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BF495-44CD-4AC3-81B2-42C2B16F93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B6C1B8B-B604-4316-B468-0B4E7E7EB0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56FF9C0-A2F4-4193-9E31-7BA14906B1DF}"/>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02A582FF-03A1-4391-9823-6E3D2D1B0B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A7EC9FA-508E-43A4-9B19-F08A6ECA08C5}"/>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55526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DABD4D-C9DA-428B-A11A-95DD18C673C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1932D6E-D638-402D-A697-737BA6CA851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EB8D74-B0C9-4A4A-BF20-C5352B36E1EC}"/>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DCDDFFE7-9E73-4ED5-8A25-CAEAF5FB583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DD79B8-760A-48C9-9285-7C3923346D2F}"/>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91709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3E17CB9-298A-4854-9439-A313C8323D2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087378-921C-415D-AD8E-8207EC20CCB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77C405-EE72-4156-AADB-CDEEC593782F}"/>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26F76537-99F7-4CE1-94ED-FC25FB7A2C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FD4A1A-5D54-4AFF-A576-5FA73CE23A57}"/>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193815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91712-DA7B-41C0-89F0-16A5CCE09B3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E3AA5B-57E5-4A07-BC51-4C6B42C04B3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75C129A-4EDA-48FF-A2E9-575AD809BE2C}"/>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14F4B852-2539-4704-8719-99E26E66A7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7D17AF2-FE9B-43B5-ADC3-EE9A3B024734}"/>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151412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1A5340-CAED-4B0E-81E5-09D70AADC6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4D68573-3A2E-462D-9187-DD27EABC4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8951656-B941-472D-9C56-D91D391C1400}"/>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35BE36F0-3291-4C65-A5D4-CB34B2EE3F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1B9FA2-EC26-4996-9053-F11DCCD3696D}"/>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166207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8EE48-BD51-4CEA-8F34-74C14A4FFBD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48B6F4-9E89-4801-B4A0-C72C6E45408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9461CE2-0816-468C-9D12-017B7623514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8052405-7D91-4685-9D49-76C7636F0B74}"/>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6" name="Fußzeilenplatzhalter 5">
            <a:extLst>
              <a:ext uri="{FF2B5EF4-FFF2-40B4-BE49-F238E27FC236}">
                <a16:creationId xmlns:a16="http://schemas.microsoft.com/office/drawing/2014/main" id="{29B62E70-3428-474C-ADD7-ACFF8B1C5F1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311F322-5457-4725-9490-1DFAD0B5E81D}"/>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248480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693EC5-AF52-47C2-B438-81A7F413E1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6273FDE-063C-4A90-B098-8956D51FF3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C3B6B6C-D9CC-4974-8A26-C8BEECA4257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DC28DEC-DB04-4BBA-8C26-F088E4F7F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AAEC229-D281-4281-92A2-4B0DD55EDBC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25DAD74-C2E3-429C-BAAB-6A42450C6110}"/>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8" name="Fußzeilenplatzhalter 7">
            <a:extLst>
              <a:ext uri="{FF2B5EF4-FFF2-40B4-BE49-F238E27FC236}">
                <a16:creationId xmlns:a16="http://schemas.microsoft.com/office/drawing/2014/main" id="{A44134D0-68B2-4180-8565-06AEC606B39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A6DAD66-B0C6-486A-9418-CD1704661B06}"/>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368019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3D7FDA-4A29-451A-928A-B6112675DD5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3959881-1D26-45D0-98BF-95ABB889E236}"/>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4" name="Fußzeilenplatzhalter 3">
            <a:extLst>
              <a:ext uri="{FF2B5EF4-FFF2-40B4-BE49-F238E27FC236}">
                <a16:creationId xmlns:a16="http://schemas.microsoft.com/office/drawing/2014/main" id="{D10F33E8-6431-4FC4-86E0-049018B9C80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0CCE6C8-E349-43B6-A6D7-8991CF0AB460}"/>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193102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A65C3CC-E9FF-48F2-98B5-AE74D2826766}"/>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3" name="Fußzeilenplatzhalter 2">
            <a:extLst>
              <a:ext uri="{FF2B5EF4-FFF2-40B4-BE49-F238E27FC236}">
                <a16:creationId xmlns:a16="http://schemas.microsoft.com/office/drawing/2014/main" id="{BE30D782-11D3-43C5-B178-1D2BA083566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103F95C-EF1A-47DB-94A7-FD1968AC2817}"/>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476666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7D8C1-6145-463C-BFDD-31CC12E6AD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480B162-B304-4232-A090-505325070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C1CA5FA-447A-41DA-8C45-75FA0F8BF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206D5B-2320-4F45-A861-665AB305796B}"/>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6" name="Fußzeilenplatzhalter 5">
            <a:extLst>
              <a:ext uri="{FF2B5EF4-FFF2-40B4-BE49-F238E27FC236}">
                <a16:creationId xmlns:a16="http://schemas.microsoft.com/office/drawing/2014/main" id="{A3B4DB85-D1AA-41AE-BB68-6FA4DAF6F8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0C4D56F-16B6-4364-937B-A515908AA419}"/>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2603825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5BD081-CA3F-4ED0-8A55-D861D0E8BA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6CC3611-E6DE-4744-9037-79D2AC277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B3BC4C9-930E-4EDC-B87B-20912542D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2816DA2-ACA1-4868-AC61-A67698811B87}"/>
              </a:ext>
            </a:extLst>
          </p:cNvPr>
          <p:cNvSpPr>
            <a:spLocks noGrp="1"/>
          </p:cNvSpPr>
          <p:nvPr>
            <p:ph type="dt" sz="half" idx="10"/>
          </p:nvPr>
        </p:nvSpPr>
        <p:spPr/>
        <p:txBody>
          <a:bodyPr/>
          <a:lstStyle/>
          <a:p>
            <a:fld id="{DD7C5E8F-53C2-4C2F-955A-86316FE933CB}" type="datetimeFigureOut">
              <a:rPr lang="de-DE" smtClean="0"/>
              <a:t>29.11.2021</a:t>
            </a:fld>
            <a:endParaRPr lang="de-DE"/>
          </a:p>
        </p:txBody>
      </p:sp>
      <p:sp>
        <p:nvSpPr>
          <p:cNvPr id="6" name="Fußzeilenplatzhalter 5">
            <a:extLst>
              <a:ext uri="{FF2B5EF4-FFF2-40B4-BE49-F238E27FC236}">
                <a16:creationId xmlns:a16="http://schemas.microsoft.com/office/drawing/2014/main" id="{9D4F76EA-10EC-4557-A46E-8E29C26C71D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CFF0236-A71E-4013-857E-BE66FA0DA518}"/>
              </a:ext>
            </a:extLst>
          </p:cNvPr>
          <p:cNvSpPr>
            <a:spLocks noGrp="1"/>
          </p:cNvSpPr>
          <p:nvPr>
            <p:ph type="sldNum" sz="quarter" idx="12"/>
          </p:nvPr>
        </p:nvSpPr>
        <p:spPr/>
        <p:txBody>
          <a:bodyPr/>
          <a:lstStyle/>
          <a:p>
            <a:fld id="{A92812B8-E16B-43D6-A5F1-086EB1986AFF}" type="slidenum">
              <a:rPr lang="de-DE" smtClean="0"/>
              <a:t>‹Nr.›</a:t>
            </a:fld>
            <a:endParaRPr lang="de-DE"/>
          </a:p>
        </p:txBody>
      </p:sp>
    </p:spTree>
    <p:extLst>
      <p:ext uri="{BB962C8B-B14F-4D97-AF65-F5344CB8AC3E}">
        <p14:creationId xmlns:p14="http://schemas.microsoft.com/office/powerpoint/2010/main" val="2058291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98A2A7-8BFE-454B-B3B4-148192712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0219F94-66A5-4ED5-9746-AE34C0E44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654A500-BEA4-4AEA-B3B9-6C6EA1889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C5E8F-53C2-4C2F-955A-86316FE933CB}" type="datetimeFigureOut">
              <a:rPr lang="de-DE" smtClean="0"/>
              <a:t>29.11.2021</a:t>
            </a:fld>
            <a:endParaRPr lang="de-DE"/>
          </a:p>
        </p:txBody>
      </p:sp>
      <p:sp>
        <p:nvSpPr>
          <p:cNvPr id="5" name="Fußzeilenplatzhalter 4">
            <a:extLst>
              <a:ext uri="{FF2B5EF4-FFF2-40B4-BE49-F238E27FC236}">
                <a16:creationId xmlns:a16="http://schemas.microsoft.com/office/drawing/2014/main" id="{5069FDF7-3916-45B7-9DC7-D00EA7ED6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AA3D1CB-874C-4F08-9F45-2D34BEB31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812B8-E16B-43D6-A5F1-086EB1986AFF}" type="slidenum">
              <a:rPr lang="de-DE" smtClean="0"/>
              <a:t>‹Nr.›</a:t>
            </a:fld>
            <a:endParaRPr lang="de-DE"/>
          </a:p>
        </p:txBody>
      </p:sp>
    </p:spTree>
    <p:extLst>
      <p:ext uri="{BB962C8B-B14F-4D97-AF65-F5344CB8AC3E}">
        <p14:creationId xmlns:p14="http://schemas.microsoft.com/office/powerpoint/2010/main" val="386450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feld 2">
            <a:extLst>
              <a:ext uri="{FF2B5EF4-FFF2-40B4-BE49-F238E27FC236}">
                <a16:creationId xmlns:a16="http://schemas.microsoft.com/office/drawing/2014/main" id="{AB2564E9-F9B2-4BB0-8C2B-6078BA9B0392}"/>
              </a:ext>
            </a:extLst>
          </p:cNvPr>
          <p:cNvSpPr txBox="1">
            <a:spLocks noChangeArrowheads="1"/>
          </p:cNvSpPr>
          <p:nvPr/>
        </p:nvSpPr>
        <p:spPr bwMode="auto">
          <a:xfrm>
            <a:off x="2001022" y="0"/>
            <a:ext cx="7632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de-DE" sz="2800">
                <a:latin typeface="Calibri" panose="020F0502020204030204" pitchFamily="34" charset="0"/>
                <a:cs typeface="Calibri" panose="020F0502020204030204" pitchFamily="34" charset="0"/>
              </a:rPr>
              <a:t>Lösen und Kristallisieren</a:t>
            </a:r>
          </a:p>
        </p:txBody>
      </p:sp>
      <p:pic>
        <p:nvPicPr>
          <p:cNvPr id="5" name="Grafik 4">
            <a:extLst>
              <a:ext uri="{FF2B5EF4-FFF2-40B4-BE49-F238E27FC236}">
                <a16:creationId xmlns:a16="http://schemas.microsoft.com/office/drawing/2014/main" id="{E067F4EF-A0DC-4E6F-BD1F-8CD399924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303" y="588790"/>
            <a:ext cx="1742486" cy="167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fik 8">
            <a:extLst>
              <a:ext uri="{FF2B5EF4-FFF2-40B4-BE49-F238E27FC236}">
                <a16:creationId xmlns:a16="http://schemas.microsoft.com/office/drawing/2014/main" id="{F52D388A-3CF5-41E5-8EEF-B0253246C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09" y="700087"/>
            <a:ext cx="1437228" cy="156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feld 9">
            <a:extLst>
              <a:ext uri="{FF2B5EF4-FFF2-40B4-BE49-F238E27FC236}">
                <a16:creationId xmlns:a16="http://schemas.microsoft.com/office/drawing/2014/main" id="{84CB619B-5962-4EF3-A7E2-4FFDE7EB4E34}"/>
              </a:ext>
            </a:extLst>
          </p:cNvPr>
          <p:cNvSpPr txBox="1">
            <a:spLocks noChangeArrowheads="1"/>
          </p:cNvSpPr>
          <p:nvPr/>
        </p:nvSpPr>
        <p:spPr bwMode="auto">
          <a:xfrm>
            <a:off x="5137355" y="985305"/>
            <a:ext cx="1347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de-DE" sz="1800" b="1" i="1" dirty="0">
                <a:solidFill>
                  <a:srgbClr val="FF0000"/>
                </a:solidFill>
                <a:latin typeface="Calibri" panose="020F0502020204030204" pitchFamily="34" charset="0"/>
                <a:cs typeface="Calibri" panose="020F0502020204030204" pitchFamily="34" charset="0"/>
              </a:rPr>
              <a:t>Stoffe:</a:t>
            </a:r>
            <a:r>
              <a:rPr lang="de-DE" altLang="de-DE" sz="1800" i="1" dirty="0">
                <a:solidFill>
                  <a:srgbClr val="FF0000"/>
                </a:solidFill>
                <a:latin typeface="Calibri" panose="020F0502020204030204" pitchFamily="34" charset="0"/>
                <a:cs typeface="Calibri" panose="020F0502020204030204" pitchFamily="34" charset="0"/>
              </a:rPr>
              <a:t> sehen fühlen messen</a:t>
            </a:r>
          </a:p>
        </p:txBody>
      </p:sp>
      <p:pic>
        <p:nvPicPr>
          <p:cNvPr id="14" name="Picture 2">
            <a:extLst>
              <a:ext uri="{FF2B5EF4-FFF2-40B4-BE49-F238E27FC236}">
                <a16:creationId xmlns:a16="http://schemas.microsoft.com/office/drawing/2014/main" id="{ACCE5FC4-C362-473A-85DE-5FE22E0A2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999" y="3639525"/>
            <a:ext cx="2926624" cy="1507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feld 15">
            <a:extLst>
              <a:ext uri="{FF2B5EF4-FFF2-40B4-BE49-F238E27FC236}">
                <a16:creationId xmlns:a16="http://schemas.microsoft.com/office/drawing/2014/main" id="{92AF316B-0F0A-4B44-87CC-5E126DE0EA0A}"/>
              </a:ext>
            </a:extLst>
          </p:cNvPr>
          <p:cNvSpPr txBox="1">
            <a:spLocks noChangeArrowheads="1"/>
          </p:cNvSpPr>
          <p:nvPr/>
        </p:nvSpPr>
        <p:spPr bwMode="auto">
          <a:xfrm>
            <a:off x="5196659" y="3599540"/>
            <a:ext cx="181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de-DE" altLang="de-DE" sz="1600" b="1" i="1" dirty="0">
                <a:solidFill>
                  <a:srgbClr val="0070C0"/>
                </a:solidFill>
                <a:latin typeface="Calibri" panose="020F0502020204030204" pitchFamily="34" charset="0"/>
                <a:cs typeface="Calibri" panose="020F0502020204030204" pitchFamily="34" charset="0"/>
              </a:rPr>
              <a:t>Stoffteilchen: </a:t>
            </a:r>
            <a:r>
              <a:rPr lang="de-DE" altLang="de-DE" sz="1600" i="1" dirty="0">
                <a:solidFill>
                  <a:srgbClr val="0070C0"/>
                </a:solidFill>
                <a:latin typeface="Calibri" panose="020F0502020204030204" pitchFamily="34" charset="0"/>
                <a:cs typeface="Calibri" panose="020F0502020204030204" pitchFamily="34" charset="0"/>
              </a:rPr>
              <a:t>Abstand?</a:t>
            </a:r>
          </a:p>
          <a:p>
            <a:pPr algn="ctr"/>
            <a:r>
              <a:rPr lang="de-DE" altLang="de-DE" sz="1600" i="1" dirty="0">
                <a:solidFill>
                  <a:srgbClr val="0070C0"/>
                </a:solidFill>
                <a:latin typeface="Calibri" panose="020F0502020204030204" pitchFamily="34" charset="0"/>
                <a:cs typeface="Calibri" panose="020F0502020204030204" pitchFamily="34" charset="0"/>
              </a:rPr>
              <a:t>Geschwindigkeit?</a:t>
            </a:r>
          </a:p>
          <a:p>
            <a:pPr algn="ctr"/>
            <a:r>
              <a:rPr lang="de-DE" altLang="de-DE" sz="1600" i="1" dirty="0">
                <a:solidFill>
                  <a:srgbClr val="0070C0"/>
                </a:solidFill>
                <a:latin typeface="Calibri" panose="020F0502020204030204" pitchFamily="34" charset="0"/>
                <a:cs typeface="Calibri" panose="020F0502020204030204" pitchFamily="34" charset="0"/>
              </a:rPr>
              <a:t>Anziehung?</a:t>
            </a:r>
          </a:p>
          <a:p>
            <a:pPr algn="ctr"/>
            <a:r>
              <a:rPr lang="de-DE" altLang="de-DE" sz="1600" i="1" dirty="0">
                <a:solidFill>
                  <a:srgbClr val="0070C0"/>
                </a:solidFill>
                <a:latin typeface="Calibri" panose="020F0502020204030204" pitchFamily="34" charset="0"/>
                <a:cs typeface="Calibri" panose="020F0502020204030204" pitchFamily="34" charset="0"/>
              </a:rPr>
              <a:t>Energieinhalt?</a:t>
            </a:r>
          </a:p>
        </p:txBody>
      </p:sp>
      <p:pic>
        <p:nvPicPr>
          <p:cNvPr id="24580" name="Picture 4">
            <a:extLst>
              <a:ext uri="{FF2B5EF4-FFF2-40B4-BE49-F238E27FC236}">
                <a16:creationId xmlns:a16="http://schemas.microsoft.com/office/drawing/2014/main" id="{0C08D74D-459C-4FC6-9575-CDEB70A69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2252" y="3585759"/>
            <a:ext cx="2926624" cy="15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feld 1">
            <a:extLst>
              <a:ext uri="{FF2B5EF4-FFF2-40B4-BE49-F238E27FC236}">
                <a16:creationId xmlns:a16="http://schemas.microsoft.com/office/drawing/2014/main" id="{F7818964-18B2-4635-9712-D22B3B2D198D}"/>
              </a:ext>
            </a:extLst>
          </p:cNvPr>
          <p:cNvSpPr txBox="1"/>
          <p:nvPr/>
        </p:nvSpPr>
        <p:spPr>
          <a:xfrm>
            <a:off x="1350102" y="2441347"/>
            <a:ext cx="3254375" cy="646331"/>
          </a:xfrm>
          <a:prstGeom prst="rect">
            <a:avLst/>
          </a:prstGeom>
          <a:noFill/>
          <a:ln>
            <a:solidFill>
              <a:srgbClr val="FF0000"/>
            </a:solidFill>
          </a:ln>
        </p:spPr>
        <p:txBody>
          <a:bodyPr wrap="square" rtlCol="0">
            <a:spAutoFit/>
          </a:bodyPr>
          <a:lstStyle/>
          <a:p>
            <a:r>
              <a:rPr lang="de-DE" dirty="0"/>
              <a:t>Der gelöste Stoff ist nicht mehr sichtbar, die Lösung ist klar.</a:t>
            </a:r>
          </a:p>
        </p:txBody>
      </p:sp>
      <p:cxnSp>
        <p:nvCxnSpPr>
          <p:cNvPr id="7" name="Gerade Verbindung mit Pfeil 6">
            <a:extLst>
              <a:ext uri="{FF2B5EF4-FFF2-40B4-BE49-F238E27FC236}">
                <a16:creationId xmlns:a16="http://schemas.microsoft.com/office/drawing/2014/main" id="{325D4F15-4AAA-46AF-B626-E82B4ECB91FD}"/>
              </a:ext>
            </a:extLst>
          </p:cNvPr>
          <p:cNvCxnSpPr/>
          <p:nvPr/>
        </p:nvCxnSpPr>
        <p:spPr>
          <a:xfrm flipH="1">
            <a:off x="3910149" y="523875"/>
            <a:ext cx="583474" cy="5046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BB33D9A8-F6A7-4823-93F4-AF9D7D87D7C9}"/>
              </a:ext>
            </a:extLst>
          </p:cNvPr>
          <p:cNvCxnSpPr/>
          <p:nvPr/>
        </p:nvCxnSpPr>
        <p:spPr>
          <a:xfrm>
            <a:off x="6740435" y="523875"/>
            <a:ext cx="931817" cy="465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8DA0110B-4A29-4D38-B71F-C361D8B1EC50}"/>
              </a:ext>
            </a:extLst>
          </p:cNvPr>
          <p:cNvSpPr txBox="1"/>
          <p:nvPr/>
        </p:nvSpPr>
        <p:spPr>
          <a:xfrm>
            <a:off x="7533187" y="2342936"/>
            <a:ext cx="3326129" cy="923330"/>
          </a:xfrm>
          <a:prstGeom prst="rect">
            <a:avLst/>
          </a:prstGeom>
          <a:noFill/>
          <a:ln>
            <a:solidFill>
              <a:srgbClr val="FF0000"/>
            </a:solidFill>
          </a:ln>
        </p:spPr>
        <p:txBody>
          <a:bodyPr wrap="square" rtlCol="0">
            <a:spAutoFit/>
          </a:bodyPr>
          <a:lstStyle/>
          <a:p>
            <a:r>
              <a:rPr lang="de-DE" dirty="0"/>
              <a:t>Das Lösungsmittel Wasser ist verdunstet und der gelöste Stoff ist als Feststoff wieder sichtbar.</a:t>
            </a:r>
          </a:p>
        </p:txBody>
      </p:sp>
      <p:sp>
        <p:nvSpPr>
          <p:cNvPr id="12" name="Textfeld 11">
            <a:extLst>
              <a:ext uri="{FF2B5EF4-FFF2-40B4-BE49-F238E27FC236}">
                <a16:creationId xmlns:a16="http://schemas.microsoft.com/office/drawing/2014/main" id="{90F27871-E5DB-4FF7-B786-3397BCE803B3}"/>
              </a:ext>
            </a:extLst>
          </p:cNvPr>
          <p:cNvSpPr txBox="1"/>
          <p:nvPr/>
        </p:nvSpPr>
        <p:spPr>
          <a:xfrm>
            <a:off x="801189" y="5215875"/>
            <a:ext cx="4781006" cy="1323439"/>
          </a:xfrm>
          <a:prstGeom prst="rect">
            <a:avLst/>
          </a:prstGeom>
          <a:noFill/>
          <a:ln>
            <a:solidFill>
              <a:schemeClr val="accent1"/>
            </a:solidFill>
          </a:ln>
        </p:spPr>
        <p:txBody>
          <a:bodyPr wrap="square" rtlCol="0">
            <a:spAutoFit/>
          </a:bodyPr>
          <a:lstStyle/>
          <a:p>
            <a:r>
              <a:rPr lang="de-DE" sz="1600" dirty="0"/>
              <a:t>Die Feststoff-Teilchen sind zunächst eng beieinander im Gitter angeordnet. Die Wasserteilchen drängen sich nun zwischen die Feststoffteilchen und isolieren sie voneinander.  In der Lösung sind sie dann vollständig von Wasserteilchen umgeben. </a:t>
            </a:r>
          </a:p>
        </p:txBody>
      </p:sp>
      <p:sp>
        <p:nvSpPr>
          <p:cNvPr id="18" name="Textfeld 17">
            <a:extLst>
              <a:ext uri="{FF2B5EF4-FFF2-40B4-BE49-F238E27FC236}">
                <a16:creationId xmlns:a16="http://schemas.microsoft.com/office/drawing/2014/main" id="{33766157-68F5-40E9-868F-23912CE1FD00}"/>
              </a:ext>
            </a:extLst>
          </p:cNvPr>
          <p:cNvSpPr txBox="1"/>
          <p:nvPr/>
        </p:nvSpPr>
        <p:spPr>
          <a:xfrm>
            <a:off x="6866709" y="5213258"/>
            <a:ext cx="5194662" cy="1569660"/>
          </a:xfrm>
          <a:prstGeom prst="rect">
            <a:avLst/>
          </a:prstGeom>
          <a:noFill/>
          <a:ln>
            <a:solidFill>
              <a:schemeClr val="accent1"/>
            </a:solidFill>
          </a:ln>
        </p:spPr>
        <p:txBody>
          <a:bodyPr wrap="square" rtlCol="0">
            <a:spAutoFit/>
          </a:bodyPr>
          <a:lstStyle/>
          <a:p>
            <a:r>
              <a:rPr lang="de-DE" sz="1600" dirty="0"/>
              <a:t>Die Feststoff-Teilchen sind zunächst vollständig von Wasserteilchen umgeben. Die Wasserteilchen nehmen Energie auf und verlassen den Teilchenverband mit hoher Geschwindigkeit nach und nach. Dadurch rücken die Feststoffteilchen näher aneinander, die Anziehungskräfte werden stärker und sie ordnen sich in einem Gitter an.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Breitbild</PresentationFormat>
  <Paragraphs>10</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Claudia Eysel</dc:creator>
  <cp:lastModifiedBy>Claudia Eysel</cp:lastModifiedBy>
  <cp:revision>1</cp:revision>
  <dcterms:created xsi:type="dcterms:W3CDTF">2021-11-29T14:50:26Z</dcterms:created>
  <dcterms:modified xsi:type="dcterms:W3CDTF">2021-11-29T14:59:20Z</dcterms:modified>
</cp:coreProperties>
</file>