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7" r:id="rId8"/>
    <p:sldId id="261" r:id="rId9"/>
    <p:sldId id="263" r:id="rId10"/>
    <p:sldId id="265" r:id="rId11"/>
    <p:sldId id="26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0" d="100"/>
          <a:sy n="110" d="100"/>
        </p:scale>
        <p:origin x="11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32462-FCFC-4914-8CC0-00BE53FA5E1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4449BA8-745D-42D2-A92C-EEEDFD39F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051A677-4633-4D2D-AF10-5414B2D3B331}"/>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5" name="Fußzeilenplatzhalter 4">
            <a:extLst>
              <a:ext uri="{FF2B5EF4-FFF2-40B4-BE49-F238E27FC236}">
                <a16:creationId xmlns:a16="http://schemas.microsoft.com/office/drawing/2014/main" id="{19FCD802-8476-42AD-910E-79AE0BC2D02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3A945D-4A45-4E45-9640-D7D109DDB2F2}"/>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08364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E83E06-8129-48B2-BE0A-4DE6C3851AE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BEEB99D-A98B-40B4-8E8E-18D73F8F91D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56B5EA4-CA3F-4872-8FD1-84E0E64760D0}"/>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5" name="Fußzeilenplatzhalter 4">
            <a:extLst>
              <a:ext uri="{FF2B5EF4-FFF2-40B4-BE49-F238E27FC236}">
                <a16:creationId xmlns:a16="http://schemas.microsoft.com/office/drawing/2014/main" id="{26DF8CC1-3BAF-464C-BE60-D336F0F9FE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863745A-D9AF-4591-8D58-D349EC05C5C5}"/>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83791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4E15A3F-F217-44C4-8B61-7F449A33F31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1711B44-A2CA-4096-8DA9-5B6D5FE2C3B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83E454-E223-476C-A58C-F556A430AB8F}"/>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5" name="Fußzeilenplatzhalter 4">
            <a:extLst>
              <a:ext uri="{FF2B5EF4-FFF2-40B4-BE49-F238E27FC236}">
                <a16:creationId xmlns:a16="http://schemas.microsoft.com/office/drawing/2014/main" id="{8BE3E973-BC45-4B3C-B213-8CC8DD1FAD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BD3C1F-78E3-4832-B6E6-59DD1CAA6410}"/>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53944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BEBD9-64AF-4E98-B0F1-B25C0A04037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51A3148-92BB-404C-B630-C4197038137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3DFA111-4873-421B-8514-8B97ED7535F7}"/>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5" name="Fußzeilenplatzhalter 4">
            <a:extLst>
              <a:ext uri="{FF2B5EF4-FFF2-40B4-BE49-F238E27FC236}">
                <a16:creationId xmlns:a16="http://schemas.microsoft.com/office/drawing/2014/main" id="{9EDBBEA6-104B-4FCA-B32F-E67C1BB12C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A748FBC-D034-4120-A366-F506BC1AD5CC}"/>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12502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CA97B-2DF8-41C7-9F9C-598615B8E54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A7C3B9-AE27-4523-BF9A-684BB209E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C0AD730-8D9E-4028-AA0D-4C3E9518FD82}"/>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5" name="Fußzeilenplatzhalter 4">
            <a:extLst>
              <a:ext uri="{FF2B5EF4-FFF2-40B4-BE49-F238E27FC236}">
                <a16:creationId xmlns:a16="http://schemas.microsoft.com/office/drawing/2014/main" id="{8DBB15C4-4E62-43D9-B76D-AF1A1C80A7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BAAD0F9-F7DA-4449-8305-41C10752E6EA}"/>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1467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60A60-701E-41D8-8566-BC75B79DA9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4FA2138-8659-4A38-B7D9-DDC7B2F43A6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99FB449-89C5-40AC-B7FD-E64DD1BB93E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3016F18-51CC-4686-849A-CF439899B439}"/>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6" name="Fußzeilenplatzhalter 5">
            <a:extLst>
              <a:ext uri="{FF2B5EF4-FFF2-40B4-BE49-F238E27FC236}">
                <a16:creationId xmlns:a16="http://schemas.microsoft.com/office/drawing/2014/main" id="{F8EDDD71-A8A1-47F8-8475-9B0AACEE1E7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DC28D93-E0EE-42B2-88C3-49FCF268C5EB}"/>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08551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0574A-EC80-429D-AC55-4BD7C9BC4E3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EB01657-BE8E-4DA5-A548-4123719C9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B0251B9-0FFE-4CF7-A48B-25A993EAB53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2FCAE11-EDF1-42A4-910B-11F313AA4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ECADA3-5351-408E-85C3-3E0F1E25FCF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2EA1FB-3A98-4433-A9D1-E6E039299DC6}"/>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8" name="Fußzeilenplatzhalter 7">
            <a:extLst>
              <a:ext uri="{FF2B5EF4-FFF2-40B4-BE49-F238E27FC236}">
                <a16:creationId xmlns:a16="http://schemas.microsoft.com/office/drawing/2014/main" id="{D7CEC07E-7C55-4776-AA08-62CCA48D903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6B331ED-B735-42B6-9A24-D39E7B5DFAFD}"/>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88122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3C3F3D-38FE-4BB2-A612-7E23D094327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E37D248-A906-4977-9167-DEFB4E8342E7}"/>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4" name="Fußzeilenplatzhalter 3">
            <a:extLst>
              <a:ext uri="{FF2B5EF4-FFF2-40B4-BE49-F238E27FC236}">
                <a16:creationId xmlns:a16="http://schemas.microsoft.com/office/drawing/2014/main" id="{3E46B1AB-1692-4878-A567-4531BDE2374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A91EEBB-A91C-47DA-BE9B-2F57F6FD3B24}"/>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136370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22F9E1-5C82-46C5-ADE3-C333E24F5CEC}"/>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3" name="Fußzeilenplatzhalter 2">
            <a:extLst>
              <a:ext uri="{FF2B5EF4-FFF2-40B4-BE49-F238E27FC236}">
                <a16:creationId xmlns:a16="http://schemas.microsoft.com/office/drawing/2014/main" id="{AC8F28A6-7EFB-4DCD-ABB6-B9C9FF53F22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F23B11F-D052-40A3-8D83-41764C86E8ED}"/>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193451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C28AD5-D3C9-4FBC-A940-E9A87FF0EC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665152C-AF8F-4F97-8BDD-8E54AF60B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1647E36-5863-4356-A62C-96ABB0147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7F80782-7CED-4136-BB6E-F77428881713}"/>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6" name="Fußzeilenplatzhalter 5">
            <a:extLst>
              <a:ext uri="{FF2B5EF4-FFF2-40B4-BE49-F238E27FC236}">
                <a16:creationId xmlns:a16="http://schemas.microsoft.com/office/drawing/2014/main" id="{78B3B624-3243-462F-9AEE-D1872AC0A3C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074C5A9-8043-456F-AB7D-20566360B618}"/>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41064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C344DD-C87F-46FA-B13D-E32B05C3191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9A75832-5E03-4BCF-B127-7191C5792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AEE441D-5644-473E-A52C-CDB21EA51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4847FD-9E7B-457D-9578-3F4533798FBD}"/>
              </a:ext>
            </a:extLst>
          </p:cNvPr>
          <p:cNvSpPr>
            <a:spLocks noGrp="1"/>
          </p:cNvSpPr>
          <p:nvPr>
            <p:ph type="dt" sz="half" idx="10"/>
          </p:nvPr>
        </p:nvSpPr>
        <p:spPr/>
        <p:txBody>
          <a:bodyPr/>
          <a:lstStyle/>
          <a:p>
            <a:fld id="{3563FC43-2C74-4D2E-921B-CAD2B2DBF22D}" type="datetimeFigureOut">
              <a:rPr lang="de-DE" smtClean="0"/>
              <a:t>05.12.2021</a:t>
            </a:fld>
            <a:endParaRPr lang="de-DE"/>
          </a:p>
        </p:txBody>
      </p:sp>
      <p:sp>
        <p:nvSpPr>
          <p:cNvPr id="6" name="Fußzeilenplatzhalter 5">
            <a:extLst>
              <a:ext uri="{FF2B5EF4-FFF2-40B4-BE49-F238E27FC236}">
                <a16:creationId xmlns:a16="http://schemas.microsoft.com/office/drawing/2014/main" id="{E87096D9-7F7F-458A-917C-85C0B47E5BE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56936B5-6D61-4ED5-A0D5-B573EED8842D}"/>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164849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EEC61F7-EE52-4CCA-8A47-AFB59C8A6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8266E0F-F8F7-4DA6-B908-9CC25E69E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D9F6A6-8F4C-4AAB-932A-1C0EE452FB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3FC43-2C74-4D2E-921B-CAD2B2DBF22D}" type="datetimeFigureOut">
              <a:rPr lang="de-DE" smtClean="0"/>
              <a:t>05.12.2021</a:t>
            </a:fld>
            <a:endParaRPr lang="de-DE"/>
          </a:p>
        </p:txBody>
      </p:sp>
      <p:sp>
        <p:nvSpPr>
          <p:cNvPr id="5" name="Fußzeilenplatzhalter 4">
            <a:extLst>
              <a:ext uri="{FF2B5EF4-FFF2-40B4-BE49-F238E27FC236}">
                <a16:creationId xmlns:a16="http://schemas.microsoft.com/office/drawing/2014/main" id="{90B5DD42-AF1A-46B2-BD2C-EA07F25E1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CB40FFA-840F-42E3-98F6-68EB1FE98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5527F-10E8-4451-BB6F-76E1C855D68E}" type="slidenum">
              <a:rPr lang="de-DE" smtClean="0"/>
              <a:t>‹Nr.›</a:t>
            </a:fld>
            <a:endParaRPr lang="de-DE"/>
          </a:p>
        </p:txBody>
      </p:sp>
    </p:spTree>
    <p:extLst>
      <p:ext uri="{BB962C8B-B14F-4D97-AF65-F5344CB8AC3E}">
        <p14:creationId xmlns:p14="http://schemas.microsoft.com/office/powerpoint/2010/main" val="1184274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wmf"/><Relationship Id="rId7" Type="http://schemas.openxmlformats.org/officeDocument/2006/relationships/image" Target="../media/image16.emf"/><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png"/><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Gras, draußen, Zug, Rauch enthält.&#10;&#10;Automatisch generierte Beschreibung">
            <a:extLst>
              <a:ext uri="{FF2B5EF4-FFF2-40B4-BE49-F238E27FC236}">
                <a16:creationId xmlns:a16="http://schemas.microsoft.com/office/drawing/2014/main" id="{AFF9D6E5-3B6B-4D99-99B7-A04648A95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 y="4200525"/>
            <a:ext cx="2619375" cy="1743075"/>
          </a:xfrm>
          <a:prstGeom prst="rect">
            <a:avLst/>
          </a:prstGeom>
        </p:spPr>
      </p:pic>
      <p:sp>
        <p:nvSpPr>
          <p:cNvPr id="2" name="Titel 1">
            <a:extLst>
              <a:ext uri="{FF2B5EF4-FFF2-40B4-BE49-F238E27FC236}">
                <a16:creationId xmlns:a16="http://schemas.microsoft.com/office/drawing/2014/main" id="{524CB74C-8863-45CA-B4DE-553C50CA8BBD}"/>
              </a:ext>
            </a:extLst>
          </p:cNvPr>
          <p:cNvSpPr>
            <a:spLocks noGrp="1"/>
          </p:cNvSpPr>
          <p:nvPr>
            <p:ph type="ctrTitle"/>
          </p:nvPr>
        </p:nvSpPr>
        <p:spPr>
          <a:xfrm>
            <a:off x="1619250" y="-673100"/>
            <a:ext cx="9144000" cy="2387600"/>
          </a:xfrm>
        </p:spPr>
        <p:txBody>
          <a:bodyPr/>
          <a:lstStyle/>
          <a:p>
            <a:r>
              <a:rPr lang="de-DE" dirty="0"/>
              <a:t>Reinstoffe und Stoffgemische</a:t>
            </a:r>
          </a:p>
        </p:txBody>
      </p:sp>
      <p:pic>
        <p:nvPicPr>
          <p:cNvPr id="5" name="Grafik 4" descr="Ein Bild, das sitzend, Foto, Tisch, Obst enthält.&#10;&#10;Automatisch generierte Beschreibung">
            <a:extLst>
              <a:ext uri="{FF2B5EF4-FFF2-40B4-BE49-F238E27FC236}">
                <a16:creationId xmlns:a16="http://schemas.microsoft.com/office/drawing/2014/main" id="{338A0615-AE52-4B7A-957A-C264357F6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703" y="1888332"/>
            <a:ext cx="2457450" cy="1866900"/>
          </a:xfrm>
          <a:prstGeom prst="rect">
            <a:avLst/>
          </a:prstGeom>
        </p:spPr>
      </p:pic>
      <p:pic>
        <p:nvPicPr>
          <p:cNvPr id="7" name="Grafik 6" descr="Ein Bild, das Tisch, drinnen, Essen, Elemente enthält.&#10;&#10;Automatisch generierte Beschreibung">
            <a:extLst>
              <a:ext uri="{FF2B5EF4-FFF2-40B4-BE49-F238E27FC236}">
                <a16:creationId xmlns:a16="http://schemas.microsoft.com/office/drawing/2014/main" id="{39F0E980-F613-4DA7-8FBC-0C3501AB3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419" y="5143501"/>
            <a:ext cx="2334469" cy="1514476"/>
          </a:xfrm>
          <a:prstGeom prst="rect">
            <a:avLst/>
          </a:prstGeom>
        </p:spPr>
      </p:pic>
      <p:pic>
        <p:nvPicPr>
          <p:cNvPr id="11" name="Grafik 10" descr="Ein Bild, das Tasse, Kaffee, Tisch, Teller enthält.&#10;&#10;Automatisch generierte Beschreibung">
            <a:extLst>
              <a:ext uri="{FF2B5EF4-FFF2-40B4-BE49-F238E27FC236}">
                <a16:creationId xmlns:a16="http://schemas.microsoft.com/office/drawing/2014/main" id="{3F3B2596-BCB7-4B46-8729-2BACCAA8FE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500" y="2028825"/>
            <a:ext cx="2857500" cy="1600200"/>
          </a:xfrm>
          <a:prstGeom prst="rect">
            <a:avLst/>
          </a:prstGeom>
        </p:spPr>
      </p:pic>
      <p:pic>
        <p:nvPicPr>
          <p:cNvPr id="16" name="Grafik 15" descr="Ein Bild, das draußen, Gras, Wasser, Schaf enthält.&#10;&#10;Automatisch generierte Beschreibung">
            <a:extLst>
              <a:ext uri="{FF2B5EF4-FFF2-40B4-BE49-F238E27FC236}">
                <a16:creationId xmlns:a16="http://schemas.microsoft.com/office/drawing/2014/main" id="{0C67DABE-9863-4C9E-A5C0-7FB38098F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0713" y="3943350"/>
            <a:ext cx="2466975" cy="1847850"/>
          </a:xfrm>
          <a:prstGeom prst="rect">
            <a:avLst/>
          </a:prstGeom>
        </p:spPr>
      </p:pic>
      <p:pic>
        <p:nvPicPr>
          <p:cNvPr id="20" name="Grafik 19" descr="Ein Bild, das Waffe enthält.&#10;&#10;Automatisch generierte Beschreibung">
            <a:extLst>
              <a:ext uri="{FF2B5EF4-FFF2-40B4-BE49-F238E27FC236}">
                <a16:creationId xmlns:a16="http://schemas.microsoft.com/office/drawing/2014/main" id="{518FE7DF-4683-463C-8462-55354EDE2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7158" y="2828925"/>
            <a:ext cx="2600325" cy="1752600"/>
          </a:xfrm>
          <a:prstGeom prst="rect">
            <a:avLst/>
          </a:prstGeom>
        </p:spPr>
      </p:pic>
      <p:pic>
        <p:nvPicPr>
          <p:cNvPr id="22" name="Grafik 21" descr="Ein Bild, das sitzend enthält.&#10;&#10;Automatisch generierte Beschreibung">
            <a:extLst>
              <a:ext uri="{FF2B5EF4-FFF2-40B4-BE49-F238E27FC236}">
                <a16:creationId xmlns:a16="http://schemas.microsoft.com/office/drawing/2014/main" id="{1D9B0577-3847-4B89-87D6-847EA1748A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6563" y="4743450"/>
            <a:ext cx="2143125" cy="2143125"/>
          </a:xfrm>
          <a:prstGeom prst="rect">
            <a:avLst/>
          </a:prstGeom>
        </p:spPr>
      </p:pic>
      <p:pic>
        <p:nvPicPr>
          <p:cNvPr id="23" name="Grafik 22">
            <a:extLst>
              <a:ext uri="{FF2B5EF4-FFF2-40B4-BE49-F238E27FC236}">
                <a16:creationId xmlns:a16="http://schemas.microsoft.com/office/drawing/2014/main" id="{1463C522-F265-466E-944A-5D8236DE4294}"/>
              </a:ext>
            </a:extLst>
          </p:cNvPr>
          <p:cNvPicPr>
            <a:picLocks noChangeAspect="1"/>
          </p:cNvPicPr>
          <p:nvPr/>
        </p:nvPicPr>
        <p:blipFill>
          <a:blip r:embed="rId9"/>
          <a:stretch>
            <a:fillRect/>
          </a:stretch>
        </p:blipFill>
        <p:spPr>
          <a:xfrm>
            <a:off x="3443638" y="3057525"/>
            <a:ext cx="2085975" cy="1685925"/>
          </a:xfrm>
          <a:prstGeom prst="rect">
            <a:avLst/>
          </a:prstGeom>
        </p:spPr>
      </p:pic>
      <p:pic>
        <p:nvPicPr>
          <p:cNvPr id="14" name="Grafik 13">
            <a:extLst>
              <a:ext uri="{FF2B5EF4-FFF2-40B4-BE49-F238E27FC236}">
                <a16:creationId xmlns:a16="http://schemas.microsoft.com/office/drawing/2014/main" id="{A2EA047C-A37D-4708-ADBF-8B0B3DF33F71}"/>
              </a:ext>
            </a:extLst>
          </p:cNvPr>
          <p:cNvPicPr>
            <a:picLocks noChangeAspect="1"/>
          </p:cNvPicPr>
          <p:nvPr/>
        </p:nvPicPr>
        <p:blipFill>
          <a:blip r:embed="rId10"/>
          <a:stretch>
            <a:fillRect/>
          </a:stretch>
        </p:blipFill>
        <p:spPr>
          <a:xfrm>
            <a:off x="5874754" y="4238626"/>
            <a:ext cx="1047750" cy="1809750"/>
          </a:xfrm>
          <a:prstGeom prst="rect">
            <a:avLst/>
          </a:prstGeom>
        </p:spPr>
      </p:pic>
      <p:pic>
        <p:nvPicPr>
          <p:cNvPr id="25" name="Grafik 24" descr="Ein Bild, das draußen, Baseball, Spieler, Schläger enthält.&#10;&#10;Automatisch generierte Beschreibung">
            <a:extLst>
              <a:ext uri="{FF2B5EF4-FFF2-40B4-BE49-F238E27FC236}">
                <a16:creationId xmlns:a16="http://schemas.microsoft.com/office/drawing/2014/main" id="{F9122F2C-9152-4531-99B4-D3EB3410E5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43955" y="1928812"/>
            <a:ext cx="2104090" cy="1400176"/>
          </a:xfrm>
          <a:prstGeom prst="rect">
            <a:avLst/>
          </a:prstGeom>
        </p:spPr>
      </p:pic>
    </p:spTree>
    <p:extLst>
      <p:ext uri="{BB962C8B-B14F-4D97-AF65-F5344CB8AC3E}">
        <p14:creationId xmlns:p14="http://schemas.microsoft.com/office/powerpoint/2010/main" val="363435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9A4EBC6-D8E5-41F3-B2F0-2B70918941B1}"/>
              </a:ext>
            </a:extLst>
          </p:cNvPr>
          <p:cNvSpPr txBox="1"/>
          <p:nvPr/>
        </p:nvSpPr>
        <p:spPr>
          <a:xfrm>
            <a:off x="1476102" y="416447"/>
            <a:ext cx="9239795" cy="1631216"/>
          </a:xfrm>
          <a:prstGeom prst="rect">
            <a:avLst/>
          </a:prstGeom>
          <a:noFill/>
        </p:spPr>
        <p:txBody>
          <a:bodyPr wrap="square" rtlCol="0">
            <a:spAutoFit/>
          </a:bodyPr>
          <a:lstStyle/>
          <a:p>
            <a:r>
              <a:rPr lang="de-DE" sz="2000" b="1" u="sng" dirty="0"/>
              <a:t>Aufgabe</a:t>
            </a:r>
            <a:r>
              <a:rPr lang="de-DE" sz="2000" dirty="0"/>
              <a:t>:</a:t>
            </a:r>
          </a:p>
          <a:p>
            <a:r>
              <a:rPr lang="de-DE" sz="2000" dirty="0"/>
              <a:t>Trennt in eurer Gruppe ein Stoffgemisch aus Salz, Holzspäne und Chlorophyll (Farbstoff der Petersilienblätter) mit den dir bekannten Trennverfahren.</a:t>
            </a:r>
          </a:p>
          <a:p>
            <a:r>
              <a:rPr lang="de-DE" sz="2000" dirty="0"/>
              <a:t>Alle diese Bestandteile sollen anschließend einzeln voneinander getrennt und  sauber vorliegen. </a:t>
            </a:r>
          </a:p>
        </p:txBody>
      </p:sp>
      <p:sp>
        <p:nvSpPr>
          <p:cNvPr id="3" name="Textfeld 2">
            <a:extLst>
              <a:ext uri="{FF2B5EF4-FFF2-40B4-BE49-F238E27FC236}">
                <a16:creationId xmlns:a16="http://schemas.microsoft.com/office/drawing/2014/main" id="{DABE0817-69E3-451D-B1A6-0048DE1995E4}"/>
              </a:ext>
            </a:extLst>
          </p:cNvPr>
          <p:cNvSpPr txBox="1"/>
          <p:nvPr/>
        </p:nvSpPr>
        <p:spPr>
          <a:xfrm>
            <a:off x="1476102" y="2207623"/>
            <a:ext cx="7707086" cy="1015663"/>
          </a:xfrm>
          <a:prstGeom prst="rect">
            <a:avLst/>
          </a:prstGeom>
          <a:noFill/>
        </p:spPr>
        <p:txBody>
          <a:bodyPr wrap="square" rtlCol="0">
            <a:spAutoFit/>
          </a:bodyPr>
          <a:lstStyle/>
          <a:p>
            <a:pPr marL="342900" indent="-342900">
              <a:buFont typeface="Arial" panose="020B0604020202020204" pitchFamily="34" charset="0"/>
              <a:buChar char="•"/>
            </a:pPr>
            <a:r>
              <a:rPr lang="de-DE" sz="2000" dirty="0"/>
              <a:t>Erstellt einen Plan eurer Vorgehensweise.</a:t>
            </a:r>
          </a:p>
          <a:p>
            <a:pPr marL="342900" indent="-342900">
              <a:buFont typeface="Arial" panose="020B0604020202020204" pitchFamily="34" charset="0"/>
              <a:buChar char="•"/>
            </a:pPr>
            <a:r>
              <a:rPr lang="de-DE" sz="2000" dirty="0"/>
              <a:t>Schreibt ein Protokoll über euer Vorgehen ins Heft.</a:t>
            </a:r>
          </a:p>
          <a:p>
            <a:pPr marL="342900" indent="-342900">
              <a:buFont typeface="Arial" panose="020B0604020202020204" pitchFamily="34" charset="0"/>
              <a:buChar char="•"/>
            </a:pPr>
            <a:r>
              <a:rPr lang="de-DE" sz="2000" dirty="0"/>
              <a:t>Experimentierzeit: 45 Minuten</a:t>
            </a:r>
          </a:p>
        </p:txBody>
      </p:sp>
      <p:sp>
        <p:nvSpPr>
          <p:cNvPr id="4" name="Textfeld 3">
            <a:extLst>
              <a:ext uri="{FF2B5EF4-FFF2-40B4-BE49-F238E27FC236}">
                <a16:creationId xmlns:a16="http://schemas.microsoft.com/office/drawing/2014/main" id="{115952BC-6348-4A25-8AD4-C6C1436E9A31}"/>
              </a:ext>
            </a:extLst>
          </p:cNvPr>
          <p:cNvSpPr txBox="1"/>
          <p:nvPr/>
        </p:nvSpPr>
        <p:spPr>
          <a:xfrm>
            <a:off x="1476102" y="3557418"/>
            <a:ext cx="9714412" cy="2862322"/>
          </a:xfrm>
          <a:prstGeom prst="rect">
            <a:avLst/>
          </a:prstGeom>
          <a:noFill/>
          <a:ln>
            <a:solidFill>
              <a:srgbClr val="FF0000"/>
            </a:solidFill>
          </a:ln>
        </p:spPr>
        <p:txBody>
          <a:bodyPr wrap="square" rtlCol="0">
            <a:spAutoFit/>
          </a:bodyPr>
          <a:lstStyle/>
          <a:p>
            <a:r>
              <a:rPr lang="de-DE" sz="2000" b="1" u="sng" dirty="0"/>
              <a:t>Sicherheitshinweise</a:t>
            </a:r>
          </a:p>
          <a:p>
            <a:pPr marL="342900" indent="-342900">
              <a:buFont typeface="Arial" panose="020B0604020202020204" pitchFamily="34" charset="0"/>
              <a:buChar char="•"/>
            </a:pPr>
            <a:r>
              <a:rPr lang="de-DE" sz="2000" dirty="0"/>
              <a:t>Schutzbrille immer aufgesetzt lassen!</a:t>
            </a:r>
          </a:p>
          <a:p>
            <a:pPr marL="342900" indent="-342900">
              <a:buFont typeface="Arial" panose="020B0604020202020204" pitchFamily="34" charset="0"/>
              <a:buChar char="•"/>
            </a:pPr>
            <a:r>
              <a:rPr lang="de-DE" sz="2000" dirty="0"/>
              <a:t>Statt Gasbrenner eine Heizplatte verwenden!</a:t>
            </a:r>
          </a:p>
          <a:p>
            <a:pPr marL="342900" indent="-342900">
              <a:buFont typeface="Arial" panose="020B0604020202020204" pitchFamily="34" charset="0"/>
              <a:buChar char="•"/>
            </a:pPr>
            <a:r>
              <a:rPr lang="de-DE" sz="2000" dirty="0"/>
              <a:t>Brennbare Flüssigkeiten dürfen nicht neben heißen Oberflächen und offenen Flammen verwendet werden!</a:t>
            </a:r>
          </a:p>
          <a:p>
            <a:pPr marL="342900" indent="-342900">
              <a:buFont typeface="Arial" panose="020B0604020202020204" pitchFamily="34" charset="0"/>
              <a:buChar char="•"/>
            </a:pPr>
            <a:r>
              <a:rPr lang="de-DE" sz="2000" dirty="0"/>
              <a:t>Beim Erhitzen von Flüssigkeiten Siedesteine verwenden!</a:t>
            </a:r>
          </a:p>
          <a:p>
            <a:pPr marL="342900" indent="-342900">
              <a:buFont typeface="Arial" panose="020B0604020202020204" pitchFamily="34" charset="0"/>
              <a:buChar char="•"/>
            </a:pPr>
            <a:r>
              <a:rPr lang="de-DE" sz="2000" dirty="0"/>
              <a:t>Alle Chemikalien müssen bei der Lehrerin abgeholt werden!</a:t>
            </a:r>
          </a:p>
          <a:p>
            <a:pPr marL="342900" indent="-342900">
              <a:buFont typeface="Arial" panose="020B0604020202020204" pitchFamily="34" charset="0"/>
              <a:buChar char="•"/>
            </a:pPr>
            <a:r>
              <a:rPr lang="de-DE" sz="2000" dirty="0"/>
              <a:t>Alle Feststoffe müssen im Restmüll und nicht im Abguss entsorgt werden!</a:t>
            </a:r>
          </a:p>
          <a:p>
            <a:pPr marL="342900" indent="-342900">
              <a:buFont typeface="Arial" panose="020B0604020202020204" pitchFamily="34" charset="0"/>
              <a:buChar char="•"/>
            </a:pPr>
            <a:r>
              <a:rPr lang="de-DE" sz="2000" dirty="0"/>
              <a:t>Alle benutzten Geräte wieder sogfältig spülen und aufräumen!</a:t>
            </a:r>
          </a:p>
        </p:txBody>
      </p:sp>
    </p:spTree>
    <p:extLst>
      <p:ext uri="{BB962C8B-B14F-4D97-AF65-F5344CB8AC3E}">
        <p14:creationId xmlns:p14="http://schemas.microsoft.com/office/powerpoint/2010/main" val="159282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86E9884-D954-4232-9B32-E36AA03BE132}"/>
              </a:ext>
            </a:extLst>
          </p:cNvPr>
          <p:cNvSpPr>
            <a:spLocks noChangeArrowheads="1"/>
          </p:cNvSpPr>
          <p:nvPr/>
        </p:nvSpPr>
        <p:spPr bwMode="auto">
          <a:xfrm>
            <a:off x="1663337"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30" name="Rectangle 29">
            <a:extLst>
              <a:ext uri="{FF2B5EF4-FFF2-40B4-BE49-F238E27FC236}">
                <a16:creationId xmlns:a16="http://schemas.microsoft.com/office/drawing/2014/main" id="{F260BEA8-1523-42D5-9E58-60925B23AADE}"/>
              </a:ext>
            </a:extLst>
          </p:cNvPr>
          <p:cNvSpPr>
            <a:spLocks noChangeArrowheads="1"/>
          </p:cNvSpPr>
          <p:nvPr/>
        </p:nvSpPr>
        <p:spPr bwMode="auto">
          <a:xfrm>
            <a:off x="2952206" y="314086"/>
            <a:ext cx="553068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Gemisch:</a:t>
            </a:r>
            <a:r>
              <a:rPr kumimoji="0" lang="de-DE" altLang="de-DE" sz="1400" b="0" i="0" u="none" strike="noStrike" cap="none" normalizeH="0" baseline="0" dirty="0">
                <a:ln>
                  <a:noFill/>
                </a:ln>
                <a:solidFill>
                  <a:schemeClr val="tx1"/>
                </a:solidFill>
                <a:effectLst/>
                <a:latin typeface="Arial" panose="020B0604020202020204" pitchFamily="34" charset="0"/>
              </a:rPr>
              <a:t> Sand, Salz, Holzspäne, Chlorophyll in Petersilienblättern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sp>
        <p:nvSpPr>
          <p:cNvPr id="35" name="Rectangle 41">
            <a:extLst>
              <a:ext uri="{FF2B5EF4-FFF2-40B4-BE49-F238E27FC236}">
                <a16:creationId xmlns:a16="http://schemas.microsoft.com/office/drawing/2014/main" id="{A14C7B12-8741-479E-AB17-62CA1193FA52}"/>
              </a:ext>
            </a:extLst>
          </p:cNvPr>
          <p:cNvSpPr>
            <a:spLocks noChangeArrowheads="1"/>
          </p:cNvSpPr>
          <p:nvPr/>
        </p:nvSpPr>
        <p:spPr bwMode="auto">
          <a:xfrm>
            <a:off x="1663337" y="2529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 name="Rectangle 42">
            <a:extLst>
              <a:ext uri="{FF2B5EF4-FFF2-40B4-BE49-F238E27FC236}">
                <a16:creationId xmlns:a16="http://schemas.microsoft.com/office/drawing/2014/main" id="{FA895C2C-BFDE-4125-882C-366DEFAEC0E3}"/>
              </a:ext>
            </a:extLst>
          </p:cNvPr>
          <p:cNvSpPr>
            <a:spLocks noChangeArrowheads="1"/>
          </p:cNvSpPr>
          <p:nvPr/>
        </p:nvSpPr>
        <p:spPr bwMode="auto">
          <a:xfrm>
            <a:off x="1663337" y="2987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8" name="Rectangle 46">
            <a:extLst>
              <a:ext uri="{FF2B5EF4-FFF2-40B4-BE49-F238E27FC236}">
                <a16:creationId xmlns:a16="http://schemas.microsoft.com/office/drawing/2014/main" id="{677492A8-240F-42D8-AB61-2CC714E1F116}"/>
              </a:ext>
            </a:extLst>
          </p:cNvPr>
          <p:cNvSpPr>
            <a:spLocks noChangeArrowheads="1"/>
          </p:cNvSpPr>
          <p:nvPr/>
        </p:nvSpPr>
        <p:spPr bwMode="auto">
          <a:xfrm>
            <a:off x="1663337" y="29870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cxnSp>
        <p:nvCxnSpPr>
          <p:cNvPr id="41" name="Gerade Verbindung mit Pfeil 40">
            <a:extLst>
              <a:ext uri="{FF2B5EF4-FFF2-40B4-BE49-F238E27FC236}">
                <a16:creationId xmlns:a16="http://schemas.microsoft.com/office/drawing/2014/main" id="{98750325-F1E6-4BAC-8BAE-D5F25E0EB2EB}"/>
              </a:ext>
            </a:extLst>
          </p:cNvPr>
          <p:cNvCxnSpPr>
            <a:cxnSpLocks/>
          </p:cNvCxnSpPr>
          <p:nvPr/>
        </p:nvCxnSpPr>
        <p:spPr>
          <a:xfrm>
            <a:off x="5642789" y="710239"/>
            <a:ext cx="0" cy="896001"/>
          </a:xfrm>
          <a:prstGeom prst="straightConnector1">
            <a:avLst/>
          </a:prstGeom>
          <a:ln>
            <a:prstDash val="solid"/>
            <a:tailEnd type="none"/>
          </a:ln>
        </p:spPr>
        <p:style>
          <a:lnRef idx="1">
            <a:schemeClr val="accent1"/>
          </a:lnRef>
          <a:fillRef idx="0">
            <a:schemeClr val="accent1"/>
          </a:fillRef>
          <a:effectRef idx="0">
            <a:schemeClr val="accent1"/>
          </a:effectRef>
          <a:fontRef idx="minor">
            <a:schemeClr val="tx1"/>
          </a:fontRef>
        </p:style>
      </p:cxnSp>
      <p:sp>
        <p:nvSpPr>
          <p:cNvPr id="42" name="Textfeld 41">
            <a:extLst>
              <a:ext uri="{FF2B5EF4-FFF2-40B4-BE49-F238E27FC236}">
                <a16:creationId xmlns:a16="http://schemas.microsoft.com/office/drawing/2014/main" id="{C905EB8D-E018-4F22-9FB9-951D19B674C3}"/>
              </a:ext>
            </a:extLst>
          </p:cNvPr>
          <p:cNvSpPr txBox="1"/>
          <p:nvPr/>
        </p:nvSpPr>
        <p:spPr>
          <a:xfrm>
            <a:off x="5642789" y="902533"/>
            <a:ext cx="1541417" cy="307777"/>
          </a:xfrm>
          <a:prstGeom prst="rect">
            <a:avLst/>
          </a:prstGeom>
          <a:noFill/>
        </p:spPr>
        <p:txBody>
          <a:bodyPr wrap="square" rtlCol="0">
            <a:spAutoFit/>
          </a:bodyPr>
          <a:lstStyle/>
          <a:p>
            <a:r>
              <a:rPr lang="de-DE" sz="1400" dirty="0">
                <a:solidFill>
                  <a:schemeClr val="accent1">
                    <a:lumMod val="75000"/>
                  </a:schemeClr>
                </a:solidFill>
              </a:rPr>
              <a:t>+ Wasser</a:t>
            </a:r>
          </a:p>
        </p:txBody>
      </p:sp>
      <p:sp>
        <p:nvSpPr>
          <p:cNvPr id="45" name="Textfeld 44">
            <a:extLst>
              <a:ext uri="{FF2B5EF4-FFF2-40B4-BE49-F238E27FC236}">
                <a16:creationId xmlns:a16="http://schemas.microsoft.com/office/drawing/2014/main" id="{349EB27E-371B-4E6C-9CC6-2D37CB3468FA}"/>
              </a:ext>
            </a:extLst>
          </p:cNvPr>
          <p:cNvSpPr txBox="1"/>
          <p:nvPr/>
        </p:nvSpPr>
        <p:spPr>
          <a:xfrm>
            <a:off x="1572745" y="2028910"/>
            <a:ext cx="1715587" cy="584775"/>
          </a:xfrm>
          <a:prstGeom prst="rect">
            <a:avLst/>
          </a:prstGeom>
          <a:noFill/>
        </p:spPr>
        <p:txBody>
          <a:bodyPr wrap="square" rtlCol="0">
            <a:spAutoFit/>
          </a:bodyPr>
          <a:lstStyle/>
          <a:p>
            <a:r>
              <a:rPr lang="de-DE" sz="1600" dirty="0"/>
              <a:t>Holzspäne schwimmen oben</a:t>
            </a:r>
          </a:p>
        </p:txBody>
      </p:sp>
      <p:sp>
        <p:nvSpPr>
          <p:cNvPr id="47" name="Rechteck 46">
            <a:extLst>
              <a:ext uri="{FF2B5EF4-FFF2-40B4-BE49-F238E27FC236}">
                <a16:creationId xmlns:a16="http://schemas.microsoft.com/office/drawing/2014/main" id="{749F97C1-5AEC-421F-A66A-C26BFEE4C29B}"/>
              </a:ext>
            </a:extLst>
          </p:cNvPr>
          <p:cNvSpPr/>
          <p:nvPr/>
        </p:nvSpPr>
        <p:spPr>
          <a:xfrm>
            <a:off x="6356260" y="3127497"/>
            <a:ext cx="2806154" cy="338554"/>
          </a:xfrm>
          <a:prstGeom prst="rect">
            <a:avLst/>
          </a:prstGeom>
        </p:spPr>
        <p:txBody>
          <a:bodyPr wrap="square">
            <a:spAutoFit/>
          </a:bodyPr>
          <a:lstStyle/>
          <a:p>
            <a:r>
              <a:rPr lang="de-DE" sz="1600" dirty="0"/>
              <a:t>Petersilienblätter in Salzlösung</a:t>
            </a:r>
          </a:p>
        </p:txBody>
      </p:sp>
      <p:sp>
        <p:nvSpPr>
          <p:cNvPr id="48" name="Textfeld 47">
            <a:extLst>
              <a:ext uri="{FF2B5EF4-FFF2-40B4-BE49-F238E27FC236}">
                <a16:creationId xmlns:a16="http://schemas.microsoft.com/office/drawing/2014/main" id="{44F6406A-3196-4D6C-A5E1-D664742F6F8E}"/>
              </a:ext>
            </a:extLst>
          </p:cNvPr>
          <p:cNvSpPr txBox="1"/>
          <p:nvPr/>
        </p:nvSpPr>
        <p:spPr>
          <a:xfrm>
            <a:off x="4462091" y="3127497"/>
            <a:ext cx="1170496" cy="338554"/>
          </a:xfrm>
          <a:prstGeom prst="rect">
            <a:avLst/>
          </a:prstGeom>
          <a:noFill/>
          <a:ln>
            <a:solidFill>
              <a:schemeClr val="accent2">
                <a:lumMod val="75000"/>
              </a:schemeClr>
            </a:solidFill>
          </a:ln>
        </p:spPr>
        <p:txBody>
          <a:bodyPr wrap="square" rtlCol="0">
            <a:spAutoFit/>
          </a:bodyPr>
          <a:lstStyle/>
          <a:p>
            <a:pPr algn="ctr"/>
            <a:r>
              <a:rPr lang="de-DE" sz="1600" dirty="0"/>
              <a:t>Sand</a:t>
            </a:r>
          </a:p>
        </p:txBody>
      </p:sp>
      <p:sp>
        <p:nvSpPr>
          <p:cNvPr id="49" name="Textfeld 48">
            <a:extLst>
              <a:ext uri="{FF2B5EF4-FFF2-40B4-BE49-F238E27FC236}">
                <a16:creationId xmlns:a16="http://schemas.microsoft.com/office/drawing/2014/main" id="{DF776E71-6DEE-4E90-9F2C-BBE039AF62E2}"/>
              </a:ext>
            </a:extLst>
          </p:cNvPr>
          <p:cNvSpPr txBox="1"/>
          <p:nvPr/>
        </p:nvSpPr>
        <p:spPr>
          <a:xfrm>
            <a:off x="1734222" y="3196080"/>
            <a:ext cx="1392632" cy="338554"/>
          </a:xfrm>
          <a:prstGeom prst="rect">
            <a:avLst/>
          </a:prstGeom>
          <a:noFill/>
          <a:ln>
            <a:solidFill>
              <a:schemeClr val="accent2">
                <a:lumMod val="75000"/>
              </a:schemeClr>
            </a:solidFill>
          </a:ln>
        </p:spPr>
        <p:txBody>
          <a:bodyPr wrap="square" rtlCol="0">
            <a:spAutoFit/>
          </a:bodyPr>
          <a:lstStyle/>
          <a:p>
            <a:pPr algn="ctr"/>
            <a:r>
              <a:rPr lang="de-DE" sz="1600" dirty="0"/>
              <a:t>Holzspäne</a:t>
            </a:r>
          </a:p>
        </p:txBody>
      </p:sp>
      <p:cxnSp>
        <p:nvCxnSpPr>
          <p:cNvPr id="59" name="Verbinder: gewinkelt 58">
            <a:extLst>
              <a:ext uri="{FF2B5EF4-FFF2-40B4-BE49-F238E27FC236}">
                <a16:creationId xmlns:a16="http://schemas.microsoft.com/office/drawing/2014/main" id="{E8FDF400-27E4-4D20-8842-C4F3CF3BA7D0}"/>
              </a:ext>
            </a:extLst>
          </p:cNvPr>
          <p:cNvCxnSpPr>
            <a:cxnSpLocks/>
            <a:endCxn id="45" idx="0"/>
          </p:cNvCxnSpPr>
          <p:nvPr/>
        </p:nvCxnSpPr>
        <p:spPr>
          <a:xfrm rot="10800000" flipV="1">
            <a:off x="2430539" y="1597042"/>
            <a:ext cx="3202048" cy="4318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BBD0D887-011A-4737-997F-50C696694F3D}"/>
              </a:ext>
            </a:extLst>
          </p:cNvPr>
          <p:cNvCxnSpPr>
            <a:stCxn id="45" idx="2"/>
          </p:cNvCxnSpPr>
          <p:nvPr/>
        </p:nvCxnSpPr>
        <p:spPr>
          <a:xfrm>
            <a:off x="2430539" y="2613685"/>
            <a:ext cx="1" cy="595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CFCC4EF3-0971-49FB-9218-ED6A696AAB7E}"/>
              </a:ext>
            </a:extLst>
          </p:cNvPr>
          <p:cNvSpPr txBox="1"/>
          <p:nvPr/>
        </p:nvSpPr>
        <p:spPr>
          <a:xfrm>
            <a:off x="4494976" y="1744962"/>
            <a:ext cx="3202048" cy="307777"/>
          </a:xfrm>
          <a:prstGeom prst="rect">
            <a:avLst/>
          </a:prstGeom>
          <a:noFill/>
        </p:spPr>
        <p:txBody>
          <a:bodyPr wrap="square" rtlCol="0">
            <a:spAutoFit/>
          </a:bodyPr>
          <a:lstStyle/>
          <a:p>
            <a:r>
              <a:rPr lang="de-DE" sz="1400" i="1" dirty="0">
                <a:solidFill>
                  <a:schemeClr val="accent1">
                    <a:lumMod val="75000"/>
                  </a:schemeClr>
                </a:solidFill>
              </a:rPr>
              <a:t>sedimentieren und dekantieren</a:t>
            </a:r>
          </a:p>
        </p:txBody>
      </p:sp>
      <p:sp>
        <p:nvSpPr>
          <p:cNvPr id="80" name="Textfeld 79">
            <a:extLst>
              <a:ext uri="{FF2B5EF4-FFF2-40B4-BE49-F238E27FC236}">
                <a16:creationId xmlns:a16="http://schemas.microsoft.com/office/drawing/2014/main" id="{B47510E6-15FC-4858-9235-8CAAC066AE29}"/>
              </a:ext>
            </a:extLst>
          </p:cNvPr>
          <p:cNvSpPr txBox="1"/>
          <p:nvPr/>
        </p:nvSpPr>
        <p:spPr>
          <a:xfrm>
            <a:off x="1279781" y="2689009"/>
            <a:ext cx="1284790" cy="307777"/>
          </a:xfrm>
          <a:prstGeom prst="rect">
            <a:avLst/>
          </a:prstGeom>
          <a:noFill/>
        </p:spPr>
        <p:txBody>
          <a:bodyPr wrap="square" rtlCol="0">
            <a:spAutoFit/>
          </a:bodyPr>
          <a:lstStyle/>
          <a:p>
            <a:r>
              <a:rPr lang="de-DE" sz="1400" i="1" dirty="0">
                <a:solidFill>
                  <a:schemeClr val="accent1">
                    <a:lumMod val="75000"/>
                  </a:schemeClr>
                </a:solidFill>
              </a:rPr>
              <a:t>abschöpfen</a:t>
            </a:r>
          </a:p>
        </p:txBody>
      </p:sp>
      <p:cxnSp>
        <p:nvCxnSpPr>
          <p:cNvPr id="90" name="Verbinder: gewinkelt 89">
            <a:extLst>
              <a:ext uri="{FF2B5EF4-FFF2-40B4-BE49-F238E27FC236}">
                <a16:creationId xmlns:a16="http://schemas.microsoft.com/office/drawing/2014/main" id="{21159DD9-4282-4EF8-80D2-7BE03E1D3B93}"/>
              </a:ext>
            </a:extLst>
          </p:cNvPr>
          <p:cNvCxnSpPr>
            <a:cxnSpLocks/>
          </p:cNvCxnSpPr>
          <p:nvPr/>
        </p:nvCxnSpPr>
        <p:spPr>
          <a:xfrm rot="5400000">
            <a:off x="4598482" y="2056100"/>
            <a:ext cx="1503365" cy="585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Verbinder: gewinkelt 91">
            <a:extLst>
              <a:ext uri="{FF2B5EF4-FFF2-40B4-BE49-F238E27FC236}">
                <a16:creationId xmlns:a16="http://schemas.microsoft.com/office/drawing/2014/main" id="{CDCEDAE1-61C6-41E3-AD3C-5CFF1F93955C}"/>
              </a:ext>
            </a:extLst>
          </p:cNvPr>
          <p:cNvCxnSpPr>
            <a:cxnSpLocks/>
            <a:endCxn id="47" idx="0"/>
          </p:cNvCxnSpPr>
          <p:nvPr/>
        </p:nvCxnSpPr>
        <p:spPr>
          <a:xfrm>
            <a:off x="5622979" y="2348724"/>
            <a:ext cx="2136358" cy="7787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feld 94">
            <a:extLst>
              <a:ext uri="{FF2B5EF4-FFF2-40B4-BE49-F238E27FC236}">
                <a16:creationId xmlns:a16="http://schemas.microsoft.com/office/drawing/2014/main" id="{E695429C-EA1C-4068-893A-F1897BA271A9}"/>
              </a:ext>
            </a:extLst>
          </p:cNvPr>
          <p:cNvSpPr txBox="1"/>
          <p:nvPr/>
        </p:nvSpPr>
        <p:spPr>
          <a:xfrm>
            <a:off x="5761242" y="4257226"/>
            <a:ext cx="1635052" cy="338554"/>
          </a:xfrm>
          <a:prstGeom prst="rect">
            <a:avLst/>
          </a:prstGeom>
          <a:noFill/>
        </p:spPr>
        <p:txBody>
          <a:bodyPr wrap="square" rtlCol="0">
            <a:spAutoFit/>
          </a:bodyPr>
          <a:lstStyle/>
          <a:p>
            <a:r>
              <a:rPr lang="de-DE" sz="1600" dirty="0"/>
              <a:t>Petersilienblätter</a:t>
            </a:r>
          </a:p>
        </p:txBody>
      </p:sp>
      <p:sp>
        <p:nvSpPr>
          <p:cNvPr id="96" name="Textfeld 95">
            <a:extLst>
              <a:ext uri="{FF2B5EF4-FFF2-40B4-BE49-F238E27FC236}">
                <a16:creationId xmlns:a16="http://schemas.microsoft.com/office/drawing/2014/main" id="{6C4698EC-64C7-4204-86EC-546F7CB96324}"/>
              </a:ext>
            </a:extLst>
          </p:cNvPr>
          <p:cNvSpPr txBox="1"/>
          <p:nvPr/>
        </p:nvSpPr>
        <p:spPr>
          <a:xfrm>
            <a:off x="8811834" y="4257226"/>
            <a:ext cx="1189712" cy="338554"/>
          </a:xfrm>
          <a:prstGeom prst="rect">
            <a:avLst/>
          </a:prstGeom>
          <a:noFill/>
        </p:spPr>
        <p:txBody>
          <a:bodyPr wrap="square" rtlCol="0">
            <a:spAutoFit/>
          </a:bodyPr>
          <a:lstStyle/>
          <a:p>
            <a:r>
              <a:rPr lang="de-DE" sz="1600" dirty="0"/>
              <a:t>Salzlösung </a:t>
            </a:r>
          </a:p>
        </p:txBody>
      </p:sp>
      <p:cxnSp>
        <p:nvCxnSpPr>
          <p:cNvPr id="99" name="Verbinder: gewinkelt 98">
            <a:extLst>
              <a:ext uri="{FF2B5EF4-FFF2-40B4-BE49-F238E27FC236}">
                <a16:creationId xmlns:a16="http://schemas.microsoft.com/office/drawing/2014/main" id="{34F41E3A-65EE-4041-B7E3-0567D7E3A676}"/>
              </a:ext>
            </a:extLst>
          </p:cNvPr>
          <p:cNvCxnSpPr>
            <a:stCxn id="47" idx="2"/>
            <a:endCxn id="95" idx="0"/>
          </p:cNvCxnSpPr>
          <p:nvPr/>
        </p:nvCxnSpPr>
        <p:spPr>
          <a:xfrm rot="5400000">
            <a:off x="6773466" y="3271354"/>
            <a:ext cx="791175" cy="11805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Verbinder: gewinkelt 100">
            <a:extLst>
              <a:ext uri="{FF2B5EF4-FFF2-40B4-BE49-F238E27FC236}">
                <a16:creationId xmlns:a16="http://schemas.microsoft.com/office/drawing/2014/main" id="{294DD669-28BF-454A-BE77-0E7B49797A1C}"/>
              </a:ext>
            </a:extLst>
          </p:cNvPr>
          <p:cNvCxnSpPr>
            <a:cxnSpLocks/>
          </p:cNvCxnSpPr>
          <p:nvPr/>
        </p:nvCxnSpPr>
        <p:spPr>
          <a:xfrm>
            <a:off x="7747708" y="3860781"/>
            <a:ext cx="1647353" cy="3964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feld 101">
            <a:extLst>
              <a:ext uri="{FF2B5EF4-FFF2-40B4-BE49-F238E27FC236}">
                <a16:creationId xmlns:a16="http://schemas.microsoft.com/office/drawing/2014/main" id="{D226DED1-074A-4A28-8EF3-497B833DD359}"/>
              </a:ext>
            </a:extLst>
          </p:cNvPr>
          <p:cNvSpPr txBox="1"/>
          <p:nvPr/>
        </p:nvSpPr>
        <p:spPr>
          <a:xfrm>
            <a:off x="7761477" y="3448935"/>
            <a:ext cx="1284790" cy="307777"/>
          </a:xfrm>
          <a:prstGeom prst="rect">
            <a:avLst/>
          </a:prstGeom>
          <a:noFill/>
        </p:spPr>
        <p:txBody>
          <a:bodyPr wrap="square" rtlCol="0">
            <a:spAutoFit/>
          </a:bodyPr>
          <a:lstStyle/>
          <a:p>
            <a:r>
              <a:rPr lang="de-DE" sz="1400" i="1" dirty="0">
                <a:solidFill>
                  <a:schemeClr val="accent1">
                    <a:lumMod val="75000"/>
                  </a:schemeClr>
                </a:solidFill>
              </a:rPr>
              <a:t>filtrieren</a:t>
            </a:r>
          </a:p>
        </p:txBody>
      </p:sp>
      <p:sp>
        <p:nvSpPr>
          <p:cNvPr id="103" name="Textfeld 102">
            <a:extLst>
              <a:ext uri="{FF2B5EF4-FFF2-40B4-BE49-F238E27FC236}">
                <a16:creationId xmlns:a16="http://schemas.microsoft.com/office/drawing/2014/main" id="{7895AD90-7595-41E7-A02D-C86FE84A6FF7}"/>
              </a:ext>
            </a:extLst>
          </p:cNvPr>
          <p:cNvSpPr txBox="1"/>
          <p:nvPr/>
        </p:nvSpPr>
        <p:spPr>
          <a:xfrm>
            <a:off x="5644816" y="3866608"/>
            <a:ext cx="1284790" cy="307777"/>
          </a:xfrm>
          <a:prstGeom prst="rect">
            <a:avLst/>
          </a:prstGeom>
          <a:noFill/>
        </p:spPr>
        <p:txBody>
          <a:bodyPr wrap="square" rtlCol="0">
            <a:spAutoFit/>
          </a:bodyPr>
          <a:lstStyle/>
          <a:p>
            <a:r>
              <a:rPr lang="de-DE" sz="1400" i="1" dirty="0">
                <a:solidFill>
                  <a:schemeClr val="accent1">
                    <a:lumMod val="75000"/>
                  </a:schemeClr>
                </a:solidFill>
              </a:rPr>
              <a:t>Rückstand</a:t>
            </a:r>
          </a:p>
        </p:txBody>
      </p:sp>
      <p:sp>
        <p:nvSpPr>
          <p:cNvPr id="104" name="Textfeld 103">
            <a:extLst>
              <a:ext uri="{FF2B5EF4-FFF2-40B4-BE49-F238E27FC236}">
                <a16:creationId xmlns:a16="http://schemas.microsoft.com/office/drawing/2014/main" id="{66401BE2-C676-45DB-8E58-1E33BFA4289E}"/>
              </a:ext>
            </a:extLst>
          </p:cNvPr>
          <p:cNvSpPr txBox="1"/>
          <p:nvPr/>
        </p:nvSpPr>
        <p:spPr>
          <a:xfrm>
            <a:off x="9406690" y="3840685"/>
            <a:ext cx="1284790" cy="307777"/>
          </a:xfrm>
          <a:prstGeom prst="rect">
            <a:avLst/>
          </a:prstGeom>
          <a:noFill/>
        </p:spPr>
        <p:txBody>
          <a:bodyPr wrap="square" rtlCol="0">
            <a:spAutoFit/>
          </a:bodyPr>
          <a:lstStyle/>
          <a:p>
            <a:r>
              <a:rPr lang="de-DE" sz="1400" i="1" dirty="0">
                <a:solidFill>
                  <a:schemeClr val="accent1">
                    <a:lumMod val="75000"/>
                  </a:schemeClr>
                </a:solidFill>
              </a:rPr>
              <a:t>Filtrat</a:t>
            </a:r>
          </a:p>
        </p:txBody>
      </p:sp>
      <p:sp>
        <p:nvSpPr>
          <p:cNvPr id="105" name="Textfeld 104">
            <a:extLst>
              <a:ext uri="{FF2B5EF4-FFF2-40B4-BE49-F238E27FC236}">
                <a16:creationId xmlns:a16="http://schemas.microsoft.com/office/drawing/2014/main" id="{18EABD46-E524-4203-8878-C1B6EC991DDB}"/>
              </a:ext>
            </a:extLst>
          </p:cNvPr>
          <p:cNvSpPr txBox="1"/>
          <p:nvPr/>
        </p:nvSpPr>
        <p:spPr>
          <a:xfrm>
            <a:off x="5761242" y="5150226"/>
            <a:ext cx="1635052" cy="584775"/>
          </a:xfrm>
          <a:prstGeom prst="rect">
            <a:avLst/>
          </a:prstGeom>
          <a:noFill/>
        </p:spPr>
        <p:txBody>
          <a:bodyPr wrap="square" rtlCol="0">
            <a:spAutoFit/>
          </a:bodyPr>
          <a:lstStyle/>
          <a:p>
            <a:pPr algn="ctr"/>
            <a:r>
              <a:rPr lang="de-DE" sz="1600" dirty="0"/>
              <a:t>Chlorophyll-Spiritus-Lösung</a:t>
            </a:r>
          </a:p>
        </p:txBody>
      </p:sp>
      <p:sp>
        <p:nvSpPr>
          <p:cNvPr id="106" name="Textfeld 105">
            <a:extLst>
              <a:ext uri="{FF2B5EF4-FFF2-40B4-BE49-F238E27FC236}">
                <a16:creationId xmlns:a16="http://schemas.microsoft.com/office/drawing/2014/main" id="{232ABEFF-97B1-47BC-A310-E03FAFEECFEE}"/>
              </a:ext>
            </a:extLst>
          </p:cNvPr>
          <p:cNvSpPr txBox="1"/>
          <p:nvPr/>
        </p:nvSpPr>
        <p:spPr>
          <a:xfrm>
            <a:off x="8800205" y="5104060"/>
            <a:ext cx="1189712" cy="338554"/>
          </a:xfrm>
          <a:prstGeom prst="rect">
            <a:avLst/>
          </a:prstGeom>
          <a:noFill/>
          <a:ln>
            <a:solidFill>
              <a:schemeClr val="accent2">
                <a:lumMod val="75000"/>
              </a:schemeClr>
            </a:solidFill>
          </a:ln>
        </p:spPr>
        <p:txBody>
          <a:bodyPr wrap="square" rtlCol="0">
            <a:spAutoFit/>
          </a:bodyPr>
          <a:lstStyle/>
          <a:p>
            <a:pPr algn="ctr"/>
            <a:r>
              <a:rPr lang="de-DE" sz="1600" dirty="0"/>
              <a:t>Salz</a:t>
            </a:r>
          </a:p>
        </p:txBody>
      </p:sp>
      <p:cxnSp>
        <p:nvCxnSpPr>
          <p:cNvPr id="108" name="Gerade Verbindung mit Pfeil 107">
            <a:extLst>
              <a:ext uri="{FF2B5EF4-FFF2-40B4-BE49-F238E27FC236}">
                <a16:creationId xmlns:a16="http://schemas.microsoft.com/office/drawing/2014/main" id="{09FA067A-CD69-4ECD-8EE9-8589BC0C74CE}"/>
              </a:ext>
            </a:extLst>
          </p:cNvPr>
          <p:cNvCxnSpPr>
            <a:stCxn id="96" idx="2"/>
            <a:endCxn id="106" idx="0"/>
          </p:cNvCxnSpPr>
          <p:nvPr/>
        </p:nvCxnSpPr>
        <p:spPr>
          <a:xfrm flipH="1">
            <a:off x="9395061" y="4595780"/>
            <a:ext cx="11629" cy="50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feld 109">
            <a:extLst>
              <a:ext uri="{FF2B5EF4-FFF2-40B4-BE49-F238E27FC236}">
                <a16:creationId xmlns:a16="http://schemas.microsoft.com/office/drawing/2014/main" id="{36EF8036-E349-4E78-9BCC-B27920A19DDD}"/>
              </a:ext>
            </a:extLst>
          </p:cNvPr>
          <p:cNvSpPr txBox="1"/>
          <p:nvPr/>
        </p:nvSpPr>
        <p:spPr>
          <a:xfrm>
            <a:off x="9470313" y="4653671"/>
            <a:ext cx="1284790" cy="307777"/>
          </a:xfrm>
          <a:prstGeom prst="rect">
            <a:avLst/>
          </a:prstGeom>
          <a:noFill/>
        </p:spPr>
        <p:txBody>
          <a:bodyPr wrap="square" rtlCol="0">
            <a:spAutoFit/>
          </a:bodyPr>
          <a:lstStyle/>
          <a:p>
            <a:r>
              <a:rPr lang="de-DE" sz="1400" i="1" dirty="0">
                <a:solidFill>
                  <a:schemeClr val="accent1">
                    <a:lumMod val="75000"/>
                  </a:schemeClr>
                </a:solidFill>
              </a:rPr>
              <a:t>abdampfen</a:t>
            </a:r>
          </a:p>
        </p:txBody>
      </p:sp>
      <p:cxnSp>
        <p:nvCxnSpPr>
          <p:cNvPr id="112" name="Gerade Verbindung mit Pfeil 111">
            <a:extLst>
              <a:ext uri="{FF2B5EF4-FFF2-40B4-BE49-F238E27FC236}">
                <a16:creationId xmlns:a16="http://schemas.microsoft.com/office/drawing/2014/main" id="{98A33FA2-C021-4DC5-A004-388ECCEDB205}"/>
              </a:ext>
            </a:extLst>
          </p:cNvPr>
          <p:cNvCxnSpPr>
            <a:stCxn id="95" idx="2"/>
          </p:cNvCxnSpPr>
          <p:nvPr/>
        </p:nvCxnSpPr>
        <p:spPr>
          <a:xfrm>
            <a:off x="6578768" y="4595780"/>
            <a:ext cx="0" cy="55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feld 112">
            <a:extLst>
              <a:ext uri="{FF2B5EF4-FFF2-40B4-BE49-F238E27FC236}">
                <a16:creationId xmlns:a16="http://schemas.microsoft.com/office/drawing/2014/main" id="{25B10BD6-8A90-40E3-8852-C66F50969A9B}"/>
              </a:ext>
            </a:extLst>
          </p:cNvPr>
          <p:cNvSpPr txBox="1"/>
          <p:nvPr/>
        </p:nvSpPr>
        <p:spPr>
          <a:xfrm>
            <a:off x="5293978" y="4627006"/>
            <a:ext cx="1284790" cy="523220"/>
          </a:xfrm>
          <a:prstGeom prst="rect">
            <a:avLst/>
          </a:prstGeom>
          <a:noFill/>
        </p:spPr>
        <p:txBody>
          <a:bodyPr wrap="square" rtlCol="0">
            <a:spAutoFit/>
          </a:bodyPr>
          <a:lstStyle/>
          <a:p>
            <a:pPr algn="r"/>
            <a:r>
              <a:rPr lang="de-DE" sz="1400" i="1" dirty="0">
                <a:solidFill>
                  <a:schemeClr val="accent1">
                    <a:lumMod val="75000"/>
                  </a:schemeClr>
                </a:solidFill>
              </a:rPr>
              <a:t>extrahieren mit Spiritus</a:t>
            </a:r>
          </a:p>
        </p:txBody>
      </p:sp>
      <p:sp>
        <p:nvSpPr>
          <p:cNvPr id="114" name="Textfeld 113">
            <a:extLst>
              <a:ext uri="{FF2B5EF4-FFF2-40B4-BE49-F238E27FC236}">
                <a16:creationId xmlns:a16="http://schemas.microsoft.com/office/drawing/2014/main" id="{199B5603-5B8F-410E-9790-78586AAEEC5E}"/>
              </a:ext>
            </a:extLst>
          </p:cNvPr>
          <p:cNvSpPr txBox="1"/>
          <p:nvPr/>
        </p:nvSpPr>
        <p:spPr>
          <a:xfrm>
            <a:off x="5761242" y="6289447"/>
            <a:ext cx="1635052" cy="338554"/>
          </a:xfrm>
          <a:prstGeom prst="rect">
            <a:avLst/>
          </a:prstGeom>
          <a:noFill/>
          <a:ln>
            <a:solidFill>
              <a:schemeClr val="accent2">
                <a:lumMod val="75000"/>
              </a:schemeClr>
            </a:solidFill>
          </a:ln>
        </p:spPr>
        <p:txBody>
          <a:bodyPr wrap="square" rtlCol="0">
            <a:spAutoFit/>
          </a:bodyPr>
          <a:lstStyle/>
          <a:p>
            <a:pPr algn="ctr"/>
            <a:r>
              <a:rPr lang="de-DE" sz="1600" dirty="0"/>
              <a:t>Chlorophyll</a:t>
            </a:r>
          </a:p>
        </p:txBody>
      </p:sp>
      <p:cxnSp>
        <p:nvCxnSpPr>
          <p:cNvPr id="116" name="Gerade Verbindung mit Pfeil 115">
            <a:extLst>
              <a:ext uri="{FF2B5EF4-FFF2-40B4-BE49-F238E27FC236}">
                <a16:creationId xmlns:a16="http://schemas.microsoft.com/office/drawing/2014/main" id="{3EEBD0D4-B1D2-4DC0-AE4E-6DF8B801E809}"/>
              </a:ext>
            </a:extLst>
          </p:cNvPr>
          <p:cNvCxnSpPr>
            <a:stCxn id="105" idx="2"/>
            <a:endCxn id="114" idx="0"/>
          </p:cNvCxnSpPr>
          <p:nvPr/>
        </p:nvCxnSpPr>
        <p:spPr>
          <a:xfrm>
            <a:off x="6578768" y="5735001"/>
            <a:ext cx="0" cy="55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feld 117">
            <a:extLst>
              <a:ext uri="{FF2B5EF4-FFF2-40B4-BE49-F238E27FC236}">
                <a16:creationId xmlns:a16="http://schemas.microsoft.com/office/drawing/2014/main" id="{5FF01AEC-E8A5-4D0A-875B-3A58D9EDB105}"/>
              </a:ext>
            </a:extLst>
          </p:cNvPr>
          <p:cNvSpPr txBox="1"/>
          <p:nvPr/>
        </p:nvSpPr>
        <p:spPr>
          <a:xfrm>
            <a:off x="5323033" y="5809207"/>
            <a:ext cx="1284790" cy="307777"/>
          </a:xfrm>
          <a:prstGeom prst="rect">
            <a:avLst/>
          </a:prstGeom>
          <a:noFill/>
        </p:spPr>
        <p:txBody>
          <a:bodyPr wrap="square" rtlCol="0">
            <a:spAutoFit/>
          </a:bodyPr>
          <a:lstStyle/>
          <a:p>
            <a:pPr algn="r"/>
            <a:r>
              <a:rPr lang="de-DE" sz="1400" i="1" dirty="0">
                <a:solidFill>
                  <a:schemeClr val="accent1">
                    <a:lumMod val="75000"/>
                  </a:schemeClr>
                </a:solidFill>
              </a:rPr>
              <a:t>abdampfen</a:t>
            </a:r>
          </a:p>
        </p:txBody>
      </p:sp>
      <p:sp>
        <p:nvSpPr>
          <p:cNvPr id="119" name="Textfeld 118">
            <a:extLst>
              <a:ext uri="{FF2B5EF4-FFF2-40B4-BE49-F238E27FC236}">
                <a16:creationId xmlns:a16="http://schemas.microsoft.com/office/drawing/2014/main" id="{3E6C2E37-85F5-4E32-AFBF-4702554C810B}"/>
              </a:ext>
            </a:extLst>
          </p:cNvPr>
          <p:cNvSpPr txBox="1"/>
          <p:nvPr/>
        </p:nvSpPr>
        <p:spPr>
          <a:xfrm>
            <a:off x="4174943" y="2582058"/>
            <a:ext cx="1284790" cy="307777"/>
          </a:xfrm>
          <a:prstGeom prst="rect">
            <a:avLst/>
          </a:prstGeom>
          <a:noFill/>
        </p:spPr>
        <p:txBody>
          <a:bodyPr wrap="square" rtlCol="0">
            <a:spAutoFit/>
          </a:bodyPr>
          <a:lstStyle/>
          <a:p>
            <a:r>
              <a:rPr lang="de-DE" sz="1400" i="1" dirty="0">
                <a:solidFill>
                  <a:schemeClr val="accent1">
                    <a:lumMod val="75000"/>
                  </a:schemeClr>
                </a:solidFill>
              </a:rPr>
              <a:t>Sediment</a:t>
            </a:r>
          </a:p>
        </p:txBody>
      </p:sp>
      <p:sp>
        <p:nvSpPr>
          <p:cNvPr id="120" name="Textfeld 119">
            <a:extLst>
              <a:ext uri="{FF2B5EF4-FFF2-40B4-BE49-F238E27FC236}">
                <a16:creationId xmlns:a16="http://schemas.microsoft.com/office/drawing/2014/main" id="{EAF59589-8DE5-4FFA-9AF1-4A58CDDCBC47}"/>
              </a:ext>
            </a:extLst>
          </p:cNvPr>
          <p:cNvSpPr txBox="1"/>
          <p:nvPr/>
        </p:nvSpPr>
        <p:spPr>
          <a:xfrm>
            <a:off x="7741689" y="2582453"/>
            <a:ext cx="1284790" cy="307777"/>
          </a:xfrm>
          <a:prstGeom prst="rect">
            <a:avLst/>
          </a:prstGeom>
          <a:noFill/>
        </p:spPr>
        <p:txBody>
          <a:bodyPr wrap="square" rtlCol="0">
            <a:spAutoFit/>
          </a:bodyPr>
          <a:lstStyle/>
          <a:p>
            <a:r>
              <a:rPr lang="de-DE" sz="1400" i="1" dirty="0">
                <a:solidFill>
                  <a:schemeClr val="accent1">
                    <a:lumMod val="75000"/>
                  </a:schemeClr>
                </a:solidFill>
              </a:rPr>
              <a:t>Überstand</a:t>
            </a:r>
          </a:p>
        </p:txBody>
      </p:sp>
    </p:spTree>
    <p:extLst>
      <p:ext uri="{BB962C8B-B14F-4D97-AF65-F5344CB8AC3E}">
        <p14:creationId xmlns:p14="http://schemas.microsoft.com/office/powerpoint/2010/main" val="349485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48" grpId="0" animBg="1"/>
      <p:bldP spid="49" grpId="0" animBg="1"/>
      <p:bldP spid="79" grpId="0"/>
      <p:bldP spid="80" grpId="0"/>
      <p:bldP spid="95" grpId="0"/>
      <p:bldP spid="96" grpId="0"/>
      <p:bldP spid="102" grpId="0"/>
      <p:bldP spid="103" grpId="0"/>
      <p:bldP spid="104" grpId="0"/>
      <p:bldP spid="105" grpId="0"/>
      <p:bldP spid="106" grpId="0" animBg="1"/>
      <p:bldP spid="110" grpId="0"/>
      <p:bldP spid="113" grpId="0"/>
      <p:bldP spid="114" grpId="0" animBg="1"/>
      <p:bldP spid="118" grpId="0"/>
      <p:bldP spid="119" grpId="0"/>
      <p:bldP spid="12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63FF18B5-6A14-4DD7-9467-21309A1F22D7}"/>
              </a:ext>
            </a:extLst>
          </p:cNvPr>
          <p:cNvGraphicFramePr>
            <a:graphicFrameLocks noGrp="1"/>
          </p:cNvGraphicFramePr>
          <p:nvPr>
            <p:extLst>
              <p:ext uri="{D42A27DB-BD31-4B8C-83A1-F6EECF244321}">
                <p14:modId xmlns:p14="http://schemas.microsoft.com/office/powerpoint/2010/main" val="2373830995"/>
              </p:ext>
            </p:extLst>
          </p:nvPr>
        </p:nvGraphicFramePr>
        <p:xfrm>
          <a:off x="643467" y="1134540"/>
          <a:ext cx="10905066" cy="4595925"/>
        </p:xfrm>
        <a:graphic>
          <a:graphicData uri="http://schemas.openxmlformats.org/drawingml/2006/table">
            <a:tbl>
              <a:tblPr firstRow="1" bandRow="1"/>
              <a:tblGrid>
                <a:gridCol w="5452533">
                  <a:extLst>
                    <a:ext uri="{9D8B030D-6E8A-4147-A177-3AD203B41FA5}">
                      <a16:colId xmlns:a16="http://schemas.microsoft.com/office/drawing/2014/main" val="234529971"/>
                    </a:ext>
                  </a:extLst>
                </a:gridCol>
                <a:gridCol w="5452533">
                  <a:extLst>
                    <a:ext uri="{9D8B030D-6E8A-4147-A177-3AD203B41FA5}">
                      <a16:colId xmlns:a16="http://schemas.microsoft.com/office/drawing/2014/main" val="2214313726"/>
                    </a:ext>
                  </a:extLst>
                </a:gridCol>
              </a:tblGrid>
              <a:tr h="1778590">
                <a:tc>
                  <a:txBody>
                    <a:bodyPr/>
                    <a:lstStyle/>
                    <a:p>
                      <a:pPr algn="ctr" fontAlgn="t">
                        <a:spcBef>
                          <a:spcPts val="0"/>
                        </a:spcBef>
                        <a:spcAft>
                          <a:spcPts val="0"/>
                        </a:spcAft>
                      </a:pPr>
                      <a:r>
                        <a:rPr lang="de-DE" sz="2400" b="1" i="0" u="none" strike="noStrike" dirty="0">
                          <a:solidFill>
                            <a:srgbClr val="FF0000"/>
                          </a:solidFill>
                          <a:effectLst/>
                          <a:latin typeface="Calibri" panose="020F0502020204030204" pitchFamily="34" charset="0"/>
                          <a:ea typeface="Times New Roman" panose="02020603050405020304" pitchFamily="18" charset="0"/>
                        </a:rPr>
                        <a:t>Reinstoffe</a:t>
                      </a:r>
                      <a:endParaRPr lang="de-DE" sz="3400" b="0" i="0" u="none" strike="noStrike" dirty="0">
                        <a:solidFill>
                          <a:srgbClr val="FF0000"/>
                        </a:solidFill>
                        <a:effectLst/>
                        <a:latin typeface="Arial" panose="020B0604020202020204" pitchFamily="34" charset="0"/>
                      </a:endParaRPr>
                    </a:p>
                    <a:p>
                      <a:pPr algn="ctr" fontAlgn="t">
                        <a:spcBef>
                          <a:spcPts val="0"/>
                        </a:spcBef>
                        <a:spcAft>
                          <a:spcPts val="0"/>
                        </a:spcAft>
                      </a:pPr>
                      <a:r>
                        <a:rPr lang="de-DE" sz="2300" b="0" i="0" u="none" strike="noStrike" dirty="0">
                          <a:effectLst/>
                          <a:latin typeface="Calibri" panose="020F0502020204030204" pitchFamily="34" charset="0"/>
                          <a:ea typeface="Times New Roman" panose="02020603050405020304" pitchFamily="18" charset="0"/>
                        </a:rPr>
                        <a:t>= Stoffe, die nicht mit anderen Stoffen vermischt sind, sie sind durch ihre </a:t>
                      </a:r>
                      <a:r>
                        <a:rPr lang="de-DE" sz="2300" b="0" i="0" u="none" strike="noStrike" dirty="0">
                          <a:solidFill>
                            <a:srgbClr val="FF0000"/>
                          </a:solidFill>
                          <a:effectLst/>
                          <a:latin typeface="Calibri" panose="020F0502020204030204" pitchFamily="34" charset="0"/>
                          <a:ea typeface="Times New Roman" panose="02020603050405020304" pitchFamily="18" charset="0"/>
                        </a:rPr>
                        <a:t>einheitlichen messbaren Eigenschaften </a:t>
                      </a:r>
                      <a:r>
                        <a:rPr lang="de-DE" sz="2300" b="0" i="0" u="none" strike="noStrike" dirty="0">
                          <a:effectLst/>
                          <a:latin typeface="Calibri" panose="020F0502020204030204" pitchFamily="34" charset="0"/>
                          <a:ea typeface="Times New Roman" panose="02020603050405020304" pitchFamily="18" charset="0"/>
                        </a:rPr>
                        <a:t>eindeutig gekennzeichnet.</a:t>
                      </a:r>
                      <a:endParaRPr lang="de-DE" sz="3400" b="0" i="0" u="none" strike="noStrike" dirty="0">
                        <a:effectLst/>
                        <a:latin typeface="Arial" panose="020B0604020202020204" pitchFamily="34" charset="0"/>
                      </a:endParaRPr>
                    </a:p>
                  </a:txBody>
                  <a:tcPr marL="82865" marR="82865" marT="177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de-DE" sz="2400" b="1" i="0" u="none" strike="noStrike" dirty="0">
                          <a:solidFill>
                            <a:srgbClr val="FF0000"/>
                          </a:solidFill>
                          <a:effectLst/>
                          <a:latin typeface="Calibri" panose="020F0502020204030204" pitchFamily="34" charset="0"/>
                          <a:ea typeface="Times New Roman" panose="02020603050405020304" pitchFamily="18" charset="0"/>
                        </a:rPr>
                        <a:t>Stoffgemische</a:t>
                      </a:r>
                      <a:endParaRPr lang="de-DE" sz="3600" b="0" i="0" u="none" strike="noStrike" dirty="0">
                        <a:solidFill>
                          <a:srgbClr val="FF0000"/>
                        </a:solidFill>
                        <a:effectLst/>
                        <a:latin typeface="Arial" panose="020B0604020202020204" pitchFamily="34" charset="0"/>
                      </a:endParaRPr>
                    </a:p>
                    <a:p>
                      <a:pPr algn="ctr" fontAlgn="t">
                        <a:spcBef>
                          <a:spcPts val="0"/>
                        </a:spcBef>
                        <a:spcAft>
                          <a:spcPts val="0"/>
                        </a:spcAft>
                      </a:pPr>
                      <a:r>
                        <a:rPr lang="de-DE" sz="2300" b="0" i="0" u="none" strike="noStrike" dirty="0">
                          <a:effectLst/>
                          <a:latin typeface="Calibri" panose="020F0502020204030204" pitchFamily="34" charset="0"/>
                          <a:ea typeface="Times New Roman" panose="02020603050405020304" pitchFamily="18" charset="0"/>
                        </a:rPr>
                        <a:t>= bestehen aus </a:t>
                      </a:r>
                      <a:r>
                        <a:rPr lang="de-DE" sz="2300" b="0" i="0" u="none" strike="noStrike" dirty="0">
                          <a:solidFill>
                            <a:srgbClr val="FF0000"/>
                          </a:solidFill>
                          <a:effectLst/>
                          <a:latin typeface="Calibri" panose="020F0502020204030204" pitchFamily="34" charset="0"/>
                          <a:ea typeface="Times New Roman" panose="02020603050405020304" pitchFamily="18" charset="0"/>
                        </a:rPr>
                        <a:t>verschiedenen Reinstoffen</a:t>
                      </a:r>
                      <a:r>
                        <a:rPr lang="de-DE" sz="2300" b="0" i="0" u="none" strike="noStrike" dirty="0">
                          <a:effectLst/>
                          <a:latin typeface="Calibri" panose="020F0502020204030204" pitchFamily="34" charset="0"/>
                          <a:ea typeface="Times New Roman" panose="02020603050405020304" pitchFamily="18" charset="0"/>
                        </a:rPr>
                        <a:t>, sie sind durch </a:t>
                      </a:r>
                      <a:r>
                        <a:rPr lang="de-DE" sz="2300" b="0" i="0" u="none" strike="noStrike" dirty="0">
                          <a:solidFill>
                            <a:srgbClr val="FF0000"/>
                          </a:solidFill>
                          <a:effectLst/>
                          <a:latin typeface="Calibri" panose="020F0502020204030204" pitchFamily="34" charset="0"/>
                          <a:ea typeface="Times New Roman" panose="02020603050405020304" pitchFamily="18" charset="0"/>
                        </a:rPr>
                        <a:t>geeignete Trennverfahren </a:t>
                      </a:r>
                      <a:r>
                        <a:rPr lang="de-DE" sz="2300" b="0" i="0" u="none" strike="noStrike" dirty="0">
                          <a:effectLst/>
                          <a:latin typeface="Calibri" panose="020F0502020204030204" pitchFamily="34" charset="0"/>
                          <a:ea typeface="Times New Roman" panose="02020603050405020304" pitchFamily="18" charset="0"/>
                        </a:rPr>
                        <a:t>in ihre Bestandteile trennbar.</a:t>
                      </a:r>
                      <a:endParaRPr lang="de-DE" sz="3400" b="0" i="0" u="none" strike="noStrike" dirty="0">
                        <a:effectLst/>
                        <a:latin typeface="Arial" panose="020B0604020202020204" pitchFamily="34" charset="0"/>
                      </a:endParaRPr>
                    </a:p>
                  </a:txBody>
                  <a:tcPr marL="82865" marR="82865" marT="177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087393"/>
                  </a:ext>
                </a:extLst>
              </a:tr>
              <a:tr h="2810329">
                <a:tc>
                  <a:txBody>
                    <a:bodyPr/>
                    <a:lstStyle/>
                    <a:p>
                      <a:pPr marL="347472" indent="-347472" algn="l" fontAlgn="t">
                        <a:spcBef>
                          <a:spcPts val="0"/>
                        </a:spcBef>
                        <a:spcAft>
                          <a:spcPts val="0"/>
                        </a:spcAft>
                        <a:buClrTx/>
                        <a:buSzPts val="1200"/>
                        <a:buFont typeface="Symbol" panose="05050102010706020507" pitchFamily="18" charset="2"/>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Wasser (destilliert)</a:t>
                      </a:r>
                      <a:endParaRPr lang="de-DE" sz="23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Schwefel</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Eisen</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Kupferblech</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Kochsalz</a:t>
                      </a:r>
                      <a:endParaRPr lang="de-DE" sz="3400" b="0" i="0" u="none" strike="noStrike" dirty="0">
                        <a:effectLst/>
                        <a:latin typeface="Arial" panose="020B0604020202020204" pitchFamily="34" charset="0"/>
                      </a:endParaRPr>
                    </a:p>
                    <a:p>
                      <a:pPr marL="0" indent="0" algn="l" fontAlgn="t">
                        <a:spcBef>
                          <a:spcPts val="0"/>
                        </a:spcBef>
                        <a:spcAft>
                          <a:spcPts val="0"/>
                        </a:spcAft>
                        <a:buFont typeface="Arial" panose="020B0604020202020204" pitchFamily="34" charset="0"/>
                        <a:buNone/>
                      </a:pPr>
                      <a:endParaRPr lang="de-DE" sz="3400" b="0" i="0" u="none" strike="noStrike" dirty="0">
                        <a:effectLst/>
                        <a:latin typeface="Arial" panose="020B0604020202020204" pitchFamily="34" charset="0"/>
                      </a:endParaRPr>
                    </a:p>
                  </a:txBody>
                  <a:tcPr marL="82865" marR="82865" marT="177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472" indent="-347472" algn="l" fontAlgn="t">
                        <a:spcBef>
                          <a:spcPts val="0"/>
                        </a:spcBef>
                        <a:spcAft>
                          <a:spcPts val="0"/>
                        </a:spcAft>
                        <a:buClrTx/>
                        <a:buSzPts val="1200"/>
                        <a:buFont typeface="Symbol" panose="05050102010706020507" pitchFamily="18" charset="2"/>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Granit </a:t>
                      </a:r>
                    </a:p>
                    <a:p>
                      <a:pPr marL="347472" indent="-347472" algn="l" fontAlgn="t">
                        <a:spcBef>
                          <a:spcPts val="0"/>
                        </a:spcBef>
                        <a:spcAft>
                          <a:spcPts val="0"/>
                        </a:spcAft>
                        <a:buClrTx/>
                        <a:buSzPts val="1200"/>
                        <a:buFont typeface="Symbol" panose="05050102010706020507" pitchFamily="18" charset="2"/>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Mehl in Wasser</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Mineralwasser</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Speiseöl in Wasser</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Messing</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Zuckerlösung</a:t>
                      </a:r>
                      <a:endParaRPr lang="de-DE" sz="3400" b="0" i="0" u="none" strike="noStrike" dirty="0">
                        <a:effectLst/>
                        <a:latin typeface="Arial" panose="020B0604020202020204" pitchFamily="34" charset="0"/>
                      </a:endParaRPr>
                    </a:p>
                    <a:p>
                      <a:pPr marL="347472" indent="-347472" algn="l" fontAlgn="t">
                        <a:spcBef>
                          <a:spcPts val="0"/>
                        </a:spcBef>
                        <a:spcAft>
                          <a:spcPts val="0"/>
                        </a:spcAft>
                        <a:buFont typeface="Arial" panose="020B0604020202020204" pitchFamily="34" charset="0"/>
                        <a:buChar char="•"/>
                        <a:tabLst>
                          <a:tab pos="457200" algn="l"/>
                        </a:tabLst>
                      </a:pPr>
                      <a:r>
                        <a:rPr lang="de-DE" sz="2300" b="0" i="0" u="none" strike="noStrike" dirty="0">
                          <a:effectLst/>
                          <a:latin typeface="Calibri" panose="020F0502020204030204" pitchFamily="34" charset="0"/>
                          <a:ea typeface="Times New Roman" panose="02020603050405020304" pitchFamily="18" charset="0"/>
                        </a:rPr>
                        <a:t>Atemluft im Luftballon</a:t>
                      </a:r>
                      <a:endParaRPr lang="de-DE" sz="3400" b="0" i="0" u="none" strike="noStrike" dirty="0">
                        <a:effectLst/>
                        <a:latin typeface="Arial" panose="020B0604020202020204" pitchFamily="34" charset="0"/>
                      </a:endParaRPr>
                    </a:p>
                  </a:txBody>
                  <a:tcPr marL="82865" marR="82865" marT="177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25854"/>
                  </a:ext>
                </a:extLst>
              </a:tr>
            </a:tbl>
          </a:graphicData>
        </a:graphic>
      </p:graphicFrame>
    </p:spTree>
    <p:extLst>
      <p:ext uri="{BB962C8B-B14F-4D97-AF65-F5344CB8AC3E}">
        <p14:creationId xmlns:p14="http://schemas.microsoft.com/office/powerpoint/2010/main" val="34276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66F847B2-A9FD-4A74-85BC-BF6C491028F7}"/>
              </a:ext>
            </a:extLst>
          </p:cNvPr>
          <p:cNvSpPr txBox="1">
            <a:spLocks noChangeArrowheads="1"/>
          </p:cNvSpPr>
          <p:nvPr/>
        </p:nvSpPr>
        <p:spPr bwMode="auto">
          <a:xfrm>
            <a:off x="2005507" y="3641387"/>
            <a:ext cx="3524431" cy="8059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Beispiele:</a:t>
            </a:r>
            <a:endParaRPr kumimoji="0" lang="de-DE" altLang="de-DE" sz="2400" b="0" i="1" u="none" strike="noStrike" cap="none" normalizeH="0" baseline="0" dirty="0">
              <a:ln>
                <a:noFill/>
              </a:ln>
              <a:solidFill>
                <a:schemeClr val="tx1"/>
              </a:solidFill>
              <a:effectLst/>
              <a:latin typeface="Arial" panose="020B0604020202020204" pitchFamily="34" charset="0"/>
            </a:endParaRPr>
          </a:p>
        </p:txBody>
      </p:sp>
      <p:sp>
        <p:nvSpPr>
          <p:cNvPr id="4" name="Text Box 9">
            <a:extLst>
              <a:ext uri="{FF2B5EF4-FFF2-40B4-BE49-F238E27FC236}">
                <a16:creationId xmlns:a16="http://schemas.microsoft.com/office/drawing/2014/main" id="{3A4DA07D-3447-445C-BA6D-B2F7F04DACF8}"/>
              </a:ext>
            </a:extLst>
          </p:cNvPr>
          <p:cNvSpPr txBox="1">
            <a:spLocks noChangeArrowheads="1"/>
          </p:cNvSpPr>
          <p:nvPr/>
        </p:nvSpPr>
        <p:spPr bwMode="auto">
          <a:xfrm>
            <a:off x="2005508" y="1593196"/>
            <a:ext cx="3524431" cy="62898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Heterogene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 Box 8">
            <a:extLst>
              <a:ext uri="{FF2B5EF4-FFF2-40B4-BE49-F238E27FC236}">
                <a16:creationId xmlns:a16="http://schemas.microsoft.com/office/drawing/2014/main" id="{8E780AEC-0A8B-4007-9053-73F4B4BF5417}"/>
              </a:ext>
            </a:extLst>
          </p:cNvPr>
          <p:cNvSpPr txBox="1">
            <a:spLocks noChangeArrowheads="1"/>
          </p:cNvSpPr>
          <p:nvPr/>
        </p:nvSpPr>
        <p:spPr bwMode="auto">
          <a:xfrm>
            <a:off x="6374853" y="1593196"/>
            <a:ext cx="3690370" cy="5900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Homogene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 Box 7">
            <a:extLst>
              <a:ext uri="{FF2B5EF4-FFF2-40B4-BE49-F238E27FC236}">
                <a16:creationId xmlns:a16="http://schemas.microsoft.com/office/drawing/2014/main" id="{4C4145CE-C29C-473B-931C-D9C21DB38B89}"/>
              </a:ext>
            </a:extLst>
          </p:cNvPr>
          <p:cNvSpPr txBox="1">
            <a:spLocks noChangeArrowheads="1"/>
          </p:cNvSpPr>
          <p:nvPr/>
        </p:nvSpPr>
        <p:spPr bwMode="auto">
          <a:xfrm>
            <a:off x="2005508" y="2222180"/>
            <a:ext cx="3524431" cy="141920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Die einzelnen Bestandteile sind zumindest mit dem Mikroskop unterscheidbar.</a:t>
            </a:r>
            <a:endParaRPr kumimoji="0" lang="de-DE" altLang="de-DE" sz="105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Flüssigkeiten und Gase sind trüb.</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7" name="Text Box 6">
            <a:extLst>
              <a:ext uri="{FF2B5EF4-FFF2-40B4-BE49-F238E27FC236}">
                <a16:creationId xmlns:a16="http://schemas.microsoft.com/office/drawing/2014/main" id="{08EBCAD9-EC27-419E-9B4F-501D507EE126}"/>
              </a:ext>
            </a:extLst>
          </p:cNvPr>
          <p:cNvSpPr txBox="1">
            <a:spLocks noChangeArrowheads="1"/>
          </p:cNvSpPr>
          <p:nvPr/>
        </p:nvSpPr>
        <p:spPr bwMode="auto">
          <a:xfrm>
            <a:off x="6374853" y="2183257"/>
            <a:ext cx="3690370" cy="145813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Die einzelnen Stoffe sind bis zu den kleinsten Teilchen miteinander vermischt und nicht mehr unterscheidbar. </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Gase und Flüssigkeiten sind klar.</a:t>
            </a:r>
            <a:endParaRPr kumimoji="0" lang="de-DE" altLang="de-DE" sz="2800" b="0" i="0" u="none" strike="noStrike" cap="none" normalizeH="0" baseline="0" dirty="0">
              <a:ln>
                <a:noFill/>
              </a:ln>
              <a:solidFill>
                <a:schemeClr val="tx1"/>
              </a:solidFill>
              <a:effectLst/>
              <a:latin typeface="Arial" panose="020B0604020202020204" pitchFamily="34" charset="0"/>
            </a:endParaRPr>
          </a:p>
        </p:txBody>
      </p:sp>
      <p:sp>
        <p:nvSpPr>
          <p:cNvPr id="8" name="Line 5">
            <a:extLst>
              <a:ext uri="{FF2B5EF4-FFF2-40B4-BE49-F238E27FC236}">
                <a16:creationId xmlns:a16="http://schemas.microsoft.com/office/drawing/2014/main" id="{81E2D295-6D4B-4E3C-8639-1EE2E154C79B}"/>
              </a:ext>
            </a:extLst>
          </p:cNvPr>
          <p:cNvSpPr>
            <a:spLocks noChangeShapeType="1"/>
          </p:cNvSpPr>
          <p:nvPr/>
        </p:nvSpPr>
        <p:spPr bwMode="auto">
          <a:xfrm flipH="1">
            <a:off x="4182069" y="1111444"/>
            <a:ext cx="914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9" name="Line 4">
            <a:extLst>
              <a:ext uri="{FF2B5EF4-FFF2-40B4-BE49-F238E27FC236}">
                <a16:creationId xmlns:a16="http://schemas.microsoft.com/office/drawing/2014/main" id="{FC955703-D4B0-4217-A4A9-2EB4260BFB5F}"/>
              </a:ext>
            </a:extLst>
          </p:cNvPr>
          <p:cNvSpPr>
            <a:spLocks noChangeShapeType="1"/>
          </p:cNvSpPr>
          <p:nvPr/>
        </p:nvSpPr>
        <p:spPr bwMode="auto">
          <a:xfrm>
            <a:off x="4182069" y="1111444"/>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0" name="Line 3">
            <a:extLst>
              <a:ext uri="{FF2B5EF4-FFF2-40B4-BE49-F238E27FC236}">
                <a16:creationId xmlns:a16="http://schemas.microsoft.com/office/drawing/2014/main" id="{B0EDA565-14E9-4DDF-8DBA-1DCDE5E4509C}"/>
              </a:ext>
            </a:extLst>
          </p:cNvPr>
          <p:cNvSpPr>
            <a:spLocks noChangeShapeType="1"/>
          </p:cNvSpPr>
          <p:nvPr/>
        </p:nvSpPr>
        <p:spPr bwMode="auto">
          <a:xfrm>
            <a:off x="6925269" y="1111444"/>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1" name="Line 2">
            <a:extLst>
              <a:ext uri="{FF2B5EF4-FFF2-40B4-BE49-F238E27FC236}">
                <a16:creationId xmlns:a16="http://schemas.microsoft.com/office/drawing/2014/main" id="{C7619460-B137-49FA-8D17-9E91796A4791}"/>
              </a:ext>
            </a:extLst>
          </p:cNvPr>
          <p:cNvSpPr>
            <a:spLocks noChangeShapeType="1"/>
          </p:cNvSpPr>
          <p:nvPr/>
        </p:nvSpPr>
        <p:spPr bwMode="auto">
          <a:xfrm>
            <a:off x="7611069" y="1111444"/>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2" name="Text Box 1">
            <a:extLst>
              <a:ext uri="{FF2B5EF4-FFF2-40B4-BE49-F238E27FC236}">
                <a16:creationId xmlns:a16="http://schemas.microsoft.com/office/drawing/2014/main" id="{360FF463-CE6D-452C-AC75-EC1FDDE610E8}"/>
              </a:ext>
            </a:extLst>
          </p:cNvPr>
          <p:cNvSpPr txBox="1">
            <a:spLocks noChangeArrowheads="1"/>
          </p:cNvSpPr>
          <p:nvPr/>
        </p:nvSpPr>
        <p:spPr bwMode="auto">
          <a:xfrm>
            <a:off x="6374853" y="3636580"/>
            <a:ext cx="3690370" cy="8059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Beispiele:</a:t>
            </a:r>
            <a:endParaRPr kumimoji="0" lang="de-DE" altLang="de-DE" sz="2400" b="0" i="1"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9B3CC029-D565-4BA7-B0EA-A595FDEF46B8}"/>
              </a:ext>
            </a:extLst>
          </p:cNvPr>
          <p:cNvSpPr>
            <a:spLocks noChangeArrowheads="1"/>
          </p:cNvSpPr>
          <p:nvPr/>
        </p:nvSpPr>
        <p:spPr bwMode="auto">
          <a:xfrm>
            <a:off x="3178628" y="2002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4" name="Rectangle 20">
            <a:extLst>
              <a:ext uri="{FF2B5EF4-FFF2-40B4-BE49-F238E27FC236}">
                <a16:creationId xmlns:a16="http://schemas.microsoft.com/office/drawing/2014/main" id="{44972A95-588F-4C35-B8EC-CB17AE9C2E1B}"/>
              </a:ext>
            </a:extLst>
          </p:cNvPr>
          <p:cNvSpPr>
            <a:spLocks noChangeArrowheads="1"/>
          </p:cNvSpPr>
          <p:nvPr/>
        </p:nvSpPr>
        <p:spPr bwMode="auto">
          <a:xfrm>
            <a:off x="3178628" y="6574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3" name="Text Box 10">
            <a:extLst>
              <a:ext uri="{FF2B5EF4-FFF2-40B4-BE49-F238E27FC236}">
                <a16:creationId xmlns:a16="http://schemas.microsoft.com/office/drawing/2014/main" id="{74604D07-C423-43AD-8315-DF2158284347}"/>
              </a:ext>
            </a:extLst>
          </p:cNvPr>
          <p:cNvSpPr txBox="1">
            <a:spLocks noChangeArrowheads="1"/>
          </p:cNvSpPr>
          <p:nvPr/>
        </p:nvSpPr>
        <p:spPr bwMode="auto">
          <a:xfrm>
            <a:off x="4964156" y="779759"/>
            <a:ext cx="2029910" cy="525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Stoffgemische</a:t>
            </a:r>
            <a:endParaRPr kumimoji="0" lang="de-DE" altLang="de-DE"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13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a:extLst>
              <a:ext uri="{FF2B5EF4-FFF2-40B4-BE49-F238E27FC236}">
                <a16:creationId xmlns:a16="http://schemas.microsoft.com/office/drawing/2014/main" id="{3A4DA07D-3447-445C-BA6D-B2F7F04DACF8}"/>
              </a:ext>
            </a:extLst>
          </p:cNvPr>
          <p:cNvSpPr txBox="1">
            <a:spLocks noChangeArrowheads="1"/>
          </p:cNvSpPr>
          <p:nvPr/>
        </p:nvSpPr>
        <p:spPr bwMode="auto">
          <a:xfrm>
            <a:off x="2283130" y="1713615"/>
            <a:ext cx="3524431" cy="62898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Heterogene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 Box 8">
            <a:extLst>
              <a:ext uri="{FF2B5EF4-FFF2-40B4-BE49-F238E27FC236}">
                <a16:creationId xmlns:a16="http://schemas.microsoft.com/office/drawing/2014/main" id="{8E780AEC-0A8B-4007-9053-73F4B4BF5417}"/>
              </a:ext>
            </a:extLst>
          </p:cNvPr>
          <p:cNvSpPr txBox="1">
            <a:spLocks noChangeArrowheads="1"/>
          </p:cNvSpPr>
          <p:nvPr/>
        </p:nvSpPr>
        <p:spPr bwMode="auto">
          <a:xfrm>
            <a:off x="6652475" y="1713615"/>
            <a:ext cx="3690370" cy="5900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Homogene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Line 5">
            <a:extLst>
              <a:ext uri="{FF2B5EF4-FFF2-40B4-BE49-F238E27FC236}">
                <a16:creationId xmlns:a16="http://schemas.microsoft.com/office/drawing/2014/main" id="{81E2D295-6D4B-4E3C-8639-1EE2E154C79B}"/>
              </a:ext>
            </a:extLst>
          </p:cNvPr>
          <p:cNvSpPr>
            <a:spLocks noChangeShapeType="1"/>
          </p:cNvSpPr>
          <p:nvPr/>
        </p:nvSpPr>
        <p:spPr bwMode="auto">
          <a:xfrm flipH="1">
            <a:off x="4459691" y="1231863"/>
            <a:ext cx="914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9" name="Line 4">
            <a:extLst>
              <a:ext uri="{FF2B5EF4-FFF2-40B4-BE49-F238E27FC236}">
                <a16:creationId xmlns:a16="http://schemas.microsoft.com/office/drawing/2014/main" id="{FC955703-D4B0-4217-A4A9-2EB4260BFB5F}"/>
              </a:ext>
            </a:extLst>
          </p:cNvPr>
          <p:cNvSpPr>
            <a:spLocks noChangeShapeType="1"/>
          </p:cNvSpPr>
          <p:nvPr/>
        </p:nvSpPr>
        <p:spPr bwMode="auto">
          <a:xfrm>
            <a:off x="4459691" y="12318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0" name="Line 3">
            <a:extLst>
              <a:ext uri="{FF2B5EF4-FFF2-40B4-BE49-F238E27FC236}">
                <a16:creationId xmlns:a16="http://schemas.microsoft.com/office/drawing/2014/main" id="{B0EDA565-14E9-4DDF-8DBA-1DCDE5E4509C}"/>
              </a:ext>
            </a:extLst>
          </p:cNvPr>
          <p:cNvSpPr>
            <a:spLocks noChangeShapeType="1"/>
          </p:cNvSpPr>
          <p:nvPr/>
        </p:nvSpPr>
        <p:spPr bwMode="auto">
          <a:xfrm>
            <a:off x="7202891" y="1231863"/>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1" name="Line 2">
            <a:extLst>
              <a:ext uri="{FF2B5EF4-FFF2-40B4-BE49-F238E27FC236}">
                <a16:creationId xmlns:a16="http://schemas.microsoft.com/office/drawing/2014/main" id="{C7619460-B137-49FA-8D17-9E91796A4791}"/>
              </a:ext>
            </a:extLst>
          </p:cNvPr>
          <p:cNvSpPr>
            <a:spLocks noChangeShapeType="1"/>
          </p:cNvSpPr>
          <p:nvPr/>
        </p:nvSpPr>
        <p:spPr bwMode="auto">
          <a:xfrm>
            <a:off x="7888691" y="12318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3" name="Rectangle 12">
            <a:extLst>
              <a:ext uri="{FF2B5EF4-FFF2-40B4-BE49-F238E27FC236}">
                <a16:creationId xmlns:a16="http://schemas.microsoft.com/office/drawing/2014/main" id="{9B3CC029-D565-4BA7-B0EA-A595FDEF46B8}"/>
              </a:ext>
            </a:extLst>
          </p:cNvPr>
          <p:cNvSpPr>
            <a:spLocks noChangeArrowheads="1"/>
          </p:cNvSpPr>
          <p:nvPr/>
        </p:nvSpPr>
        <p:spPr bwMode="auto">
          <a:xfrm>
            <a:off x="3178628" y="2002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4" name="Rectangle 20">
            <a:extLst>
              <a:ext uri="{FF2B5EF4-FFF2-40B4-BE49-F238E27FC236}">
                <a16:creationId xmlns:a16="http://schemas.microsoft.com/office/drawing/2014/main" id="{44972A95-588F-4C35-B8EC-CB17AE9C2E1B}"/>
              </a:ext>
            </a:extLst>
          </p:cNvPr>
          <p:cNvSpPr>
            <a:spLocks noChangeArrowheads="1"/>
          </p:cNvSpPr>
          <p:nvPr/>
        </p:nvSpPr>
        <p:spPr bwMode="auto">
          <a:xfrm>
            <a:off x="3178628" y="6574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3" name="Text Box 10">
            <a:extLst>
              <a:ext uri="{FF2B5EF4-FFF2-40B4-BE49-F238E27FC236}">
                <a16:creationId xmlns:a16="http://schemas.microsoft.com/office/drawing/2014/main" id="{74604D07-C423-43AD-8315-DF2158284347}"/>
              </a:ext>
            </a:extLst>
          </p:cNvPr>
          <p:cNvSpPr txBox="1">
            <a:spLocks noChangeArrowheads="1"/>
          </p:cNvSpPr>
          <p:nvPr/>
        </p:nvSpPr>
        <p:spPr bwMode="auto">
          <a:xfrm>
            <a:off x="5241778" y="900178"/>
            <a:ext cx="2029910" cy="525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Gemischarten</a:t>
            </a:r>
            <a:endParaRPr kumimoji="0" lang="de-DE" altLang="de-DE" sz="3600" b="0" i="0" u="none" strike="noStrike" cap="none" normalizeH="0" baseline="0" dirty="0">
              <a:ln>
                <a:noFill/>
              </a:ln>
              <a:solidFill>
                <a:schemeClr val="tx1"/>
              </a:solidFill>
              <a:effectLst/>
              <a:latin typeface="Arial" panose="020B0604020202020204" pitchFamily="34" charset="0"/>
            </a:endParaRPr>
          </a:p>
        </p:txBody>
      </p:sp>
      <p:sp>
        <p:nvSpPr>
          <p:cNvPr id="15" name="Textfeld 14">
            <a:extLst>
              <a:ext uri="{FF2B5EF4-FFF2-40B4-BE49-F238E27FC236}">
                <a16:creationId xmlns:a16="http://schemas.microsoft.com/office/drawing/2014/main" id="{F6DF61F1-42A6-431A-BF5F-48044029FAB8}"/>
              </a:ext>
            </a:extLst>
          </p:cNvPr>
          <p:cNvSpPr txBox="1"/>
          <p:nvPr/>
        </p:nvSpPr>
        <p:spPr>
          <a:xfrm rot="19983753">
            <a:off x="9050675" y="3211461"/>
            <a:ext cx="2151017" cy="646331"/>
          </a:xfrm>
          <a:prstGeom prst="rect">
            <a:avLst/>
          </a:prstGeom>
          <a:noFill/>
          <a:ln>
            <a:solidFill>
              <a:srgbClr val="00B050"/>
            </a:solidFill>
          </a:ln>
        </p:spPr>
        <p:txBody>
          <a:bodyPr wrap="square" rtlCol="0">
            <a:spAutoFit/>
          </a:bodyPr>
          <a:lstStyle/>
          <a:p>
            <a:pPr algn="ctr"/>
            <a:r>
              <a:rPr lang="de-DE" i="1" dirty="0"/>
              <a:t>Feststoffgemisch (Gemenge)</a:t>
            </a:r>
          </a:p>
        </p:txBody>
      </p:sp>
      <p:sp>
        <p:nvSpPr>
          <p:cNvPr id="16" name="Textfeld 15">
            <a:extLst>
              <a:ext uri="{FF2B5EF4-FFF2-40B4-BE49-F238E27FC236}">
                <a16:creationId xmlns:a16="http://schemas.microsoft.com/office/drawing/2014/main" id="{67258EA9-8008-45A4-99F6-927F6B0CB5F3}"/>
              </a:ext>
            </a:extLst>
          </p:cNvPr>
          <p:cNvSpPr txBox="1"/>
          <p:nvPr/>
        </p:nvSpPr>
        <p:spPr>
          <a:xfrm rot="21234181">
            <a:off x="3729761" y="4111326"/>
            <a:ext cx="2151017" cy="369332"/>
          </a:xfrm>
          <a:prstGeom prst="rect">
            <a:avLst/>
          </a:prstGeom>
          <a:noFill/>
          <a:ln>
            <a:solidFill>
              <a:srgbClr val="00B050"/>
            </a:solidFill>
          </a:ln>
        </p:spPr>
        <p:txBody>
          <a:bodyPr wrap="square" rtlCol="0">
            <a:spAutoFit/>
          </a:bodyPr>
          <a:lstStyle/>
          <a:p>
            <a:pPr algn="ctr"/>
            <a:r>
              <a:rPr lang="de-DE" i="1" dirty="0"/>
              <a:t>Suspension</a:t>
            </a:r>
          </a:p>
        </p:txBody>
      </p:sp>
      <p:sp>
        <p:nvSpPr>
          <p:cNvPr id="17" name="Textfeld 16">
            <a:extLst>
              <a:ext uri="{FF2B5EF4-FFF2-40B4-BE49-F238E27FC236}">
                <a16:creationId xmlns:a16="http://schemas.microsoft.com/office/drawing/2014/main" id="{769E4F37-CB04-4B6D-96F8-D7BDCF6A6BD9}"/>
              </a:ext>
            </a:extLst>
          </p:cNvPr>
          <p:cNvSpPr txBox="1"/>
          <p:nvPr/>
        </p:nvSpPr>
        <p:spPr>
          <a:xfrm rot="20629117">
            <a:off x="6070759" y="5053310"/>
            <a:ext cx="2151017" cy="369332"/>
          </a:xfrm>
          <a:prstGeom prst="rect">
            <a:avLst/>
          </a:prstGeom>
          <a:noFill/>
          <a:ln>
            <a:solidFill>
              <a:srgbClr val="00B050"/>
            </a:solidFill>
          </a:ln>
        </p:spPr>
        <p:txBody>
          <a:bodyPr wrap="square" rtlCol="0">
            <a:spAutoFit/>
          </a:bodyPr>
          <a:lstStyle/>
          <a:p>
            <a:pPr algn="ctr"/>
            <a:r>
              <a:rPr lang="de-DE" i="1" dirty="0"/>
              <a:t>Emulsion</a:t>
            </a:r>
          </a:p>
        </p:txBody>
      </p:sp>
      <p:sp>
        <p:nvSpPr>
          <p:cNvPr id="18" name="Textfeld 17">
            <a:extLst>
              <a:ext uri="{FF2B5EF4-FFF2-40B4-BE49-F238E27FC236}">
                <a16:creationId xmlns:a16="http://schemas.microsoft.com/office/drawing/2014/main" id="{17722F0B-D66B-4413-A69C-963A7E101DBD}"/>
              </a:ext>
            </a:extLst>
          </p:cNvPr>
          <p:cNvSpPr txBox="1"/>
          <p:nvPr/>
        </p:nvSpPr>
        <p:spPr>
          <a:xfrm>
            <a:off x="1241081" y="5179042"/>
            <a:ext cx="2151017" cy="369332"/>
          </a:xfrm>
          <a:prstGeom prst="rect">
            <a:avLst/>
          </a:prstGeom>
          <a:noFill/>
          <a:ln>
            <a:solidFill>
              <a:srgbClr val="00B050"/>
            </a:solidFill>
          </a:ln>
        </p:spPr>
        <p:txBody>
          <a:bodyPr wrap="square" rtlCol="0">
            <a:spAutoFit/>
          </a:bodyPr>
          <a:lstStyle/>
          <a:p>
            <a:pPr algn="ctr"/>
            <a:r>
              <a:rPr lang="de-DE" i="1" dirty="0"/>
              <a:t>Nebel</a:t>
            </a:r>
          </a:p>
        </p:txBody>
      </p:sp>
      <p:sp>
        <p:nvSpPr>
          <p:cNvPr id="19" name="Textfeld 18">
            <a:extLst>
              <a:ext uri="{FF2B5EF4-FFF2-40B4-BE49-F238E27FC236}">
                <a16:creationId xmlns:a16="http://schemas.microsoft.com/office/drawing/2014/main" id="{54D1571F-81BF-480C-AB3B-EE5D6F2C2652}"/>
              </a:ext>
            </a:extLst>
          </p:cNvPr>
          <p:cNvSpPr txBox="1"/>
          <p:nvPr/>
        </p:nvSpPr>
        <p:spPr>
          <a:xfrm rot="1314760">
            <a:off x="4600832" y="5953467"/>
            <a:ext cx="2151017" cy="369332"/>
          </a:xfrm>
          <a:prstGeom prst="rect">
            <a:avLst/>
          </a:prstGeom>
          <a:noFill/>
          <a:ln>
            <a:solidFill>
              <a:srgbClr val="00B050"/>
            </a:solidFill>
          </a:ln>
        </p:spPr>
        <p:txBody>
          <a:bodyPr wrap="square" rtlCol="0">
            <a:spAutoFit/>
          </a:bodyPr>
          <a:lstStyle/>
          <a:p>
            <a:pPr algn="ctr"/>
            <a:r>
              <a:rPr lang="de-DE" i="1" dirty="0"/>
              <a:t>Rauch</a:t>
            </a:r>
          </a:p>
        </p:txBody>
      </p:sp>
      <p:sp>
        <p:nvSpPr>
          <p:cNvPr id="20" name="Textfeld 19">
            <a:extLst>
              <a:ext uri="{FF2B5EF4-FFF2-40B4-BE49-F238E27FC236}">
                <a16:creationId xmlns:a16="http://schemas.microsoft.com/office/drawing/2014/main" id="{2CDF7FAD-BFB3-43A4-B063-E9A29E87C731}"/>
              </a:ext>
            </a:extLst>
          </p:cNvPr>
          <p:cNvSpPr txBox="1"/>
          <p:nvPr/>
        </p:nvSpPr>
        <p:spPr>
          <a:xfrm rot="565854">
            <a:off x="8733698" y="4839584"/>
            <a:ext cx="2151017" cy="369332"/>
          </a:xfrm>
          <a:prstGeom prst="rect">
            <a:avLst/>
          </a:prstGeom>
          <a:noFill/>
          <a:ln>
            <a:solidFill>
              <a:srgbClr val="00B050"/>
            </a:solidFill>
          </a:ln>
        </p:spPr>
        <p:txBody>
          <a:bodyPr wrap="square" rtlCol="0">
            <a:spAutoFit/>
          </a:bodyPr>
          <a:lstStyle/>
          <a:p>
            <a:pPr algn="ctr"/>
            <a:r>
              <a:rPr lang="de-DE" i="1" dirty="0"/>
              <a:t>Lösung</a:t>
            </a:r>
          </a:p>
        </p:txBody>
      </p:sp>
      <p:sp>
        <p:nvSpPr>
          <p:cNvPr id="21" name="Textfeld 20">
            <a:extLst>
              <a:ext uri="{FF2B5EF4-FFF2-40B4-BE49-F238E27FC236}">
                <a16:creationId xmlns:a16="http://schemas.microsoft.com/office/drawing/2014/main" id="{9D6CECF1-5BB5-4AF4-96BD-B885D426BDDD}"/>
              </a:ext>
            </a:extLst>
          </p:cNvPr>
          <p:cNvSpPr txBox="1"/>
          <p:nvPr/>
        </p:nvSpPr>
        <p:spPr>
          <a:xfrm rot="19842650">
            <a:off x="5670888" y="3038012"/>
            <a:ext cx="2151017" cy="369332"/>
          </a:xfrm>
          <a:prstGeom prst="rect">
            <a:avLst/>
          </a:prstGeom>
          <a:noFill/>
          <a:ln>
            <a:solidFill>
              <a:srgbClr val="00B050"/>
            </a:solidFill>
          </a:ln>
        </p:spPr>
        <p:txBody>
          <a:bodyPr wrap="square" rtlCol="0">
            <a:spAutoFit/>
          </a:bodyPr>
          <a:lstStyle/>
          <a:p>
            <a:pPr algn="ctr"/>
            <a:r>
              <a:rPr lang="de-DE" i="1" dirty="0"/>
              <a:t>Legierung</a:t>
            </a:r>
          </a:p>
        </p:txBody>
      </p:sp>
      <p:sp>
        <p:nvSpPr>
          <p:cNvPr id="23" name="Textfeld 22">
            <a:extLst>
              <a:ext uri="{FF2B5EF4-FFF2-40B4-BE49-F238E27FC236}">
                <a16:creationId xmlns:a16="http://schemas.microsoft.com/office/drawing/2014/main" id="{EF109FB0-7026-4633-B6BC-05980DDF720F}"/>
              </a:ext>
            </a:extLst>
          </p:cNvPr>
          <p:cNvSpPr txBox="1"/>
          <p:nvPr/>
        </p:nvSpPr>
        <p:spPr>
          <a:xfrm rot="20751960">
            <a:off x="1312382" y="2757354"/>
            <a:ext cx="2151017" cy="369332"/>
          </a:xfrm>
          <a:prstGeom prst="rect">
            <a:avLst/>
          </a:prstGeom>
          <a:noFill/>
          <a:ln>
            <a:solidFill>
              <a:srgbClr val="00B050"/>
            </a:solidFill>
          </a:ln>
        </p:spPr>
        <p:txBody>
          <a:bodyPr wrap="square" rtlCol="0">
            <a:spAutoFit/>
          </a:bodyPr>
          <a:lstStyle/>
          <a:p>
            <a:pPr algn="ctr"/>
            <a:r>
              <a:rPr lang="de-DE" i="1" dirty="0"/>
              <a:t>Gasgemisch</a:t>
            </a:r>
          </a:p>
        </p:txBody>
      </p:sp>
      <p:sp>
        <p:nvSpPr>
          <p:cNvPr id="24" name="Textfeld 23">
            <a:extLst>
              <a:ext uri="{FF2B5EF4-FFF2-40B4-BE49-F238E27FC236}">
                <a16:creationId xmlns:a16="http://schemas.microsoft.com/office/drawing/2014/main" id="{7DFF62E3-2EC1-45DF-A288-0B78B028AA08}"/>
              </a:ext>
            </a:extLst>
          </p:cNvPr>
          <p:cNvSpPr txBox="1"/>
          <p:nvPr/>
        </p:nvSpPr>
        <p:spPr>
          <a:xfrm rot="1176251">
            <a:off x="3841751" y="3025662"/>
            <a:ext cx="1612064" cy="369332"/>
          </a:xfrm>
          <a:prstGeom prst="rect">
            <a:avLst/>
          </a:prstGeom>
          <a:noFill/>
          <a:ln>
            <a:solidFill>
              <a:schemeClr val="accent4"/>
            </a:solidFill>
          </a:ln>
        </p:spPr>
        <p:txBody>
          <a:bodyPr wrap="square" rtlCol="0">
            <a:spAutoFit/>
          </a:bodyPr>
          <a:lstStyle/>
          <a:p>
            <a:pPr algn="ctr"/>
            <a:r>
              <a:rPr lang="de-DE" i="1" dirty="0"/>
              <a:t>Salzwasser</a:t>
            </a:r>
          </a:p>
        </p:txBody>
      </p:sp>
      <p:sp>
        <p:nvSpPr>
          <p:cNvPr id="25" name="Textfeld 24">
            <a:extLst>
              <a:ext uri="{FF2B5EF4-FFF2-40B4-BE49-F238E27FC236}">
                <a16:creationId xmlns:a16="http://schemas.microsoft.com/office/drawing/2014/main" id="{4FBAE1C2-F023-47BE-BDEE-F3834B41AB24}"/>
              </a:ext>
            </a:extLst>
          </p:cNvPr>
          <p:cNvSpPr txBox="1"/>
          <p:nvPr/>
        </p:nvSpPr>
        <p:spPr>
          <a:xfrm>
            <a:off x="7774756" y="5602788"/>
            <a:ext cx="1631140" cy="646331"/>
          </a:xfrm>
          <a:prstGeom prst="rect">
            <a:avLst/>
          </a:prstGeom>
          <a:noFill/>
          <a:ln>
            <a:solidFill>
              <a:schemeClr val="accent4"/>
            </a:solidFill>
          </a:ln>
        </p:spPr>
        <p:txBody>
          <a:bodyPr wrap="square" rtlCol="0">
            <a:spAutoFit/>
          </a:bodyPr>
          <a:lstStyle/>
          <a:p>
            <a:pPr algn="ctr"/>
            <a:r>
              <a:rPr lang="de-DE" i="1" dirty="0"/>
              <a:t>Gesprudeltes Wasser</a:t>
            </a:r>
          </a:p>
        </p:txBody>
      </p:sp>
      <p:sp>
        <p:nvSpPr>
          <p:cNvPr id="26" name="Textfeld 25">
            <a:extLst>
              <a:ext uri="{FF2B5EF4-FFF2-40B4-BE49-F238E27FC236}">
                <a16:creationId xmlns:a16="http://schemas.microsoft.com/office/drawing/2014/main" id="{442120D0-B828-498F-9330-127F20EA9A37}"/>
              </a:ext>
            </a:extLst>
          </p:cNvPr>
          <p:cNvSpPr txBox="1"/>
          <p:nvPr/>
        </p:nvSpPr>
        <p:spPr>
          <a:xfrm rot="21100159">
            <a:off x="7912110" y="2911313"/>
            <a:ext cx="1224631" cy="646331"/>
          </a:xfrm>
          <a:prstGeom prst="rect">
            <a:avLst/>
          </a:prstGeom>
          <a:noFill/>
          <a:ln>
            <a:solidFill>
              <a:schemeClr val="accent4"/>
            </a:solidFill>
          </a:ln>
        </p:spPr>
        <p:txBody>
          <a:bodyPr wrap="square" rtlCol="0">
            <a:spAutoFit/>
          </a:bodyPr>
          <a:lstStyle/>
          <a:p>
            <a:pPr algn="ctr"/>
            <a:r>
              <a:rPr lang="de-DE" i="1" dirty="0"/>
              <a:t>Zigaretten-rauch</a:t>
            </a:r>
          </a:p>
        </p:txBody>
      </p:sp>
      <p:sp>
        <p:nvSpPr>
          <p:cNvPr id="27" name="Textfeld 26">
            <a:extLst>
              <a:ext uri="{FF2B5EF4-FFF2-40B4-BE49-F238E27FC236}">
                <a16:creationId xmlns:a16="http://schemas.microsoft.com/office/drawing/2014/main" id="{799A0BD6-1F4F-4C74-AB0C-77A6ED121E8D}"/>
              </a:ext>
            </a:extLst>
          </p:cNvPr>
          <p:cNvSpPr txBox="1"/>
          <p:nvPr/>
        </p:nvSpPr>
        <p:spPr>
          <a:xfrm rot="688035">
            <a:off x="1778907" y="3865723"/>
            <a:ext cx="1612064" cy="646331"/>
          </a:xfrm>
          <a:prstGeom prst="rect">
            <a:avLst/>
          </a:prstGeom>
          <a:noFill/>
          <a:ln>
            <a:solidFill>
              <a:schemeClr val="accent4"/>
            </a:solidFill>
          </a:ln>
        </p:spPr>
        <p:txBody>
          <a:bodyPr wrap="square" rtlCol="0">
            <a:spAutoFit/>
          </a:bodyPr>
          <a:lstStyle/>
          <a:p>
            <a:pPr algn="ctr"/>
            <a:r>
              <a:rPr lang="de-DE" i="1" dirty="0"/>
              <a:t>Trüber Apfelsaft</a:t>
            </a:r>
          </a:p>
        </p:txBody>
      </p:sp>
      <p:sp>
        <p:nvSpPr>
          <p:cNvPr id="28" name="Textfeld 27">
            <a:extLst>
              <a:ext uri="{FF2B5EF4-FFF2-40B4-BE49-F238E27FC236}">
                <a16:creationId xmlns:a16="http://schemas.microsoft.com/office/drawing/2014/main" id="{82171FD1-D7E8-43A3-899E-5D847A3A387A}"/>
              </a:ext>
            </a:extLst>
          </p:cNvPr>
          <p:cNvSpPr txBox="1"/>
          <p:nvPr/>
        </p:nvSpPr>
        <p:spPr>
          <a:xfrm rot="20294448">
            <a:off x="2102095" y="5885849"/>
            <a:ext cx="1612064" cy="646331"/>
          </a:xfrm>
          <a:prstGeom prst="rect">
            <a:avLst/>
          </a:prstGeom>
          <a:noFill/>
          <a:ln>
            <a:solidFill>
              <a:schemeClr val="accent4"/>
            </a:solidFill>
          </a:ln>
        </p:spPr>
        <p:txBody>
          <a:bodyPr wrap="square" rtlCol="0">
            <a:spAutoFit/>
          </a:bodyPr>
          <a:lstStyle/>
          <a:p>
            <a:pPr algn="ctr"/>
            <a:r>
              <a:rPr lang="de-DE" i="1" dirty="0"/>
              <a:t>Essig-Öl-Salatsoße</a:t>
            </a:r>
          </a:p>
        </p:txBody>
      </p:sp>
      <p:sp>
        <p:nvSpPr>
          <p:cNvPr id="29" name="Textfeld 28">
            <a:extLst>
              <a:ext uri="{FF2B5EF4-FFF2-40B4-BE49-F238E27FC236}">
                <a16:creationId xmlns:a16="http://schemas.microsoft.com/office/drawing/2014/main" id="{C5DCB20D-1BBA-4752-B1D9-EF7745E1EDD3}"/>
              </a:ext>
            </a:extLst>
          </p:cNvPr>
          <p:cNvSpPr txBox="1"/>
          <p:nvPr/>
        </p:nvSpPr>
        <p:spPr>
          <a:xfrm>
            <a:off x="9937261" y="4302077"/>
            <a:ext cx="1612064" cy="369332"/>
          </a:xfrm>
          <a:prstGeom prst="rect">
            <a:avLst/>
          </a:prstGeom>
          <a:noFill/>
          <a:ln>
            <a:solidFill>
              <a:schemeClr val="accent4"/>
            </a:solidFill>
          </a:ln>
        </p:spPr>
        <p:txBody>
          <a:bodyPr wrap="square" rtlCol="0">
            <a:spAutoFit/>
          </a:bodyPr>
          <a:lstStyle/>
          <a:p>
            <a:pPr algn="ctr"/>
            <a:r>
              <a:rPr lang="de-DE" i="1" dirty="0"/>
              <a:t>Weißgold</a:t>
            </a:r>
          </a:p>
        </p:txBody>
      </p:sp>
      <p:sp>
        <p:nvSpPr>
          <p:cNvPr id="30" name="Textfeld 29">
            <a:extLst>
              <a:ext uri="{FF2B5EF4-FFF2-40B4-BE49-F238E27FC236}">
                <a16:creationId xmlns:a16="http://schemas.microsoft.com/office/drawing/2014/main" id="{37D074CD-4123-4E14-9F21-FEAAD62A6912}"/>
              </a:ext>
            </a:extLst>
          </p:cNvPr>
          <p:cNvSpPr txBox="1"/>
          <p:nvPr/>
        </p:nvSpPr>
        <p:spPr>
          <a:xfrm rot="313800">
            <a:off x="6465655" y="4104697"/>
            <a:ext cx="1612064" cy="369332"/>
          </a:xfrm>
          <a:prstGeom prst="rect">
            <a:avLst/>
          </a:prstGeom>
          <a:noFill/>
          <a:ln>
            <a:solidFill>
              <a:schemeClr val="accent4"/>
            </a:solidFill>
          </a:ln>
        </p:spPr>
        <p:txBody>
          <a:bodyPr wrap="square" rtlCol="0">
            <a:spAutoFit/>
          </a:bodyPr>
          <a:lstStyle/>
          <a:p>
            <a:pPr algn="ctr"/>
            <a:r>
              <a:rPr lang="de-DE" i="1" dirty="0"/>
              <a:t>Luft</a:t>
            </a:r>
          </a:p>
        </p:txBody>
      </p:sp>
      <p:sp>
        <p:nvSpPr>
          <p:cNvPr id="31" name="Textfeld 30">
            <a:extLst>
              <a:ext uri="{FF2B5EF4-FFF2-40B4-BE49-F238E27FC236}">
                <a16:creationId xmlns:a16="http://schemas.microsoft.com/office/drawing/2014/main" id="{BB372097-1CD0-4E26-A78A-F620409DC4C0}"/>
              </a:ext>
            </a:extLst>
          </p:cNvPr>
          <p:cNvSpPr txBox="1"/>
          <p:nvPr/>
        </p:nvSpPr>
        <p:spPr>
          <a:xfrm rot="20141425">
            <a:off x="9913798" y="5813530"/>
            <a:ext cx="1612064" cy="369332"/>
          </a:xfrm>
          <a:prstGeom prst="rect">
            <a:avLst/>
          </a:prstGeom>
          <a:noFill/>
          <a:ln>
            <a:solidFill>
              <a:schemeClr val="accent4"/>
            </a:solidFill>
          </a:ln>
        </p:spPr>
        <p:txBody>
          <a:bodyPr wrap="square" rtlCol="0">
            <a:spAutoFit/>
          </a:bodyPr>
          <a:lstStyle/>
          <a:p>
            <a:pPr algn="ctr"/>
            <a:r>
              <a:rPr lang="de-DE" i="1" dirty="0"/>
              <a:t>Sand</a:t>
            </a:r>
          </a:p>
        </p:txBody>
      </p:sp>
      <p:sp>
        <p:nvSpPr>
          <p:cNvPr id="32" name="Textfeld 31">
            <a:extLst>
              <a:ext uri="{FF2B5EF4-FFF2-40B4-BE49-F238E27FC236}">
                <a16:creationId xmlns:a16="http://schemas.microsoft.com/office/drawing/2014/main" id="{81DAFE39-A21F-4288-AB59-18B802761AEF}"/>
              </a:ext>
            </a:extLst>
          </p:cNvPr>
          <p:cNvSpPr txBox="1"/>
          <p:nvPr/>
        </p:nvSpPr>
        <p:spPr>
          <a:xfrm rot="504400">
            <a:off x="4244304" y="5021669"/>
            <a:ext cx="1612064" cy="369332"/>
          </a:xfrm>
          <a:prstGeom prst="rect">
            <a:avLst/>
          </a:prstGeom>
          <a:noFill/>
          <a:ln>
            <a:solidFill>
              <a:schemeClr val="accent4"/>
            </a:solidFill>
          </a:ln>
        </p:spPr>
        <p:txBody>
          <a:bodyPr wrap="square" rtlCol="0">
            <a:spAutoFit/>
          </a:bodyPr>
          <a:lstStyle/>
          <a:p>
            <a:pPr algn="ctr"/>
            <a:r>
              <a:rPr lang="de-DE" i="1" dirty="0"/>
              <a:t>Schnaps</a:t>
            </a:r>
          </a:p>
        </p:txBody>
      </p:sp>
      <p:sp>
        <p:nvSpPr>
          <p:cNvPr id="33" name="Textfeld 32">
            <a:extLst>
              <a:ext uri="{FF2B5EF4-FFF2-40B4-BE49-F238E27FC236}">
                <a16:creationId xmlns:a16="http://schemas.microsoft.com/office/drawing/2014/main" id="{BF5001DC-604C-4778-8055-86CA197A05C0}"/>
              </a:ext>
            </a:extLst>
          </p:cNvPr>
          <p:cNvSpPr txBox="1"/>
          <p:nvPr/>
        </p:nvSpPr>
        <p:spPr>
          <a:xfrm>
            <a:off x="0" y="-22331"/>
            <a:ext cx="6743063" cy="923330"/>
          </a:xfrm>
          <a:prstGeom prst="rect">
            <a:avLst/>
          </a:prstGeom>
          <a:noFill/>
        </p:spPr>
        <p:txBody>
          <a:bodyPr wrap="square" rtlCol="0">
            <a:spAutoFit/>
          </a:bodyPr>
          <a:lstStyle/>
          <a:p>
            <a:r>
              <a:rPr lang="de-DE" b="1" i="1" dirty="0"/>
              <a:t>Aufgabe:</a:t>
            </a:r>
          </a:p>
          <a:p>
            <a:r>
              <a:rPr lang="de-DE" b="1" i="1" dirty="0"/>
              <a:t>Ordne jeder </a:t>
            </a:r>
            <a:r>
              <a:rPr lang="de-DE" b="1" i="1" dirty="0" err="1">
                <a:solidFill>
                  <a:srgbClr val="00B050"/>
                </a:solidFill>
              </a:rPr>
              <a:t>Gemischart</a:t>
            </a:r>
            <a:r>
              <a:rPr lang="de-DE" b="1" i="1" dirty="0"/>
              <a:t> ein passendes </a:t>
            </a:r>
            <a:r>
              <a:rPr lang="de-DE" b="1" i="1" dirty="0">
                <a:solidFill>
                  <a:schemeClr val="accent4">
                    <a:lumMod val="60000"/>
                    <a:lumOff val="40000"/>
                  </a:schemeClr>
                </a:solidFill>
              </a:rPr>
              <a:t>Beispiel </a:t>
            </a:r>
            <a:r>
              <a:rPr lang="de-DE" b="1" i="1" dirty="0"/>
              <a:t>zu und sortiere sie nach heterogenen oder homogenen Gemischen:</a:t>
            </a:r>
          </a:p>
        </p:txBody>
      </p:sp>
    </p:spTree>
    <p:extLst>
      <p:ext uri="{BB962C8B-B14F-4D97-AF65-F5344CB8AC3E}">
        <p14:creationId xmlns:p14="http://schemas.microsoft.com/office/powerpoint/2010/main" val="189513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a:extLst>
              <a:ext uri="{FF2B5EF4-FFF2-40B4-BE49-F238E27FC236}">
                <a16:creationId xmlns:a16="http://schemas.microsoft.com/office/drawing/2014/main" id="{3A4DA07D-3447-445C-BA6D-B2F7F04DACF8}"/>
              </a:ext>
            </a:extLst>
          </p:cNvPr>
          <p:cNvSpPr txBox="1">
            <a:spLocks noChangeArrowheads="1"/>
          </p:cNvSpPr>
          <p:nvPr/>
        </p:nvSpPr>
        <p:spPr bwMode="auto">
          <a:xfrm>
            <a:off x="2283130" y="1713615"/>
            <a:ext cx="3524431" cy="62898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Heterogene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 Box 8">
            <a:extLst>
              <a:ext uri="{FF2B5EF4-FFF2-40B4-BE49-F238E27FC236}">
                <a16:creationId xmlns:a16="http://schemas.microsoft.com/office/drawing/2014/main" id="{8E780AEC-0A8B-4007-9053-73F4B4BF5417}"/>
              </a:ext>
            </a:extLst>
          </p:cNvPr>
          <p:cNvSpPr txBox="1">
            <a:spLocks noChangeArrowheads="1"/>
          </p:cNvSpPr>
          <p:nvPr/>
        </p:nvSpPr>
        <p:spPr bwMode="auto">
          <a:xfrm>
            <a:off x="6652475" y="1713615"/>
            <a:ext cx="3690370" cy="5900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Homogene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Line 5">
            <a:extLst>
              <a:ext uri="{FF2B5EF4-FFF2-40B4-BE49-F238E27FC236}">
                <a16:creationId xmlns:a16="http://schemas.microsoft.com/office/drawing/2014/main" id="{81E2D295-6D4B-4E3C-8639-1EE2E154C79B}"/>
              </a:ext>
            </a:extLst>
          </p:cNvPr>
          <p:cNvSpPr>
            <a:spLocks noChangeShapeType="1"/>
          </p:cNvSpPr>
          <p:nvPr/>
        </p:nvSpPr>
        <p:spPr bwMode="auto">
          <a:xfrm flipH="1">
            <a:off x="4459691" y="1231863"/>
            <a:ext cx="914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9" name="Line 4">
            <a:extLst>
              <a:ext uri="{FF2B5EF4-FFF2-40B4-BE49-F238E27FC236}">
                <a16:creationId xmlns:a16="http://schemas.microsoft.com/office/drawing/2014/main" id="{FC955703-D4B0-4217-A4A9-2EB4260BFB5F}"/>
              </a:ext>
            </a:extLst>
          </p:cNvPr>
          <p:cNvSpPr>
            <a:spLocks noChangeShapeType="1"/>
          </p:cNvSpPr>
          <p:nvPr/>
        </p:nvSpPr>
        <p:spPr bwMode="auto">
          <a:xfrm>
            <a:off x="4459691" y="12318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0" name="Line 3">
            <a:extLst>
              <a:ext uri="{FF2B5EF4-FFF2-40B4-BE49-F238E27FC236}">
                <a16:creationId xmlns:a16="http://schemas.microsoft.com/office/drawing/2014/main" id="{B0EDA565-14E9-4DDF-8DBA-1DCDE5E4509C}"/>
              </a:ext>
            </a:extLst>
          </p:cNvPr>
          <p:cNvSpPr>
            <a:spLocks noChangeShapeType="1"/>
          </p:cNvSpPr>
          <p:nvPr/>
        </p:nvSpPr>
        <p:spPr bwMode="auto">
          <a:xfrm>
            <a:off x="7202891" y="1231863"/>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1" name="Line 2">
            <a:extLst>
              <a:ext uri="{FF2B5EF4-FFF2-40B4-BE49-F238E27FC236}">
                <a16:creationId xmlns:a16="http://schemas.microsoft.com/office/drawing/2014/main" id="{C7619460-B137-49FA-8D17-9E91796A4791}"/>
              </a:ext>
            </a:extLst>
          </p:cNvPr>
          <p:cNvSpPr>
            <a:spLocks noChangeShapeType="1"/>
          </p:cNvSpPr>
          <p:nvPr/>
        </p:nvSpPr>
        <p:spPr bwMode="auto">
          <a:xfrm>
            <a:off x="7888691" y="12318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3" name="Rectangle 12">
            <a:extLst>
              <a:ext uri="{FF2B5EF4-FFF2-40B4-BE49-F238E27FC236}">
                <a16:creationId xmlns:a16="http://schemas.microsoft.com/office/drawing/2014/main" id="{9B3CC029-D565-4BA7-B0EA-A595FDEF46B8}"/>
              </a:ext>
            </a:extLst>
          </p:cNvPr>
          <p:cNvSpPr>
            <a:spLocks noChangeArrowheads="1"/>
          </p:cNvSpPr>
          <p:nvPr/>
        </p:nvSpPr>
        <p:spPr bwMode="auto">
          <a:xfrm>
            <a:off x="3178628" y="2002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4" name="Rectangle 20">
            <a:extLst>
              <a:ext uri="{FF2B5EF4-FFF2-40B4-BE49-F238E27FC236}">
                <a16:creationId xmlns:a16="http://schemas.microsoft.com/office/drawing/2014/main" id="{44972A95-588F-4C35-B8EC-CB17AE9C2E1B}"/>
              </a:ext>
            </a:extLst>
          </p:cNvPr>
          <p:cNvSpPr>
            <a:spLocks noChangeArrowheads="1"/>
          </p:cNvSpPr>
          <p:nvPr/>
        </p:nvSpPr>
        <p:spPr bwMode="auto">
          <a:xfrm>
            <a:off x="3178628" y="6574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3" name="Text Box 10">
            <a:extLst>
              <a:ext uri="{FF2B5EF4-FFF2-40B4-BE49-F238E27FC236}">
                <a16:creationId xmlns:a16="http://schemas.microsoft.com/office/drawing/2014/main" id="{74604D07-C423-43AD-8315-DF2158284347}"/>
              </a:ext>
            </a:extLst>
          </p:cNvPr>
          <p:cNvSpPr txBox="1">
            <a:spLocks noChangeArrowheads="1"/>
          </p:cNvSpPr>
          <p:nvPr/>
        </p:nvSpPr>
        <p:spPr bwMode="auto">
          <a:xfrm>
            <a:off x="5241778" y="900178"/>
            <a:ext cx="2029910" cy="525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Gemischarten</a:t>
            </a:r>
            <a:endParaRPr kumimoji="0" lang="de-DE" altLang="de-DE" sz="3600" b="0" i="0" u="none" strike="noStrike" cap="none" normalizeH="0" baseline="0" dirty="0">
              <a:ln>
                <a:noFill/>
              </a:ln>
              <a:solidFill>
                <a:schemeClr val="tx1"/>
              </a:solidFill>
              <a:effectLst/>
              <a:latin typeface="Arial" panose="020B0604020202020204" pitchFamily="34" charset="0"/>
            </a:endParaRPr>
          </a:p>
        </p:txBody>
      </p:sp>
      <p:sp>
        <p:nvSpPr>
          <p:cNvPr id="15" name="Textfeld 14">
            <a:extLst>
              <a:ext uri="{FF2B5EF4-FFF2-40B4-BE49-F238E27FC236}">
                <a16:creationId xmlns:a16="http://schemas.microsoft.com/office/drawing/2014/main" id="{F6DF61F1-42A6-431A-BF5F-48044029FAB8}"/>
              </a:ext>
            </a:extLst>
          </p:cNvPr>
          <p:cNvSpPr txBox="1"/>
          <p:nvPr/>
        </p:nvSpPr>
        <p:spPr>
          <a:xfrm>
            <a:off x="1609356" y="2516734"/>
            <a:ext cx="2151017" cy="646331"/>
          </a:xfrm>
          <a:prstGeom prst="rect">
            <a:avLst/>
          </a:prstGeom>
          <a:noFill/>
          <a:ln>
            <a:solidFill>
              <a:srgbClr val="00B050"/>
            </a:solidFill>
          </a:ln>
        </p:spPr>
        <p:txBody>
          <a:bodyPr wrap="square" rtlCol="0">
            <a:spAutoFit/>
          </a:bodyPr>
          <a:lstStyle/>
          <a:p>
            <a:pPr algn="ctr"/>
            <a:r>
              <a:rPr lang="de-DE" i="1" dirty="0"/>
              <a:t>Feststoffgemisch (Gemenge)</a:t>
            </a:r>
          </a:p>
        </p:txBody>
      </p:sp>
      <p:sp>
        <p:nvSpPr>
          <p:cNvPr id="16" name="Textfeld 15">
            <a:extLst>
              <a:ext uri="{FF2B5EF4-FFF2-40B4-BE49-F238E27FC236}">
                <a16:creationId xmlns:a16="http://schemas.microsoft.com/office/drawing/2014/main" id="{67258EA9-8008-45A4-99F6-927F6B0CB5F3}"/>
              </a:ext>
            </a:extLst>
          </p:cNvPr>
          <p:cNvSpPr txBox="1"/>
          <p:nvPr/>
        </p:nvSpPr>
        <p:spPr>
          <a:xfrm>
            <a:off x="1688220" y="3570593"/>
            <a:ext cx="2151017" cy="369332"/>
          </a:xfrm>
          <a:prstGeom prst="rect">
            <a:avLst/>
          </a:prstGeom>
          <a:noFill/>
          <a:ln>
            <a:solidFill>
              <a:srgbClr val="00B050"/>
            </a:solidFill>
          </a:ln>
        </p:spPr>
        <p:txBody>
          <a:bodyPr wrap="square" rtlCol="0">
            <a:spAutoFit/>
          </a:bodyPr>
          <a:lstStyle/>
          <a:p>
            <a:pPr algn="ctr"/>
            <a:r>
              <a:rPr lang="de-DE" i="1" dirty="0"/>
              <a:t>Suspension</a:t>
            </a:r>
          </a:p>
        </p:txBody>
      </p:sp>
      <p:sp>
        <p:nvSpPr>
          <p:cNvPr id="17" name="Textfeld 16">
            <a:extLst>
              <a:ext uri="{FF2B5EF4-FFF2-40B4-BE49-F238E27FC236}">
                <a16:creationId xmlns:a16="http://schemas.microsoft.com/office/drawing/2014/main" id="{769E4F37-CB04-4B6D-96F8-D7BDCF6A6BD9}"/>
              </a:ext>
            </a:extLst>
          </p:cNvPr>
          <p:cNvSpPr txBox="1"/>
          <p:nvPr/>
        </p:nvSpPr>
        <p:spPr>
          <a:xfrm>
            <a:off x="1695114" y="5377272"/>
            <a:ext cx="2151017" cy="369332"/>
          </a:xfrm>
          <a:prstGeom prst="rect">
            <a:avLst/>
          </a:prstGeom>
          <a:noFill/>
          <a:ln>
            <a:solidFill>
              <a:srgbClr val="00B050"/>
            </a:solidFill>
          </a:ln>
        </p:spPr>
        <p:txBody>
          <a:bodyPr wrap="square" rtlCol="0">
            <a:spAutoFit/>
          </a:bodyPr>
          <a:lstStyle/>
          <a:p>
            <a:pPr algn="ctr"/>
            <a:r>
              <a:rPr lang="de-DE" i="1" dirty="0"/>
              <a:t>Emulsion</a:t>
            </a:r>
          </a:p>
        </p:txBody>
      </p:sp>
      <p:sp>
        <p:nvSpPr>
          <p:cNvPr id="18" name="Textfeld 17">
            <a:extLst>
              <a:ext uri="{FF2B5EF4-FFF2-40B4-BE49-F238E27FC236}">
                <a16:creationId xmlns:a16="http://schemas.microsoft.com/office/drawing/2014/main" id="{17722F0B-D66B-4413-A69C-963A7E101DBD}"/>
              </a:ext>
            </a:extLst>
          </p:cNvPr>
          <p:cNvSpPr txBox="1"/>
          <p:nvPr/>
        </p:nvSpPr>
        <p:spPr>
          <a:xfrm>
            <a:off x="1688220" y="6062620"/>
            <a:ext cx="2151017" cy="369332"/>
          </a:xfrm>
          <a:prstGeom prst="rect">
            <a:avLst/>
          </a:prstGeom>
          <a:noFill/>
          <a:ln>
            <a:solidFill>
              <a:srgbClr val="00B050"/>
            </a:solidFill>
          </a:ln>
        </p:spPr>
        <p:txBody>
          <a:bodyPr wrap="square" rtlCol="0">
            <a:spAutoFit/>
          </a:bodyPr>
          <a:lstStyle/>
          <a:p>
            <a:pPr algn="ctr"/>
            <a:r>
              <a:rPr lang="de-DE" i="1" dirty="0"/>
              <a:t>Nebel</a:t>
            </a:r>
          </a:p>
        </p:txBody>
      </p:sp>
      <p:sp>
        <p:nvSpPr>
          <p:cNvPr id="19" name="Textfeld 18">
            <a:extLst>
              <a:ext uri="{FF2B5EF4-FFF2-40B4-BE49-F238E27FC236}">
                <a16:creationId xmlns:a16="http://schemas.microsoft.com/office/drawing/2014/main" id="{54D1571F-81BF-480C-AB3B-EE5D6F2C2652}"/>
              </a:ext>
            </a:extLst>
          </p:cNvPr>
          <p:cNvSpPr txBox="1"/>
          <p:nvPr/>
        </p:nvSpPr>
        <p:spPr>
          <a:xfrm>
            <a:off x="1688220" y="4484959"/>
            <a:ext cx="2151017" cy="369332"/>
          </a:xfrm>
          <a:prstGeom prst="rect">
            <a:avLst/>
          </a:prstGeom>
          <a:noFill/>
          <a:ln>
            <a:solidFill>
              <a:srgbClr val="00B050"/>
            </a:solidFill>
          </a:ln>
        </p:spPr>
        <p:txBody>
          <a:bodyPr wrap="square" rtlCol="0">
            <a:spAutoFit/>
          </a:bodyPr>
          <a:lstStyle/>
          <a:p>
            <a:pPr algn="ctr"/>
            <a:r>
              <a:rPr lang="de-DE" i="1" dirty="0"/>
              <a:t>Rauch</a:t>
            </a:r>
          </a:p>
        </p:txBody>
      </p:sp>
      <p:sp>
        <p:nvSpPr>
          <p:cNvPr id="20" name="Textfeld 19">
            <a:extLst>
              <a:ext uri="{FF2B5EF4-FFF2-40B4-BE49-F238E27FC236}">
                <a16:creationId xmlns:a16="http://schemas.microsoft.com/office/drawing/2014/main" id="{2CDF7FAD-BFB3-43A4-B063-E9A29E87C731}"/>
              </a:ext>
            </a:extLst>
          </p:cNvPr>
          <p:cNvSpPr txBox="1"/>
          <p:nvPr/>
        </p:nvSpPr>
        <p:spPr>
          <a:xfrm>
            <a:off x="6666127" y="4219427"/>
            <a:ext cx="2151017" cy="369332"/>
          </a:xfrm>
          <a:prstGeom prst="rect">
            <a:avLst/>
          </a:prstGeom>
          <a:noFill/>
          <a:ln>
            <a:solidFill>
              <a:srgbClr val="00B050"/>
            </a:solidFill>
          </a:ln>
        </p:spPr>
        <p:txBody>
          <a:bodyPr wrap="square" rtlCol="0">
            <a:spAutoFit/>
          </a:bodyPr>
          <a:lstStyle/>
          <a:p>
            <a:pPr algn="ctr"/>
            <a:r>
              <a:rPr lang="de-DE" i="1" dirty="0"/>
              <a:t>Lösung</a:t>
            </a:r>
          </a:p>
        </p:txBody>
      </p:sp>
      <p:sp>
        <p:nvSpPr>
          <p:cNvPr id="21" name="Textfeld 20">
            <a:extLst>
              <a:ext uri="{FF2B5EF4-FFF2-40B4-BE49-F238E27FC236}">
                <a16:creationId xmlns:a16="http://schemas.microsoft.com/office/drawing/2014/main" id="{9D6CECF1-5BB5-4AF4-96BD-B885D426BDDD}"/>
              </a:ext>
            </a:extLst>
          </p:cNvPr>
          <p:cNvSpPr txBox="1"/>
          <p:nvPr/>
        </p:nvSpPr>
        <p:spPr>
          <a:xfrm>
            <a:off x="6666127" y="2636649"/>
            <a:ext cx="2151017" cy="369332"/>
          </a:xfrm>
          <a:prstGeom prst="rect">
            <a:avLst/>
          </a:prstGeom>
          <a:noFill/>
          <a:ln>
            <a:solidFill>
              <a:srgbClr val="00B050"/>
            </a:solidFill>
          </a:ln>
        </p:spPr>
        <p:txBody>
          <a:bodyPr wrap="square" rtlCol="0">
            <a:spAutoFit/>
          </a:bodyPr>
          <a:lstStyle/>
          <a:p>
            <a:pPr algn="ctr"/>
            <a:r>
              <a:rPr lang="de-DE" i="1" dirty="0"/>
              <a:t>Legierung</a:t>
            </a:r>
          </a:p>
        </p:txBody>
      </p:sp>
      <p:sp>
        <p:nvSpPr>
          <p:cNvPr id="23" name="Textfeld 22">
            <a:extLst>
              <a:ext uri="{FF2B5EF4-FFF2-40B4-BE49-F238E27FC236}">
                <a16:creationId xmlns:a16="http://schemas.microsoft.com/office/drawing/2014/main" id="{EF109FB0-7026-4633-B6BC-05980DDF720F}"/>
              </a:ext>
            </a:extLst>
          </p:cNvPr>
          <p:cNvSpPr txBox="1"/>
          <p:nvPr/>
        </p:nvSpPr>
        <p:spPr>
          <a:xfrm>
            <a:off x="6666127" y="3163065"/>
            <a:ext cx="2151017" cy="369332"/>
          </a:xfrm>
          <a:prstGeom prst="rect">
            <a:avLst/>
          </a:prstGeom>
          <a:noFill/>
          <a:ln>
            <a:solidFill>
              <a:srgbClr val="00B050"/>
            </a:solidFill>
          </a:ln>
        </p:spPr>
        <p:txBody>
          <a:bodyPr wrap="square" rtlCol="0">
            <a:spAutoFit/>
          </a:bodyPr>
          <a:lstStyle/>
          <a:p>
            <a:pPr algn="ctr"/>
            <a:r>
              <a:rPr lang="de-DE" i="1" dirty="0"/>
              <a:t>Gasgemisch</a:t>
            </a:r>
          </a:p>
        </p:txBody>
      </p:sp>
      <p:sp>
        <p:nvSpPr>
          <p:cNvPr id="24" name="Textfeld 23">
            <a:extLst>
              <a:ext uri="{FF2B5EF4-FFF2-40B4-BE49-F238E27FC236}">
                <a16:creationId xmlns:a16="http://schemas.microsoft.com/office/drawing/2014/main" id="{7DFF62E3-2EC1-45DF-A288-0B78B028AA08}"/>
              </a:ext>
            </a:extLst>
          </p:cNvPr>
          <p:cNvSpPr txBox="1"/>
          <p:nvPr/>
        </p:nvSpPr>
        <p:spPr>
          <a:xfrm>
            <a:off x="9103212" y="4219427"/>
            <a:ext cx="1612064" cy="369332"/>
          </a:xfrm>
          <a:prstGeom prst="rect">
            <a:avLst/>
          </a:prstGeom>
          <a:noFill/>
          <a:ln>
            <a:solidFill>
              <a:schemeClr val="accent4"/>
            </a:solidFill>
          </a:ln>
        </p:spPr>
        <p:txBody>
          <a:bodyPr wrap="square" rtlCol="0">
            <a:spAutoFit/>
          </a:bodyPr>
          <a:lstStyle/>
          <a:p>
            <a:pPr algn="ctr"/>
            <a:r>
              <a:rPr lang="de-DE" i="1" dirty="0"/>
              <a:t>Salzwasser</a:t>
            </a:r>
          </a:p>
        </p:txBody>
      </p:sp>
      <p:sp>
        <p:nvSpPr>
          <p:cNvPr id="25" name="Textfeld 24">
            <a:extLst>
              <a:ext uri="{FF2B5EF4-FFF2-40B4-BE49-F238E27FC236}">
                <a16:creationId xmlns:a16="http://schemas.microsoft.com/office/drawing/2014/main" id="{4FBAE1C2-F023-47BE-BDEE-F3834B41AB24}"/>
              </a:ext>
            </a:extLst>
          </p:cNvPr>
          <p:cNvSpPr txBox="1"/>
          <p:nvPr/>
        </p:nvSpPr>
        <p:spPr>
          <a:xfrm>
            <a:off x="9093674" y="4696268"/>
            <a:ext cx="1631140" cy="646331"/>
          </a:xfrm>
          <a:prstGeom prst="rect">
            <a:avLst/>
          </a:prstGeom>
          <a:noFill/>
          <a:ln>
            <a:solidFill>
              <a:schemeClr val="accent4"/>
            </a:solidFill>
          </a:ln>
        </p:spPr>
        <p:txBody>
          <a:bodyPr wrap="square" rtlCol="0">
            <a:spAutoFit/>
          </a:bodyPr>
          <a:lstStyle/>
          <a:p>
            <a:pPr algn="ctr"/>
            <a:r>
              <a:rPr lang="de-DE" i="1" dirty="0"/>
              <a:t>Gesprudeltes Wasser</a:t>
            </a:r>
          </a:p>
        </p:txBody>
      </p:sp>
      <p:sp>
        <p:nvSpPr>
          <p:cNvPr id="26" name="Textfeld 25">
            <a:extLst>
              <a:ext uri="{FF2B5EF4-FFF2-40B4-BE49-F238E27FC236}">
                <a16:creationId xmlns:a16="http://schemas.microsoft.com/office/drawing/2014/main" id="{442120D0-B828-498F-9330-127F20EA9A37}"/>
              </a:ext>
            </a:extLst>
          </p:cNvPr>
          <p:cNvSpPr txBox="1"/>
          <p:nvPr/>
        </p:nvSpPr>
        <p:spPr>
          <a:xfrm>
            <a:off x="4195497" y="4346459"/>
            <a:ext cx="1224631" cy="646331"/>
          </a:xfrm>
          <a:prstGeom prst="rect">
            <a:avLst/>
          </a:prstGeom>
          <a:noFill/>
          <a:ln>
            <a:solidFill>
              <a:schemeClr val="accent4"/>
            </a:solidFill>
          </a:ln>
        </p:spPr>
        <p:txBody>
          <a:bodyPr wrap="square" rtlCol="0">
            <a:spAutoFit/>
          </a:bodyPr>
          <a:lstStyle/>
          <a:p>
            <a:pPr algn="ctr"/>
            <a:r>
              <a:rPr lang="de-DE" i="1" dirty="0"/>
              <a:t>Zigaretten-rauch</a:t>
            </a:r>
          </a:p>
        </p:txBody>
      </p:sp>
      <p:sp>
        <p:nvSpPr>
          <p:cNvPr id="27" name="Textfeld 26">
            <a:extLst>
              <a:ext uri="{FF2B5EF4-FFF2-40B4-BE49-F238E27FC236}">
                <a16:creationId xmlns:a16="http://schemas.microsoft.com/office/drawing/2014/main" id="{799A0BD6-1F4F-4C74-AB0C-77A6ED121E8D}"/>
              </a:ext>
            </a:extLst>
          </p:cNvPr>
          <p:cNvSpPr txBox="1"/>
          <p:nvPr/>
        </p:nvSpPr>
        <p:spPr>
          <a:xfrm>
            <a:off x="4195497" y="3437265"/>
            <a:ext cx="1612064" cy="646331"/>
          </a:xfrm>
          <a:prstGeom prst="rect">
            <a:avLst/>
          </a:prstGeom>
          <a:noFill/>
          <a:ln>
            <a:solidFill>
              <a:schemeClr val="accent4"/>
            </a:solidFill>
          </a:ln>
        </p:spPr>
        <p:txBody>
          <a:bodyPr wrap="square" rtlCol="0">
            <a:spAutoFit/>
          </a:bodyPr>
          <a:lstStyle/>
          <a:p>
            <a:pPr algn="ctr"/>
            <a:r>
              <a:rPr lang="de-DE" i="1" dirty="0"/>
              <a:t>Trüber Apfelsaft</a:t>
            </a:r>
          </a:p>
        </p:txBody>
      </p:sp>
      <p:sp>
        <p:nvSpPr>
          <p:cNvPr id="28" name="Textfeld 27">
            <a:extLst>
              <a:ext uri="{FF2B5EF4-FFF2-40B4-BE49-F238E27FC236}">
                <a16:creationId xmlns:a16="http://schemas.microsoft.com/office/drawing/2014/main" id="{82171FD1-D7E8-43A3-899E-5D847A3A387A}"/>
              </a:ext>
            </a:extLst>
          </p:cNvPr>
          <p:cNvSpPr txBox="1"/>
          <p:nvPr/>
        </p:nvSpPr>
        <p:spPr>
          <a:xfrm>
            <a:off x="4195497" y="5238773"/>
            <a:ext cx="1612064" cy="646331"/>
          </a:xfrm>
          <a:prstGeom prst="rect">
            <a:avLst/>
          </a:prstGeom>
          <a:noFill/>
          <a:ln>
            <a:solidFill>
              <a:schemeClr val="accent4"/>
            </a:solidFill>
          </a:ln>
        </p:spPr>
        <p:txBody>
          <a:bodyPr wrap="square" rtlCol="0">
            <a:spAutoFit/>
          </a:bodyPr>
          <a:lstStyle/>
          <a:p>
            <a:pPr algn="ctr"/>
            <a:r>
              <a:rPr lang="de-DE" i="1" dirty="0"/>
              <a:t>Essig-Öl-Salatsoße</a:t>
            </a:r>
          </a:p>
        </p:txBody>
      </p:sp>
      <p:sp>
        <p:nvSpPr>
          <p:cNvPr id="29" name="Textfeld 28">
            <a:extLst>
              <a:ext uri="{FF2B5EF4-FFF2-40B4-BE49-F238E27FC236}">
                <a16:creationId xmlns:a16="http://schemas.microsoft.com/office/drawing/2014/main" id="{C5DCB20D-1BBA-4752-B1D9-EF7745E1EDD3}"/>
              </a:ext>
            </a:extLst>
          </p:cNvPr>
          <p:cNvSpPr txBox="1"/>
          <p:nvPr/>
        </p:nvSpPr>
        <p:spPr>
          <a:xfrm>
            <a:off x="9103212" y="2636649"/>
            <a:ext cx="1612064" cy="369332"/>
          </a:xfrm>
          <a:prstGeom prst="rect">
            <a:avLst/>
          </a:prstGeom>
          <a:noFill/>
          <a:ln>
            <a:solidFill>
              <a:schemeClr val="accent4"/>
            </a:solidFill>
          </a:ln>
        </p:spPr>
        <p:txBody>
          <a:bodyPr wrap="square" rtlCol="0">
            <a:spAutoFit/>
          </a:bodyPr>
          <a:lstStyle/>
          <a:p>
            <a:pPr algn="ctr"/>
            <a:r>
              <a:rPr lang="de-DE" i="1" dirty="0"/>
              <a:t>Weißgold</a:t>
            </a:r>
          </a:p>
        </p:txBody>
      </p:sp>
      <p:sp>
        <p:nvSpPr>
          <p:cNvPr id="30" name="Textfeld 29">
            <a:extLst>
              <a:ext uri="{FF2B5EF4-FFF2-40B4-BE49-F238E27FC236}">
                <a16:creationId xmlns:a16="http://schemas.microsoft.com/office/drawing/2014/main" id="{37D074CD-4123-4E14-9F21-FEAAD62A6912}"/>
              </a:ext>
            </a:extLst>
          </p:cNvPr>
          <p:cNvSpPr txBox="1"/>
          <p:nvPr/>
        </p:nvSpPr>
        <p:spPr>
          <a:xfrm>
            <a:off x="9103212" y="3163065"/>
            <a:ext cx="1612064" cy="369332"/>
          </a:xfrm>
          <a:prstGeom prst="rect">
            <a:avLst/>
          </a:prstGeom>
          <a:noFill/>
          <a:ln>
            <a:solidFill>
              <a:schemeClr val="accent4"/>
            </a:solidFill>
          </a:ln>
        </p:spPr>
        <p:txBody>
          <a:bodyPr wrap="square" rtlCol="0">
            <a:spAutoFit/>
          </a:bodyPr>
          <a:lstStyle/>
          <a:p>
            <a:pPr algn="ctr"/>
            <a:r>
              <a:rPr lang="de-DE" i="1" dirty="0"/>
              <a:t>Luft</a:t>
            </a:r>
          </a:p>
        </p:txBody>
      </p:sp>
      <p:sp>
        <p:nvSpPr>
          <p:cNvPr id="31" name="Textfeld 30">
            <a:extLst>
              <a:ext uri="{FF2B5EF4-FFF2-40B4-BE49-F238E27FC236}">
                <a16:creationId xmlns:a16="http://schemas.microsoft.com/office/drawing/2014/main" id="{BB372097-1CD0-4E26-A78A-F620409DC4C0}"/>
              </a:ext>
            </a:extLst>
          </p:cNvPr>
          <p:cNvSpPr txBox="1"/>
          <p:nvPr/>
        </p:nvSpPr>
        <p:spPr>
          <a:xfrm>
            <a:off x="4195497" y="2655233"/>
            <a:ext cx="1612064" cy="369332"/>
          </a:xfrm>
          <a:prstGeom prst="rect">
            <a:avLst/>
          </a:prstGeom>
          <a:noFill/>
          <a:ln>
            <a:solidFill>
              <a:schemeClr val="accent4"/>
            </a:solidFill>
          </a:ln>
        </p:spPr>
        <p:txBody>
          <a:bodyPr wrap="square" rtlCol="0">
            <a:spAutoFit/>
          </a:bodyPr>
          <a:lstStyle/>
          <a:p>
            <a:pPr algn="ctr"/>
            <a:r>
              <a:rPr lang="de-DE" i="1" dirty="0"/>
              <a:t>Sand</a:t>
            </a:r>
          </a:p>
        </p:txBody>
      </p:sp>
      <p:sp>
        <p:nvSpPr>
          <p:cNvPr id="32" name="Textfeld 31">
            <a:extLst>
              <a:ext uri="{FF2B5EF4-FFF2-40B4-BE49-F238E27FC236}">
                <a16:creationId xmlns:a16="http://schemas.microsoft.com/office/drawing/2014/main" id="{81DAFE39-A21F-4288-AB59-18B802761AEF}"/>
              </a:ext>
            </a:extLst>
          </p:cNvPr>
          <p:cNvSpPr txBox="1"/>
          <p:nvPr/>
        </p:nvSpPr>
        <p:spPr>
          <a:xfrm>
            <a:off x="9103212" y="3750387"/>
            <a:ext cx="1612064" cy="369332"/>
          </a:xfrm>
          <a:prstGeom prst="rect">
            <a:avLst/>
          </a:prstGeom>
          <a:noFill/>
          <a:ln>
            <a:solidFill>
              <a:schemeClr val="accent4"/>
            </a:solidFill>
          </a:ln>
        </p:spPr>
        <p:txBody>
          <a:bodyPr wrap="square" rtlCol="0">
            <a:spAutoFit/>
          </a:bodyPr>
          <a:lstStyle/>
          <a:p>
            <a:pPr algn="ctr"/>
            <a:r>
              <a:rPr lang="de-DE" i="1" dirty="0"/>
              <a:t>Schnaps</a:t>
            </a:r>
          </a:p>
        </p:txBody>
      </p:sp>
      <p:sp>
        <p:nvSpPr>
          <p:cNvPr id="33" name="Textfeld 32">
            <a:extLst>
              <a:ext uri="{FF2B5EF4-FFF2-40B4-BE49-F238E27FC236}">
                <a16:creationId xmlns:a16="http://schemas.microsoft.com/office/drawing/2014/main" id="{BF5001DC-604C-4778-8055-86CA197A05C0}"/>
              </a:ext>
            </a:extLst>
          </p:cNvPr>
          <p:cNvSpPr txBox="1"/>
          <p:nvPr/>
        </p:nvSpPr>
        <p:spPr>
          <a:xfrm>
            <a:off x="0" y="-22331"/>
            <a:ext cx="6743063" cy="923330"/>
          </a:xfrm>
          <a:prstGeom prst="rect">
            <a:avLst/>
          </a:prstGeom>
          <a:noFill/>
        </p:spPr>
        <p:txBody>
          <a:bodyPr wrap="square" rtlCol="0">
            <a:spAutoFit/>
          </a:bodyPr>
          <a:lstStyle/>
          <a:p>
            <a:r>
              <a:rPr lang="de-DE" b="1" i="1" dirty="0"/>
              <a:t>Aufgabe:</a:t>
            </a:r>
          </a:p>
          <a:p>
            <a:r>
              <a:rPr lang="de-DE" b="1" i="1" dirty="0"/>
              <a:t>Ordne jeder </a:t>
            </a:r>
            <a:r>
              <a:rPr lang="de-DE" b="1" i="1" dirty="0" err="1">
                <a:solidFill>
                  <a:srgbClr val="00B050"/>
                </a:solidFill>
              </a:rPr>
              <a:t>Gemischart</a:t>
            </a:r>
            <a:r>
              <a:rPr lang="de-DE" b="1" i="1" dirty="0"/>
              <a:t> ein passendes </a:t>
            </a:r>
            <a:r>
              <a:rPr lang="de-DE" b="1" i="1" dirty="0">
                <a:solidFill>
                  <a:schemeClr val="accent4">
                    <a:lumMod val="60000"/>
                    <a:lumOff val="40000"/>
                  </a:schemeClr>
                </a:solidFill>
              </a:rPr>
              <a:t>Beispiel </a:t>
            </a:r>
            <a:r>
              <a:rPr lang="de-DE" b="1" i="1" dirty="0"/>
              <a:t>zu und sortiere sie nach heterogenen oder homogenen Gemischen:</a:t>
            </a:r>
          </a:p>
        </p:txBody>
      </p:sp>
      <p:cxnSp>
        <p:nvCxnSpPr>
          <p:cNvPr id="6" name="Gerader Verbinder 5">
            <a:extLst>
              <a:ext uri="{FF2B5EF4-FFF2-40B4-BE49-F238E27FC236}">
                <a16:creationId xmlns:a16="http://schemas.microsoft.com/office/drawing/2014/main" id="{AA135149-077B-431E-9561-00F3FEC8E9C3}"/>
              </a:ext>
            </a:extLst>
          </p:cNvPr>
          <p:cNvCxnSpPr>
            <a:stCxn id="15" idx="3"/>
            <a:endCxn id="31" idx="1"/>
          </p:cNvCxnSpPr>
          <p:nvPr/>
        </p:nvCxnSpPr>
        <p:spPr>
          <a:xfrm flipV="1">
            <a:off x="3760373" y="2839899"/>
            <a:ext cx="4351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4A57AC30-C34A-4A49-8822-E0187A84A1FD}"/>
              </a:ext>
            </a:extLst>
          </p:cNvPr>
          <p:cNvCxnSpPr>
            <a:stCxn id="16" idx="3"/>
            <a:endCxn id="27" idx="1"/>
          </p:cNvCxnSpPr>
          <p:nvPr/>
        </p:nvCxnSpPr>
        <p:spPr>
          <a:xfrm>
            <a:off x="3839237" y="3755259"/>
            <a:ext cx="356260" cy="5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666A77E-7316-4975-BAE9-EBC4E46A2B5B}"/>
              </a:ext>
            </a:extLst>
          </p:cNvPr>
          <p:cNvCxnSpPr>
            <a:stCxn id="19" idx="3"/>
            <a:endCxn id="26" idx="1"/>
          </p:cNvCxnSpPr>
          <p:nvPr/>
        </p:nvCxnSpPr>
        <p:spPr>
          <a:xfrm>
            <a:off x="3839237" y="4669625"/>
            <a:ext cx="3562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F4026AB7-C555-42BA-ADF2-5D456B36614E}"/>
              </a:ext>
            </a:extLst>
          </p:cNvPr>
          <p:cNvCxnSpPr>
            <a:stCxn id="17" idx="3"/>
            <a:endCxn id="28" idx="1"/>
          </p:cNvCxnSpPr>
          <p:nvPr/>
        </p:nvCxnSpPr>
        <p:spPr>
          <a:xfrm>
            <a:off x="3846131" y="5561938"/>
            <a:ext cx="3493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14FEE7C-B2FD-43AE-99EA-CC4B2E514D37}"/>
              </a:ext>
            </a:extLst>
          </p:cNvPr>
          <p:cNvCxnSpPr>
            <a:stCxn id="21" idx="3"/>
            <a:endCxn id="29" idx="1"/>
          </p:cNvCxnSpPr>
          <p:nvPr/>
        </p:nvCxnSpPr>
        <p:spPr>
          <a:xfrm>
            <a:off x="8817144" y="2821315"/>
            <a:ext cx="286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BCED419F-0B5F-4C73-A4F2-60E95B6765AD}"/>
              </a:ext>
            </a:extLst>
          </p:cNvPr>
          <p:cNvCxnSpPr>
            <a:stCxn id="23" idx="3"/>
            <a:endCxn id="30" idx="1"/>
          </p:cNvCxnSpPr>
          <p:nvPr/>
        </p:nvCxnSpPr>
        <p:spPr>
          <a:xfrm>
            <a:off x="8817144" y="3347731"/>
            <a:ext cx="286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EEEBFCB9-1475-494D-A9D7-95CD7E253A47}"/>
              </a:ext>
            </a:extLst>
          </p:cNvPr>
          <p:cNvCxnSpPr>
            <a:stCxn id="20" idx="3"/>
            <a:endCxn id="32" idx="1"/>
          </p:cNvCxnSpPr>
          <p:nvPr/>
        </p:nvCxnSpPr>
        <p:spPr>
          <a:xfrm flipV="1">
            <a:off x="8817144" y="3935053"/>
            <a:ext cx="286068" cy="46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81AD4AAA-87A5-49A8-B05C-7F77EBF584BC}"/>
              </a:ext>
            </a:extLst>
          </p:cNvPr>
          <p:cNvCxnSpPr>
            <a:stCxn id="20" idx="3"/>
            <a:endCxn id="24" idx="1"/>
          </p:cNvCxnSpPr>
          <p:nvPr/>
        </p:nvCxnSpPr>
        <p:spPr>
          <a:xfrm>
            <a:off x="8817144" y="4404093"/>
            <a:ext cx="286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07C70428-6A3C-45BC-96F3-2BE1F70C948E}"/>
              </a:ext>
            </a:extLst>
          </p:cNvPr>
          <p:cNvCxnSpPr>
            <a:stCxn id="20" idx="3"/>
            <a:endCxn id="25" idx="1"/>
          </p:cNvCxnSpPr>
          <p:nvPr/>
        </p:nvCxnSpPr>
        <p:spPr>
          <a:xfrm>
            <a:off x="8817144" y="4404093"/>
            <a:ext cx="276530" cy="6153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01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22AB374-74CC-445B-9564-243EA5F5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20" y="747171"/>
            <a:ext cx="1693409" cy="145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feld 3">
            <a:extLst>
              <a:ext uri="{FF2B5EF4-FFF2-40B4-BE49-F238E27FC236}">
                <a16:creationId xmlns:a16="http://schemas.microsoft.com/office/drawing/2014/main" id="{1C2FC7D9-BD60-4E0E-9F3C-77FC107E71C1}"/>
              </a:ext>
            </a:extLst>
          </p:cNvPr>
          <p:cNvSpPr txBox="1"/>
          <p:nvPr/>
        </p:nvSpPr>
        <p:spPr>
          <a:xfrm>
            <a:off x="503057" y="2204494"/>
            <a:ext cx="2022429" cy="338554"/>
          </a:xfrm>
          <a:prstGeom prst="rect">
            <a:avLst/>
          </a:prstGeom>
          <a:noFill/>
        </p:spPr>
        <p:txBody>
          <a:bodyPr wrap="square" rtlCol="0">
            <a:spAutoFit/>
          </a:bodyPr>
          <a:lstStyle/>
          <a:p>
            <a:r>
              <a:rPr lang="de-DE" sz="1600" b="1" dirty="0">
                <a:solidFill>
                  <a:schemeClr val="accent1">
                    <a:lumMod val="75000"/>
                  </a:schemeClr>
                </a:solidFill>
              </a:rPr>
              <a:t>Legierung</a:t>
            </a:r>
            <a:r>
              <a:rPr lang="de-DE" sz="1600" dirty="0"/>
              <a:t> - homogen</a:t>
            </a:r>
          </a:p>
        </p:txBody>
      </p:sp>
      <p:sp>
        <p:nvSpPr>
          <p:cNvPr id="6" name="Textfeld 5">
            <a:extLst>
              <a:ext uri="{FF2B5EF4-FFF2-40B4-BE49-F238E27FC236}">
                <a16:creationId xmlns:a16="http://schemas.microsoft.com/office/drawing/2014/main" id="{B51CBAAA-D556-46E4-8AC1-ADA3AF78990F}"/>
              </a:ext>
            </a:extLst>
          </p:cNvPr>
          <p:cNvSpPr txBox="1"/>
          <p:nvPr/>
        </p:nvSpPr>
        <p:spPr>
          <a:xfrm>
            <a:off x="503057" y="2556502"/>
            <a:ext cx="2022429" cy="338554"/>
          </a:xfrm>
          <a:prstGeom prst="rect">
            <a:avLst/>
          </a:prstGeom>
          <a:noFill/>
        </p:spPr>
        <p:txBody>
          <a:bodyPr wrap="square" rtlCol="0">
            <a:spAutoFit/>
          </a:bodyPr>
          <a:lstStyle/>
          <a:p>
            <a:r>
              <a:rPr lang="de-DE" sz="1600" dirty="0"/>
              <a:t>fest in fest</a:t>
            </a:r>
          </a:p>
        </p:txBody>
      </p:sp>
      <p:sp>
        <p:nvSpPr>
          <p:cNvPr id="7" name="Textfeld 6">
            <a:extLst>
              <a:ext uri="{FF2B5EF4-FFF2-40B4-BE49-F238E27FC236}">
                <a16:creationId xmlns:a16="http://schemas.microsoft.com/office/drawing/2014/main" id="{881B2B2A-AF6D-4CCD-BF2D-4F4163E0C83E}"/>
              </a:ext>
            </a:extLst>
          </p:cNvPr>
          <p:cNvSpPr txBox="1"/>
          <p:nvPr/>
        </p:nvSpPr>
        <p:spPr>
          <a:xfrm>
            <a:off x="503057" y="2908510"/>
            <a:ext cx="2022429" cy="338554"/>
          </a:xfrm>
          <a:prstGeom prst="rect">
            <a:avLst/>
          </a:prstGeom>
          <a:noFill/>
        </p:spPr>
        <p:txBody>
          <a:bodyPr wrap="square" rtlCol="0">
            <a:spAutoFit/>
          </a:bodyPr>
          <a:lstStyle/>
          <a:p>
            <a:r>
              <a:rPr lang="de-DE" sz="1600" dirty="0"/>
              <a:t>Messing, Bronze</a:t>
            </a:r>
          </a:p>
        </p:txBody>
      </p:sp>
      <p:pic>
        <p:nvPicPr>
          <p:cNvPr id="3075" name="Picture 3">
            <a:extLst>
              <a:ext uri="{FF2B5EF4-FFF2-40B4-BE49-F238E27FC236}">
                <a16:creationId xmlns:a16="http://schemas.microsoft.com/office/drawing/2014/main" id="{EFDBC4A8-F33E-4640-8FC0-B70158D9E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702" y="747171"/>
            <a:ext cx="1593100" cy="145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0C0ECC37-6C66-4969-8CA5-4122A707B661}"/>
              </a:ext>
            </a:extLst>
          </p:cNvPr>
          <p:cNvSpPr txBox="1"/>
          <p:nvPr/>
        </p:nvSpPr>
        <p:spPr>
          <a:xfrm>
            <a:off x="3133700" y="2217949"/>
            <a:ext cx="2183537" cy="338554"/>
          </a:xfrm>
          <a:prstGeom prst="rect">
            <a:avLst/>
          </a:prstGeom>
          <a:noFill/>
        </p:spPr>
        <p:txBody>
          <a:bodyPr wrap="square" rtlCol="0">
            <a:spAutoFit/>
          </a:bodyPr>
          <a:lstStyle/>
          <a:p>
            <a:r>
              <a:rPr lang="de-DE" sz="1600" b="1" dirty="0">
                <a:solidFill>
                  <a:schemeClr val="accent1">
                    <a:lumMod val="75000"/>
                  </a:schemeClr>
                </a:solidFill>
              </a:rPr>
              <a:t>Suspension</a:t>
            </a:r>
            <a:r>
              <a:rPr lang="de-DE" sz="1600" b="1" dirty="0"/>
              <a:t> </a:t>
            </a:r>
            <a:r>
              <a:rPr lang="de-DE" sz="1600" dirty="0"/>
              <a:t>- heterogen</a:t>
            </a:r>
          </a:p>
        </p:txBody>
      </p:sp>
      <p:sp>
        <p:nvSpPr>
          <p:cNvPr id="10" name="Textfeld 9">
            <a:extLst>
              <a:ext uri="{FF2B5EF4-FFF2-40B4-BE49-F238E27FC236}">
                <a16:creationId xmlns:a16="http://schemas.microsoft.com/office/drawing/2014/main" id="{7E9B3A5F-28AD-4131-8D03-B215E8EE1CDC}"/>
              </a:ext>
            </a:extLst>
          </p:cNvPr>
          <p:cNvSpPr txBox="1"/>
          <p:nvPr/>
        </p:nvSpPr>
        <p:spPr>
          <a:xfrm>
            <a:off x="3133700" y="2569957"/>
            <a:ext cx="2022429" cy="338554"/>
          </a:xfrm>
          <a:prstGeom prst="rect">
            <a:avLst/>
          </a:prstGeom>
          <a:noFill/>
        </p:spPr>
        <p:txBody>
          <a:bodyPr wrap="square" rtlCol="0">
            <a:spAutoFit/>
          </a:bodyPr>
          <a:lstStyle/>
          <a:p>
            <a:r>
              <a:rPr lang="de-DE" sz="1600" dirty="0"/>
              <a:t>fest in flüssig</a:t>
            </a:r>
          </a:p>
        </p:txBody>
      </p:sp>
      <p:sp>
        <p:nvSpPr>
          <p:cNvPr id="11" name="Textfeld 10">
            <a:extLst>
              <a:ext uri="{FF2B5EF4-FFF2-40B4-BE49-F238E27FC236}">
                <a16:creationId xmlns:a16="http://schemas.microsoft.com/office/drawing/2014/main" id="{974DE124-2282-4691-93B8-864B6E58B6D3}"/>
              </a:ext>
            </a:extLst>
          </p:cNvPr>
          <p:cNvSpPr txBox="1"/>
          <p:nvPr/>
        </p:nvSpPr>
        <p:spPr>
          <a:xfrm>
            <a:off x="3133700" y="2921965"/>
            <a:ext cx="2022429" cy="338554"/>
          </a:xfrm>
          <a:prstGeom prst="rect">
            <a:avLst/>
          </a:prstGeom>
          <a:noFill/>
        </p:spPr>
        <p:txBody>
          <a:bodyPr wrap="square" rtlCol="0">
            <a:spAutoFit/>
          </a:bodyPr>
          <a:lstStyle/>
          <a:p>
            <a:r>
              <a:rPr lang="de-DE" sz="1600" dirty="0" err="1"/>
              <a:t>Bsp</a:t>
            </a:r>
            <a:r>
              <a:rPr lang="de-DE" sz="1600" dirty="0"/>
              <a:t>:</a:t>
            </a:r>
          </a:p>
        </p:txBody>
      </p:sp>
      <p:pic>
        <p:nvPicPr>
          <p:cNvPr id="3076" name="Picture 4">
            <a:extLst>
              <a:ext uri="{FF2B5EF4-FFF2-40B4-BE49-F238E27FC236}">
                <a16:creationId xmlns:a16="http://schemas.microsoft.com/office/drawing/2014/main" id="{77A4F283-E5B0-45C2-B360-21D1631E6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98" y="747171"/>
            <a:ext cx="16097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feld 12">
            <a:extLst>
              <a:ext uri="{FF2B5EF4-FFF2-40B4-BE49-F238E27FC236}">
                <a16:creationId xmlns:a16="http://schemas.microsoft.com/office/drawing/2014/main" id="{72E43F4C-6EE7-43B3-8B9F-E9FC74FD17F0}"/>
              </a:ext>
            </a:extLst>
          </p:cNvPr>
          <p:cNvSpPr txBox="1"/>
          <p:nvPr/>
        </p:nvSpPr>
        <p:spPr>
          <a:xfrm>
            <a:off x="5863550" y="2224480"/>
            <a:ext cx="2183537" cy="338554"/>
          </a:xfrm>
          <a:prstGeom prst="rect">
            <a:avLst/>
          </a:prstGeom>
          <a:noFill/>
        </p:spPr>
        <p:txBody>
          <a:bodyPr wrap="square" rtlCol="0">
            <a:spAutoFit/>
          </a:bodyPr>
          <a:lstStyle/>
          <a:p>
            <a:r>
              <a:rPr lang="de-DE" sz="1600" b="1" dirty="0">
                <a:solidFill>
                  <a:schemeClr val="accent1">
                    <a:lumMod val="75000"/>
                  </a:schemeClr>
                </a:solidFill>
              </a:rPr>
              <a:t>Gemenge</a:t>
            </a:r>
            <a:r>
              <a:rPr lang="de-DE" sz="1600" b="1" dirty="0"/>
              <a:t> </a:t>
            </a:r>
            <a:r>
              <a:rPr lang="de-DE" sz="1600" dirty="0"/>
              <a:t>- heterogen</a:t>
            </a:r>
          </a:p>
        </p:txBody>
      </p:sp>
      <p:sp>
        <p:nvSpPr>
          <p:cNvPr id="14" name="Textfeld 13">
            <a:extLst>
              <a:ext uri="{FF2B5EF4-FFF2-40B4-BE49-F238E27FC236}">
                <a16:creationId xmlns:a16="http://schemas.microsoft.com/office/drawing/2014/main" id="{747013F6-C630-40B8-BE57-C03889D42779}"/>
              </a:ext>
            </a:extLst>
          </p:cNvPr>
          <p:cNvSpPr txBox="1"/>
          <p:nvPr/>
        </p:nvSpPr>
        <p:spPr>
          <a:xfrm>
            <a:off x="5863550" y="2576488"/>
            <a:ext cx="2022429" cy="338554"/>
          </a:xfrm>
          <a:prstGeom prst="rect">
            <a:avLst/>
          </a:prstGeom>
          <a:noFill/>
        </p:spPr>
        <p:txBody>
          <a:bodyPr wrap="square" rtlCol="0">
            <a:spAutoFit/>
          </a:bodyPr>
          <a:lstStyle/>
          <a:p>
            <a:r>
              <a:rPr lang="de-DE" sz="1600" dirty="0"/>
              <a:t>fest in fest</a:t>
            </a:r>
          </a:p>
        </p:txBody>
      </p:sp>
      <p:sp>
        <p:nvSpPr>
          <p:cNvPr id="15" name="Textfeld 14">
            <a:extLst>
              <a:ext uri="{FF2B5EF4-FFF2-40B4-BE49-F238E27FC236}">
                <a16:creationId xmlns:a16="http://schemas.microsoft.com/office/drawing/2014/main" id="{DF54CBD1-A237-490C-83F3-DF183447ADD6}"/>
              </a:ext>
            </a:extLst>
          </p:cNvPr>
          <p:cNvSpPr txBox="1"/>
          <p:nvPr/>
        </p:nvSpPr>
        <p:spPr>
          <a:xfrm>
            <a:off x="5863550" y="2928496"/>
            <a:ext cx="2022429" cy="338554"/>
          </a:xfrm>
          <a:prstGeom prst="rect">
            <a:avLst/>
          </a:prstGeom>
          <a:noFill/>
        </p:spPr>
        <p:txBody>
          <a:bodyPr wrap="square" rtlCol="0">
            <a:spAutoFit/>
          </a:bodyPr>
          <a:lstStyle/>
          <a:p>
            <a:r>
              <a:rPr lang="de-DE" sz="1600" dirty="0" err="1"/>
              <a:t>Bsp</a:t>
            </a:r>
            <a:r>
              <a:rPr lang="de-DE" sz="1600" dirty="0"/>
              <a:t>:</a:t>
            </a:r>
          </a:p>
        </p:txBody>
      </p:sp>
      <p:pic>
        <p:nvPicPr>
          <p:cNvPr id="3077" name="Picture 5">
            <a:extLst>
              <a:ext uri="{FF2B5EF4-FFF2-40B4-BE49-F238E27FC236}">
                <a16:creationId xmlns:a16="http://schemas.microsoft.com/office/drawing/2014/main" id="{BE95881D-9712-41CF-96DB-AFD1D05A4D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5319" y="728119"/>
            <a:ext cx="1465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feld 16">
            <a:extLst>
              <a:ext uri="{FF2B5EF4-FFF2-40B4-BE49-F238E27FC236}">
                <a16:creationId xmlns:a16="http://schemas.microsoft.com/office/drawing/2014/main" id="{5CA8F6EE-5BDB-452D-AAFB-EB55C9C5688C}"/>
              </a:ext>
            </a:extLst>
          </p:cNvPr>
          <p:cNvSpPr txBox="1"/>
          <p:nvPr/>
        </p:nvSpPr>
        <p:spPr>
          <a:xfrm>
            <a:off x="8432865" y="2191040"/>
            <a:ext cx="2400598" cy="338554"/>
          </a:xfrm>
          <a:prstGeom prst="rect">
            <a:avLst/>
          </a:prstGeom>
          <a:noFill/>
        </p:spPr>
        <p:txBody>
          <a:bodyPr wrap="square" rtlCol="0">
            <a:spAutoFit/>
          </a:bodyPr>
          <a:lstStyle/>
          <a:p>
            <a:r>
              <a:rPr lang="de-DE" sz="1600" b="1" dirty="0">
                <a:solidFill>
                  <a:schemeClr val="accent1">
                    <a:lumMod val="75000"/>
                  </a:schemeClr>
                </a:solidFill>
              </a:rPr>
              <a:t>Gasgemisch</a:t>
            </a:r>
            <a:r>
              <a:rPr lang="de-DE" sz="1600" b="1" dirty="0"/>
              <a:t> </a:t>
            </a:r>
            <a:r>
              <a:rPr lang="de-DE" sz="1600" dirty="0"/>
              <a:t>- homogen</a:t>
            </a:r>
          </a:p>
        </p:txBody>
      </p:sp>
      <p:sp>
        <p:nvSpPr>
          <p:cNvPr id="18" name="Textfeld 17">
            <a:extLst>
              <a:ext uri="{FF2B5EF4-FFF2-40B4-BE49-F238E27FC236}">
                <a16:creationId xmlns:a16="http://schemas.microsoft.com/office/drawing/2014/main" id="{98C37C73-C6F6-4C63-AAEF-F63A89FEB99D}"/>
              </a:ext>
            </a:extLst>
          </p:cNvPr>
          <p:cNvSpPr txBox="1"/>
          <p:nvPr/>
        </p:nvSpPr>
        <p:spPr>
          <a:xfrm>
            <a:off x="8432865" y="2543048"/>
            <a:ext cx="2183537" cy="338554"/>
          </a:xfrm>
          <a:prstGeom prst="rect">
            <a:avLst/>
          </a:prstGeom>
          <a:noFill/>
        </p:spPr>
        <p:txBody>
          <a:bodyPr wrap="square" rtlCol="0">
            <a:spAutoFit/>
          </a:bodyPr>
          <a:lstStyle/>
          <a:p>
            <a:r>
              <a:rPr lang="de-DE" sz="1600" dirty="0"/>
              <a:t>gasförmig in gasförmig</a:t>
            </a:r>
          </a:p>
        </p:txBody>
      </p:sp>
      <p:sp>
        <p:nvSpPr>
          <p:cNvPr id="19" name="Textfeld 18">
            <a:extLst>
              <a:ext uri="{FF2B5EF4-FFF2-40B4-BE49-F238E27FC236}">
                <a16:creationId xmlns:a16="http://schemas.microsoft.com/office/drawing/2014/main" id="{85D92A91-BFBC-4287-A8BF-CC76A760674D}"/>
              </a:ext>
            </a:extLst>
          </p:cNvPr>
          <p:cNvSpPr txBox="1"/>
          <p:nvPr/>
        </p:nvSpPr>
        <p:spPr>
          <a:xfrm>
            <a:off x="8432865" y="2895056"/>
            <a:ext cx="2022429" cy="338554"/>
          </a:xfrm>
          <a:prstGeom prst="rect">
            <a:avLst/>
          </a:prstGeom>
          <a:noFill/>
        </p:spPr>
        <p:txBody>
          <a:bodyPr wrap="square" rtlCol="0">
            <a:spAutoFit/>
          </a:bodyPr>
          <a:lstStyle/>
          <a:p>
            <a:r>
              <a:rPr lang="de-DE" sz="1600" dirty="0" err="1"/>
              <a:t>Bsp</a:t>
            </a:r>
            <a:r>
              <a:rPr lang="de-DE" sz="1600" dirty="0"/>
              <a:t>:</a:t>
            </a:r>
          </a:p>
        </p:txBody>
      </p:sp>
      <p:pic>
        <p:nvPicPr>
          <p:cNvPr id="3078" name="Picture 6">
            <a:extLst>
              <a:ext uri="{FF2B5EF4-FFF2-40B4-BE49-F238E27FC236}">
                <a16:creationId xmlns:a16="http://schemas.microsoft.com/office/drawing/2014/main" id="{3AC8486B-1ED3-49DD-AD68-795B7D1B1C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20" y="3610937"/>
            <a:ext cx="1458277" cy="171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feld 20">
            <a:extLst>
              <a:ext uri="{FF2B5EF4-FFF2-40B4-BE49-F238E27FC236}">
                <a16:creationId xmlns:a16="http://schemas.microsoft.com/office/drawing/2014/main" id="{D768D4E1-5F99-45BE-B3DB-0616309EC839}"/>
              </a:ext>
            </a:extLst>
          </p:cNvPr>
          <p:cNvSpPr txBox="1"/>
          <p:nvPr/>
        </p:nvSpPr>
        <p:spPr>
          <a:xfrm>
            <a:off x="503057" y="5406813"/>
            <a:ext cx="2183537" cy="338554"/>
          </a:xfrm>
          <a:prstGeom prst="rect">
            <a:avLst/>
          </a:prstGeom>
          <a:noFill/>
        </p:spPr>
        <p:txBody>
          <a:bodyPr wrap="square" rtlCol="0">
            <a:spAutoFit/>
          </a:bodyPr>
          <a:lstStyle/>
          <a:p>
            <a:r>
              <a:rPr lang="de-DE" sz="1600" b="1" dirty="0" err="1">
                <a:solidFill>
                  <a:schemeClr val="accent1">
                    <a:lumMod val="75000"/>
                  </a:schemeClr>
                </a:solidFill>
              </a:rPr>
              <a:t>Emulison</a:t>
            </a:r>
            <a:r>
              <a:rPr lang="de-DE" sz="1600" b="1" dirty="0"/>
              <a:t> </a:t>
            </a:r>
            <a:r>
              <a:rPr lang="de-DE" sz="1600" dirty="0"/>
              <a:t>- heterogen</a:t>
            </a:r>
          </a:p>
        </p:txBody>
      </p:sp>
      <p:sp>
        <p:nvSpPr>
          <p:cNvPr id="22" name="Textfeld 21">
            <a:extLst>
              <a:ext uri="{FF2B5EF4-FFF2-40B4-BE49-F238E27FC236}">
                <a16:creationId xmlns:a16="http://schemas.microsoft.com/office/drawing/2014/main" id="{6D03CBE2-2689-4E25-994B-A4A903C51AB8}"/>
              </a:ext>
            </a:extLst>
          </p:cNvPr>
          <p:cNvSpPr txBox="1"/>
          <p:nvPr/>
        </p:nvSpPr>
        <p:spPr>
          <a:xfrm>
            <a:off x="503057" y="5758821"/>
            <a:ext cx="2022429" cy="338554"/>
          </a:xfrm>
          <a:prstGeom prst="rect">
            <a:avLst/>
          </a:prstGeom>
          <a:noFill/>
        </p:spPr>
        <p:txBody>
          <a:bodyPr wrap="square" rtlCol="0">
            <a:spAutoFit/>
          </a:bodyPr>
          <a:lstStyle/>
          <a:p>
            <a:r>
              <a:rPr lang="de-DE" sz="1600" dirty="0"/>
              <a:t>flüssig in flüssig</a:t>
            </a:r>
          </a:p>
        </p:txBody>
      </p:sp>
      <p:sp>
        <p:nvSpPr>
          <p:cNvPr id="23" name="Textfeld 22">
            <a:extLst>
              <a:ext uri="{FF2B5EF4-FFF2-40B4-BE49-F238E27FC236}">
                <a16:creationId xmlns:a16="http://schemas.microsoft.com/office/drawing/2014/main" id="{640F99FA-2D1A-4D48-B947-9D1FCC0F7520}"/>
              </a:ext>
            </a:extLst>
          </p:cNvPr>
          <p:cNvSpPr txBox="1"/>
          <p:nvPr/>
        </p:nvSpPr>
        <p:spPr>
          <a:xfrm>
            <a:off x="503057" y="6110829"/>
            <a:ext cx="2022429" cy="338554"/>
          </a:xfrm>
          <a:prstGeom prst="rect">
            <a:avLst/>
          </a:prstGeom>
          <a:noFill/>
        </p:spPr>
        <p:txBody>
          <a:bodyPr wrap="square" rtlCol="0">
            <a:spAutoFit/>
          </a:bodyPr>
          <a:lstStyle/>
          <a:p>
            <a:r>
              <a:rPr lang="de-DE" sz="1600" dirty="0" err="1"/>
              <a:t>Bsp</a:t>
            </a:r>
            <a:r>
              <a:rPr lang="de-DE" sz="1600" dirty="0"/>
              <a:t>:</a:t>
            </a:r>
          </a:p>
        </p:txBody>
      </p:sp>
      <p:pic>
        <p:nvPicPr>
          <p:cNvPr id="3079" name="Picture 7">
            <a:extLst>
              <a:ext uri="{FF2B5EF4-FFF2-40B4-BE49-F238E27FC236}">
                <a16:creationId xmlns:a16="http://schemas.microsoft.com/office/drawing/2014/main" id="{0C8150F7-2363-4D2B-B2E5-24D17B373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1631" y="3786875"/>
            <a:ext cx="1623171" cy="137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feld 24">
            <a:extLst>
              <a:ext uri="{FF2B5EF4-FFF2-40B4-BE49-F238E27FC236}">
                <a16:creationId xmlns:a16="http://schemas.microsoft.com/office/drawing/2014/main" id="{D6DD0330-C9AB-40B5-80EF-387DBAAFF5F9}"/>
              </a:ext>
            </a:extLst>
          </p:cNvPr>
          <p:cNvSpPr txBox="1"/>
          <p:nvPr/>
        </p:nvSpPr>
        <p:spPr>
          <a:xfrm>
            <a:off x="3124992" y="5406813"/>
            <a:ext cx="2183537" cy="338554"/>
          </a:xfrm>
          <a:prstGeom prst="rect">
            <a:avLst/>
          </a:prstGeom>
          <a:noFill/>
        </p:spPr>
        <p:txBody>
          <a:bodyPr wrap="square" rtlCol="0">
            <a:spAutoFit/>
          </a:bodyPr>
          <a:lstStyle/>
          <a:p>
            <a:r>
              <a:rPr lang="de-DE" sz="1600" b="1" dirty="0">
                <a:solidFill>
                  <a:schemeClr val="accent1">
                    <a:lumMod val="75000"/>
                  </a:schemeClr>
                </a:solidFill>
              </a:rPr>
              <a:t>Lösung</a:t>
            </a:r>
            <a:r>
              <a:rPr lang="de-DE" sz="1600" b="1" dirty="0"/>
              <a:t> </a:t>
            </a:r>
            <a:r>
              <a:rPr lang="de-DE" sz="1600" dirty="0"/>
              <a:t>- homogen</a:t>
            </a:r>
          </a:p>
        </p:txBody>
      </p:sp>
      <p:sp>
        <p:nvSpPr>
          <p:cNvPr id="26" name="Textfeld 25">
            <a:extLst>
              <a:ext uri="{FF2B5EF4-FFF2-40B4-BE49-F238E27FC236}">
                <a16:creationId xmlns:a16="http://schemas.microsoft.com/office/drawing/2014/main" id="{C4365CB5-1705-4101-88BA-DAB903ABD191}"/>
              </a:ext>
            </a:extLst>
          </p:cNvPr>
          <p:cNvSpPr txBox="1"/>
          <p:nvPr/>
        </p:nvSpPr>
        <p:spPr>
          <a:xfrm>
            <a:off x="3124992" y="5758821"/>
            <a:ext cx="2183537" cy="584775"/>
          </a:xfrm>
          <a:prstGeom prst="rect">
            <a:avLst/>
          </a:prstGeom>
          <a:noFill/>
        </p:spPr>
        <p:txBody>
          <a:bodyPr wrap="square" rtlCol="0">
            <a:spAutoFit/>
          </a:bodyPr>
          <a:lstStyle/>
          <a:p>
            <a:r>
              <a:rPr lang="de-DE" sz="1600" dirty="0"/>
              <a:t>fest, </a:t>
            </a:r>
            <a:r>
              <a:rPr lang="de-DE" sz="1600" dirty="0" err="1"/>
              <a:t>gasf</a:t>
            </a:r>
            <a:r>
              <a:rPr lang="de-DE" sz="1600" dirty="0"/>
              <a:t>. od. flüssig in flüssig</a:t>
            </a:r>
          </a:p>
        </p:txBody>
      </p:sp>
      <p:sp>
        <p:nvSpPr>
          <p:cNvPr id="27" name="Textfeld 26">
            <a:extLst>
              <a:ext uri="{FF2B5EF4-FFF2-40B4-BE49-F238E27FC236}">
                <a16:creationId xmlns:a16="http://schemas.microsoft.com/office/drawing/2014/main" id="{2348B897-77AA-48D9-9958-6244A5FDA1B5}"/>
              </a:ext>
            </a:extLst>
          </p:cNvPr>
          <p:cNvSpPr txBox="1"/>
          <p:nvPr/>
        </p:nvSpPr>
        <p:spPr>
          <a:xfrm>
            <a:off x="3124992" y="6271414"/>
            <a:ext cx="2022429" cy="338554"/>
          </a:xfrm>
          <a:prstGeom prst="rect">
            <a:avLst/>
          </a:prstGeom>
          <a:noFill/>
        </p:spPr>
        <p:txBody>
          <a:bodyPr wrap="square" rtlCol="0">
            <a:spAutoFit/>
          </a:bodyPr>
          <a:lstStyle/>
          <a:p>
            <a:r>
              <a:rPr lang="de-DE" sz="1600" dirty="0" err="1"/>
              <a:t>Bsp</a:t>
            </a:r>
            <a:r>
              <a:rPr lang="de-DE" sz="1600" dirty="0"/>
              <a:t>:</a:t>
            </a:r>
          </a:p>
        </p:txBody>
      </p:sp>
      <p:pic>
        <p:nvPicPr>
          <p:cNvPr id="3080" name="Picture 8">
            <a:extLst>
              <a:ext uri="{FF2B5EF4-FFF2-40B4-BE49-F238E27FC236}">
                <a16:creationId xmlns:a16="http://schemas.microsoft.com/office/drawing/2014/main" id="{463BE8FD-ED85-466C-B8A2-272F75D184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7336" y="3786875"/>
            <a:ext cx="1472587" cy="147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feld 28">
            <a:extLst>
              <a:ext uri="{FF2B5EF4-FFF2-40B4-BE49-F238E27FC236}">
                <a16:creationId xmlns:a16="http://schemas.microsoft.com/office/drawing/2014/main" id="{64FA1FB7-26AD-447C-B66C-78BE6297FD2F}"/>
              </a:ext>
            </a:extLst>
          </p:cNvPr>
          <p:cNvSpPr txBox="1"/>
          <p:nvPr/>
        </p:nvSpPr>
        <p:spPr>
          <a:xfrm>
            <a:off x="5908035" y="5319076"/>
            <a:ext cx="2183537" cy="338554"/>
          </a:xfrm>
          <a:prstGeom prst="rect">
            <a:avLst/>
          </a:prstGeom>
          <a:noFill/>
        </p:spPr>
        <p:txBody>
          <a:bodyPr wrap="square" rtlCol="0">
            <a:spAutoFit/>
          </a:bodyPr>
          <a:lstStyle/>
          <a:p>
            <a:r>
              <a:rPr lang="de-DE" sz="1600" b="1" dirty="0">
                <a:solidFill>
                  <a:schemeClr val="accent1">
                    <a:lumMod val="75000"/>
                  </a:schemeClr>
                </a:solidFill>
              </a:rPr>
              <a:t>Rauch</a:t>
            </a:r>
            <a:r>
              <a:rPr lang="de-DE" sz="1600" b="1" dirty="0"/>
              <a:t> </a:t>
            </a:r>
            <a:r>
              <a:rPr lang="de-DE" sz="1600" dirty="0"/>
              <a:t>- heterogen</a:t>
            </a:r>
          </a:p>
        </p:txBody>
      </p:sp>
      <p:sp>
        <p:nvSpPr>
          <p:cNvPr id="30" name="Textfeld 29">
            <a:extLst>
              <a:ext uri="{FF2B5EF4-FFF2-40B4-BE49-F238E27FC236}">
                <a16:creationId xmlns:a16="http://schemas.microsoft.com/office/drawing/2014/main" id="{C06509E9-B7E8-429E-91D1-6B72EB96AD62}"/>
              </a:ext>
            </a:extLst>
          </p:cNvPr>
          <p:cNvSpPr txBox="1"/>
          <p:nvPr/>
        </p:nvSpPr>
        <p:spPr>
          <a:xfrm>
            <a:off x="5908035" y="5671084"/>
            <a:ext cx="2022429" cy="338554"/>
          </a:xfrm>
          <a:prstGeom prst="rect">
            <a:avLst/>
          </a:prstGeom>
          <a:noFill/>
        </p:spPr>
        <p:txBody>
          <a:bodyPr wrap="square" rtlCol="0">
            <a:spAutoFit/>
          </a:bodyPr>
          <a:lstStyle/>
          <a:p>
            <a:r>
              <a:rPr lang="de-DE" sz="1600" dirty="0"/>
              <a:t>fest in gasförmig</a:t>
            </a:r>
          </a:p>
        </p:txBody>
      </p:sp>
      <p:sp>
        <p:nvSpPr>
          <p:cNvPr id="31" name="Textfeld 30">
            <a:extLst>
              <a:ext uri="{FF2B5EF4-FFF2-40B4-BE49-F238E27FC236}">
                <a16:creationId xmlns:a16="http://schemas.microsoft.com/office/drawing/2014/main" id="{981DA3E7-CA5D-4979-963E-717D371F3E9E}"/>
              </a:ext>
            </a:extLst>
          </p:cNvPr>
          <p:cNvSpPr txBox="1"/>
          <p:nvPr/>
        </p:nvSpPr>
        <p:spPr>
          <a:xfrm>
            <a:off x="5908035" y="6023092"/>
            <a:ext cx="2022429" cy="338554"/>
          </a:xfrm>
          <a:prstGeom prst="rect">
            <a:avLst/>
          </a:prstGeom>
          <a:noFill/>
        </p:spPr>
        <p:txBody>
          <a:bodyPr wrap="square" rtlCol="0">
            <a:spAutoFit/>
          </a:bodyPr>
          <a:lstStyle/>
          <a:p>
            <a:r>
              <a:rPr lang="de-DE" sz="1600" dirty="0" err="1"/>
              <a:t>Bsp</a:t>
            </a:r>
            <a:r>
              <a:rPr lang="de-DE" sz="1600" dirty="0"/>
              <a:t>:</a:t>
            </a:r>
          </a:p>
        </p:txBody>
      </p:sp>
      <p:pic>
        <p:nvPicPr>
          <p:cNvPr id="3081" name="Picture 9">
            <a:extLst>
              <a:ext uri="{FF2B5EF4-FFF2-40B4-BE49-F238E27FC236}">
                <a16:creationId xmlns:a16="http://schemas.microsoft.com/office/drawing/2014/main" id="{6ABFB0C7-7EA9-4594-BBD1-2D0511C273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4967" y="3686692"/>
            <a:ext cx="1458277" cy="166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feld 32">
            <a:extLst>
              <a:ext uri="{FF2B5EF4-FFF2-40B4-BE49-F238E27FC236}">
                <a16:creationId xmlns:a16="http://schemas.microsoft.com/office/drawing/2014/main" id="{B964A7DC-A777-4080-AC8E-80E2B4C14949}"/>
              </a:ext>
            </a:extLst>
          </p:cNvPr>
          <p:cNvSpPr txBox="1"/>
          <p:nvPr/>
        </p:nvSpPr>
        <p:spPr>
          <a:xfrm>
            <a:off x="8529970" y="5378342"/>
            <a:ext cx="2183537" cy="338554"/>
          </a:xfrm>
          <a:prstGeom prst="rect">
            <a:avLst/>
          </a:prstGeom>
          <a:noFill/>
        </p:spPr>
        <p:txBody>
          <a:bodyPr wrap="square" rtlCol="0">
            <a:spAutoFit/>
          </a:bodyPr>
          <a:lstStyle/>
          <a:p>
            <a:r>
              <a:rPr lang="de-DE" sz="1600" b="1" dirty="0">
                <a:solidFill>
                  <a:schemeClr val="accent1">
                    <a:lumMod val="75000"/>
                  </a:schemeClr>
                </a:solidFill>
              </a:rPr>
              <a:t>Nebel</a:t>
            </a:r>
            <a:r>
              <a:rPr lang="de-DE" sz="1600" b="1" dirty="0"/>
              <a:t> </a:t>
            </a:r>
            <a:r>
              <a:rPr lang="de-DE" sz="1600" dirty="0"/>
              <a:t>- heterogen</a:t>
            </a:r>
          </a:p>
        </p:txBody>
      </p:sp>
      <p:sp>
        <p:nvSpPr>
          <p:cNvPr id="34" name="Textfeld 33">
            <a:extLst>
              <a:ext uri="{FF2B5EF4-FFF2-40B4-BE49-F238E27FC236}">
                <a16:creationId xmlns:a16="http://schemas.microsoft.com/office/drawing/2014/main" id="{8EFA9293-E7BB-4B1E-958A-04A338817F05}"/>
              </a:ext>
            </a:extLst>
          </p:cNvPr>
          <p:cNvSpPr txBox="1"/>
          <p:nvPr/>
        </p:nvSpPr>
        <p:spPr>
          <a:xfrm>
            <a:off x="8529970" y="5730350"/>
            <a:ext cx="2022429" cy="338554"/>
          </a:xfrm>
          <a:prstGeom prst="rect">
            <a:avLst/>
          </a:prstGeom>
          <a:noFill/>
        </p:spPr>
        <p:txBody>
          <a:bodyPr wrap="square" rtlCol="0">
            <a:spAutoFit/>
          </a:bodyPr>
          <a:lstStyle/>
          <a:p>
            <a:r>
              <a:rPr lang="de-DE" sz="1600" dirty="0"/>
              <a:t>flüssig in gasförmig</a:t>
            </a:r>
          </a:p>
        </p:txBody>
      </p:sp>
      <p:sp>
        <p:nvSpPr>
          <p:cNvPr id="35" name="Textfeld 34">
            <a:extLst>
              <a:ext uri="{FF2B5EF4-FFF2-40B4-BE49-F238E27FC236}">
                <a16:creationId xmlns:a16="http://schemas.microsoft.com/office/drawing/2014/main" id="{BE05C2F8-8B44-4675-B018-D85D583E97D7}"/>
              </a:ext>
            </a:extLst>
          </p:cNvPr>
          <p:cNvSpPr txBox="1"/>
          <p:nvPr/>
        </p:nvSpPr>
        <p:spPr>
          <a:xfrm>
            <a:off x="8529970" y="6082358"/>
            <a:ext cx="2022429" cy="338554"/>
          </a:xfrm>
          <a:prstGeom prst="rect">
            <a:avLst/>
          </a:prstGeom>
          <a:noFill/>
        </p:spPr>
        <p:txBody>
          <a:bodyPr wrap="square" rtlCol="0">
            <a:spAutoFit/>
          </a:bodyPr>
          <a:lstStyle/>
          <a:p>
            <a:r>
              <a:rPr lang="de-DE" sz="1600" dirty="0" err="1"/>
              <a:t>Bsp</a:t>
            </a:r>
            <a:r>
              <a:rPr lang="de-DE" sz="1600" dirty="0"/>
              <a:t>:</a:t>
            </a:r>
          </a:p>
        </p:txBody>
      </p:sp>
      <p:sp>
        <p:nvSpPr>
          <p:cNvPr id="2" name="Textfeld 1">
            <a:extLst>
              <a:ext uri="{FF2B5EF4-FFF2-40B4-BE49-F238E27FC236}">
                <a16:creationId xmlns:a16="http://schemas.microsoft.com/office/drawing/2014/main" id="{F893E472-F709-45C3-B312-781C5D40AAE4}"/>
              </a:ext>
            </a:extLst>
          </p:cNvPr>
          <p:cNvSpPr txBox="1"/>
          <p:nvPr/>
        </p:nvSpPr>
        <p:spPr>
          <a:xfrm>
            <a:off x="3124992" y="128435"/>
            <a:ext cx="5275002" cy="461665"/>
          </a:xfrm>
          <a:prstGeom prst="rect">
            <a:avLst/>
          </a:prstGeom>
          <a:noFill/>
        </p:spPr>
        <p:txBody>
          <a:bodyPr wrap="square" rtlCol="0">
            <a:spAutoFit/>
          </a:bodyPr>
          <a:lstStyle/>
          <a:p>
            <a:pPr algn="ctr"/>
            <a:r>
              <a:rPr lang="de-DE" sz="2400" b="1" dirty="0" err="1"/>
              <a:t>Gemischarten</a:t>
            </a:r>
            <a:r>
              <a:rPr lang="de-DE" sz="2400" b="1" dirty="0"/>
              <a:t> im Teilchenmodell</a:t>
            </a:r>
          </a:p>
        </p:txBody>
      </p:sp>
    </p:spTree>
    <p:extLst>
      <p:ext uri="{BB962C8B-B14F-4D97-AF65-F5344CB8AC3E}">
        <p14:creationId xmlns:p14="http://schemas.microsoft.com/office/powerpoint/2010/main" val="195724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7" grpId="0"/>
      <p:bldP spid="18" grpId="0"/>
      <p:bldP spid="19" grpId="0"/>
      <p:bldP spid="21" grpId="0"/>
      <p:bldP spid="22" grpId="0"/>
      <p:bldP spid="23" grpId="0"/>
      <p:bldP spid="25" grpId="0"/>
      <p:bldP spid="26" grpId="0"/>
      <p:bldP spid="27" grpId="0"/>
      <p:bldP spid="29" grpId="0"/>
      <p:bldP spid="30" grpId="0"/>
      <p:bldP spid="31"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52CB02C-8AB5-418E-AA22-B9449B742D6A}"/>
              </a:ext>
            </a:extLst>
          </p:cNvPr>
          <p:cNvSpPr txBox="1"/>
          <p:nvPr/>
        </p:nvSpPr>
        <p:spPr>
          <a:xfrm>
            <a:off x="1018903" y="339635"/>
            <a:ext cx="10546079" cy="523220"/>
          </a:xfrm>
          <a:prstGeom prst="rect">
            <a:avLst/>
          </a:prstGeom>
          <a:noFill/>
        </p:spPr>
        <p:txBody>
          <a:bodyPr wrap="square" rtlCol="0">
            <a:spAutoFit/>
          </a:bodyPr>
          <a:lstStyle/>
          <a:p>
            <a:r>
              <a:rPr lang="de-DE" sz="2800" b="1" dirty="0"/>
              <a:t>Trennverfahren zur Trennung von Stoffgemischen in ihre Bestandteile</a:t>
            </a:r>
          </a:p>
        </p:txBody>
      </p:sp>
      <p:sp>
        <p:nvSpPr>
          <p:cNvPr id="3" name="Textfeld 2">
            <a:extLst>
              <a:ext uri="{FF2B5EF4-FFF2-40B4-BE49-F238E27FC236}">
                <a16:creationId xmlns:a16="http://schemas.microsoft.com/office/drawing/2014/main" id="{2948558C-08DC-45B9-9626-7BDE30C5124B}"/>
              </a:ext>
            </a:extLst>
          </p:cNvPr>
          <p:cNvSpPr txBox="1"/>
          <p:nvPr/>
        </p:nvSpPr>
        <p:spPr>
          <a:xfrm>
            <a:off x="1018903" y="1504956"/>
            <a:ext cx="9657806" cy="1200329"/>
          </a:xfrm>
          <a:prstGeom prst="rect">
            <a:avLst/>
          </a:prstGeom>
          <a:noFill/>
        </p:spPr>
        <p:txBody>
          <a:bodyPr wrap="square" rtlCol="0">
            <a:spAutoFit/>
          </a:bodyPr>
          <a:lstStyle/>
          <a:p>
            <a:pPr marL="342900" indent="-342900">
              <a:buFont typeface="+mj-lt"/>
              <a:buAutoNum type="arabicPeriod"/>
            </a:pPr>
            <a:r>
              <a:rPr lang="de-DE" sz="2400" dirty="0" err="1"/>
              <a:t>Lies</a:t>
            </a:r>
            <a:r>
              <a:rPr lang="de-DE" sz="2400" dirty="0"/>
              <a:t> im Buch auf S. 54/55 die genannten Trennverfahren durch und bespreche die jeweiligen Aufgaben mit deinem Nachbarn/deiner Nachbarin.</a:t>
            </a:r>
          </a:p>
        </p:txBody>
      </p:sp>
      <p:sp>
        <p:nvSpPr>
          <p:cNvPr id="6" name="Textfeld 5">
            <a:extLst>
              <a:ext uri="{FF2B5EF4-FFF2-40B4-BE49-F238E27FC236}">
                <a16:creationId xmlns:a16="http://schemas.microsoft.com/office/drawing/2014/main" id="{56F75586-B980-4D67-AAAC-0C2683F6E772}"/>
              </a:ext>
            </a:extLst>
          </p:cNvPr>
          <p:cNvSpPr txBox="1"/>
          <p:nvPr/>
        </p:nvSpPr>
        <p:spPr>
          <a:xfrm>
            <a:off x="1018903" y="3221298"/>
            <a:ext cx="9657806" cy="2169825"/>
          </a:xfrm>
          <a:prstGeom prst="rect">
            <a:avLst/>
          </a:prstGeom>
          <a:noFill/>
        </p:spPr>
        <p:txBody>
          <a:bodyPr wrap="square" rtlCol="0">
            <a:spAutoFit/>
          </a:bodyPr>
          <a:lstStyle/>
          <a:p>
            <a:pPr marL="357188">
              <a:spcAft>
                <a:spcPts val="600"/>
              </a:spcAft>
            </a:pPr>
            <a:r>
              <a:rPr lang="de-DE" sz="2400" b="1" dirty="0"/>
              <a:t>Partnerarbeit:</a:t>
            </a:r>
          </a:p>
          <a:p>
            <a:pPr marL="357188" indent="-357188">
              <a:spcAft>
                <a:spcPts val="600"/>
              </a:spcAft>
              <a:buFont typeface="+mj-lt"/>
              <a:buAutoNum type="arabicPeriod" startAt="2"/>
            </a:pPr>
            <a:r>
              <a:rPr lang="de-DE" sz="2400" dirty="0"/>
              <a:t>Benennt den </a:t>
            </a:r>
            <a:r>
              <a:rPr lang="de-DE" sz="2400" dirty="0" err="1"/>
              <a:t>Gemischtyp</a:t>
            </a:r>
            <a:r>
              <a:rPr lang="de-DE" sz="2400" dirty="0"/>
              <a:t> des Stoffgemischs, das euer Team erhalten hat. </a:t>
            </a:r>
          </a:p>
          <a:p>
            <a:pPr marL="357188">
              <a:spcAft>
                <a:spcPts val="600"/>
              </a:spcAft>
            </a:pPr>
            <a:r>
              <a:rPr lang="de-DE" sz="2400" dirty="0"/>
              <a:t>Trennt es anschließend in die Bestandteile auf. Wendet dazu eines der Trennverfahren aus dem Buch an.</a:t>
            </a:r>
          </a:p>
          <a:p>
            <a:pPr marL="357188">
              <a:spcAft>
                <a:spcPts val="600"/>
              </a:spcAft>
            </a:pPr>
            <a:r>
              <a:rPr lang="de-DE" sz="2400" dirty="0"/>
              <a:t>Protokolliert die Durchführung in euer Heft!</a:t>
            </a:r>
          </a:p>
        </p:txBody>
      </p:sp>
    </p:spTree>
    <p:extLst>
      <p:ext uri="{BB962C8B-B14F-4D97-AF65-F5344CB8AC3E}">
        <p14:creationId xmlns:p14="http://schemas.microsoft.com/office/powerpoint/2010/main" val="186402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A807A210-E314-4C16-98B9-D76B68D35015}"/>
              </a:ext>
            </a:extLst>
          </p:cNvPr>
          <p:cNvGraphicFramePr>
            <a:graphicFrameLocks noGrp="1"/>
          </p:cNvGraphicFramePr>
          <p:nvPr>
            <p:extLst>
              <p:ext uri="{D42A27DB-BD31-4B8C-83A1-F6EECF244321}">
                <p14:modId xmlns:p14="http://schemas.microsoft.com/office/powerpoint/2010/main" val="3774062128"/>
              </p:ext>
            </p:extLst>
          </p:nvPr>
        </p:nvGraphicFramePr>
        <p:xfrm>
          <a:off x="757646" y="112883"/>
          <a:ext cx="10432869" cy="6566234"/>
        </p:xfrm>
        <a:graphic>
          <a:graphicData uri="http://schemas.openxmlformats.org/drawingml/2006/table">
            <a:tbl>
              <a:tblPr>
                <a:tableStyleId>{5C22544A-7EE6-4342-B048-85BDC9FD1C3A}</a:tableStyleId>
              </a:tblPr>
              <a:tblGrid>
                <a:gridCol w="1732412">
                  <a:extLst>
                    <a:ext uri="{9D8B030D-6E8A-4147-A177-3AD203B41FA5}">
                      <a16:colId xmlns:a16="http://schemas.microsoft.com/office/drawing/2014/main" val="1146557293"/>
                    </a:ext>
                  </a:extLst>
                </a:gridCol>
                <a:gridCol w="4945199">
                  <a:extLst>
                    <a:ext uri="{9D8B030D-6E8A-4147-A177-3AD203B41FA5}">
                      <a16:colId xmlns:a16="http://schemas.microsoft.com/office/drawing/2014/main" val="4038802938"/>
                    </a:ext>
                  </a:extLst>
                </a:gridCol>
                <a:gridCol w="1928105">
                  <a:extLst>
                    <a:ext uri="{9D8B030D-6E8A-4147-A177-3AD203B41FA5}">
                      <a16:colId xmlns:a16="http://schemas.microsoft.com/office/drawing/2014/main" val="520809729"/>
                    </a:ext>
                  </a:extLst>
                </a:gridCol>
                <a:gridCol w="1827153">
                  <a:extLst>
                    <a:ext uri="{9D8B030D-6E8A-4147-A177-3AD203B41FA5}">
                      <a16:colId xmlns:a16="http://schemas.microsoft.com/office/drawing/2014/main" val="1423637651"/>
                    </a:ext>
                  </a:extLst>
                </a:gridCol>
              </a:tblGrid>
              <a:tr h="349481">
                <a:tc>
                  <a:txBody>
                    <a:bodyPr/>
                    <a:lstStyle/>
                    <a:p>
                      <a:pPr algn="l">
                        <a:lnSpc>
                          <a:spcPct val="107000"/>
                        </a:lnSpc>
                        <a:spcBef>
                          <a:spcPts val="600"/>
                        </a:spcBef>
                        <a:spcAft>
                          <a:spcPts val="600"/>
                        </a:spcAft>
                      </a:pPr>
                      <a:r>
                        <a:rPr lang="de-DE" sz="1400" b="1" dirty="0">
                          <a:effectLst/>
                        </a:rPr>
                        <a:t>Trennverfahren</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07000"/>
                        </a:lnSpc>
                        <a:spcBef>
                          <a:spcPts val="600"/>
                        </a:spcBef>
                        <a:spcAft>
                          <a:spcPts val="600"/>
                        </a:spcAft>
                      </a:pPr>
                      <a:r>
                        <a:rPr lang="de-DE" sz="1400" b="1" dirty="0">
                          <a:effectLst/>
                        </a:rPr>
                        <a:t>Vorgehensweise und Beispiel</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07000"/>
                        </a:lnSpc>
                        <a:spcBef>
                          <a:spcPts val="600"/>
                        </a:spcBef>
                        <a:spcAft>
                          <a:spcPts val="600"/>
                        </a:spcAft>
                      </a:pPr>
                      <a:r>
                        <a:rPr lang="de-DE" sz="1400" b="1" dirty="0">
                          <a:effectLst/>
                        </a:rPr>
                        <a:t>Geeignet für folgende </a:t>
                      </a:r>
                      <a:r>
                        <a:rPr lang="de-DE" sz="1400" b="1" dirty="0" err="1">
                          <a:effectLst/>
                        </a:rPr>
                        <a:t>Gemischarten</a:t>
                      </a:r>
                      <a:r>
                        <a:rPr lang="de-DE" sz="1400" b="1" dirty="0">
                          <a:effectLst/>
                        </a:rPr>
                        <a:t>:</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07000"/>
                        </a:lnSpc>
                        <a:spcBef>
                          <a:spcPts val="600"/>
                        </a:spcBef>
                        <a:spcAft>
                          <a:spcPts val="600"/>
                        </a:spcAft>
                      </a:pPr>
                      <a:r>
                        <a:rPr lang="de-DE" sz="1400" b="1" dirty="0">
                          <a:effectLst/>
                        </a:rPr>
                        <a:t>Ausnutzung dieser Stoffeigenschaft:</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68121896"/>
                  </a:ext>
                </a:extLst>
              </a:tr>
              <a:tr h="617702">
                <a:tc>
                  <a:txBody>
                    <a:bodyPr/>
                    <a:lstStyle/>
                    <a:p>
                      <a:pPr algn="l">
                        <a:lnSpc>
                          <a:spcPct val="107000"/>
                        </a:lnSpc>
                        <a:spcBef>
                          <a:spcPts val="600"/>
                        </a:spcBef>
                        <a:spcAft>
                          <a:spcPts val="600"/>
                        </a:spcAft>
                      </a:pPr>
                      <a:r>
                        <a:rPr lang="de-DE" sz="1600" b="1" dirty="0">
                          <a:effectLst/>
                        </a:rPr>
                        <a:t>Eindampfen</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i="1" dirty="0">
                          <a:solidFill>
                            <a:schemeClr val="accent1">
                              <a:lumMod val="75000"/>
                            </a:schemeClr>
                          </a:solidFill>
                          <a:effectLst/>
                        </a:rPr>
                        <a:t> Durch Erhitzen siedet das Lösungsmittel, das Salz bleibt zurück.</a:t>
                      </a:r>
                      <a:endParaRPr lang="de-DE" sz="1400" i="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dirty="0">
                          <a:solidFill>
                            <a:schemeClr val="accent1">
                              <a:lumMod val="75000"/>
                            </a:schemeClr>
                          </a:solidFill>
                          <a:effectLst/>
                        </a:rPr>
                        <a:t> Lösung (fest in Flüssig), Suspension</a:t>
                      </a:r>
                      <a:endParaRPr lang="de-DE" sz="1600" i="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dirty="0">
                          <a:solidFill>
                            <a:schemeClr val="accent1">
                              <a:lumMod val="75000"/>
                            </a:schemeClr>
                          </a:solidFill>
                          <a:effectLst/>
                        </a:rPr>
                        <a:t> unterschiedliche Siedetemperatur</a:t>
                      </a:r>
                      <a:endParaRPr lang="de-DE" sz="1600" i="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72219"/>
                  </a:ext>
                </a:extLst>
              </a:tr>
              <a:tr h="817671">
                <a:tc>
                  <a:txBody>
                    <a:bodyPr/>
                    <a:lstStyle/>
                    <a:p>
                      <a:pPr algn="l">
                        <a:lnSpc>
                          <a:spcPct val="107000"/>
                        </a:lnSpc>
                        <a:spcBef>
                          <a:spcPts val="600"/>
                        </a:spcBef>
                        <a:spcAft>
                          <a:spcPts val="600"/>
                        </a:spcAft>
                      </a:pPr>
                      <a:r>
                        <a:rPr lang="de-DE" sz="1600" b="1" dirty="0">
                          <a:effectLst/>
                        </a:rPr>
                        <a:t> </a:t>
                      </a:r>
                      <a:r>
                        <a:rPr lang="de-DE" sz="1600" b="1" dirty="0">
                          <a:solidFill>
                            <a:schemeClr val="accent1">
                              <a:lumMod val="75000"/>
                            </a:schemeClr>
                          </a:solidFill>
                          <a:effectLst/>
                        </a:rPr>
                        <a:t>Destillieren</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 </a:t>
                      </a:r>
                      <a:r>
                        <a:rPr lang="de-DE" sz="1400" i="1" kern="1200" dirty="0">
                          <a:solidFill>
                            <a:schemeClr val="accent1">
                              <a:lumMod val="75000"/>
                            </a:schemeClr>
                          </a:solidFill>
                          <a:effectLst/>
                          <a:latin typeface="+mn-lt"/>
                          <a:ea typeface="+mn-ea"/>
                          <a:cs typeface="+mn-cs"/>
                        </a:rPr>
                        <a:t>Durch Erhitzen siedet ein Bestandteil, dieser kondensiert im Kühler und wird aufgefangen. Der andere Bestandteil bleibt zurück</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Lösung (</a:t>
                      </a:r>
                      <a:r>
                        <a:rPr lang="de-DE" sz="1400" i="1" dirty="0">
                          <a:solidFill>
                            <a:schemeClr val="accent1">
                              <a:lumMod val="75000"/>
                            </a:schemeClr>
                          </a:solidFill>
                          <a:effectLst/>
                        </a:rPr>
                        <a:t>Fest in Flüssig oder flüssig in Flüssig</a:t>
                      </a:r>
                      <a:r>
                        <a:rPr lang="de-DE" sz="1400" dirty="0">
                          <a:effectLst/>
                        </a:rPr>
                        <a:t>)  mit Gewinnung des Lösungsmittels</a:t>
                      </a:r>
                      <a:endParaRPr lang="de-DE" sz="12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Unterschiedliche Siedetemperatur</a:t>
                      </a:r>
                      <a:endParaRPr lang="de-DE" sz="12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1860516"/>
                  </a:ext>
                </a:extLst>
              </a:tr>
              <a:tr h="1331251">
                <a:tc>
                  <a:txBody>
                    <a:bodyPr/>
                    <a:lstStyle/>
                    <a:p>
                      <a:pPr algn="l">
                        <a:lnSpc>
                          <a:spcPct val="107000"/>
                        </a:lnSpc>
                        <a:spcBef>
                          <a:spcPts val="600"/>
                        </a:spcBef>
                        <a:spcAft>
                          <a:spcPts val="600"/>
                        </a:spcAft>
                      </a:pPr>
                      <a:r>
                        <a:rPr lang="de-DE" sz="1600" b="1" dirty="0">
                          <a:effectLst/>
                        </a:rPr>
                        <a:t>Schwimm-Sink-Verfahren, Sedimentieren und Dekantieren (Abgießen)</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0"/>
                        </a:spcAft>
                      </a:pPr>
                      <a:r>
                        <a:rPr lang="de-DE" sz="1400" i="1" kern="1200" dirty="0">
                          <a:solidFill>
                            <a:schemeClr val="accent1">
                              <a:lumMod val="75000"/>
                            </a:schemeClr>
                          </a:solidFill>
                          <a:effectLst/>
                          <a:latin typeface="+mn-lt"/>
                          <a:ea typeface="+mn-ea"/>
                          <a:cs typeface="+mn-cs"/>
                        </a:rPr>
                        <a:t>Ungelöste Feststoffe mit einer höheren Dichte als Wasser setzen sich am Boden ab, wodurch die darüber liegende Flüssigkeit vorsichtig abgegossen werden kann. Feststoffe mit einer niedrigeren Dichte als Wasser schwimmen oben und können abgeschöpft werden. </a:t>
                      </a:r>
                    </a:p>
                    <a:p>
                      <a:pPr algn="l">
                        <a:lnSpc>
                          <a:spcPct val="107000"/>
                        </a:lnSpc>
                        <a:spcBef>
                          <a:spcPts val="0"/>
                        </a:spcBef>
                        <a:spcAft>
                          <a:spcPts val="0"/>
                        </a:spcAft>
                      </a:pPr>
                      <a:r>
                        <a:rPr lang="de-DE" sz="1400" dirty="0" err="1">
                          <a:effectLst/>
                        </a:rPr>
                        <a:t>Bsp</a:t>
                      </a:r>
                      <a:r>
                        <a:rPr lang="de-DE" sz="1400" dirty="0">
                          <a:effectLst/>
                        </a:rPr>
                        <a:t>: Trennung von Sand und Styroporkugeln</a:t>
                      </a:r>
                      <a:endParaRPr lang="de-DE" sz="14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Suspension, Feststoffgemisch (Zufügen von Wasser)</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unterschiedliche Dichte</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6165809"/>
                  </a:ext>
                </a:extLst>
              </a:tr>
              <a:tr h="1296059">
                <a:tc>
                  <a:txBody>
                    <a:bodyPr/>
                    <a:lstStyle/>
                    <a:p>
                      <a:pPr algn="l">
                        <a:lnSpc>
                          <a:spcPct val="107000"/>
                        </a:lnSpc>
                        <a:spcBef>
                          <a:spcPts val="600"/>
                        </a:spcBef>
                        <a:spcAft>
                          <a:spcPts val="600"/>
                        </a:spcAft>
                      </a:pPr>
                      <a:r>
                        <a:rPr lang="de-DE" sz="1600" b="1" dirty="0">
                          <a:solidFill>
                            <a:schemeClr val="accent1">
                              <a:lumMod val="75000"/>
                            </a:schemeClr>
                          </a:solidFill>
                          <a:effectLst/>
                        </a:rPr>
                        <a:t>Filtrieren </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0"/>
                        </a:spcAft>
                      </a:pPr>
                      <a:r>
                        <a:rPr lang="de-DE" sz="1400" dirty="0">
                          <a:effectLst/>
                        </a:rPr>
                        <a:t> </a:t>
                      </a:r>
                      <a:r>
                        <a:rPr lang="de-DE" sz="1400" i="1" kern="1200" dirty="0">
                          <a:solidFill>
                            <a:schemeClr val="accent1">
                              <a:lumMod val="75000"/>
                            </a:schemeClr>
                          </a:solidFill>
                          <a:effectLst/>
                          <a:latin typeface="+mn-lt"/>
                          <a:ea typeface="+mn-ea"/>
                          <a:cs typeface="+mn-cs"/>
                        </a:rPr>
                        <a:t>Einzelne Bestandteile des Gemisches wandern durch den Filter und bilden das Filtrat. Die zurück bleibenden bilden den Rückstand.</a:t>
                      </a:r>
                    </a:p>
                    <a:p>
                      <a:pPr algn="l">
                        <a:lnSpc>
                          <a:spcPct val="107000"/>
                        </a:lnSpc>
                        <a:spcBef>
                          <a:spcPts val="0"/>
                        </a:spcBef>
                        <a:spcAft>
                          <a:spcPts val="0"/>
                        </a:spcAft>
                      </a:pPr>
                      <a:r>
                        <a:rPr lang="de-DE" sz="1400" dirty="0" err="1">
                          <a:effectLst/>
                        </a:rPr>
                        <a:t>Bsp</a:t>
                      </a:r>
                      <a:r>
                        <a:rPr lang="de-DE" sz="1400" dirty="0">
                          <a:effectLst/>
                        </a:rPr>
                        <a:t>: Abtrennen des Kaffeepulvers vom Kaffee, Staubsaugen</a:t>
                      </a:r>
                      <a:endParaRPr lang="de-DE" sz="14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Suspension</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unterschiedliche Größe</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8935669"/>
                  </a:ext>
                </a:extLst>
              </a:tr>
              <a:tr h="917084">
                <a:tc>
                  <a:txBody>
                    <a:bodyPr/>
                    <a:lstStyle/>
                    <a:p>
                      <a:pPr algn="l">
                        <a:lnSpc>
                          <a:spcPct val="107000"/>
                        </a:lnSpc>
                        <a:spcBef>
                          <a:spcPts val="600"/>
                        </a:spcBef>
                        <a:spcAft>
                          <a:spcPts val="600"/>
                        </a:spcAft>
                      </a:pPr>
                      <a:r>
                        <a:rPr lang="de-DE" sz="1600" b="1" dirty="0">
                          <a:solidFill>
                            <a:schemeClr val="accent1">
                              <a:lumMod val="75000"/>
                            </a:schemeClr>
                          </a:solidFill>
                          <a:effectLst/>
                        </a:rPr>
                        <a:t>Extrahieren</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 </a:t>
                      </a:r>
                      <a:r>
                        <a:rPr lang="de-DE" sz="1400" i="1" kern="1200" dirty="0">
                          <a:solidFill>
                            <a:schemeClr val="accent1">
                              <a:lumMod val="75000"/>
                            </a:schemeClr>
                          </a:solidFill>
                          <a:effectLst/>
                          <a:latin typeface="+mn-lt"/>
                          <a:ea typeface="+mn-ea"/>
                          <a:cs typeface="+mn-cs"/>
                        </a:rPr>
                        <a:t>Ein Feststoff löst sich in einem Lösemittel, dem Extraktionsmittel besser als ein anderer. Oder ein Feststoff löst sich in einem anderen Lösemittel besser, wenn beide Flüssigkeiten sich nicht miteinander vermischen.</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Gemenge, Lösung</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unterschiedliche Löslichkeit</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2979694"/>
                  </a:ext>
                </a:extLst>
              </a:tr>
              <a:tr h="910026">
                <a:tc>
                  <a:txBody>
                    <a:bodyPr/>
                    <a:lstStyle/>
                    <a:p>
                      <a:pPr algn="l">
                        <a:lnSpc>
                          <a:spcPct val="107000"/>
                        </a:lnSpc>
                        <a:spcBef>
                          <a:spcPts val="600"/>
                        </a:spcBef>
                        <a:spcAft>
                          <a:spcPts val="600"/>
                        </a:spcAft>
                      </a:pPr>
                      <a:r>
                        <a:rPr lang="de-DE" sz="1600" b="1" dirty="0" err="1">
                          <a:solidFill>
                            <a:schemeClr val="accent1">
                              <a:lumMod val="75000"/>
                            </a:schemeClr>
                          </a:solidFill>
                          <a:effectLst/>
                        </a:rPr>
                        <a:t>Chromatografieren</a:t>
                      </a:r>
                      <a:r>
                        <a:rPr lang="de-DE" sz="1400" b="1" dirty="0">
                          <a:solidFill>
                            <a:schemeClr val="accent1">
                              <a:lumMod val="75000"/>
                            </a:schemeClr>
                          </a:solidFill>
                          <a:effectLst/>
                        </a:rPr>
                        <a:t> </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 </a:t>
                      </a:r>
                      <a:r>
                        <a:rPr lang="de-DE" sz="1400" i="1" kern="1200" dirty="0">
                          <a:solidFill>
                            <a:schemeClr val="accent1">
                              <a:lumMod val="75000"/>
                            </a:schemeClr>
                          </a:solidFill>
                          <a:effectLst/>
                          <a:latin typeface="+mn-lt"/>
                          <a:ea typeface="+mn-ea"/>
                          <a:cs typeface="+mn-cs"/>
                        </a:rPr>
                        <a:t>verschiedene </a:t>
                      </a:r>
                      <a:r>
                        <a:rPr lang="de-DE" sz="1400" i="1" kern="1200" dirty="0" err="1">
                          <a:solidFill>
                            <a:schemeClr val="accent1">
                              <a:lumMod val="75000"/>
                            </a:schemeClr>
                          </a:solidFill>
                          <a:effectLst/>
                          <a:latin typeface="+mn-lt"/>
                          <a:ea typeface="+mn-ea"/>
                          <a:cs typeface="+mn-cs"/>
                        </a:rPr>
                        <a:t>Gemischbestandteile</a:t>
                      </a:r>
                      <a:r>
                        <a:rPr lang="de-DE" sz="1400" i="1" kern="1200" dirty="0">
                          <a:solidFill>
                            <a:schemeClr val="accent1">
                              <a:lumMod val="75000"/>
                            </a:schemeClr>
                          </a:solidFill>
                          <a:effectLst/>
                          <a:latin typeface="+mn-lt"/>
                          <a:ea typeface="+mn-ea"/>
                          <a:cs typeface="+mn-cs"/>
                        </a:rPr>
                        <a:t> wandern mit einem Lösemittel (Fließmittel) auf einem Trägermaterial (z.B. Papier) und werden von diesem unterschiedlich stark zurückgehalten. </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dirty="0">
                          <a:effectLst/>
                        </a:rPr>
                        <a:t> </a:t>
                      </a:r>
                      <a:r>
                        <a:rPr lang="de-DE" sz="1600" i="1" kern="1200" dirty="0">
                          <a:solidFill>
                            <a:schemeClr val="accent1">
                              <a:lumMod val="75000"/>
                            </a:schemeClr>
                          </a:solidFill>
                          <a:effectLst/>
                          <a:latin typeface="+mn-lt"/>
                          <a:ea typeface="+mn-ea"/>
                          <a:cs typeface="+mn-cs"/>
                        </a:rPr>
                        <a:t>Lösung (fest in Flüssig)</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dirty="0">
                          <a:effectLst/>
                        </a:rPr>
                        <a:t>Unterschiedliche Haftung der Stoffe an einem Träger-material (Papier)</a:t>
                      </a:r>
                      <a:endParaRPr lang="de-DE" sz="14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2754497"/>
                  </a:ext>
                </a:extLst>
              </a:tr>
            </a:tbl>
          </a:graphicData>
        </a:graphic>
      </p:graphicFrame>
      <p:sp>
        <p:nvSpPr>
          <p:cNvPr id="3" name="Rechteck 2">
            <a:extLst>
              <a:ext uri="{FF2B5EF4-FFF2-40B4-BE49-F238E27FC236}">
                <a16:creationId xmlns:a16="http://schemas.microsoft.com/office/drawing/2014/main" id="{76423471-8FA7-49AE-87DD-238F82272D8B}"/>
              </a:ext>
            </a:extLst>
          </p:cNvPr>
          <p:cNvSpPr/>
          <p:nvPr/>
        </p:nvSpPr>
        <p:spPr>
          <a:xfrm>
            <a:off x="2516777" y="592183"/>
            <a:ext cx="4815840"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FF628694-A386-40B1-9B1A-E495C1B02A24}"/>
              </a:ext>
            </a:extLst>
          </p:cNvPr>
          <p:cNvSpPr/>
          <p:nvPr/>
        </p:nvSpPr>
        <p:spPr>
          <a:xfrm>
            <a:off x="2516777" y="1345803"/>
            <a:ext cx="4815840"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82B3FA02-8ACF-44EC-8B08-8C63DD6908F8}"/>
              </a:ext>
            </a:extLst>
          </p:cNvPr>
          <p:cNvSpPr/>
          <p:nvPr/>
        </p:nvSpPr>
        <p:spPr>
          <a:xfrm>
            <a:off x="2516777" y="2119182"/>
            <a:ext cx="4815840" cy="1076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6ADB8E47-3919-4B25-9DBA-1E9C34DF3E79}"/>
              </a:ext>
            </a:extLst>
          </p:cNvPr>
          <p:cNvSpPr/>
          <p:nvPr/>
        </p:nvSpPr>
        <p:spPr>
          <a:xfrm>
            <a:off x="2516777" y="3661955"/>
            <a:ext cx="4815840"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EB091174-E2C5-4F3A-B853-3D1F920577EF}"/>
              </a:ext>
            </a:extLst>
          </p:cNvPr>
          <p:cNvSpPr/>
          <p:nvPr/>
        </p:nvSpPr>
        <p:spPr>
          <a:xfrm>
            <a:off x="2516777" y="4750525"/>
            <a:ext cx="4815840" cy="840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F355AA76-B7FC-40EB-B3E1-13C373909543}"/>
              </a:ext>
            </a:extLst>
          </p:cNvPr>
          <p:cNvSpPr/>
          <p:nvPr/>
        </p:nvSpPr>
        <p:spPr>
          <a:xfrm>
            <a:off x="2516777" y="5855335"/>
            <a:ext cx="4815840" cy="719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17F52256-5714-4CAA-B4ED-2873DD2002FC}"/>
              </a:ext>
            </a:extLst>
          </p:cNvPr>
          <p:cNvSpPr/>
          <p:nvPr/>
        </p:nvSpPr>
        <p:spPr>
          <a:xfrm>
            <a:off x="7482648" y="600001"/>
            <a:ext cx="1833154"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A927738-0FD9-476F-BB4A-6DCBB12588D3}"/>
              </a:ext>
            </a:extLst>
          </p:cNvPr>
          <p:cNvSpPr/>
          <p:nvPr/>
        </p:nvSpPr>
        <p:spPr>
          <a:xfrm>
            <a:off x="9376955" y="592183"/>
            <a:ext cx="1737359"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1E94028F-90FA-4FDD-BB32-8E85C9C55D7F}"/>
              </a:ext>
            </a:extLst>
          </p:cNvPr>
          <p:cNvSpPr/>
          <p:nvPr/>
        </p:nvSpPr>
        <p:spPr>
          <a:xfrm>
            <a:off x="7467600" y="2383294"/>
            <a:ext cx="1833154" cy="812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D4C4592C-1EE4-4355-A888-DAEC88514328}"/>
              </a:ext>
            </a:extLst>
          </p:cNvPr>
          <p:cNvSpPr/>
          <p:nvPr/>
        </p:nvSpPr>
        <p:spPr>
          <a:xfrm>
            <a:off x="9376955" y="2515350"/>
            <a:ext cx="1737359"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6A8A677F-70AA-453F-9846-315CC4D91A9D}"/>
              </a:ext>
            </a:extLst>
          </p:cNvPr>
          <p:cNvSpPr/>
          <p:nvPr/>
        </p:nvSpPr>
        <p:spPr>
          <a:xfrm>
            <a:off x="7467600" y="3889877"/>
            <a:ext cx="1737359"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397C92A3-3308-485C-87E5-EF968528F4A1}"/>
              </a:ext>
            </a:extLst>
          </p:cNvPr>
          <p:cNvSpPr/>
          <p:nvPr/>
        </p:nvSpPr>
        <p:spPr>
          <a:xfrm>
            <a:off x="7506788" y="5010177"/>
            <a:ext cx="1737359"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444E0B5-6826-40F0-B93A-C4F76652A25B}"/>
              </a:ext>
            </a:extLst>
          </p:cNvPr>
          <p:cNvSpPr/>
          <p:nvPr/>
        </p:nvSpPr>
        <p:spPr>
          <a:xfrm>
            <a:off x="7458893" y="5856157"/>
            <a:ext cx="1737359"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3C45EEA1-1EBC-4037-92F6-008EABD70926}"/>
              </a:ext>
            </a:extLst>
          </p:cNvPr>
          <p:cNvSpPr/>
          <p:nvPr/>
        </p:nvSpPr>
        <p:spPr>
          <a:xfrm>
            <a:off x="9376955" y="3794011"/>
            <a:ext cx="1737359"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D175DBDC-E36A-4281-9BBB-32A9F3C85908}"/>
              </a:ext>
            </a:extLst>
          </p:cNvPr>
          <p:cNvSpPr/>
          <p:nvPr/>
        </p:nvSpPr>
        <p:spPr>
          <a:xfrm>
            <a:off x="9376955" y="4962244"/>
            <a:ext cx="1737359"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81FE67CF-42F4-44BA-8B50-04104142CEAD}"/>
              </a:ext>
            </a:extLst>
          </p:cNvPr>
          <p:cNvSpPr/>
          <p:nvPr/>
        </p:nvSpPr>
        <p:spPr>
          <a:xfrm>
            <a:off x="779418" y="1345803"/>
            <a:ext cx="1606731"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18ADC6DD-3C9D-44EC-A7BB-A21773B68423}"/>
              </a:ext>
            </a:extLst>
          </p:cNvPr>
          <p:cNvSpPr/>
          <p:nvPr/>
        </p:nvSpPr>
        <p:spPr>
          <a:xfrm>
            <a:off x="779418" y="3936275"/>
            <a:ext cx="1606731"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04E9B1F4-149F-494F-AA7E-ACAF964E85F6}"/>
              </a:ext>
            </a:extLst>
          </p:cNvPr>
          <p:cNvSpPr/>
          <p:nvPr/>
        </p:nvSpPr>
        <p:spPr>
          <a:xfrm>
            <a:off x="794658" y="4792043"/>
            <a:ext cx="1606731"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65279CA8-9ED4-437B-BD3B-DBC5334E3A74}"/>
              </a:ext>
            </a:extLst>
          </p:cNvPr>
          <p:cNvSpPr/>
          <p:nvPr/>
        </p:nvSpPr>
        <p:spPr>
          <a:xfrm>
            <a:off x="772887" y="6014076"/>
            <a:ext cx="1606731"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6729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uppieren 229">
            <a:extLst>
              <a:ext uri="{FF2B5EF4-FFF2-40B4-BE49-F238E27FC236}">
                <a16:creationId xmlns:a16="http://schemas.microsoft.com/office/drawing/2014/main" id="{488E2F3A-99E1-4B4C-8359-57659DF95DB8}"/>
              </a:ext>
            </a:extLst>
          </p:cNvPr>
          <p:cNvGrpSpPr/>
          <p:nvPr/>
        </p:nvGrpSpPr>
        <p:grpSpPr>
          <a:xfrm>
            <a:off x="7908252" y="2366459"/>
            <a:ext cx="3997235" cy="3873407"/>
            <a:chOff x="2811425" y="652462"/>
            <a:chExt cx="6569160" cy="5553076"/>
          </a:xfrm>
        </p:grpSpPr>
        <p:grpSp>
          <p:nvGrpSpPr>
            <p:cNvPr id="2" name="Group 3">
              <a:extLst>
                <a:ext uri="{FF2B5EF4-FFF2-40B4-BE49-F238E27FC236}">
                  <a16:creationId xmlns:a16="http://schemas.microsoft.com/office/drawing/2014/main" id="{E98FC1E5-90FF-4741-B289-248D8C031DFF}"/>
                </a:ext>
              </a:extLst>
            </p:cNvPr>
            <p:cNvGrpSpPr>
              <a:grpSpLocks/>
            </p:cNvGrpSpPr>
            <p:nvPr/>
          </p:nvGrpSpPr>
          <p:grpSpPr bwMode="auto">
            <a:xfrm rot="331882">
              <a:off x="5070431" y="2243130"/>
              <a:ext cx="3771887" cy="1752596"/>
              <a:chOff x="1522" y="1575"/>
              <a:chExt cx="2709" cy="1168"/>
            </a:xfrm>
          </p:grpSpPr>
          <p:sp>
            <p:nvSpPr>
              <p:cNvPr id="213" name="Line 4">
                <a:extLst>
                  <a:ext uri="{FF2B5EF4-FFF2-40B4-BE49-F238E27FC236}">
                    <a16:creationId xmlns:a16="http://schemas.microsoft.com/office/drawing/2014/main" id="{FE7B7D6C-FE65-45E7-BDC3-5D96BA36DCA8}"/>
                  </a:ext>
                </a:extLst>
              </p:cNvPr>
              <p:cNvSpPr>
                <a:spLocks noChangeShapeType="1"/>
              </p:cNvSpPr>
              <p:nvPr/>
            </p:nvSpPr>
            <p:spPr bwMode="auto">
              <a:xfrm flipH="1">
                <a:off x="1522" y="1819"/>
                <a:ext cx="73" cy="14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4" name="Line 5">
                <a:extLst>
                  <a:ext uri="{FF2B5EF4-FFF2-40B4-BE49-F238E27FC236}">
                    <a16:creationId xmlns:a16="http://schemas.microsoft.com/office/drawing/2014/main" id="{4F3E0C2C-BBE4-4D66-AEE4-6FB2E9210639}"/>
                  </a:ext>
                </a:extLst>
              </p:cNvPr>
              <p:cNvSpPr>
                <a:spLocks noChangeShapeType="1"/>
              </p:cNvSpPr>
              <p:nvPr/>
            </p:nvSpPr>
            <p:spPr bwMode="auto">
              <a:xfrm flipH="1">
                <a:off x="1579" y="1852"/>
                <a:ext cx="73" cy="14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5" name="Freeform 6">
                <a:extLst>
                  <a:ext uri="{FF2B5EF4-FFF2-40B4-BE49-F238E27FC236}">
                    <a16:creationId xmlns:a16="http://schemas.microsoft.com/office/drawing/2014/main" id="{676E60A6-768F-4904-94F3-B0C44BCAAB72}"/>
                  </a:ext>
                </a:extLst>
              </p:cNvPr>
              <p:cNvSpPr>
                <a:spLocks/>
              </p:cNvSpPr>
              <p:nvPr/>
            </p:nvSpPr>
            <p:spPr bwMode="auto">
              <a:xfrm>
                <a:off x="1652" y="1772"/>
                <a:ext cx="126" cy="79"/>
              </a:xfrm>
              <a:custGeom>
                <a:avLst/>
                <a:gdLst>
                  <a:gd name="T0" fmla="*/ 0 w 629"/>
                  <a:gd name="T1" fmla="*/ 79 h 394"/>
                  <a:gd name="T2" fmla="*/ 28 w 629"/>
                  <a:gd name="T3" fmla="*/ 39 h 394"/>
                  <a:gd name="T4" fmla="*/ 61 w 629"/>
                  <a:gd name="T5" fmla="*/ 12 h 394"/>
                  <a:gd name="T6" fmla="*/ 95 w 629"/>
                  <a:gd name="T7" fmla="*/ 0 h 394"/>
                  <a:gd name="T8" fmla="*/ 125 w 629"/>
                  <a:gd name="T9" fmla="*/ 6 h 394"/>
                  <a:gd name="T10" fmla="*/ 125 w 629"/>
                  <a:gd name="T11" fmla="*/ 6 h 394"/>
                  <a:gd name="T12" fmla="*/ 126 w 629"/>
                  <a:gd name="T13" fmla="*/ 7 h 394"/>
                  <a:gd name="T14" fmla="*/ 126 w 629"/>
                  <a:gd name="T15" fmla="*/ 7 h 394"/>
                  <a:gd name="T16" fmla="*/ 126 w 629"/>
                  <a:gd name="T17" fmla="*/ 7 h 3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9"/>
                  <a:gd name="T28" fmla="*/ 0 h 394"/>
                  <a:gd name="T29" fmla="*/ 629 w 629"/>
                  <a:gd name="T30" fmla="*/ 394 h 3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9" h="394">
                    <a:moveTo>
                      <a:pt x="0" y="394"/>
                    </a:moveTo>
                    <a:lnTo>
                      <a:pt x="142" y="193"/>
                    </a:lnTo>
                    <a:lnTo>
                      <a:pt x="307" y="58"/>
                    </a:lnTo>
                    <a:lnTo>
                      <a:pt x="474" y="0"/>
                    </a:lnTo>
                    <a:lnTo>
                      <a:pt x="625" y="32"/>
                    </a:lnTo>
                    <a:lnTo>
                      <a:pt x="626" y="32"/>
                    </a:lnTo>
                    <a:lnTo>
                      <a:pt x="627" y="33"/>
                    </a:lnTo>
                    <a:lnTo>
                      <a:pt x="628" y="33"/>
                    </a:lnTo>
                    <a:lnTo>
                      <a:pt x="629" y="34"/>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6" name="Freeform 7">
                <a:extLst>
                  <a:ext uri="{FF2B5EF4-FFF2-40B4-BE49-F238E27FC236}">
                    <a16:creationId xmlns:a16="http://schemas.microsoft.com/office/drawing/2014/main" id="{1BF8B7CE-D995-458A-A2C9-E94C6F14B52B}"/>
                  </a:ext>
                </a:extLst>
              </p:cNvPr>
              <p:cNvSpPr>
                <a:spLocks/>
              </p:cNvSpPr>
              <p:nvPr/>
            </p:nvSpPr>
            <p:spPr bwMode="auto">
              <a:xfrm>
                <a:off x="1595" y="1699"/>
                <a:ext cx="218" cy="120"/>
              </a:xfrm>
              <a:custGeom>
                <a:avLst/>
                <a:gdLst>
                  <a:gd name="T0" fmla="*/ 0 w 1089"/>
                  <a:gd name="T1" fmla="*/ 120 h 598"/>
                  <a:gd name="T2" fmla="*/ 1 w 1089"/>
                  <a:gd name="T3" fmla="*/ 118 h 598"/>
                  <a:gd name="T4" fmla="*/ 2 w 1089"/>
                  <a:gd name="T5" fmla="*/ 117 h 598"/>
                  <a:gd name="T6" fmla="*/ 3 w 1089"/>
                  <a:gd name="T7" fmla="*/ 115 h 598"/>
                  <a:gd name="T8" fmla="*/ 3 w 1089"/>
                  <a:gd name="T9" fmla="*/ 113 h 598"/>
                  <a:gd name="T10" fmla="*/ 37 w 1089"/>
                  <a:gd name="T11" fmla="*/ 63 h 598"/>
                  <a:gd name="T12" fmla="*/ 79 w 1089"/>
                  <a:gd name="T13" fmla="*/ 27 h 598"/>
                  <a:gd name="T14" fmla="*/ 125 w 1089"/>
                  <a:gd name="T15" fmla="*/ 6 h 598"/>
                  <a:gd name="T16" fmla="*/ 172 w 1089"/>
                  <a:gd name="T17" fmla="*/ 0 h 598"/>
                  <a:gd name="T18" fmla="*/ 218 w 1089"/>
                  <a:gd name="T19" fmla="*/ 12 h 5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9"/>
                  <a:gd name="T31" fmla="*/ 0 h 598"/>
                  <a:gd name="T32" fmla="*/ 1089 w 1089"/>
                  <a:gd name="T33" fmla="*/ 598 h 5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9" h="598">
                    <a:moveTo>
                      <a:pt x="0" y="598"/>
                    </a:moveTo>
                    <a:lnTo>
                      <a:pt x="5" y="588"/>
                    </a:lnTo>
                    <a:lnTo>
                      <a:pt x="8" y="581"/>
                    </a:lnTo>
                    <a:lnTo>
                      <a:pt x="13" y="571"/>
                    </a:lnTo>
                    <a:lnTo>
                      <a:pt x="17" y="564"/>
                    </a:lnTo>
                    <a:lnTo>
                      <a:pt x="185" y="316"/>
                    </a:lnTo>
                    <a:lnTo>
                      <a:pt x="393" y="136"/>
                    </a:lnTo>
                    <a:lnTo>
                      <a:pt x="624" y="29"/>
                    </a:lnTo>
                    <a:lnTo>
                      <a:pt x="861" y="0"/>
                    </a:lnTo>
                    <a:lnTo>
                      <a:pt x="1089" y="60"/>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7" name="Line 8">
                <a:extLst>
                  <a:ext uri="{FF2B5EF4-FFF2-40B4-BE49-F238E27FC236}">
                    <a16:creationId xmlns:a16="http://schemas.microsoft.com/office/drawing/2014/main" id="{918436BA-F145-412F-B428-115EAAA6F6C2}"/>
                  </a:ext>
                </a:extLst>
              </p:cNvPr>
              <p:cNvSpPr>
                <a:spLocks noChangeShapeType="1"/>
              </p:cNvSpPr>
              <p:nvPr/>
            </p:nvSpPr>
            <p:spPr bwMode="auto">
              <a:xfrm>
                <a:off x="1778" y="1782"/>
                <a:ext cx="2430" cy="893"/>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8" name="Line 9">
                <a:extLst>
                  <a:ext uri="{FF2B5EF4-FFF2-40B4-BE49-F238E27FC236}">
                    <a16:creationId xmlns:a16="http://schemas.microsoft.com/office/drawing/2014/main" id="{61E3A17B-76D1-4082-BAB4-FFF002859684}"/>
                  </a:ext>
                </a:extLst>
              </p:cNvPr>
              <p:cNvSpPr>
                <a:spLocks noChangeShapeType="1"/>
              </p:cNvSpPr>
              <p:nvPr/>
            </p:nvSpPr>
            <p:spPr bwMode="auto">
              <a:xfrm>
                <a:off x="1816" y="1715"/>
                <a:ext cx="2415" cy="896"/>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19" name="Group 10">
                <a:extLst>
                  <a:ext uri="{FF2B5EF4-FFF2-40B4-BE49-F238E27FC236}">
                    <a16:creationId xmlns:a16="http://schemas.microsoft.com/office/drawing/2014/main" id="{81AE995A-1B57-4C96-9438-C79F8CF7343C}"/>
                  </a:ext>
                </a:extLst>
              </p:cNvPr>
              <p:cNvGrpSpPr>
                <a:grpSpLocks/>
              </p:cNvGrpSpPr>
              <p:nvPr/>
            </p:nvGrpSpPr>
            <p:grpSpPr bwMode="auto">
              <a:xfrm>
                <a:off x="1851" y="1575"/>
                <a:ext cx="2018" cy="1168"/>
                <a:chOff x="1851" y="1575"/>
                <a:chExt cx="2018" cy="1168"/>
              </a:xfrm>
            </p:grpSpPr>
            <p:sp>
              <p:nvSpPr>
                <p:cNvPr id="220" name="Line 11">
                  <a:extLst>
                    <a:ext uri="{FF2B5EF4-FFF2-40B4-BE49-F238E27FC236}">
                      <a16:creationId xmlns:a16="http://schemas.microsoft.com/office/drawing/2014/main" id="{005F010C-F28C-4811-8D67-83E11CD3DBCD}"/>
                    </a:ext>
                  </a:extLst>
                </p:cNvPr>
                <p:cNvSpPr>
                  <a:spLocks noChangeShapeType="1"/>
                </p:cNvSpPr>
                <p:nvPr/>
              </p:nvSpPr>
              <p:spPr bwMode="auto">
                <a:xfrm>
                  <a:off x="1942" y="1983"/>
                  <a:ext cx="1597" cy="61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1" name="Freeform 12">
                  <a:extLst>
                    <a:ext uri="{FF2B5EF4-FFF2-40B4-BE49-F238E27FC236}">
                      <a16:creationId xmlns:a16="http://schemas.microsoft.com/office/drawing/2014/main" id="{AC528308-F85C-4328-90D4-39CC6B581105}"/>
                    </a:ext>
                  </a:extLst>
                </p:cNvPr>
                <p:cNvSpPr>
                  <a:spLocks/>
                </p:cNvSpPr>
                <p:nvPr/>
              </p:nvSpPr>
              <p:spPr bwMode="auto">
                <a:xfrm>
                  <a:off x="1851" y="1800"/>
                  <a:ext cx="85" cy="176"/>
                </a:xfrm>
                <a:custGeom>
                  <a:avLst/>
                  <a:gdLst>
                    <a:gd name="T0" fmla="*/ 85 w 426"/>
                    <a:gd name="T1" fmla="*/ 176 h 877"/>
                    <a:gd name="T2" fmla="*/ 50 w 426"/>
                    <a:gd name="T3" fmla="*/ 150 h 877"/>
                    <a:gd name="T4" fmla="*/ 23 w 426"/>
                    <a:gd name="T5" fmla="*/ 118 h 877"/>
                    <a:gd name="T6" fmla="*/ 6 w 426"/>
                    <a:gd name="T7" fmla="*/ 81 h 877"/>
                    <a:gd name="T8" fmla="*/ 0 w 426"/>
                    <a:gd name="T9" fmla="*/ 41 h 877"/>
                    <a:gd name="T10" fmla="*/ 0 w 426"/>
                    <a:gd name="T11" fmla="*/ 30 h 877"/>
                    <a:gd name="T12" fmla="*/ 2 w 426"/>
                    <a:gd name="T13" fmla="*/ 20 h 877"/>
                    <a:gd name="T14" fmla="*/ 4 w 426"/>
                    <a:gd name="T15" fmla="*/ 10 h 877"/>
                    <a:gd name="T16" fmla="*/ 6 w 426"/>
                    <a:gd name="T17" fmla="*/ 0 h 8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
                    <a:gd name="T28" fmla="*/ 0 h 877"/>
                    <a:gd name="T29" fmla="*/ 426 w 426"/>
                    <a:gd name="T30" fmla="*/ 877 h 8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 h="877">
                      <a:moveTo>
                        <a:pt x="426" y="877"/>
                      </a:moveTo>
                      <a:lnTo>
                        <a:pt x="250" y="748"/>
                      </a:lnTo>
                      <a:lnTo>
                        <a:pt x="116" y="589"/>
                      </a:lnTo>
                      <a:lnTo>
                        <a:pt x="30" y="404"/>
                      </a:lnTo>
                      <a:lnTo>
                        <a:pt x="0" y="203"/>
                      </a:lnTo>
                      <a:lnTo>
                        <a:pt x="2" y="150"/>
                      </a:lnTo>
                      <a:lnTo>
                        <a:pt x="8" y="99"/>
                      </a:lnTo>
                      <a:lnTo>
                        <a:pt x="19" y="48"/>
                      </a:lnTo>
                      <a:lnTo>
                        <a:pt x="32" y="0"/>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2" name="Freeform 13">
                  <a:extLst>
                    <a:ext uri="{FF2B5EF4-FFF2-40B4-BE49-F238E27FC236}">
                      <a16:creationId xmlns:a16="http://schemas.microsoft.com/office/drawing/2014/main" id="{5141C7E5-B764-4263-ACF8-B39B979C08BC}"/>
                    </a:ext>
                  </a:extLst>
                </p:cNvPr>
                <p:cNvSpPr>
                  <a:spLocks/>
                </p:cNvSpPr>
                <p:nvPr/>
              </p:nvSpPr>
              <p:spPr bwMode="auto">
                <a:xfrm>
                  <a:off x="1894" y="1677"/>
                  <a:ext cx="137" cy="58"/>
                </a:xfrm>
                <a:custGeom>
                  <a:avLst/>
                  <a:gdLst>
                    <a:gd name="T0" fmla="*/ 0 w 689"/>
                    <a:gd name="T1" fmla="*/ 58 h 289"/>
                    <a:gd name="T2" fmla="*/ 21 w 689"/>
                    <a:gd name="T3" fmla="*/ 34 h 289"/>
                    <a:gd name="T4" fmla="*/ 50 w 689"/>
                    <a:gd name="T5" fmla="*/ 16 h 289"/>
                    <a:gd name="T6" fmla="*/ 84 w 689"/>
                    <a:gd name="T7" fmla="*/ 4 h 289"/>
                    <a:gd name="T8" fmla="*/ 122 w 689"/>
                    <a:gd name="T9" fmla="*/ 0 h 289"/>
                    <a:gd name="T10" fmla="*/ 125 w 689"/>
                    <a:gd name="T11" fmla="*/ 0 h 289"/>
                    <a:gd name="T12" fmla="*/ 129 w 689"/>
                    <a:gd name="T13" fmla="*/ 0 h 289"/>
                    <a:gd name="T14" fmla="*/ 133 w 689"/>
                    <a:gd name="T15" fmla="*/ 0 h 289"/>
                    <a:gd name="T16" fmla="*/ 137 w 689"/>
                    <a:gd name="T17" fmla="*/ 1 h 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9"/>
                    <a:gd name="T28" fmla="*/ 0 h 289"/>
                    <a:gd name="T29" fmla="*/ 689 w 689"/>
                    <a:gd name="T30" fmla="*/ 289 h 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9" h="289">
                      <a:moveTo>
                        <a:pt x="0" y="289"/>
                      </a:moveTo>
                      <a:lnTo>
                        <a:pt x="108" y="171"/>
                      </a:lnTo>
                      <a:lnTo>
                        <a:pt x="252" y="79"/>
                      </a:lnTo>
                      <a:lnTo>
                        <a:pt x="421" y="20"/>
                      </a:lnTo>
                      <a:lnTo>
                        <a:pt x="612" y="0"/>
                      </a:lnTo>
                      <a:lnTo>
                        <a:pt x="631" y="0"/>
                      </a:lnTo>
                      <a:lnTo>
                        <a:pt x="650" y="0"/>
                      </a:lnTo>
                      <a:lnTo>
                        <a:pt x="670" y="1"/>
                      </a:lnTo>
                      <a:lnTo>
                        <a:pt x="689" y="3"/>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3" name="Line 14">
                  <a:extLst>
                    <a:ext uri="{FF2B5EF4-FFF2-40B4-BE49-F238E27FC236}">
                      <a16:creationId xmlns:a16="http://schemas.microsoft.com/office/drawing/2014/main" id="{E3203582-CA2A-4922-8DA6-0421DA26FDE0}"/>
                    </a:ext>
                  </a:extLst>
                </p:cNvPr>
                <p:cNvSpPr>
                  <a:spLocks noChangeShapeType="1"/>
                </p:cNvSpPr>
                <p:nvPr/>
              </p:nvSpPr>
              <p:spPr bwMode="auto">
                <a:xfrm flipV="1">
                  <a:off x="2032" y="1575"/>
                  <a:ext cx="55" cy="10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4" name="Line 15">
                  <a:extLst>
                    <a:ext uri="{FF2B5EF4-FFF2-40B4-BE49-F238E27FC236}">
                      <a16:creationId xmlns:a16="http://schemas.microsoft.com/office/drawing/2014/main" id="{C852B114-4566-4615-8859-623CDA70AE4F}"/>
                    </a:ext>
                  </a:extLst>
                </p:cNvPr>
                <p:cNvSpPr>
                  <a:spLocks noChangeShapeType="1"/>
                </p:cNvSpPr>
                <p:nvPr/>
              </p:nvSpPr>
              <p:spPr bwMode="auto">
                <a:xfrm flipV="1">
                  <a:off x="2089" y="1598"/>
                  <a:ext cx="32" cy="9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5" name="Line 16">
                  <a:extLst>
                    <a:ext uri="{FF2B5EF4-FFF2-40B4-BE49-F238E27FC236}">
                      <a16:creationId xmlns:a16="http://schemas.microsoft.com/office/drawing/2014/main" id="{E4578D60-5821-48E0-B827-5CDF0BC511A0}"/>
                    </a:ext>
                  </a:extLst>
                </p:cNvPr>
                <p:cNvSpPr>
                  <a:spLocks noChangeShapeType="1"/>
                </p:cNvSpPr>
                <p:nvPr/>
              </p:nvSpPr>
              <p:spPr bwMode="auto">
                <a:xfrm flipH="1">
                  <a:off x="3493" y="2595"/>
                  <a:ext cx="48" cy="136"/>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6" name="Line 17">
                  <a:extLst>
                    <a:ext uri="{FF2B5EF4-FFF2-40B4-BE49-F238E27FC236}">
                      <a16:creationId xmlns:a16="http://schemas.microsoft.com/office/drawing/2014/main" id="{A740592B-D708-4479-875F-F04AB47A1B1E}"/>
                    </a:ext>
                  </a:extLst>
                </p:cNvPr>
                <p:cNvSpPr>
                  <a:spLocks noChangeShapeType="1"/>
                </p:cNvSpPr>
                <p:nvPr/>
              </p:nvSpPr>
              <p:spPr bwMode="auto">
                <a:xfrm flipV="1">
                  <a:off x="3527" y="2618"/>
                  <a:ext cx="82" cy="125"/>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7" name="Freeform 18">
                  <a:extLst>
                    <a:ext uri="{FF2B5EF4-FFF2-40B4-BE49-F238E27FC236}">
                      <a16:creationId xmlns:a16="http://schemas.microsoft.com/office/drawing/2014/main" id="{96F1EC2E-B117-4B31-8ECF-52CBA4066471}"/>
                    </a:ext>
                  </a:extLst>
                </p:cNvPr>
                <p:cNvSpPr>
                  <a:spLocks/>
                </p:cNvSpPr>
                <p:nvPr/>
              </p:nvSpPr>
              <p:spPr bwMode="auto">
                <a:xfrm>
                  <a:off x="3605" y="2552"/>
                  <a:ext cx="232" cy="80"/>
                </a:xfrm>
                <a:custGeom>
                  <a:avLst/>
                  <a:gdLst>
                    <a:gd name="T0" fmla="*/ 232 w 1162"/>
                    <a:gd name="T1" fmla="*/ 0 h 403"/>
                    <a:gd name="T2" fmla="*/ 203 w 1162"/>
                    <a:gd name="T3" fmla="*/ 33 h 403"/>
                    <a:gd name="T4" fmla="*/ 165 w 1162"/>
                    <a:gd name="T5" fmla="*/ 58 h 403"/>
                    <a:gd name="T6" fmla="*/ 119 w 1162"/>
                    <a:gd name="T7" fmla="*/ 74 h 403"/>
                    <a:gd name="T8" fmla="*/ 67 w 1162"/>
                    <a:gd name="T9" fmla="*/ 80 h 403"/>
                    <a:gd name="T10" fmla="*/ 50 w 1162"/>
                    <a:gd name="T11" fmla="*/ 79 h 403"/>
                    <a:gd name="T12" fmla="*/ 33 w 1162"/>
                    <a:gd name="T13" fmla="*/ 77 h 403"/>
                    <a:gd name="T14" fmla="*/ 16 w 1162"/>
                    <a:gd name="T15" fmla="*/ 74 h 403"/>
                    <a:gd name="T16" fmla="*/ 0 w 1162"/>
                    <a:gd name="T17" fmla="*/ 70 h 4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2"/>
                    <a:gd name="T28" fmla="*/ 0 h 403"/>
                    <a:gd name="T29" fmla="*/ 1162 w 1162"/>
                    <a:gd name="T30" fmla="*/ 403 h 4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2" h="403">
                      <a:moveTo>
                        <a:pt x="1162" y="0"/>
                      </a:moveTo>
                      <a:lnTo>
                        <a:pt x="1017" y="164"/>
                      </a:lnTo>
                      <a:lnTo>
                        <a:pt x="825" y="290"/>
                      </a:lnTo>
                      <a:lnTo>
                        <a:pt x="594" y="373"/>
                      </a:lnTo>
                      <a:lnTo>
                        <a:pt x="337" y="403"/>
                      </a:lnTo>
                      <a:lnTo>
                        <a:pt x="248" y="399"/>
                      </a:lnTo>
                      <a:lnTo>
                        <a:pt x="163" y="390"/>
                      </a:lnTo>
                      <a:lnTo>
                        <a:pt x="80" y="374"/>
                      </a:lnTo>
                      <a:lnTo>
                        <a:pt x="0" y="354"/>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8" name="Line 19">
                  <a:extLst>
                    <a:ext uri="{FF2B5EF4-FFF2-40B4-BE49-F238E27FC236}">
                      <a16:creationId xmlns:a16="http://schemas.microsoft.com/office/drawing/2014/main" id="{4A7C4BAB-77A2-4A8E-8672-C34676237B75}"/>
                    </a:ext>
                  </a:extLst>
                </p:cNvPr>
                <p:cNvSpPr>
                  <a:spLocks noChangeShapeType="1"/>
                </p:cNvSpPr>
                <p:nvPr/>
              </p:nvSpPr>
              <p:spPr bwMode="auto">
                <a:xfrm>
                  <a:off x="2089" y="1692"/>
                  <a:ext cx="1690" cy="62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9" name="Freeform 20">
                  <a:extLst>
                    <a:ext uri="{FF2B5EF4-FFF2-40B4-BE49-F238E27FC236}">
                      <a16:creationId xmlns:a16="http://schemas.microsoft.com/office/drawing/2014/main" id="{6EB28BE1-9461-4073-81EF-B7291203693B}"/>
                    </a:ext>
                  </a:extLst>
                </p:cNvPr>
                <p:cNvSpPr>
                  <a:spLocks/>
                </p:cNvSpPr>
                <p:nvPr/>
              </p:nvSpPr>
              <p:spPr bwMode="auto">
                <a:xfrm>
                  <a:off x="3778" y="2311"/>
                  <a:ext cx="91" cy="166"/>
                </a:xfrm>
                <a:custGeom>
                  <a:avLst/>
                  <a:gdLst>
                    <a:gd name="T0" fmla="*/ 0 w 458"/>
                    <a:gd name="T1" fmla="*/ 0 h 829"/>
                    <a:gd name="T2" fmla="*/ 37 w 458"/>
                    <a:gd name="T3" fmla="*/ 30 h 829"/>
                    <a:gd name="T4" fmla="*/ 66 w 458"/>
                    <a:gd name="T5" fmla="*/ 67 h 829"/>
                    <a:gd name="T6" fmla="*/ 84 w 458"/>
                    <a:gd name="T7" fmla="*/ 108 h 829"/>
                    <a:gd name="T8" fmla="*/ 91 w 458"/>
                    <a:gd name="T9" fmla="*/ 154 h 829"/>
                    <a:gd name="T10" fmla="*/ 91 w 458"/>
                    <a:gd name="T11" fmla="*/ 157 h 829"/>
                    <a:gd name="T12" fmla="*/ 91 w 458"/>
                    <a:gd name="T13" fmla="*/ 160 h 829"/>
                    <a:gd name="T14" fmla="*/ 91 w 458"/>
                    <a:gd name="T15" fmla="*/ 163 h 829"/>
                    <a:gd name="T16" fmla="*/ 90 w 458"/>
                    <a:gd name="T17" fmla="*/ 166 h 8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8"/>
                    <a:gd name="T28" fmla="*/ 0 h 829"/>
                    <a:gd name="T29" fmla="*/ 458 w 458"/>
                    <a:gd name="T30" fmla="*/ 829 h 8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8" h="829">
                      <a:moveTo>
                        <a:pt x="0" y="0"/>
                      </a:moveTo>
                      <a:lnTo>
                        <a:pt x="188" y="151"/>
                      </a:lnTo>
                      <a:lnTo>
                        <a:pt x="332" y="335"/>
                      </a:lnTo>
                      <a:lnTo>
                        <a:pt x="425" y="541"/>
                      </a:lnTo>
                      <a:lnTo>
                        <a:pt x="458" y="767"/>
                      </a:lnTo>
                      <a:lnTo>
                        <a:pt x="457" y="783"/>
                      </a:lnTo>
                      <a:lnTo>
                        <a:pt x="456" y="798"/>
                      </a:lnTo>
                      <a:lnTo>
                        <a:pt x="456" y="813"/>
                      </a:lnTo>
                      <a:lnTo>
                        <a:pt x="455" y="829"/>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3" name="Freeform 21">
              <a:extLst>
                <a:ext uri="{FF2B5EF4-FFF2-40B4-BE49-F238E27FC236}">
                  <a16:creationId xmlns:a16="http://schemas.microsoft.com/office/drawing/2014/main" id="{253FB151-7741-4E36-9755-4DFB0C143002}"/>
                </a:ext>
              </a:extLst>
            </p:cNvPr>
            <p:cNvSpPr>
              <a:spLocks/>
            </p:cNvSpPr>
            <p:nvPr/>
          </p:nvSpPr>
          <p:spPr bwMode="auto">
            <a:xfrm rot="1485405">
              <a:off x="4900575" y="2571751"/>
              <a:ext cx="419100" cy="409575"/>
            </a:xfrm>
            <a:custGeom>
              <a:avLst/>
              <a:gdLst>
                <a:gd name="T0" fmla="*/ 0 w 2176"/>
                <a:gd name="T1" fmla="*/ 41378 h 1950"/>
                <a:gd name="T2" fmla="*/ 0 w 2176"/>
                <a:gd name="T3" fmla="*/ 31296 h 1950"/>
                <a:gd name="T4" fmla="*/ 4045 w 2176"/>
                <a:gd name="T5" fmla="*/ 17433 h 1950"/>
                <a:gd name="T6" fmla="*/ 16178 w 2176"/>
                <a:gd name="T7" fmla="*/ 6931 h 1950"/>
                <a:gd name="T8" fmla="*/ 32550 w 2176"/>
                <a:gd name="T9" fmla="*/ 3571 h 1950"/>
                <a:gd name="T10" fmla="*/ 385973 w 2176"/>
                <a:gd name="T11" fmla="*/ 0 h 1950"/>
                <a:gd name="T12" fmla="*/ 402344 w 2176"/>
                <a:gd name="T13" fmla="*/ 3361 h 1950"/>
                <a:gd name="T14" fmla="*/ 414863 w 2176"/>
                <a:gd name="T15" fmla="*/ 13232 h 1950"/>
                <a:gd name="T16" fmla="*/ 419100 w 2176"/>
                <a:gd name="T17" fmla="*/ 27095 h 1950"/>
                <a:gd name="T18" fmla="*/ 419100 w 2176"/>
                <a:gd name="T19" fmla="*/ 37387 h 1950"/>
                <a:gd name="T20" fmla="*/ 375379 w 2176"/>
                <a:gd name="T21" fmla="*/ 231042 h 1950"/>
                <a:gd name="T22" fmla="*/ 353616 w 2176"/>
                <a:gd name="T23" fmla="*/ 385841 h 1950"/>
                <a:gd name="T24" fmla="*/ 342637 w 2176"/>
                <a:gd name="T25" fmla="*/ 397603 h 1950"/>
                <a:gd name="T26" fmla="*/ 331852 w 2176"/>
                <a:gd name="T27" fmla="*/ 409575 h 1950"/>
                <a:gd name="T28" fmla="*/ 76848 w 2176"/>
                <a:gd name="T29" fmla="*/ 409575 h 1950"/>
                <a:gd name="T30" fmla="*/ 68951 w 2176"/>
                <a:gd name="T31" fmla="*/ 406004 h 1950"/>
                <a:gd name="T32" fmla="*/ 60284 w 2176"/>
                <a:gd name="T33" fmla="*/ 399493 h 1950"/>
                <a:gd name="T34" fmla="*/ 56240 w 2176"/>
                <a:gd name="T35" fmla="*/ 392562 h 1950"/>
                <a:gd name="T36" fmla="*/ 32742 w 2176"/>
                <a:gd name="T37" fmla="*/ 226211 h 1950"/>
                <a:gd name="T38" fmla="*/ 4237 w 2176"/>
                <a:gd name="T39" fmla="*/ 64272 h 1950"/>
                <a:gd name="T40" fmla="*/ 0 w 2176"/>
                <a:gd name="T41" fmla="*/ 41378 h 19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6"/>
                <a:gd name="T64" fmla="*/ 0 h 1950"/>
                <a:gd name="T65" fmla="*/ 2176 w 2176"/>
                <a:gd name="T66" fmla="*/ 1950 h 19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6" h="1950">
                  <a:moveTo>
                    <a:pt x="0" y="197"/>
                  </a:moveTo>
                  <a:lnTo>
                    <a:pt x="0" y="149"/>
                  </a:lnTo>
                  <a:lnTo>
                    <a:pt x="21" y="83"/>
                  </a:lnTo>
                  <a:lnTo>
                    <a:pt x="84" y="33"/>
                  </a:lnTo>
                  <a:lnTo>
                    <a:pt x="169" y="17"/>
                  </a:lnTo>
                  <a:lnTo>
                    <a:pt x="2004" y="0"/>
                  </a:lnTo>
                  <a:lnTo>
                    <a:pt x="2089" y="16"/>
                  </a:lnTo>
                  <a:lnTo>
                    <a:pt x="2154" y="63"/>
                  </a:lnTo>
                  <a:lnTo>
                    <a:pt x="2176" y="129"/>
                  </a:lnTo>
                  <a:lnTo>
                    <a:pt x="2176" y="178"/>
                  </a:lnTo>
                  <a:lnTo>
                    <a:pt x="1949" y="1100"/>
                  </a:lnTo>
                  <a:lnTo>
                    <a:pt x="1836" y="1837"/>
                  </a:lnTo>
                  <a:lnTo>
                    <a:pt x="1779" y="1893"/>
                  </a:lnTo>
                  <a:lnTo>
                    <a:pt x="1723" y="1950"/>
                  </a:lnTo>
                  <a:lnTo>
                    <a:pt x="399" y="1950"/>
                  </a:lnTo>
                  <a:lnTo>
                    <a:pt x="358" y="1933"/>
                  </a:lnTo>
                  <a:lnTo>
                    <a:pt x="313" y="1902"/>
                  </a:lnTo>
                  <a:lnTo>
                    <a:pt x="292" y="1869"/>
                  </a:lnTo>
                  <a:lnTo>
                    <a:pt x="170" y="1077"/>
                  </a:lnTo>
                  <a:lnTo>
                    <a:pt x="22" y="306"/>
                  </a:lnTo>
                  <a:lnTo>
                    <a:pt x="0" y="197"/>
                  </a:lnTo>
                  <a:close/>
                </a:path>
              </a:pathLst>
            </a:custGeom>
            <a:solidFill>
              <a:srgbClr val="800000"/>
            </a:solidFill>
            <a:ln w="12700"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 name="AutoShape 22">
              <a:extLst>
                <a:ext uri="{FF2B5EF4-FFF2-40B4-BE49-F238E27FC236}">
                  <a16:creationId xmlns:a16="http://schemas.microsoft.com/office/drawing/2014/main" id="{F44A9970-B12C-4A1E-84AD-AF8848F570A9}"/>
                </a:ext>
              </a:extLst>
            </p:cNvPr>
            <p:cNvSpPr>
              <a:spLocks noChangeArrowheads="1"/>
            </p:cNvSpPr>
            <p:nvPr/>
          </p:nvSpPr>
          <p:spPr bwMode="auto">
            <a:xfrm rot="5400000" flipV="1">
              <a:off x="6137238" y="2014538"/>
              <a:ext cx="1600200" cy="762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 name="AutoShape 23">
              <a:extLst>
                <a:ext uri="{FF2B5EF4-FFF2-40B4-BE49-F238E27FC236}">
                  <a16:creationId xmlns:a16="http://schemas.microsoft.com/office/drawing/2014/main" id="{251A091E-A844-4B9D-95C6-96196BB98B1F}"/>
                </a:ext>
              </a:extLst>
            </p:cNvPr>
            <p:cNvSpPr>
              <a:spLocks noChangeArrowheads="1"/>
            </p:cNvSpPr>
            <p:nvPr/>
          </p:nvSpPr>
          <p:spPr bwMode="auto">
            <a:xfrm rot="5400000" flipV="1">
              <a:off x="5603838" y="4757738"/>
              <a:ext cx="2667000" cy="762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 name="AutoShape 24">
              <a:extLst>
                <a:ext uri="{FF2B5EF4-FFF2-40B4-BE49-F238E27FC236}">
                  <a16:creationId xmlns:a16="http://schemas.microsoft.com/office/drawing/2014/main" id="{B918DB41-4CB1-42C9-B4D8-ABB1EA51879F}"/>
                </a:ext>
              </a:extLst>
            </p:cNvPr>
            <p:cNvSpPr>
              <a:spLocks noChangeArrowheads="1"/>
            </p:cNvSpPr>
            <p:nvPr/>
          </p:nvSpPr>
          <p:spPr bwMode="auto">
            <a:xfrm flipV="1">
              <a:off x="6137238" y="6053138"/>
              <a:ext cx="1600200" cy="1524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7" name="Group 25">
              <a:extLst>
                <a:ext uri="{FF2B5EF4-FFF2-40B4-BE49-F238E27FC236}">
                  <a16:creationId xmlns:a16="http://schemas.microsoft.com/office/drawing/2014/main" id="{44E4347B-1E2E-41F3-AB82-EF28CF5182EF}"/>
                </a:ext>
              </a:extLst>
            </p:cNvPr>
            <p:cNvGrpSpPr>
              <a:grpSpLocks/>
            </p:cNvGrpSpPr>
            <p:nvPr/>
          </p:nvGrpSpPr>
          <p:grpSpPr bwMode="auto">
            <a:xfrm>
              <a:off x="8732554" y="4116884"/>
              <a:ext cx="144463" cy="593725"/>
              <a:chOff x="4800" y="2183"/>
              <a:chExt cx="91" cy="374"/>
            </a:xfrm>
          </p:grpSpPr>
          <p:sp>
            <p:nvSpPr>
              <p:cNvPr id="207" name="Freeform 26">
                <a:extLst>
                  <a:ext uri="{FF2B5EF4-FFF2-40B4-BE49-F238E27FC236}">
                    <a16:creationId xmlns:a16="http://schemas.microsoft.com/office/drawing/2014/main" id="{8F9B1098-0D43-48B8-B917-3AAA8BF2B677}"/>
                  </a:ext>
                </a:extLst>
              </p:cNvPr>
              <p:cNvSpPr>
                <a:spLocks/>
              </p:cNvSpPr>
              <p:nvPr/>
            </p:nvSpPr>
            <p:spPr bwMode="auto">
              <a:xfrm>
                <a:off x="4804" y="2183"/>
                <a:ext cx="32" cy="90"/>
              </a:xfrm>
              <a:custGeom>
                <a:avLst/>
                <a:gdLst>
                  <a:gd name="T0" fmla="*/ 6 w 159"/>
                  <a:gd name="T1" fmla="*/ 23 h 451"/>
                  <a:gd name="T2" fmla="*/ 0 w 159"/>
                  <a:gd name="T3" fmla="*/ 60 h 451"/>
                  <a:gd name="T4" fmla="*/ 0 w 159"/>
                  <a:gd name="T5" fmla="*/ 67 h 451"/>
                  <a:gd name="T6" fmla="*/ 0 w 159"/>
                  <a:gd name="T7" fmla="*/ 75 h 451"/>
                  <a:gd name="T8" fmla="*/ 0 w 159"/>
                  <a:gd name="T9" fmla="*/ 83 h 451"/>
                  <a:gd name="T10" fmla="*/ 6 w 159"/>
                  <a:gd name="T11" fmla="*/ 90 h 451"/>
                  <a:gd name="T12" fmla="*/ 6 w 159"/>
                  <a:gd name="T13" fmla="*/ 90 h 451"/>
                  <a:gd name="T14" fmla="*/ 13 w 159"/>
                  <a:gd name="T15" fmla="*/ 90 h 451"/>
                  <a:gd name="T16" fmla="*/ 19 w 159"/>
                  <a:gd name="T17" fmla="*/ 90 h 451"/>
                  <a:gd name="T18" fmla="*/ 26 w 159"/>
                  <a:gd name="T19" fmla="*/ 90 h 451"/>
                  <a:gd name="T20" fmla="*/ 26 w 159"/>
                  <a:gd name="T21" fmla="*/ 90 h 451"/>
                  <a:gd name="T22" fmla="*/ 32 w 159"/>
                  <a:gd name="T23" fmla="*/ 83 h 451"/>
                  <a:gd name="T24" fmla="*/ 32 w 159"/>
                  <a:gd name="T25" fmla="*/ 83 h 451"/>
                  <a:gd name="T26" fmla="*/ 32 w 159"/>
                  <a:gd name="T27" fmla="*/ 75 h 451"/>
                  <a:gd name="T28" fmla="*/ 26 w 159"/>
                  <a:gd name="T29" fmla="*/ 60 h 451"/>
                  <a:gd name="T30" fmla="*/ 26 w 159"/>
                  <a:gd name="T31" fmla="*/ 45 h 451"/>
                  <a:gd name="T32" fmla="*/ 26 w 159"/>
                  <a:gd name="T33" fmla="*/ 45 h 451"/>
                  <a:gd name="T34" fmla="*/ 19 w 159"/>
                  <a:gd name="T35" fmla="*/ 23 h 451"/>
                  <a:gd name="T36" fmla="*/ 13 w 159"/>
                  <a:gd name="T37" fmla="*/ 0 h 451"/>
                  <a:gd name="T38" fmla="*/ 6 w 159"/>
                  <a:gd name="T39" fmla="*/ 23 h 4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9"/>
                  <a:gd name="T61" fmla="*/ 0 h 451"/>
                  <a:gd name="T62" fmla="*/ 159 w 159"/>
                  <a:gd name="T63" fmla="*/ 451 h 4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9" h="451">
                    <a:moveTo>
                      <a:pt x="31" y="114"/>
                    </a:moveTo>
                    <a:lnTo>
                      <a:pt x="0" y="301"/>
                    </a:lnTo>
                    <a:lnTo>
                      <a:pt x="0" y="338"/>
                    </a:lnTo>
                    <a:lnTo>
                      <a:pt x="0" y="376"/>
                    </a:lnTo>
                    <a:lnTo>
                      <a:pt x="0" y="414"/>
                    </a:lnTo>
                    <a:lnTo>
                      <a:pt x="31" y="451"/>
                    </a:lnTo>
                    <a:lnTo>
                      <a:pt x="63" y="451"/>
                    </a:lnTo>
                    <a:lnTo>
                      <a:pt x="95" y="451"/>
                    </a:lnTo>
                    <a:lnTo>
                      <a:pt x="128" y="451"/>
                    </a:lnTo>
                    <a:lnTo>
                      <a:pt x="159" y="414"/>
                    </a:lnTo>
                    <a:lnTo>
                      <a:pt x="159" y="376"/>
                    </a:lnTo>
                    <a:lnTo>
                      <a:pt x="128" y="301"/>
                    </a:lnTo>
                    <a:lnTo>
                      <a:pt x="128" y="226"/>
                    </a:lnTo>
                    <a:lnTo>
                      <a:pt x="95" y="114"/>
                    </a:lnTo>
                    <a:lnTo>
                      <a:pt x="63" y="0"/>
                    </a:lnTo>
                    <a:lnTo>
                      <a:pt x="31" y="114"/>
                    </a:ln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8" name="Freeform 27">
                <a:extLst>
                  <a:ext uri="{FF2B5EF4-FFF2-40B4-BE49-F238E27FC236}">
                    <a16:creationId xmlns:a16="http://schemas.microsoft.com/office/drawing/2014/main" id="{F39DA725-42AD-49DC-9D3B-24C59824E6F7}"/>
                  </a:ext>
                </a:extLst>
              </p:cNvPr>
              <p:cNvSpPr>
                <a:spLocks/>
              </p:cNvSpPr>
              <p:nvPr/>
            </p:nvSpPr>
            <p:spPr bwMode="auto">
              <a:xfrm>
                <a:off x="4804" y="2183"/>
                <a:ext cx="32" cy="90"/>
              </a:xfrm>
              <a:custGeom>
                <a:avLst/>
                <a:gdLst>
                  <a:gd name="T0" fmla="*/ 6 w 159"/>
                  <a:gd name="T1" fmla="*/ 23 h 451"/>
                  <a:gd name="T2" fmla="*/ 0 w 159"/>
                  <a:gd name="T3" fmla="*/ 60 h 451"/>
                  <a:gd name="T4" fmla="*/ 0 w 159"/>
                  <a:gd name="T5" fmla="*/ 67 h 451"/>
                  <a:gd name="T6" fmla="*/ 0 w 159"/>
                  <a:gd name="T7" fmla="*/ 75 h 451"/>
                  <a:gd name="T8" fmla="*/ 0 w 159"/>
                  <a:gd name="T9" fmla="*/ 83 h 451"/>
                  <a:gd name="T10" fmla="*/ 6 w 159"/>
                  <a:gd name="T11" fmla="*/ 90 h 451"/>
                  <a:gd name="T12" fmla="*/ 13 w 159"/>
                  <a:gd name="T13" fmla="*/ 90 h 451"/>
                  <a:gd name="T14" fmla="*/ 19 w 159"/>
                  <a:gd name="T15" fmla="*/ 90 h 451"/>
                  <a:gd name="T16" fmla="*/ 26 w 159"/>
                  <a:gd name="T17" fmla="*/ 90 h 451"/>
                  <a:gd name="T18" fmla="*/ 32 w 159"/>
                  <a:gd name="T19" fmla="*/ 83 h 451"/>
                  <a:gd name="T20" fmla="*/ 32 w 159"/>
                  <a:gd name="T21" fmla="*/ 75 h 451"/>
                  <a:gd name="T22" fmla="*/ 26 w 159"/>
                  <a:gd name="T23" fmla="*/ 60 h 451"/>
                  <a:gd name="T24" fmla="*/ 26 w 159"/>
                  <a:gd name="T25" fmla="*/ 45 h 451"/>
                  <a:gd name="T26" fmla="*/ 19 w 159"/>
                  <a:gd name="T27" fmla="*/ 23 h 451"/>
                  <a:gd name="T28" fmla="*/ 13 w 159"/>
                  <a:gd name="T29" fmla="*/ 0 h 451"/>
                  <a:gd name="T30" fmla="*/ 6 w 159"/>
                  <a:gd name="T31" fmla="*/ 23 h 4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9"/>
                  <a:gd name="T49" fmla="*/ 0 h 451"/>
                  <a:gd name="T50" fmla="*/ 159 w 159"/>
                  <a:gd name="T51" fmla="*/ 451 h 4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9" h="451">
                    <a:moveTo>
                      <a:pt x="31" y="114"/>
                    </a:moveTo>
                    <a:lnTo>
                      <a:pt x="0" y="301"/>
                    </a:lnTo>
                    <a:lnTo>
                      <a:pt x="0" y="338"/>
                    </a:lnTo>
                    <a:lnTo>
                      <a:pt x="0" y="376"/>
                    </a:lnTo>
                    <a:lnTo>
                      <a:pt x="0" y="414"/>
                    </a:lnTo>
                    <a:lnTo>
                      <a:pt x="31" y="451"/>
                    </a:lnTo>
                    <a:lnTo>
                      <a:pt x="63" y="451"/>
                    </a:lnTo>
                    <a:lnTo>
                      <a:pt x="95" y="451"/>
                    </a:lnTo>
                    <a:lnTo>
                      <a:pt x="128" y="451"/>
                    </a:lnTo>
                    <a:lnTo>
                      <a:pt x="159" y="414"/>
                    </a:lnTo>
                    <a:lnTo>
                      <a:pt x="159" y="376"/>
                    </a:lnTo>
                    <a:lnTo>
                      <a:pt x="128" y="301"/>
                    </a:lnTo>
                    <a:lnTo>
                      <a:pt x="128" y="226"/>
                    </a:lnTo>
                    <a:lnTo>
                      <a:pt x="95" y="114"/>
                    </a:lnTo>
                    <a:lnTo>
                      <a:pt x="63" y="0"/>
                    </a:lnTo>
                    <a:lnTo>
                      <a:pt x="31" y="114"/>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9" name="Freeform 28">
                <a:extLst>
                  <a:ext uri="{FF2B5EF4-FFF2-40B4-BE49-F238E27FC236}">
                    <a16:creationId xmlns:a16="http://schemas.microsoft.com/office/drawing/2014/main" id="{8869A67A-2AA0-4D31-92DF-F7D329978B20}"/>
                  </a:ext>
                </a:extLst>
              </p:cNvPr>
              <p:cNvSpPr>
                <a:spLocks/>
              </p:cNvSpPr>
              <p:nvPr/>
            </p:nvSpPr>
            <p:spPr bwMode="auto">
              <a:xfrm>
                <a:off x="4800" y="2466"/>
                <a:ext cx="32" cy="91"/>
              </a:xfrm>
              <a:custGeom>
                <a:avLst/>
                <a:gdLst>
                  <a:gd name="T0" fmla="*/ 6 w 160"/>
                  <a:gd name="T1" fmla="*/ 23 h 451"/>
                  <a:gd name="T2" fmla="*/ 0 w 160"/>
                  <a:gd name="T3" fmla="*/ 61 h 451"/>
                  <a:gd name="T4" fmla="*/ 0 w 160"/>
                  <a:gd name="T5" fmla="*/ 68 h 451"/>
                  <a:gd name="T6" fmla="*/ 0 w 160"/>
                  <a:gd name="T7" fmla="*/ 76 h 451"/>
                  <a:gd name="T8" fmla="*/ 0 w 160"/>
                  <a:gd name="T9" fmla="*/ 83 h 451"/>
                  <a:gd name="T10" fmla="*/ 6 w 160"/>
                  <a:gd name="T11" fmla="*/ 91 h 451"/>
                  <a:gd name="T12" fmla="*/ 6 w 160"/>
                  <a:gd name="T13" fmla="*/ 91 h 451"/>
                  <a:gd name="T14" fmla="*/ 13 w 160"/>
                  <a:gd name="T15" fmla="*/ 91 h 451"/>
                  <a:gd name="T16" fmla="*/ 19 w 160"/>
                  <a:gd name="T17" fmla="*/ 91 h 451"/>
                  <a:gd name="T18" fmla="*/ 26 w 160"/>
                  <a:gd name="T19" fmla="*/ 91 h 451"/>
                  <a:gd name="T20" fmla="*/ 26 w 160"/>
                  <a:gd name="T21" fmla="*/ 91 h 451"/>
                  <a:gd name="T22" fmla="*/ 32 w 160"/>
                  <a:gd name="T23" fmla="*/ 83 h 451"/>
                  <a:gd name="T24" fmla="*/ 32 w 160"/>
                  <a:gd name="T25" fmla="*/ 83 h 451"/>
                  <a:gd name="T26" fmla="*/ 32 w 160"/>
                  <a:gd name="T27" fmla="*/ 76 h 451"/>
                  <a:gd name="T28" fmla="*/ 26 w 160"/>
                  <a:gd name="T29" fmla="*/ 61 h 451"/>
                  <a:gd name="T30" fmla="*/ 26 w 160"/>
                  <a:gd name="T31" fmla="*/ 45 h 451"/>
                  <a:gd name="T32" fmla="*/ 26 w 160"/>
                  <a:gd name="T33" fmla="*/ 45 h 451"/>
                  <a:gd name="T34" fmla="*/ 19 w 160"/>
                  <a:gd name="T35" fmla="*/ 23 h 451"/>
                  <a:gd name="T36" fmla="*/ 13 w 160"/>
                  <a:gd name="T37" fmla="*/ 0 h 451"/>
                  <a:gd name="T38" fmla="*/ 6 w 160"/>
                  <a:gd name="T39" fmla="*/ 23 h 4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451"/>
                  <a:gd name="T62" fmla="*/ 160 w 160"/>
                  <a:gd name="T63" fmla="*/ 451 h 4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451">
                    <a:moveTo>
                      <a:pt x="32" y="113"/>
                    </a:moveTo>
                    <a:lnTo>
                      <a:pt x="0" y="300"/>
                    </a:lnTo>
                    <a:lnTo>
                      <a:pt x="0" y="337"/>
                    </a:lnTo>
                    <a:lnTo>
                      <a:pt x="0" y="376"/>
                    </a:lnTo>
                    <a:lnTo>
                      <a:pt x="0" y="412"/>
                    </a:lnTo>
                    <a:lnTo>
                      <a:pt x="32" y="451"/>
                    </a:lnTo>
                    <a:lnTo>
                      <a:pt x="63" y="451"/>
                    </a:lnTo>
                    <a:lnTo>
                      <a:pt x="95" y="451"/>
                    </a:lnTo>
                    <a:lnTo>
                      <a:pt x="128" y="451"/>
                    </a:lnTo>
                    <a:lnTo>
                      <a:pt x="160" y="412"/>
                    </a:lnTo>
                    <a:lnTo>
                      <a:pt x="160" y="376"/>
                    </a:lnTo>
                    <a:lnTo>
                      <a:pt x="128" y="300"/>
                    </a:lnTo>
                    <a:lnTo>
                      <a:pt x="128" y="225"/>
                    </a:lnTo>
                    <a:lnTo>
                      <a:pt x="95" y="113"/>
                    </a:lnTo>
                    <a:lnTo>
                      <a:pt x="63" y="0"/>
                    </a:lnTo>
                    <a:lnTo>
                      <a:pt x="32" y="113"/>
                    </a:ln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0" name="Freeform 29">
                <a:extLst>
                  <a:ext uri="{FF2B5EF4-FFF2-40B4-BE49-F238E27FC236}">
                    <a16:creationId xmlns:a16="http://schemas.microsoft.com/office/drawing/2014/main" id="{88EA8FE2-8FA9-4F79-BA85-2D0E1C71E2B2}"/>
                  </a:ext>
                </a:extLst>
              </p:cNvPr>
              <p:cNvSpPr>
                <a:spLocks/>
              </p:cNvSpPr>
              <p:nvPr/>
            </p:nvSpPr>
            <p:spPr bwMode="auto">
              <a:xfrm>
                <a:off x="4800" y="2466"/>
                <a:ext cx="32" cy="91"/>
              </a:xfrm>
              <a:custGeom>
                <a:avLst/>
                <a:gdLst>
                  <a:gd name="T0" fmla="*/ 6 w 160"/>
                  <a:gd name="T1" fmla="*/ 23 h 451"/>
                  <a:gd name="T2" fmla="*/ 0 w 160"/>
                  <a:gd name="T3" fmla="*/ 61 h 451"/>
                  <a:gd name="T4" fmla="*/ 0 w 160"/>
                  <a:gd name="T5" fmla="*/ 68 h 451"/>
                  <a:gd name="T6" fmla="*/ 0 w 160"/>
                  <a:gd name="T7" fmla="*/ 76 h 451"/>
                  <a:gd name="T8" fmla="*/ 0 w 160"/>
                  <a:gd name="T9" fmla="*/ 83 h 451"/>
                  <a:gd name="T10" fmla="*/ 6 w 160"/>
                  <a:gd name="T11" fmla="*/ 91 h 451"/>
                  <a:gd name="T12" fmla="*/ 13 w 160"/>
                  <a:gd name="T13" fmla="*/ 91 h 451"/>
                  <a:gd name="T14" fmla="*/ 19 w 160"/>
                  <a:gd name="T15" fmla="*/ 91 h 451"/>
                  <a:gd name="T16" fmla="*/ 26 w 160"/>
                  <a:gd name="T17" fmla="*/ 91 h 451"/>
                  <a:gd name="T18" fmla="*/ 32 w 160"/>
                  <a:gd name="T19" fmla="*/ 83 h 451"/>
                  <a:gd name="T20" fmla="*/ 32 w 160"/>
                  <a:gd name="T21" fmla="*/ 76 h 451"/>
                  <a:gd name="T22" fmla="*/ 26 w 160"/>
                  <a:gd name="T23" fmla="*/ 61 h 451"/>
                  <a:gd name="T24" fmla="*/ 26 w 160"/>
                  <a:gd name="T25" fmla="*/ 45 h 451"/>
                  <a:gd name="T26" fmla="*/ 19 w 160"/>
                  <a:gd name="T27" fmla="*/ 23 h 451"/>
                  <a:gd name="T28" fmla="*/ 13 w 160"/>
                  <a:gd name="T29" fmla="*/ 0 h 451"/>
                  <a:gd name="T30" fmla="*/ 6 w 160"/>
                  <a:gd name="T31" fmla="*/ 23 h 4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451"/>
                  <a:gd name="T50" fmla="*/ 160 w 160"/>
                  <a:gd name="T51" fmla="*/ 451 h 4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451">
                    <a:moveTo>
                      <a:pt x="32" y="113"/>
                    </a:moveTo>
                    <a:lnTo>
                      <a:pt x="0" y="300"/>
                    </a:lnTo>
                    <a:lnTo>
                      <a:pt x="0" y="337"/>
                    </a:lnTo>
                    <a:lnTo>
                      <a:pt x="0" y="376"/>
                    </a:lnTo>
                    <a:lnTo>
                      <a:pt x="0" y="412"/>
                    </a:lnTo>
                    <a:lnTo>
                      <a:pt x="32" y="451"/>
                    </a:lnTo>
                    <a:lnTo>
                      <a:pt x="63" y="451"/>
                    </a:lnTo>
                    <a:lnTo>
                      <a:pt x="95" y="451"/>
                    </a:lnTo>
                    <a:lnTo>
                      <a:pt x="128" y="451"/>
                    </a:lnTo>
                    <a:lnTo>
                      <a:pt x="160" y="412"/>
                    </a:lnTo>
                    <a:lnTo>
                      <a:pt x="160" y="376"/>
                    </a:lnTo>
                    <a:lnTo>
                      <a:pt x="128" y="300"/>
                    </a:lnTo>
                    <a:lnTo>
                      <a:pt x="128" y="225"/>
                    </a:lnTo>
                    <a:lnTo>
                      <a:pt x="95" y="113"/>
                    </a:lnTo>
                    <a:lnTo>
                      <a:pt x="63" y="0"/>
                    </a:lnTo>
                    <a:lnTo>
                      <a:pt x="32" y="1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1" name="Freeform 30">
                <a:extLst>
                  <a:ext uri="{FF2B5EF4-FFF2-40B4-BE49-F238E27FC236}">
                    <a16:creationId xmlns:a16="http://schemas.microsoft.com/office/drawing/2014/main" id="{C225C6FD-160D-4D94-8C01-30D609634CC4}"/>
                  </a:ext>
                </a:extLst>
              </p:cNvPr>
              <p:cNvSpPr>
                <a:spLocks/>
              </p:cNvSpPr>
              <p:nvPr/>
            </p:nvSpPr>
            <p:spPr bwMode="auto">
              <a:xfrm>
                <a:off x="4859" y="2297"/>
                <a:ext cx="32" cy="90"/>
              </a:xfrm>
              <a:custGeom>
                <a:avLst/>
                <a:gdLst>
                  <a:gd name="T0" fmla="*/ 6 w 160"/>
                  <a:gd name="T1" fmla="*/ 23 h 450"/>
                  <a:gd name="T2" fmla="*/ 0 w 160"/>
                  <a:gd name="T3" fmla="*/ 60 h 450"/>
                  <a:gd name="T4" fmla="*/ 0 w 160"/>
                  <a:gd name="T5" fmla="*/ 67 h 450"/>
                  <a:gd name="T6" fmla="*/ 0 w 160"/>
                  <a:gd name="T7" fmla="*/ 75 h 450"/>
                  <a:gd name="T8" fmla="*/ 0 w 160"/>
                  <a:gd name="T9" fmla="*/ 82 h 450"/>
                  <a:gd name="T10" fmla="*/ 6 w 160"/>
                  <a:gd name="T11" fmla="*/ 90 h 450"/>
                  <a:gd name="T12" fmla="*/ 6 w 160"/>
                  <a:gd name="T13" fmla="*/ 90 h 450"/>
                  <a:gd name="T14" fmla="*/ 13 w 160"/>
                  <a:gd name="T15" fmla="*/ 90 h 450"/>
                  <a:gd name="T16" fmla="*/ 19 w 160"/>
                  <a:gd name="T17" fmla="*/ 90 h 450"/>
                  <a:gd name="T18" fmla="*/ 26 w 160"/>
                  <a:gd name="T19" fmla="*/ 90 h 450"/>
                  <a:gd name="T20" fmla="*/ 26 w 160"/>
                  <a:gd name="T21" fmla="*/ 90 h 450"/>
                  <a:gd name="T22" fmla="*/ 32 w 160"/>
                  <a:gd name="T23" fmla="*/ 82 h 450"/>
                  <a:gd name="T24" fmla="*/ 32 w 160"/>
                  <a:gd name="T25" fmla="*/ 82 h 450"/>
                  <a:gd name="T26" fmla="*/ 32 w 160"/>
                  <a:gd name="T27" fmla="*/ 75 h 450"/>
                  <a:gd name="T28" fmla="*/ 26 w 160"/>
                  <a:gd name="T29" fmla="*/ 60 h 450"/>
                  <a:gd name="T30" fmla="*/ 26 w 160"/>
                  <a:gd name="T31" fmla="*/ 45 h 450"/>
                  <a:gd name="T32" fmla="*/ 26 w 160"/>
                  <a:gd name="T33" fmla="*/ 45 h 450"/>
                  <a:gd name="T34" fmla="*/ 19 w 160"/>
                  <a:gd name="T35" fmla="*/ 23 h 450"/>
                  <a:gd name="T36" fmla="*/ 13 w 160"/>
                  <a:gd name="T37" fmla="*/ 0 h 450"/>
                  <a:gd name="T38" fmla="*/ 6 w 160"/>
                  <a:gd name="T39" fmla="*/ 23 h 4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450"/>
                  <a:gd name="T62" fmla="*/ 160 w 160"/>
                  <a:gd name="T63" fmla="*/ 450 h 4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450">
                    <a:moveTo>
                      <a:pt x="32" y="113"/>
                    </a:moveTo>
                    <a:lnTo>
                      <a:pt x="0" y="300"/>
                    </a:lnTo>
                    <a:lnTo>
                      <a:pt x="0" y="337"/>
                    </a:lnTo>
                    <a:lnTo>
                      <a:pt x="0" y="376"/>
                    </a:lnTo>
                    <a:lnTo>
                      <a:pt x="0" y="412"/>
                    </a:lnTo>
                    <a:lnTo>
                      <a:pt x="32" y="450"/>
                    </a:lnTo>
                    <a:lnTo>
                      <a:pt x="64" y="450"/>
                    </a:lnTo>
                    <a:lnTo>
                      <a:pt x="96" y="450"/>
                    </a:lnTo>
                    <a:lnTo>
                      <a:pt x="128" y="450"/>
                    </a:lnTo>
                    <a:lnTo>
                      <a:pt x="160" y="412"/>
                    </a:lnTo>
                    <a:lnTo>
                      <a:pt x="160" y="376"/>
                    </a:lnTo>
                    <a:lnTo>
                      <a:pt x="128" y="300"/>
                    </a:lnTo>
                    <a:lnTo>
                      <a:pt x="128" y="225"/>
                    </a:lnTo>
                    <a:lnTo>
                      <a:pt x="96" y="113"/>
                    </a:lnTo>
                    <a:lnTo>
                      <a:pt x="64" y="0"/>
                    </a:lnTo>
                    <a:lnTo>
                      <a:pt x="32" y="113"/>
                    </a:ln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2" name="Freeform 31">
                <a:extLst>
                  <a:ext uri="{FF2B5EF4-FFF2-40B4-BE49-F238E27FC236}">
                    <a16:creationId xmlns:a16="http://schemas.microsoft.com/office/drawing/2014/main" id="{F1D4CFC1-5209-4EE6-8AB9-E4B042E1E5F3}"/>
                  </a:ext>
                </a:extLst>
              </p:cNvPr>
              <p:cNvSpPr>
                <a:spLocks/>
              </p:cNvSpPr>
              <p:nvPr/>
            </p:nvSpPr>
            <p:spPr bwMode="auto">
              <a:xfrm>
                <a:off x="4859" y="2297"/>
                <a:ext cx="32" cy="90"/>
              </a:xfrm>
              <a:custGeom>
                <a:avLst/>
                <a:gdLst>
                  <a:gd name="T0" fmla="*/ 6 w 160"/>
                  <a:gd name="T1" fmla="*/ 23 h 450"/>
                  <a:gd name="T2" fmla="*/ 0 w 160"/>
                  <a:gd name="T3" fmla="*/ 60 h 450"/>
                  <a:gd name="T4" fmla="*/ 0 w 160"/>
                  <a:gd name="T5" fmla="*/ 67 h 450"/>
                  <a:gd name="T6" fmla="*/ 0 w 160"/>
                  <a:gd name="T7" fmla="*/ 75 h 450"/>
                  <a:gd name="T8" fmla="*/ 0 w 160"/>
                  <a:gd name="T9" fmla="*/ 82 h 450"/>
                  <a:gd name="T10" fmla="*/ 6 w 160"/>
                  <a:gd name="T11" fmla="*/ 90 h 450"/>
                  <a:gd name="T12" fmla="*/ 13 w 160"/>
                  <a:gd name="T13" fmla="*/ 90 h 450"/>
                  <a:gd name="T14" fmla="*/ 19 w 160"/>
                  <a:gd name="T15" fmla="*/ 90 h 450"/>
                  <a:gd name="T16" fmla="*/ 26 w 160"/>
                  <a:gd name="T17" fmla="*/ 90 h 450"/>
                  <a:gd name="T18" fmla="*/ 32 w 160"/>
                  <a:gd name="T19" fmla="*/ 82 h 450"/>
                  <a:gd name="T20" fmla="*/ 32 w 160"/>
                  <a:gd name="T21" fmla="*/ 75 h 450"/>
                  <a:gd name="T22" fmla="*/ 26 w 160"/>
                  <a:gd name="T23" fmla="*/ 60 h 450"/>
                  <a:gd name="T24" fmla="*/ 26 w 160"/>
                  <a:gd name="T25" fmla="*/ 45 h 450"/>
                  <a:gd name="T26" fmla="*/ 19 w 160"/>
                  <a:gd name="T27" fmla="*/ 23 h 450"/>
                  <a:gd name="T28" fmla="*/ 13 w 160"/>
                  <a:gd name="T29" fmla="*/ 0 h 450"/>
                  <a:gd name="T30" fmla="*/ 6 w 160"/>
                  <a:gd name="T31" fmla="*/ 23 h 4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450"/>
                  <a:gd name="T50" fmla="*/ 160 w 160"/>
                  <a:gd name="T51" fmla="*/ 450 h 4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450">
                    <a:moveTo>
                      <a:pt x="32" y="113"/>
                    </a:moveTo>
                    <a:lnTo>
                      <a:pt x="0" y="300"/>
                    </a:lnTo>
                    <a:lnTo>
                      <a:pt x="0" y="337"/>
                    </a:lnTo>
                    <a:lnTo>
                      <a:pt x="0" y="376"/>
                    </a:lnTo>
                    <a:lnTo>
                      <a:pt x="0" y="412"/>
                    </a:lnTo>
                    <a:lnTo>
                      <a:pt x="32" y="450"/>
                    </a:lnTo>
                    <a:lnTo>
                      <a:pt x="64" y="450"/>
                    </a:lnTo>
                    <a:lnTo>
                      <a:pt x="96" y="450"/>
                    </a:lnTo>
                    <a:lnTo>
                      <a:pt x="128" y="450"/>
                    </a:lnTo>
                    <a:lnTo>
                      <a:pt x="160" y="412"/>
                    </a:lnTo>
                    <a:lnTo>
                      <a:pt x="160" y="376"/>
                    </a:lnTo>
                    <a:lnTo>
                      <a:pt x="128" y="300"/>
                    </a:lnTo>
                    <a:lnTo>
                      <a:pt x="128" y="225"/>
                    </a:lnTo>
                    <a:lnTo>
                      <a:pt x="96" y="113"/>
                    </a:lnTo>
                    <a:lnTo>
                      <a:pt x="64" y="0"/>
                    </a:lnTo>
                    <a:lnTo>
                      <a:pt x="32" y="1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8" name="Group 32">
              <a:extLst>
                <a:ext uri="{FF2B5EF4-FFF2-40B4-BE49-F238E27FC236}">
                  <a16:creationId xmlns:a16="http://schemas.microsoft.com/office/drawing/2014/main" id="{C83A1D4F-DAB0-4182-9E6B-58D960F53EF0}"/>
                </a:ext>
              </a:extLst>
            </p:cNvPr>
            <p:cNvGrpSpPr>
              <a:grpSpLocks/>
            </p:cNvGrpSpPr>
            <p:nvPr/>
          </p:nvGrpSpPr>
          <p:grpSpPr bwMode="auto">
            <a:xfrm>
              <a:off x="8372472" y="4188794"/>
              <a:ext cx="1008113" cy="1152118"/>
              <a:chOff x="3888" y="3312"/>
              <a:chExt cx="384" cy="336"/>
            </a:xfrm>
          </p:grpSpPr>
          <p:sp>
            <p:nvSpPr>
              <p:cNvPr id="172" name="Freeform 33">
                <a:extLst>
                  <a:ext uri="{FF2B5EF4-FFF2-40B4-BE49-F238E27FC236}">
                    <a16:creationId xmlns:a16="http://schemas.microsoft.com/office/drawing/2014/main" id="{A5FDA462-0051-45A2-A50E-267776625B82}"/>
                  </a:ext>
                </a:extLst>
              </p:cNvPr>
              <p:cNvSpPr>
                <a:spLocks/>
              </p:cNvSpPr>
              <p:nvPr/>
            </p:nvSpPr>
            <p:spPr bwMode="auto">
              <a:xfrm>
                <a:off x="4241" y="3597"/>
                <a:ext cx="6" cy="16"/>
              </a:xfrm>
              <a:custGeom>
                <a:avLst/>
                <a:gdLst>
                  <a:gd name="T0" fmla="*/ 6 w 174"/>
                  <a:gd name="T1" fmla="*/ 3 h 226"/>
                  <a:gd name="T2" fmla="*/ 4 w 174"/>
                  <a:gd name="T3" fmla="*/ 15 h 226"/>
                  <a:gd name="T4" fmla="*/ 4 w 174"/>
                  <a:gd name="T5" fmla="*/ 15 h 226"/>
                  <a:gd name="T6" fmla="*/ 3 w 174"/>
                  <a:gd name="T7" fmla="*/ 15 h 226"/>
                  <a:gd name="T8" fmla="*/ 3 w 174"/>
                  <a:gd name="T9" fmla="*/ 16 h 226"/>
                  <a:gd name="T10" fmla="*/ 2 w 174"/>
                  <a:gd name="T11" fmla="*/ 13 h 226"/>
                  <a:gd name="T12" fmla="*/ 0 w 174"/>
                  <a:gd name="T13" fmla="*/ 11 h 226"/>
                  <a:gd name="T14" fmla="*/ 2 w 174"/>
                  <a:gd name="T15" fmla="*/ 0 h 226"/>
                  <a:gd name="T16" fmla="*/ 6 w 174"/>
                  <a:gd name="T17" fmla="*/ 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4"/>
                  <a:gd name="T28" fmla="*/ 0 h 226"/>
                  <a:gd name="T29" fmla="*/ 174 w 174"/>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4" h="226">
                    <a:moveTo>
                      <a:pt x="174" y="47"/>
                    </a:moveTo>
                    <a:lnTo>
                      <a:pt x="103" y="208"/>
                    </a:lnTo>
                    <a:lnTo>
                      <a:pt x="99" y="214"/>
                    </a:lnTo>
                    <a:lnTo>
                      <a:pt x="90" y="226"/>
                    </a:lnTo>
                    <a:lnTo>
                      <a:pt x="52" y="185"/>
                    </a:lnTo>
                    <a:lnTo>
                      <a:pt x="0" y="161"/>
                    </a:lnTo>
                    <a:lnTo>
                      <a:pt x="71" y="0"/>
                    </a:lnTo>
                    <a:lnTo>
                      <a:pt x="174" y="4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3" name="Freeform 34">
                <a:extLst>
                  <a:ext uri="{FF2B5EF4-FFF2-40B4-BE49-F238E27FC236}">
                    <a16:creationId xmlns:a16="http://schemas.microsoft.com/office/drawing/2014/main" id="{D0CED9F6-A24E-476A-A637-A983B808CA8A}"/>
                  </a:ext>
                </a:extLst>
              </p:cNvPr>
              <p:cNvSpPr>
                <a:spLocks/>
              </p:cNvSpPr>
              <p:nvPr/>
            </p:nvSpPr>
            <p:spPr bwMode="auto">
              <a:xfrm>
                <a:off x="4235" y="3608"/>
                <a:ext cx="9" cy="16"/>
              </a:xfrm>
              <a:custGeom>
                <a:avLst/>
                <a:gdLst>
                  <a:gd name="T0" fmla="*/ 9 w 234"/>
                  <a:gd name="T1" fmla="*/ 6 h 237"/>
                  <a:gd name="T2" fmla="*/ 3 w 234"/>
                  <a:gd name="T3" fmla="*/ 15 h 237"/>
                  <a:gd name="T4" fmla="*/ 3 w 234"/>
                  <a:gd name="T5" fmla="*/ 15 h 237"/>
                  <a:gd name="T6" fmla="*/ 3 w 234"/>
                  <a:gd name="T7" fmla="*/ 16 h 237"/>
                  <a:gd name="T8" fmla="*/ 2 w 234"/>
                  <a:gd name="T9" fmla="*/ 13 h 237"/>
                  <a:gd name="T10" fmla="*/ 0 w 234"/>
                  <a:gd name="T11" fmla="*/ 10 h 237"/>
                  <a:gd name="T12" fmla="*/ 6 w 234"/>
                  <a:gd name="T13" fmla="*/ 0 h 237"/>
                  <a:gd name="T14" fmla="*/ 8 w 234"/>
                  <a:gd name="T15" fmla="*/ 3 h 237"/>
                  <a:gd name="T16" fmla="*/ 9 w 234"/>
                  <a:gd name="T17" fmla="*/ 6 h 2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237"/>
                  <a:gd name="T29" fmla="*/ 234 w 234"/>
                  <a:gd name="T30" fmla="*/ 237 h 2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237">
                    <a:moveTo>
                      <a:pt x="234" y="83"/>
                    </a:moveTo>
                    <a:lnTo>
                      <a:pt x="78" y="229"/>
                    </a:lnTo>
                    <a:lnTo>
                      <a:pt x="65" y="237"/>
                    </a:lnTo>
                    <a:lnTo>
                      <a:pt x="39" y="188"/>
                    </a:lnTo>
                    <a:lnTo>
                      <a:pt x="0" y="146"/>
                    </a:lnTo>
                    <a:lnTo>
                      <a:pt x="156" y="0"/>
                    </a:lnTo>
                    <a:lnTo>
                      <a:pt x="196" y="42"/>
                    </a:lnTo>
                    <a:lnTo>
                      <a:pt x="234" y="83"/>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4" name="Freeform 35">
                <a:extLst>
                  <a:ext uri="{FF2B5EF4-FFF2-40B4-BE49-F238E27FC236}">
                    <a16:creationId xmlns:a16="http://schemas.microsoft.com/office/drawing/2014/main" id="{EC9FC266-CD70-44ED-84FC-2767F52E32AA}"/>
                  </a:ext>
                </a:extLst>
              </p:cNvPr>
              <p:cNvSpPr>
                <a:spLocks/>
              </p:cNvSpPr>
              <p:nvPr/>
            </p:nvSpPr>
            <p:spPr bwMode="auto">
              <a:xfrm>
                <a:off x="4228" y="3617"/>
                <a:ext cx="10" cy="16"/>
              </a:xfrm>
              <a:custGeom>
                <a:avLst/>
                <a:gdLst>
                  <a:gd name="T0" fmla="*/ 9 w 276"/>
                  <a:gd name="T1" fmla="*/ 3 h 229"/>
                  <a:gd name="T2" fmla="*/ 10 w 276"/>
                  <a:gd name="T3" fmla="*/ 7 h 229"/>
                  <a:gd name="T4" fmla="*/ 1 w 276"/>
                  <a:gd name="T5" fmla="*/ 16 h 229"/>
                  <a:gd name="T6" fmla="*/ 1 w 276"/>
                  <a:gd name="T7" fmla="*/ 12 h 229"/>
                  <a:gd name="T8" fmla="*/ 0 w 276"/>
                  <a:gd name="T9" fmla="*/ 9 h 229"/>
                  <a:gd name="T10" fmla="*/ 8 w 276"/>
                  <a:gd name="T11" fmla="*/ 0 h 229"/>
                  <a:gd name="T12" fmla="*/ 9 w 276"/>
                  <a:gd name="T13" fmla="*/ 3 h 229"/>
                  <a:gd name="T14" fmla="*/ 0 60000 65536"/>
                  <a:gd name="T15" fmla="*/ 0 60000 65536"/>
                  <a:gd name="T16" fmla="*/ 0 60000 65536"/>
                  <a:gd name="T17" fmla="*/ 0 60000 65536"/>
                  <a:gd name="T18" fmla="*/ 0 60000 65536"/>
                  <a:gd name="T19" fmla="*/ 0 60000 65536"/>
                  <a:gd name="T20" fmla="*/ 0 60000 65536"/>
                  <a:gd name="T21" fmla="*/ 0 w 276"/>
                  <a:gd name="T22" fmla="*/ 0 h 229"/>
                  <a:gd name="T23" fmla="*/ 276 w 276"/>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9">
                    <a:moveTo>
                      <a:pt x="250" y="50"/>
                    </a:moveTo>
                    <a:lnTo>
                      <a:pt x="276" y="99"/>
                    </a:lnTo>
                    <a:lnTo>
                      <a:pt x="37" y="229"/>
                    </a:lnTo>
                    <a:lnTo>
                      <a:pt x="19" y="176"/>
                    </a:lnTo>
                    <a:lnTo>
                      <a:pt x="0" y="122"/>
                    </a:lnTo>
                    <a:lnTo>
                      <a:pt x="223" y="0"/>
                    </a:lnTo>
                    <a:lnTo>
                      <a:pt x="250" y="50"/>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5" name="Freeform 36">
                <a:extLst>
                  <a:ext uri="{FF2B5EF4-FFF2-40B4-BE49-F238E27FC236}">
                    <a16:creationId xmlns:a16="http://schemas.microsoft.com/office/drawing/2014/main" id="{9A6128C0-87C8-48D7-ACB3-DFB12B6FCB56}"/>
                  </a:ext>
                </a:extLst>
              </p:cNvPr>
              <p:cNvSpPr>
                <a:spLocks/>
              </p:cNvSpPr>
              <p:nvPr/>
            </p:nvSpPr>
            <p:spPr bwMode="auto">
              <a:xfrm>
                <a:off x="4217" y="3626"/>
                <a:ext cx="12" cy="15"/>
              </a:xfrm>
              <a:custGeom>
                <a:avLst/>
                <a:gdLst>
                  <a:gd name="T0" fmla="*/ 11 w 324"/>
                  <a:gd name="T1" fmla="*/ 4 h 209"/>
                  <a:gd name="T2" fmla="*/ 12 w 324"/>
                  <a:gd name="T3" fmla="*/ 8 h 209"/>
                  <a:gd name="T4" fmla="*/ 1 w 324"/>
                  <a:gd name="T5" fmla="*/ 15 h 209"/>
                  <a:gd name="T6" fmla="*/ 0 w 324"/>
                  <a:gd name="T7" fmla="*/ 11 h 209"/>
                  <a:gd name="T8" fmla="*/ 0 w 324"/>
                  <a:gd name="T9" fmla="*/ 7 h 209"/>
                  <a:gd name="T10" fmla="*/ 11 w 324"/>
                  <a:gd name="T11" fmla="*/ 0 h 209"/>
                  <a:gd name="T12" fmla="*/ 11 w 324"/>
                  <a:gd name="T13" fmla="*/ 4 h 209"/>
                  <a:gd name="T14" fmla="*/ 0 60000 65536"/>
                  <a:gd name="T15" fmla="*/ 0 60000 65536"/>
                  <a:gd name="T16" fmla="*/ 0 60000 65536"/>
                  <a:gd name="T17" fmla="*/ 0 60000 65536"/>
                  <a:gd name="T18" fmla="*/ 0 60000 65536"/>
                  <a:gd name="T19" fmla="*/ 0 60000 65536"/>
                  <a:gd name="T20" fmla="*/ 0 60000 65536"/>
                  <a:gd name="T21" fmla="*/ 0 w 324"/>
                  <a:gd name="T22" fmla="*/ 0 h 209"/>
                  <a:gd name="T23" fmla="*/ 324 w 324"/>
                  <a:gd name="T24" fmla="*/ 209 h 2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209">
                    <a:moveTo>
                      <a:pt x="306" y="54"/>
                    </a:moveTo>
                    <a:lnTo>
                      <a:pt x="324" y="107"/>
                    </a:lnTo>
                    <a:lnTo>
                      <a:pt x="21" y="209"/>
                    </a:lnTo>
                    <a:lnTo>
                      <a:pt x="11" y="154"/>
                    </a:lnTo>
                    <a:lnTo>
                      <a:pt x="0" y="97"/>
                    </a:lnTo>
                    <a:lnTo>
                      <a:pt x="287" y="0"/>
                    </a:lnTo>
                    <a:lnTo>
                      <a:pt x="306" y="54"/>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6" name="Freeform 37">
                <a:extLst>
                  <a:ext uri="{FF2B5EF4-FFF2-40B4-BE49-F238E27FC236}">
                    <a16:creationId xmlns:a16="http://schemas.microsoft.com/office/drawing/2014/main" id="{D1070348-450D-49E4-921E-F1BE07892679}"/>
                  </a:ext>
                </a:extLst>
              </p:cNvPr>
              <p:cNvSpPr>
                <a:spLocks/>
              </p:cNvSpPr>
              <p:nvPr/>
            </p:nvSpPr>
            <p:spPr bwMode="auto">
              <a:xfrm>
                <a:off x="4204" y="3633"/>
                <a:ext cx="14" cy="13"/>
              </a:xfrm>
              <a:custGeom>
                <a:avLst/>
                <a:gdLst>
                  <a:gd name="T0" fmla="*/ 14 w 360"/>
                  <a:gd name="T1" fmla="*/ 4 h 180"/>
                  <a:gd name="T2" fmla="*/ 14 w 360"/>
                  <a:gd name="T3" fmla="*/ 8 h 180"/>
                  <a:gd name="T4" fmla="*/ 0 w 360"/>
                  <a:gd name="T5" fmla="*/ 13 h 180"/>
                  <a:gd name="T6" fmla="*/ 0 w 360"/>
                  <a:gd name="T7" fmla="*/ 9 h 180"/>
                  <a:gd name="T8" fmla="*/ 0 w 360"/>
                  <a:gd name="T9" fmla="*/ 5 h 180"/>
                  <a:gd name="T10" fmla="*/ 13 w 360"/>
                  <a:gd name="T11" fmla="*/ 0 h 180"/>
                  <a:gd name="T12" fmla="*/ 14 w 360"/>
                  <a:gd name="T13" fmla="*/ 4 h 180"/>
                  <a:gd name="T14" fmla="*/ 0 60000 65536"/>
                  <a:gd name="T15" fmla="*/ 0 60000 65536"/>
                  <a:gd name="T16" fmla="*/ 0 60000 65536"/>
                  <a:gd name="T17" fmla="*/ 0 60000 65536"/>
                  <a:gd name="T18" fmla="*/ 0 60000 65536"/>
                  <a:gd name="T19" fmla="*/ 0 60000 65536"/>
                  <a:gd name="T20" fmla="*/ 0 60000 65536"/>
                  <a:gd name="T21" fmla="*/ 0 w 360"/>
                  <a:gd name="T22" fmla="*/ 0 h 180"/>
                  <a:gd name="T23" fmla="*/ 360 w 360"/>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0" h="180">
                    <a:moveTo>
                      <a:pt x="350" y="57"/>
                    </a:moveTo>
                    <a:lnTo>
                      <a:pt x="360" y="112"/>
                    </a:lnTo>
                    <a:lnTo>
                      <a:pt x="10" y="180"/>
                    </a:lnTo>
                    <a:lnTo>
                      <a:pt x="6" y="125"/>
                    </a:lnTo>
                    <a:lnTo>
                      <a:pt x="0" y="68"/>
                    </a:lnTo>
                    <a:lnTo>
                      <a:pt x="339" y="0"/>
                    </a:lnTo>
                    <a:lnTo>
                      <a:pt x="350" y="5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7" name="Freeform 38">
                <a:extLst>
                  <a:ext uri="{FF2B5EF4-FFF2-40B4-BE49-F238E27FC236}">
                    <a16:creationId xmlns:a16="http://schemas.microsoft.com/office/drawing/2014/main" id="{2A2EB70C-0B8B-4EEE-8F90-661FBE909204}"/>
                  </a:ext>
                </a:extLst>
              </p:cNvPr>
              <p:cNvSpPr>
                <a:spLocks/>
              </p:cNvSpPr>
              <p:nvPr/>
            </p:nvSpPr>
            <p:spPr bwMode="auto">
              <a:xfrm>
                <a:off x="4190" y="3638"/>
                <a:ext cx="14" cy="10"/>
              </a:xfrm>
              <a:custGeom>
                <a:avLst/>
                <a:gdLst>
                  <a:gd name="T0" fmla="*/ 14 w 393"/>
                  <a:gd name="T1" fmla="*/ 4 h 146"/>
                  <a:gd name="T2" fmla="*/ 14 w 393"/>
                  <a:gd name="T3" fmla="*/ 8 h 146"/>
                  <a:gd name="T4" fmla="*/ 0 w 393"/>
                  <a:gd name="T5" fmla="*/ 10 h 146"/>
                  <a:gd name="T6" fmla="*/ 0 w 393"/>
                  <a:gd name="T7" fmla="*/ 2 h 146"/>
                  <a:gd name="T8" fmla="*/ 14 w 393"/>
                  <a:gd name="T9" fmla="*/ 0 h 146"/>
                  <a:gd name="T10" fmla="*/ 14 w 393"/>
                  <a:gd name="T11" fmla="*/ 4 h 146"/>
                  <a:gd name="T12" fmla="*/ 0 60000 65536"/>
                  <a:gd name="T13" fmla="*/ 0 60000 65536"/>
                  <a:gd name="T14" fmla="*/ 0 60000 65536"/>
                  <a:gd name="T15" fmla="*/ 0 60000 65536"/>
                  <a:gd name="T16" fmla="*/ 0 60000 65536"/>
                  <a:gd name="T17" fmla="*/ 0 60000 65536"/>
                  <a:gd name="T18" fmla="*/ 0 w 393"/>
                  <a:gd name="T19" fmla="*/ 0 h 146"/>
                  <a:gd name="T20" fmla="*/ 393 w 39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93" h="146">
                    <a:moveTo>
                      <a:pt x="389" y="57"/>
                    </a:moveTo>
                    <a:lnTo>
                      <a:pt x="393" y="112"/>
                    </a:lnTo>
                    <a:lnTo>
                      <a:pt x="10" y="146"/>
                    </a:lnTo>
                    <a:lnTo>
                      <a:pt x="0" y="34"/>
                    </a:lnTo>
                    <a:lnTo>
                      <a:pt x="383" y="0"/>
                    </a:lnTo>
                    <a:lnTo>
                      <a:pt x="389" y="5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8" name="Freeform 39">
                <a:extLst>
                  <a:ext uri="{FF2B5EF4-FFF2-40B4-BE49-F238E27FC236}">
                    <a16:creationId xmlns:a16="http://schemas.microsoft.com/office/drawing/2014/main" id="{6EB690FF-0BA5-4BBA-B2D8-F3E11D0D0D58}"/>
                  </a:ext>
                </a:extLst>
              </p:cNvPr>
              <p:cNvSpPr>
                <a:spLocks/>
              </p:cNvSpPr>
              <p:nvPr/>
            </p:nvSpPr>
            <p:spPr bwMode="auto">
              <a:xfrm>
                <a:off x="3954" y="3640"/>
                <a:ext cx="0" cy="8"/>
              </a:xfrm>
              <a:custGeom>
                <a:avLst/>
                <a:gdLst>
                  <a:gd name="T0" fmla="*/ 0 w 8"/>
                  <a:gd name="T1" fmla="*/ 8 h 113"/>
                  <a:gd name="T2" fmla="*/ 0 w 8"/>
                  <a:gd name="T3" fmla="*/ 8 h 113"/>
                  <a:gd name="T4" fmla="*/ 0 w 8"/>
                  <a:gd name="T5" fmla="*/ 4 h 113"/>
                  <a:gd name="T6" fmla="*/ 0 w 8"/>
                  <a:gd name="T7" fmla="*/ 0 h 113"/>
                  <a:gd name="T8" fmla="*/ 0 w 8"/>
                  <a:gd name="T9" fmla="*/ 0 h 113"/>
                  <a:gd name="T10" fmla="*/ 0 w 8"/>
                  <a:gd name="T11" fmla="*/ 8 h 113"/>
                  <a:gd name="T12" fmla="*/ 0 60000 65536"/>
                  <a:gd name="T13" fmla="*/ 0 60000 65536"/>
                  <a:gd name="T14" fmla="*/ 0 60000 65536"/>
                  <a:gd name="T15" fmla="*/ 0 60000 65536"/>
                  <a:gd name="T16" fmla="*/ 0 60000 65536"/>
                  <a:gd name="T17" fmla="*/ 0 60000 65536"/>
                  <a:gd name="T18" fmla="*/ 0 w 8"/>
                  <a:gd name="T19" fmla="*/ 0 h 113"/>
                  <a:gd name="T20" fmla="*/ 0 w 8"/>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8" h="113">
                    <a:moveTo>
                      <a:pt x="8" y="113"/>
                    </a:moveTo>
                    <a:lnTo>
                      <a:pt x="0" y="113"/>
                    </a:lnTo>
                    <a:lnTo>
                      <a:pt x="0" y="56"/>
                    </a:lnTo>
                    <a:lnTo>
                      <a:pt x="0" y="0"/>
                    </a:lnTo>
                    <a:lnTo>
                      <a:pt x="8" y="0"/>
                    </a:lnTo>
                    <a:lnTo>
                      <a:pt x="8" y="113"/>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9" name="Freeform 40">
                <a:extLst>
                  <a:ext uri="{FF2B5EF4-FFF2-40B4-BE49-F238E27FC236}">
                    <a16:creationId xmlns:a16="http://schemas.microsoft.com/office/drawing/2014/main" id="{120A2570-3CAE-4D6B-963D-BFC5A815F4C6}"/>
                  </a:ext>
                </a:extLst>
              </p:cNvPr>
              <p:cNvSpPr>
                <a:spLocks/>
              </p:cNvSpPr>
              <p:nvPr/>
            </p:nvSpPr>
            <p:spPr bwMode="auto">
              <a:xfrm>
                <a:off x="3954" y="3640"/>
                <a:ext cx="0" cy="8"/>
              </a:xfrm>
              <a:custGeom>
                <a:avLst/>
                <a:gdLst>
                  <a:gd name="T0" fmla="*/ 0 w 8"/>
                  <a:gd name="T1" fmla="*/ 4 h 113"/>
                  <a:gd name="T2" fmla="*/ 0 w 8"/>
                  <a:gd name="T3" fmla="*/ 8 h 113"/>
                  <a:gd name="T4" fmla="*/ 0 w 8"/>
                  <a:gd name="T5" fmla="*/ 8 h 113"/>
                  <a:gd name="T6" fmla="*/ 0 w 8"/>
                  <a:gd name="T7" fmla="*/ 4 h 113"/>
                  <a:gd name="T8" fmla="*/ 0 w 8"/>
                  <a:gd name="T9" fmla="*/ 0 h 113"/>
                  <a:gd name="T10" fmla="*/ 0 w 8"/>
                  <a:gd name="T11" fmla="*/ 0 h 113"/>
                  <a:gd name="T12" fmla="*/ 0 w 8"/>
                  <a:gd name="T13" fmla="*/ 4 h 113"/>
                  <a:gd name="T14" fmla="*/ 0 60000 65536"/>
                  <a:gd name="T15" fmla="*/ 0 60000 65536"/>
                  <a:gd name="T16" fmla="*/ 0 60000 65536"/>
                  <a:gd name="T17" fmla="*/ 0 60000 65536"/>
                  <a:gd name="T18" fmla="*/ 0 60000 65536"/>
                  <a:gd name="T19" fmla="*/ 0 60000 65536"/>
                  <a:gd name="T20" fmla="*/ 0 60000 65536"/>
                  <a:gd name="T21" fmla="*/ 0 w 8"/>
                  <a:gd name="T22" fmla="*/ 0 h 113"/>
                  <a:gd name="T23" fmla="*/ 0 w 8"/>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13">
                    <a:moveTo>
                      <a:pt x="8" y="56"/>
                    </a:moveTo>
                    <a:lnTo>
                      <a:pt x="8" y="113"/>
                    </a:lnTo>
                    <a:lnTo>
                      <a:pt x="0" y="113"/>
                    </a:lnTo>
                    <a:lnTo>
                      <a:pt x="0" y="56"/>
                    </a:lnTo>
                    <a:lnTo>
                      <a:pt x="0" y="0"/>
                    </a:lnTo>
                    <a:lnTo>
                      <a:pt x="8" y="0"/>
                    </a:lnTo>
                    <a:lnTo>
                      <a:pt x="8" y="5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0" name="Freeform 41">
                <a:extLst>
                  <a:ext uri="{FF2B5EF4-FFF2-40B4-BE49-F238E27FC236}">
                    <a16:creationId xmlns:a16="http://schemas.microsoft.com/office/drawing/2014/main" id="{10CC7DE1-E88F-4148-90A1-3400D2B7C7CD}"/>
                  </a:ext>
                </a:extLst>
              </p:cNvPr>
              <p:cNvSpPr>
                <a:spLocks/>
              </p:cNvSpPr>
              <p:nvPr/>
            </p:nvSpPr>
            <p:spPr bwMode="auto">
              <a:xfrm>
                <a:off x="3953" y="3640"/>
                <a:ext cx="1" cy="8"/>
              </a:xfrm>
              <a:custGeom>
                <a:avLst/>
                <a:gdLst>
                  <a:gd name="T0" fmla="*/ 1 w 8"/>
                  <a:gd name="T1" fmla="*/ 4 h 113"/>
                  <a:gd name="T2" fmla="*/ 1 w 8"/>
                  <a:gd name="T3" fmla="*/ 8 h 113"/>
                  <a:gd name="T4" fmla="*/ 0 w 8"/>
                  <a:gd name="T5" fmla="*/ 8 h 113"/>
                  <a:gd name="T6" fmla="*/ 0 w 8"/>
                  <a:gd name="T7" fmla="*/ 4 h 113"/>
                  <a:gd name="T8" fmla="*/ 0 w 8"/>
                  <a:gd name="T9" fmla="*/ 0 h 113"/>
                  <a:gd name="T10" fmla="*/ 1 w 8"/>
                  <a:gd name="T11" fmla="*/ 0 h 113"/>
                  <a:gd name="T12" fmla="*/ 1 w 8"/>
                  <a:gd name="T13" fmla="*/ 4 h 113"/>
                  <a:gd name="T14" fmla="*/ 0 60000 65536"/>
                  <a:gd name="T15" fmla="*/ 0 60000 65536"/>
                  <a:gd name="T16" fmla="*/ 0 60000 65536"/>
                  <a:gd name="T17" fmla="*/ 0 60000 65536"/>
                  <a:gd name="T18" fmla="*/ 0 60000 65536"/>
                  <a:gd name="T19" fmla="*/ 0 60000 65536"/>
                  <a:gd name="T20" fmla="*/ 0 60000 65536"/>
                  <a:gd name="T21" fmla="*/ 0 w 8"/>
                  <a:gd name="T22" fmla="*/ 0 h 113"/>
                  <a:gd name="T23" fmla="*/ 8 w 8"/>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13">
                    <a:moveTo>
                      <a:pt x="8" y="56"/>
                    </a:moveTo>
                    <a:lnTo>
                      <a:pt x="8" y="113"/>
                    </a:lnTo>
                    <a:lnTo>
                      <a:pt x="0" y="113"/>
                    </a:lnTo>
                    <a:lnTo>
                      <a:pt x="0" y="56"/>
                    </a:lnTo>
                    <a:lnTo>
                      <a:pt x="0" y="0"/>
                    </a:lnTo>
                    <a:lnTo>
                      <a:pt x="8" y="0"/>
                    </a:lnTo>
                    <a:lnTo>
                      <a:pt x="8" y="5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1" name="Freeform 42">
                <a:extLst>
                  <a:ext uri="{FF2B5EF4-FFF2-40B4-BE49-F238E27FC236}">
                    <a16:creationId xmlns:a16="http://schemas.microsoft.com/office/drawing/2014/main" id="{A25E90B0-56B1-45C0-B077-F46279985AFC}"/>
                  </a:ext>
                </a:extLst>
              </p:cNvPr>
              <p:cNvSpPr>
                <a:spLocks/>
              </p:cNvSpPr>
              <p:nvPr/>
            </p:nvSpPr>
            <p:spPr bwMode="auto">
              <a:xfrm>
                <a:off x="3953" y="3640"/>
                <a:ext cx="0" cy="8"/>
              </a:xfrm>
              <a:custGeom>
                <a:avLst/>
                <a:gdLst>
                  <a:gd name="T0" fmla="*/ 0 w 10"/>
                  <a:gd name="T1" fmla="*/ 4 h 113"/>
                  <a:gd name="T2" fmla="*/ 0 w 10"/>
                  <a:gd name="T3" fmla="*/ 8 h 113"/>
                  <a:gd name="T4" fmla="*/ 0 w 10"/>
                  <a:gd name="T5" fmla="*/ 8 h 113"/>
                  <a:gd name="T6" fmla="*/ 0 w 10"/>
                  <a:gd name="T7" fmla="*/ 4 h 113"/>
                  <a:gd name="T8" fmla="*/ 0 w 10"/>
                  <a:gd name="T9" fmla="*/ 0 h 113"/>
                  <a:gd name="T10" fmla="*/ 0 w 10"/>
                  <a:gd name="T11" fmla="*/ 0 h 113"/>
                  <a:gd name="T12" fmla="*/ 0 w 10"/>
                  <a:gd name="T13" fmla="*/ 4 h 113"/>
                  <a:gd name="T14" fmla="*/ 0 60000 65536"/>
                  <a:gd name="T15" fmla="*/ 0 60000 65536"/>
                  <a:gd name="T16" fmla="*/ 0 60000 65536"/>
                  <a:gd name="T17" fmla="*/ 0 60000 65536"/>
                  <a:gd name="T18" fmla="*/ 0 60000 65536"/>
                  <a:gd name="T19" fmla="*/ 0 60000 65536"/>
                  <a:gd name="T20" fmla="*/ 0 60000 65536"/>
                  <a:gd name="T21" fmla="*/ 0 w 10"/>
                  <a:gd name="T22" fmla="*/ 0 h 113"/>
                  <a:gd name="T23" fmla="*/ 0 w 10"/>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13">
                    <a:moveTo>
                      <a:pt x="10" y="56"/>
                    </a:moveTo>
                    <a:lnTo>
                      <a:pt x="10" y="113"/>
                    </a:lnTo>
                    <a:lnTo>
                      <a:pt x="0" y="112"/>
                    </a:lnTo>
                    <a:lnTo>
                      <a:pt x="3" y="56"/>
                    </a:lnTo>
                    <a:lnTo>
                      <a:pt x="6" y="0"/>
                    </a:lnTo>
                    <a:lnTo>
                      <a:pt x="10" y="0"/>
                    </a:lnTo>
                    <a:lnTo>
                      <a:pt x="10" y="5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2" name="Freeform 43">
                <a:extLst>
                  <a:ext uri="{FF2B5EF4-FFF2-40B4-BE49-F238E27FC236}">
                    <a16:creationId xmlns:a16="http://schemas.microsoft.com/office/drawing/2014/main" id="{EF8D2EAE-162F-45E4-8DAE-3CB2A439A283}"/>
                  </a:ext>
                </a:extLst>
              </p:cNvPr>
              <p:cNvSpPr>
                <a:spLocks/>
              </p:cNvSpPr>
              <p:nvPr/>
            </p:nvSpPr>
            <p:spPr bwMode="auto">
              <a:xfrm>
                <a:off x="3937" y="3638"/>
                <a:ext cx="16" cy="10"/>
              </a:xfrm>
              <a:custGeom>
                <a:avLst/>
                <a:gdLst>
                  <a:gd name="T0" fmla="*/ 16 w 428"/>
                  <a:gd name="T1" fmla="*/ 6 h 135"/>
                  <a:gd name="T2" fmla="*/ 16 w 428"/>
                  <a:gd name="T3" fmla="*/ 10 h 135"/>
                  <a:gd name="T4" fmla="*/ 0 w 428"/>
                  <a:gd name="T5" fmla="*/ 8 h 135"/>
                  <a:gd name="T6" fmla="*/ 0 w 428"/>
                  <a:gd name="T7" fmla="*/ 4 h 135"/>
                  <a:gd name="T8" fmla="*/ 1 w 428"/>
                  <a:gd name="T9" fmla="*/ 0 h 135"/>
                  <a:gd name="T10" fmla="*/ 16 w 428"/>
                  <a:gd name="T11" fmla="*/ 2 h 135"/>
                  <a:gd name="T12" fmla="*/ 16 w 428"/>
                  <a:gd name="T13" fmla="*/ 6 h 135"/>
                  <a:gd name="T14" fmla="*/ 0 60000 65536"/>
                  <a:gd name="T15" fmla="*/ 0 60000 65536"/>
                  <a:gd name="T16" fmla="*/ 0 60000 65536"/>
                  <a:gd name="T17" fmla="*/ 0 60000 65536"/>
                  <a:gd name="T18" fmla="*/ 0 60000 65536"/>
                  <a:gd name="T19" fmla="*/ 0 60000 65536"/>
                  <a:gd name="T20" fmla="*/ 0 60000 65536"/>
                  <a:gd name="T21" fmla="*/ 0 w 428"/>
                  <a:gd name="T22" fmla="*/ 0 h 135"/>
                  <a:gd name="T23" fmla="*/ 428 w 42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135">
                    <a:moveTo>
                      <a:pt x="425" y="79"/>
                    </a:moveTo>
                    <a:lnTo>
                      <a:pt x="422" y="135"/>
                    </a:lnTo>
                    <a:lnTo>
                      <a:pt x="0" y="112"/>
                    </a:lnTo>
                    <a:lnTo>
                      <a:pt x="10" y="57"/>
                    </a:lnTo>
                    <a:lnTo>
                      <a:pt x="19" y="0"/>
                    </a:lnTo>
                    <a:lnTo>
                      <a:pt x="428" y="23"/>
                    </a:lnTo>
                    <a:lnTo>
                      <a:pt x="425" y="79"/>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3" name="Freeform 44">
                <a:extLst>
                  <a:ext uri="{FF2B5EF4-FFF2-40B4-BE49-F238E27FC236}">
                    <a16:creationId xmlns:a16="http://schemas.microsoft.com/office/drawing/2014/main" id="{298A878C-25FE-4DED-9DF1-F1FD3B5E7B08}"/>
                  </a:ext>
                </a:extLst>
              </p:cNvPr>
              <p:cNvSpPr>
                <a:spLocks/>
              </p:cNvSpPr>
              <p:nvPr/>
            </p:nvSpPr>
            <p:spPr bwMode="auto">
              <a:xfrm>
                <a:off x="3923" y="3634"/>
                <a:ext cx="15" cy="12"/>
              </a:xfrm>
              <a:custGeom>
                <a:avLst/>
                <a:gdLst>
                  <a:gd name="T0" fmla="*/ 15 w 401"/>
                  <a:gd name="T1" fmla="*/ 8 h 174"/>
                  <a:gd name="T2" fmla="*/ 14 w 401"/>
                  <a:gd name="T3" fmla="*/ 12 h 174"/>
                  <a:gd name="T4" fmla="*/ 0 w 401"/>
                  <a:gd name="T5" fmla="*/ 7 h 174"/>
                  <a:gd name="T6" fmla="*/ 1 w 401"/>
                  <a:gd name="T7" fmla="*/ 4 h 174"/>
                  <a:gd name="T8" fmla="*/ 1 w 401"/>
                  <a:gd name="T9" fmla="*/ 0 h 174"/>
                  <a:gd name="T10" fmla="*/ 15 w 401"/>
                  <a:gd name="T11" fmla="*/ 4 h 174"/>
                  <a:gd name="T12" fmla="*/ 15 w 401"/>
                  <a:gd name="T13" fmla="*/ 8 h 174"/>
                  <a:gd name="T14" fmla="*/ 0 60000 65536"/>
                  <a:gd name="T15" fmla="*/ 0 60000 65536"/>
                  <a:gd name="T16" fmla="*/ 0 60000 65536"/>
                  <a:gd name="T17" fmla="*/ 0 60000 65536"/>
                  <a:gd name="T18" fmla="*/ 0 60000 65536"/>
                  <a:gd name="T19" fmla="*/ 0 60000 65536"/>
                  <a:gd name="T20" fmla="*/ 0 60000 65536"/>
                  <a:gd name="T21" fmla="*/ 0 w 401"/>
                  <a:gd name="T22" fmla="*/ 0 h 174"/>
                  <a:gd name="T23" fmla="*/ 401 w 401"/>
                  <a:gd name="T24" fmla="*/ 174 h 1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1" h="174">
                    <a:moveTo>
                      <a:pt x="392" y="119"/>
                    </a:moveTo>
                    <a:lnTo>
                      <a:pt x="382" y="174"/>
                    </a:lnTo>
                    <a:lnTo>
                      <a:pt x="0" y="107"/>
                    </a:lnTo>
                    <a:lnTo>
                      <a:pt x="17" y="54"/>
                    </a:lnTo>
                    <a:lnTo>
                      <a:pt x="33" y="0"/>
                    </a:lnTo>
                    <a:lnTo>
                      <a:pt x="401" y="62"/>
                    </a:lnTo>
                    <a:lnTo>
                      <a:pt x="392" y="119"/>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4" name="Freeform 45">
                <a:extLst>
                  <a:ext uri="{FF2B5EF4-FFF2-40B4-BE49-F238E27FC236}">
                    <a16:creationId xmlns:a16="http://schemas.microsoft.com/office/drawing/2014/main" id="{DD68503E-1933-43B0-9991-3C0964C09051}"/>
                  </a:ext>
                </a:extLst>
              </p:cNvPr>
              <p:cNvSpPr>
                <a:spLocks/>
              </p:cNvSpPr>
              <p:nvPr/>
            </p:nvSpPr>
            <p:spPr bwMode="auto">
              <a:xfrm>
                <a:off x="3910" y="3627"/>
                <a:ext cx="14" cy="14"/>
              </a:xfrm>
              <a:custGeom>
                <a:avLst/>
                <a:gdLst>
                  <a:gd name="T0" fmla="*/ 13 w 363"/>
                  <a:gd name="T1" fmla="*/ 10 h 203"/>
                  <a:gd name="T2" fmla="*/ 13 w 363"/>
                  <a:gd name="T3" fmla="*/ 14 h 203"/>
                  <a:gd name="T4" fmla="*/ 0 w 363"/>
                  <a:gd name="T5" fmla="*/ 7 h 203"/>
                  <a:gd name="T6" fmla="*/ 1 w 363"/>
                  <a:gd name="T7" fmla="*/ 4 h 203"/>
                  <a:gd name="T8" fmla="*/ 2 w 363"/>
                  <a:gd name="T9" fmla="*/ 0 h 203"/>
                  <a:gd name="T10" fmla="*/ 14 w 363"/>
                  <a:gd name="T11" fmla="*/ 7 h 203"/>
                  <a:gd name="T12" fmla="*/ 13 w 363"/>
                  <a:gd name="T13" fmla="*/ 10 h 203"/>
                  <a:gd name="T14" fmla="*/ 0 60000 65536"/>
                  <a:gd name="T15" fmla="*/ 0 60000 65536"/>
                  <a:gd name="T16" fmla="*/ 0 60000 65536"/>
                  <a:gd name="T17" fmla="*/ 0 60000 65536"/>
                  <a:gd name="T18" fmla="*/ 0 60000 65536"/>
                  <a:gd name="T19" fmla="*/ 0 60000 65536"/>
                  <a:gd name="T20" fmla="*/ 0 60000 65536"/>
                  <a:gd name="T21" fmla="*/ 0 w 363"/>
                  <a:gd name="T22" fmla="*/ 0 h 203"/>
                  <a:gd name="T23" fmla="*/ 363 w 363"/>
                  <a:gd name="T24" fmla="*/ 203 h 2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 h="203">
                    <a:moveTo>
                      <a:pt x="347" y="150"/>
                    </a:moveTo>
                    <a:lnTo>
                      <a:pt x="330" y="203"/>
                    </a:lnTo>
                    <a:lnTo>
                      <a:pt x="0" y="101"/>
                    </a:lnTo>
                    <a:lnTo>
                      <a:pt x="26" y="51"/>
                    </a:lnTo>
                    <a:lnTo>
                      <a:pt x="51" y="0"/>
                    </a:lnTo>
                    <a:lnTo>
                      <a:pt x="363" y="96"/>
                    </a:lnTo>
                    <a:lnTo>
                      <a:pt x="347" y="150"/>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5" name="Freeform 46">
                <a:extLst>
                  <a:ext uri="{FF2B5EF4-FFF2-40B4-BE49-F238E27FC236}">
                    <a16:creationId xmlns:a16="http://schemas.microsoft.com/office/drawing/2014/main" id="{F83BEAD9-99E0-4399-ABBB-5F096CF661D1}"/>
                  </a:ext>
                </a:extLst>
              </p:cNvPr>
              <p:cNvSpPr>
                <a:spLocks/>
              </p:cNvSpPr>
              <p:nvPr/>
            </p:nvSpPr>
            <p:spPr bwMode="auto">
              <a:xfrm>
                <a:off x="3901" y="3618"/>
                <a:ext cx="12" cy="16"/>
              </a:xfrm>
              <a:custGeom>
                <a:avLst/>
                <a:gdLst>
                  <a:gd name="T0" fmla="*/ 10 w 317"/>
                  <a:gd name="T1" fmla="*/ 16 h 230"/>
                  <a:gd name="T2" fmla="*/ 0 w 317"/>
                  <a:gd name="T3" fmla="*/ 7 h 230"/>
                  <a:gd name="T4" fmla="*/ 0 w 317"/>
                  <a:gd name="T5" fmla="*/ 7 h 230"/>
                  <a:gd name="T6" fmla="*/ 0 w 317"/>
                  <a:gd name="T7" fmla="*/ 6 h 230"/>
                  <a:gd name="T8" fmla="*/ 1 w 317"/>
                  <a:gd name="T9" fmla="*/ 4 h 230"/>
                  <a:gd name="T10" fmla="*/ 2 w 317"/>
                  <a:gd name="T11" fmla="*/ 0 h 230"/>
                  <a:gd name="T12" fmla="*/ 12 w 317"/>
                  <a:gd name="T13" fmla="*/ 9 h 230"/>
                  <a:gd name="T14" fmla="*/ 11 w 317"/>
                  <a:gd name="T15" fmla="*/ 13 h 230"/>
                  <a:gd name="T16" fmla="*/ 10 w 317"/>
                  <a:gd name="T17" fmla="*/ 16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230"/>
                  <a:gd name="T29" fmla="*/ 317 w 317"/>
                  <a:gd name="T30" fmla="*/ 230 h 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230">
                    <a:moveTo>
                      <a:pt x="266" y="230"/>
                    </a:moveTo>
                    <a:lnTo>
                      <a:pt x="12" y="101"/>
                    </a:lnTo>
                    <a:lnTo>
                      <a:pt x="0" y="93"/>
                    </a:lnTo>
                    <a:lnTo>
                      <a:pt x="38" y="51"/>
                    </a:lnTo>
                    <a:lnTo>
                      <a:pt x="63" y="0"/>
                    </a:lnTo>
                    <a:lnTo>
                      <a:pt x="317" y="129"/>
                    </a:lnTo>
                    <a:lnTo>
                      <a:pt x="292" y="180"/>
                    </a:lnTo>
                    <a:lnTo>
                      <a:pt x="266" y="230"/>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6" name="Freeform 47">
                <a:extLst>
                  <a:ext uri="{FF2B5EF4-FFF2-40B4-BE49-F238E27FC236}">
                    <a16:creationId xmlns:a16="http://schemas.microsoft.com/office/drawing/2014/main" id="{F3DD9132-AD11-43B6-A8F5-78D36A2FD4AF}"/>
                  </a:ext>
                </a:extLst>
              </p:cNvPr>
              <p:cNvSpPr>
                <a:spLocks/>
              </p:cNvSpPr>
              <p:nvPr/>
            </p:nvSpPr>
            <p:spPr bwMode="auto">
              <a:xfrm>
                <a:off x="3894" y="3608"/>
                <a:ext cx="9" cy="16"/>
              </a:xfrm>
              <a:custGeom>
                <a:avLst/>
                <a:gdLst>
                  <a:gd name="T0" fmla="*/ 6 w 262"/>
                  <a:gd name="T1" fmla="*/ 16 h 237"/>
                  <a:gd name="T2" fmla="*/ 0 w 262"/>
                  <a:gd name="T3" fmla="*/ 6 h 237"/>
                  <a:gd name="T4" fmla="*/ 0 w 262"/>
                  <a:gd name="T5" fmla="*/ 6 h 237"/>
                  <a:gd name="T6" fmla="*/ 0 w 262"/>
                  <a:gd name="T7" fmla="*/ 5 h 237"/>
                  <a:gd name="T8" fmla="*/ 0 w 262"/>
                  <a:gd name="T9" fmla="*/ 4 h 237"/>
                  <a:gd name="T10" fmla="*/ 2 w 262"/>
                  <a:gd name="T11" fmla="*/ 3 h 237"/>
                  <a:gd name="T12" fmla="*/ 3 w 262"/>
                  <a:gd name="T13" fmla="*/ 0 h 237"/>
                  <a:gd name="T14" fmla="*/ 9 w 262"/>
                  <a:gd name="T15" fmla="*/ 10 h 237"/>
                  <a:gd name="T16" fmla="*/ 8 w 262"/>
                  <a:gd name="T17" fmla="*/ 13 h 237"/>
                  <a:gd name="T18" fmla="*/ 6 w 262"/>
                  <a:gd name="T19" fmla="*/ 16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37"/>
                  <a:gd name="T32" fmla="*/ 262 w 262"/>
                  <a:gd name="T33" fmla="*/ 237 h 2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37">
                    <a:moveTo>
                      <a:pt x="186" y="237"/>
                    </a:moveTo>
                    <a:lnTo>
                      <a:pt x="13" y="85"/>
                    </a:lnTo>
                    <a:lnTo>
                      <a:pt x="8" y="79"/>
                    </a:lnTo>
                    <a:lnTo>
                      <a:pt x="0" y="66"/>
                    </a:lnTo>
                    <a:lnTo>
                      <a:pt x="52" y="43"/>
                    </a:lnTo>
                    <a:lnTo>
                      <a:pt x="89" y="0"/>
                    </a:lnTo>
                    <a:lnTo>
                      <a:pt x="262" y="152"/>
                    </a:lnTo>
                    <a:lnTo>
                      <a:pt x="224" y="195"/>
                    </a:lnTo>
                    <a:lnTo>
                      <a:pt x="186" y="23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7" name="Freeform 48">
                <a:extLst>
                  <a:ext uri="{FF2B5EF4-FFF2-40B4-BE49-F238E27FC236}">
                    <a16:creationId xmlns:a16="http://schemas.microsoft.com/office/drawing/2014/main" id="{808ECA83-C43A-4E2E-9306-730C579DEFBD}"/>
                  </a:ext>
                </a:extLst>
              </p:cNvPr>
              <p:cNvSpPr>
                <a:spLocks/>
              </p:cNvSpPr>
              <p:nvPr/>
            </p:nvSpPr>
            <p:spPr bwMode="auto">
              <a:xfrm>
                <a:off x="3891" y="3597"/>
                <a:ext cx="7" cy="15"/>
              </a:xfrm>
              <a:custGeom>
                <a:avLst/>
                <a:gdLst>
                  <a:gd name="T0" fmla="*/ 5 w 179"/>
                  <a:gd name="T1" fmla="*/ 13 h 217"/>
                  <a:gd name="T2" fmla="*/ 3 w 179"/>
                  <a:gd name="T3" fmla="*/ 15 h 217"/>
                  <a:gd name="T4" fmla="*/ 0 w 179"/>
                  <a:gd name="T5" fmla="*/ 3 h 217"/>
                  <a:gd name="T6" fmla="*/ 4 w 179"/>
                  <a:gd name="T7" fmla="*/ 0 h 217"/>
                  <a:gd name="T8" fmla="*/ 7 w 179"/>
                  <a:gd name="T9" fmla="*/ 12 h 217"/>
                  <a:gd name="T10" fmla="*/ 5 w 179"/>
                  <a:gd name="T11" fmla="*/ 13 h 217"/>
                  <a:gd name="T12" fmla="*/ 0 60000 65536"/>
                  <a:gd name="T13" fmla="*/ 0 60000 65536"/>
                  <a:gd name="T14" fmla="*/ 0 60000 65536"/>
                  <a:gd name="T15" fmla="*/ 0 60000 65536"/>
                  <a:gd name="T16" fmla="*/ 0 60000 65536"/>
                  <a:gd name="T17" fmla="*/ 0 60000 65536"/>
                  <a:gd name="T18" fmla="*/ 0 w 179"/>
                  <a:gd name="T19" fmla="*/ 0 h 217"/>
                  <a:gd name="T20" fmla="*/ 179 w 179"/>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79" h="217">
                    <a:moveTo>
                      <a:pt x="128" y="194"/>
                    </a:moveTo>
                    <a:lnTo>
                      <a:pt x="76" y="217"/>
                    </a:lnTo>
                    <a:lnTo>
                      <a:pt x="0" y="47"/>
                    </a:lnTo>
                    <a:lnTo>
                      <a:pt x="103" y="0"/>
                    </a:lnTo>
                    <a:lnTo>
                      <a:pt x="179" y="170"/>
                    </a:lnTo>
                    <a:lnTo>
                      <a:pt x="128" y="194"/>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8" name="Rectangle 49">
                <a:extLst>
                  <a:ext uri="{FF2B5EF4-FFF2-40B4-BE49-F238E27FC236}">
                    <a16:creationId xmlns:a16="http://schemas.microsoft.com/office/drawing/2014/main" id="{FC8253AF-87E5-408D-B815-CE33A90BC399}"/>
                  </a:ext>
                </a:extLst>
              </p:cNvPr>
              <p:cNvSpPr>
                <a:spLocks noChangeArrowheads="1"/>
              </p:cNvSpPr>
              <p:nvPr/>
            </p:nvSpPr>
            <p:spPr bwMode="auto">
              <a:xfrm>
                <a:off x="3954" y="3640"/>
                <a:ext cx="236" cy="8"/>
              </a:xfrm>
              <a:prstGeom prst="rect">
                <a:avLst/>
              </a:prstGeom>
              <a:solidFill>
                <a:srgbClr val="000000"/>
              </a:solidFill>
              <a:ln w="3175">
                <a:solidFill>
                  <a:srgbClr val="000000"/>
                </a:solid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9" name="Freeform 50">
                <a:extLst>
                  <a:ext uri="{FF2B5EF4-FFF2-40B4-BE49-F238E27FC236}">
                    <a16:creationId xmlns:a16="http://schemas.microsoft.com/office/drawing/2014/main" id="{1AA0FADF-3024-4830-8B8B-2F3FE0B195E3}"/>
                  </a:ext>
                </a:extLst>
              </p:cNvPr>
              <p:cNvSpPr>
                <a:spLocks/>
              </p:cNvSpPr>
              <p:nvPr/>
            </p:nvSpPr>
            <p:spPr bwMode="auto">
              <a:xfrm>
                <a:off x="3890" y="3314"/>
                <a:ext cx="5" cy="288"/>
              </a:xfrm>
              <a:custGeom>
                <a:avLst/>
                <a:gdLst>
                  <a:gd name="T0" fmla="*/ 0 w 121"/>
                  <a:gd name="T1" fmla="*/ 288 h 4059"/>
                  <a:gd name="T2" fmla="*/ 0 w 121"/>
                  <a:gd name="T3" fmla="*/ 0 h 4059"/>
                  <a:gd name="T4" fmla="*/ 5 w 121"/>
                  <a:gd name="T5" fmla="*/ 0 h 4059"/>
                  <a:gd name="T6" fmla="*/ 5 w 121"/>
                  <a:gd name="T7" fmla="*/ 288 h 4059"/>
                  <a:gd name="T8" fmla="*/ 0 w 121"/>
                  <a:gd name="T9" fmla="*/ 288 h 4059"/>
                  <a:gd name="T10" fmla="*/ 0 60000 65536"/>
                  <a:gd name="T11" fmla="*/ 0 60000 65536"/>
                  <a:gd name="T12" fmla="*/ 0 60000 65536"/>
                  <a:gd name="T13" fmla="*/ 0 60000 65536"/>
                  <a:gd name="T14" fmla="*/ 0 60000 65536"/>
                  <a:gd name="T15" fmla="*/ 0 w 121"/>
                  <a:gd name="T16" fmla="*/ 0 h 4059"/>
                  <a:gd name="T17" fmla="*/ 121 w 121"/>
                  <a:gd name="T18" fmla="*/ 4059 h 4059"/>
                </a:gdLst>
                <a:ahLst/>
                <a:cxnLst>
                  <a:cxn ang="T10">
                    <a:pos x="T0" y="T1"/>
                  </a:cxn>
                  <a:cxn ang="T11">
                    <a:pos x="T2" y="T3"/>
                  </a:cxn>
                  <a:cxn ang="T12">
                    <a:pos x="T4" y="T5"/>
                  </a:cxn>
                  <a:cxn ang="T13">
                    <a:pos x="T6" y="T7"/>
                  </a:cxn>
                  <a:cxn ang="T14">
                    <a:pos x="T8" y="T9"/>
                  </a:cxn>
                </a:cxnLst>
                <a:rect l="T15" t="T16" r="T17" b="T18"/>
                <a:pathLst>
                  <a:path w="121" h="4059">
                    <a:moveTo>
                      <a:pt x="9" y="4059"/>
                    </a:moveTo>
                    <a:lnTo>
                      <a:pt x="0" y="1"/>
                    </a:lnTo>
                    <a:lnTo>
                      <a:pt x="112" y="0"/>
                    </a:lnTo>
                    <a:lnTo>
                      <a:pt x="121" y="4058"/>
                    </a:lnTo>
                    <a:lnTo>
                      <a:pt x="9" y="4059"/>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0" name="Freeform 51">
                <a:extLst>
                  <a:ext uri="{FF2B5EF4-FFF2-40B4-BE49-F238E27FC236}">
                    <a16:creationId xmlns:a16="http://schemas.microsoft.com/office/drawing/2014/main" id="{3487870E-0DE2-478D-B199-A1CED0FF6EDA}"/>
                  </a:ext>
                </a:extLst>
              </p:cNvPr>
              <p:cNvSpPr>
                <a:spLocks/>
              </p:cNvSpPr>
              <p:nvPr/>
            </p:nvSpPr>
            <p:spPr bwMode="auto">
              <a:xfrm>
                <a:off x="4243" y="3339"/>
                <a:ext cx="5" cy="261"/>
              </a:xfrm>
              <a:custGeom>
                <a:avLst/>
                <a:gdLst>
                  <a:gd name="T0" fmla="*/ 1 w 138"/>
                  <a:gd name="T1" fmla="*/ 261 h 3665"/>
                  <a:gd name="T2" fmla="*/ 0 w 138"/>
                  <a:gd name="T3" fmla="*/ 0 h 3665"/>
                  <a:gd name="T4" fmla="*/ 4 w 138"/>
                  <a:gd name="T5" fmla="*/ 0 h 3665"/>
                  <a:gd name="T6" fmla="*/ 5 w 138"/>
                  <a:gd name="T7" fmla="*/ 261 h 3665"/>
                  <a:gd name="T8" fmla="*/ 1 w 138"/>
                  <a:gd name="T9" fmla="*/ 261 h 3665"/>
                  <a:gd name="T10" fmla="*/ 0 60000 65536"/>
                  <a:gd name="T11" fmla="*/ 0 60000 65536"/>
                  <a:gd name="T12" fmla="*/ 0 60000 65536"/>
                  <a:gd name="T13" fmla="*/ 0 60000 65536"/>
                  <a:gd name="T14" fmla="*/ 0 60000 65536"/>
                  <a:gd name="T15" fmla="*/ 0 w 138"/>
                  <a:gd name="T16" fmla="*/ 0 h 3665"/>
                  <a:gd name="T17" fmla="*/ 138 w 138"/>
                  <a:gd name="T18" fmla="*/ 3665 h 3665"/>
                </a:gdLst>
                <a:ahLst/>
                <a:cxnLst>
                  <a:cxn ang="T10">
                    <a:pos x="T0" y="T1"/>
                  </a:cxn>
                  <a:cxn ang="T11">
                    <a:pos x="T2" y="T3"/>
                  </a:cxn>
                  <a:cxn ang="T12">
                    <a:pos x="T4" y="T5"/>
                  </a:cxn>
                  <a:cxn ang="T13">
                    <a:pos x="T6" y="T7"/>
                  </a:cxn>
                  <a:cxn ang="T14">
                    <a:pos x="T8" y="T9"/>
                  </a:cxn>
                </a:cxnLst>
                <a:rect l="T15" t="T16" r="T17" b="T18"/>
                <a:pathLst>
                  <a:path w="138" h="3665">
                    <a:moveTo>
                      <a:pt x="26" y="3665"/>
                    </a:moveTo>
                    <a:lnTo>
                      <a:pt x="0" y="1"/>
                    </a:lnTo>
                    <a:lnTo>
                      <a:pt x="112" y="0"/>
                    </a:lnTo>
                    <a:lnTo>
                      <a:pt x="138" y="3664"/>
                    </a:lnTo>
                    <a:lnTo>
                      <a:pt x="26" y="3665"/>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1" name="Freeform 52">
                <a:extLst>
                  <a:ext uri="{FF2B5EF4-FFF2-40B4-BE49-F238E27FC236}">
                    <a16:creationId xmlns:a16="http://schemas.microsoft.com/office/drawing/2014/main" id="{202BDBFA-52E2-4757-B331-ABAC790463A3}"/>
                  </a:ext>
                </a:extLst>
              </p:cNvPr>
              <p:cNvSpPr>
                <a:spLocks/>
              </p:cNvSpPr>
              <p:nvPr/>
            </p:nvSpPr>
            <p:spPr bwMode="auto">
              <a:xfrm>
                <a:off x="4243" y="3331"/>
                <a:ext cx="6" cy="12"/>
              </a:xfrm>
              <a:custGeom>
                <a:avLst/>
                <a:gdLst>
                  <a:gd name="T0" fmla="*/ 0 w 155"/>
                  <a:gd name="T1" fmla="*/ 7 h 164"/>
                  <a:gd name="T2" fmla="*/ 2 w 155"/>
                  <a:gd name="T3" fmla="*/ 1 h 164"/>
                  <a:gd name="T4" fmla="*/ 2 w 155"/>
                  <a:gd name="T5" fmla="*/ 1 h 164"/>
                  <a:gd name="T6" fmla="*/ 3 w 155"/>
                  <a:gd name="T7" fmla="*/ 0 h 164"/>
                  <a:gd name="T8" fmla="*/ 4 w 155"/>
                  <a:gd name="T9" fmla="*/ 3 h 164"/>
                  <a:gd name="T10" fmla="*/ 6 w 155"/>
                  <a:gd name="T11" fmla="*/ 6 h 164"/>
                  <a:gd name="T12" fmla="*/ 4 w 155"/>
                  <a:gd name="T13" fmla="*/ 12 h 164"/>
                  <a:gd name="T14" fmla="*/ 0 w 155"/>
                  <a:gd name="T15" fmla="*/ 7 h 164"/>
                  <a:gd name="T16" fmla="*/ 0 60000 65536"/>
                  <a:gd name="T17" fmla="*/ 0 60000 65536"/>
                  <a:gd name="T18" fmla="*/ 0 60000 65536"/>
                  <a:gd name="T19" fmla="*/ 0 60000 65536"/>
                  <a:gd name="T20" fmla="*/ 0 60000 65536"/>
                  <a:gd name="T21" fmla="*/ 0 60000 65536"/>
                  <a:gd name="T22" fmla="*/ 0 60000 65536"/>
                  <a:gd name="T23" fmla="*/ 0 60000 65536"/>
                  <a:gd name="T24" fmla="*/ 0 w 155"/>
                  <a:gd name="T25" fmla="*/ 0 h 164"/>
                  <a:gd name="T26" fmla="*/ 155 w 155"/>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 h="164">
                    <a:moveTo>
                      <a:pt x="0" y="97"/>
                    </a:moveTo>
                    <a:lnTo>
                      <a:pt x="63" y="12"/>
                    </a:lnTo>
                    <a:lnTo>
                      <a:pt x="76" y="0"/>
                    </a:lnTo>
                    <a:lnTo>
                      <a:pt x="110" y="46"/>
                    </a:lnTo>
                    <a:lnTo>
                      <a:pt x="155" y="79"/>
                    </a:lnTo>
                    <a:lnTo>
                      <a:pt x="92" y="164"/>
                    </a:lnTo>
                    <a:lnTo>
                      <a:pt x="0" y="9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2" name="Freeform 53">
                <a:extLst>
                  <a:ext uri="{FF2B5EF4-FFF2-40B4-BE49-F238E27FC236}">
                    <a16:creationId xmlns:a16="http://schemas.microsoft.com/office/drawing/2014/main" id="{B5914F22-4A44-4A86-AD97-5E3BB7455F1E}"/>
                  </a:ext>
                </a:extLst>
              </p:cNvPr>
              <p:cNvSpPr>
                <a:spLocks/>
              </p:cNvSpPr>
              <p:nvPr/>
            </p:nvSpPr>
            <p:spPr bwMode="auto">
              <a:xfrm>
                <a:off x="4246" y="3325"/>
                <a:ext cx="6" cy="13"/>
              </a:xfrm>
              <a:custGeom>
                <a:avLst/>
                <a:gdLst>
                  <a:gd name="T0" fmla="*/ 0 w 175"/>
                  <a:gd name="T1" fmla="*/ 6 h 177"/>
                  <a:gd name="T2" fmla="*/ 4 w 175"/>
                  <a:gd name="T3" fmla="*/ 0 h 177"/>
                  <a:gd name="T4" fmla="*/ 4 w 175"/>
                  <a:gd name="T5" fmla="*/ 0 h 177"/>
                  <a:gd name="T6" fmla="*/ 4 w 175"/>
                  <a:gd name="T7" fmla="*/ 0 h 177"/>
                  <a:gd name="T8" fmla="*/ 5 w 175"/>
                  <a:gd name="T9" fmla="*/ 4 h 177"/>
                  <a:gd name="T10" fmla="*/ 6 w 175"/>
                  <a:gd name="T11" fmla="*/ 7 h 177"/>
                  <a:gd name="T12" fmla="*/ 2 w 175"/>
                  <a:gd name="T13" fmla="*/ 13 h 177"/>
                  <a:gd name="T14" fmla="*/ 1 w 175"/>
                  <a:gd name="T15" fmla="*/ 10 h 177"/>
                  <a:gd name="T16" fmla="*/ 0 w 175"/>
                  <a:gd name="T17" fmla="*/ 6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177"/>
                  <a:gd name="T29" fmla="*/ 175 w 175"/>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177">
                    <a:moveTo>
                      <a:pt x="0" y="85"/>
                    </a:moveTo>
                    <a:lnTo>
                      <a:pt x="108" y="5"/>
                    </a:lnTo>
                    <a:lnTo>
                      <a:pt x="117" y="0"/>
                    </a:lnTo>
                    <a:lnTo>
                      <a:pt x="142" y="52"/>
                    </a:lnTo>
                    <a:lnTo>
                      <a:pt x="175" y="97"/>
                    </a:lnTo>
                    <a:lnTo>
                      <a:pt x="67" y="177"/>
                    </a:lnTo>
                    <a:lnTo>
                      <a:pt x="34" y="131"/>
                    </a:lnTo>
                    <a:lnTo>
                      <a:pt x="0" y="85"/>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3" name="Freeform 54">
                <a:extLst>
                  <a:ext uri="{FF2B5EF4-FFF2-40B4-BE49-F238E27FC236}">
                    <a16:creationId xmlns:a16="http://schemas.microsoft.com/office/drawing/2014/main" id="{554AFEB3-1294-4DF8-A0DF-DBF933CF858E}"/>
                  </a:ext>
                </a:extLst>
              </p:cNvPr>
              <p:cNvSpPr>
                <a:spLocks/>
              </p:cNvSpPr>
              <p:nvPr/>
            </p:nvSpPr>
            <p:spPr bwMode="auto">
              <a:xfrm>
                <a:off x="4250" y="3320"/>
                <a:ext cx="7" cy="13"/>
              </a:xfrm>
              <a:custGeom>
                <a:avLst/>
                <a:gdLst>
                  <a:gd name="T0" fmla="*/ 1 w 189"/>
                  <a:gd name="T1" fmla="*/ 9 h 176"/>
                  <a:gd name="T2" fmla="*/ 0 w 189"/>
                  <a:gd name="T3" fmla="*/ 5 h 176"/>
                  <a:gd name="T4" fmla="*/ 6 w 189"/>
                  <a:gd name="T5" fmla="*/ 0 h 176"/>
                  <a:gd name="T6" fmla="*/ 6 w 189"/>
                  <a:gd name="T7" fmla="*/ 4 h 176"/>
                  <a:gd name="T8" fmla="*/ 7 w 189"/>
                  <a:gd name="T9" fmla="*/ 8 h 176"/>
                  <a:gd name="T10" fmla="*/ 2 w 189"/>
                  <a:gd name="T11" fmla="*/ 13 h 176"/>
                  <a:gd name="T12" fmla="*/ 1 w 189"/>
                  <a:gd name="T13" fmla="*/ 9 h 176"/>
                  <a:gd name="T14" fmla="*/ 0 60000 65536"/>
                  <a:gd name="T15" fmla="*/ 0 60000 65536"/>
                  <a:gd name="T16" fmla="*/ 0 60000 65536"/>
                  <a:gd name="T17" fmla="*/ 0 60000 65536"/>
                  <a:gd name="T18" fmla="*/ 0 60000 65536"/>
                  <a:gd name="T19" fmla="*/ 0 60000 65536"/>
                  <a:gd name="T20" fmla="*/ 0 60000 65536"/>
                  <a:gd name="T21" fmla="*/ 0 w 189"/>
                  <a:gd name="T22" fmla="*/ 0 h 176"/>
                  <a:gd name="T23" fmla="*/ 189 w 189"/>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 h="176">
                    <a:moveTo>
                      <a:pt x="25" y="125"/>
                    </a:moveTo>
                    <a:lnTo>
                      <a:pt x="0" y="73"/>
                    </a:lnTo>
                    <a:lnTo>
                      <a:pt x="154" y="0"/>
                    </a:lnTo>
                    <a:lnTo>
                      <a:pt x="172" y="55"/>
                    </a:lnTo>
                    <a:lnTo>
                      <a:pt x="189" y="108"/>
                    </a:lnTo>
                    <a:lnTo>
                      <a:pt x="48" y="176"/>
                    </a:lnTo>
                    <a:lnTo>
                      <a:pt x="25" y="125"/>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4" name="Freeform 55">
                <a:extLst>
                  <a:ext uri="{FF2B5EF4-FFF2-40B4-BE49-F238E27FC236}">
                    <a16:creationId xmlns:a16="http://schemas.microsoft.com/office/drawing/2014/main" id="{EC7AA952-ADA9-40F4-9D82-857DCF09927D}"/>
                  </a:ext>
                </a:extLst>
              </p:cNvPr>
              <p:cNvSpPr>
                <a:spLocks/>
              </p:cNvSpPr>
              <p:nvPr/>
            </p:nvSpPr>
            <p:spPr bwMode="auto">
              <a:xfrm>
                <a:off x="4256" y="3316"/>
                <a:ext cx="8" cy="12"/>
              </a:xfrm>
              <a:custGeom>
                <a:avLst/>
                <a:gdLst>
                  <a:gd name="T0" fmla="*/ 1 w 213"/>
                  <a:gd name="T1" fmla="*/ 8 h 170"/>
                  <a:gd name="T2" fmla="*/ 0 w 213"/>
                  <a:gd name="T3" fmla="*/ 4 h 170"/>
                  <a:gd name="T4" fmla="*/ 7 w 213"/>
                  <a:gd name="T5" fmla="*/ 0 h 170"/>
                  <a:gd name="T6" fmla="*/ 8 w 213"/>
                  <a:gd name="T7" fmla="*/ 4 h 170"/>
                  <a:gd name="T8" fmla="*/ 8 w 213"/>
                  <a:gd name="T9" fmla="*/ 8 h 170"/>
                  <a:gd name="T10" fmla="*/ 1 w 213"/>
                  <a:gd name="T11" fmla="*/ 12 h 170"/>
                  <a:gd name="T12" fmla="*/ 1 w 213"/>
                  <a:gd name="T13" fmla="*/ 8 h 170"/>
                  <a:gd name="T14" fmla="*/ 0 60000 65536"/>
                  <a:gd name="T15" fmla="*/ 0 60000 65536"/>
                  <a:gd name="T16" fmla="*/ 0 60000 65536"/>
                  <a:gd name="T17" fmla="*/ 0 60000 65536"/>
                  <a:gd name="T18" fmla="*/ 0 60000 65536"/>
                  <a:gd name="T19" fmla="*/ 0 60000 65536"/>
                  <a:gd name="T20" fmla="*/ 0 60000 65536"/>
                  <a:gd name="T21" fmla="*/ 0 w 213"/>
                  <a:gd name="T22" fmla="*/ 0 h 170"/>
                  <a:gd name="T23" fmla="*/ 213 w 213"/>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170">
                    <a:moveTo>
                      <a:pt x="18" y="117"/>
                    </a:moveTo>
                    <a:lnTo>
                      <a:pt x="0" y="62"/>
                    </a:lnTo>
                    <a:lnTo>
                      <a:pt x="187" y="0"/>
                    </a:lnTo>
                    <a:lnTo>
                      <a:pt x="201" y="55"/>
                    </a:lnTo>
                    <a:lnTo>
                      <a:pt x="213" y="110"/>
                    </a:lnTo>
                    <a:lnTo>
                      <a:pt x="35" y="170"/>
                    </a:lnTo>
                    <a:lnTo>
                      <a:pt x="18" y="11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5" name="Freeform 56">
                <a:extLst>
                  <a:ext uri="{FF2B5EF4-FFF2-40B4-BE49-F238E27FC236}">
                    <a16:creationId xmlns:a16="http://schemas.microsoft.com/office/drawing/2014/main" id="{903E83A2-D168-4FB6-B955-9EE814404FEA}"/>
                  </a:ext>
                </a:extLst>
              </p:cNvPr>
              <p:cNvSpPr>
                <a:spLocks/>
              </p:cNvSpPr>
              <p:nvPr/>
            </p:nvSpPr>
            <p:spPr bwMode="auto">
              <a:xfrm>
                <a:off x="4263" y="3312"/>
                <a:ext cx="9" cy="11"/>
              </a:xfrm>
              <a:custGeom>
                <a:avLst/>
                <a:gdLst>
                  <a:gd name="T0" fmla="*/ 1 w 240"/>
                  <a:gd name="T1" fmla="*/ 7 h 161"/>
                  <a:gd name="T2" fmla="*/ 0 w 240"/>
                  <a:gd name="T3" fmla="*/ 3 h 161"/>
                  <a:gd name="T4" fmla="*/ 8 w 240"/>
                  <a:gd name="T5" fmla="*/ 0 h 161"/>
                  <a:gd name="T6" fmla="*/ 9 w 240"/>
                  <a:gd name="T7" fmla="*/ 8 h 161"/>
                  <a:gd name="T8" fmla="*/ 1 w 240"/>
                  <a:gd name="T9" fmla="*/ 11 h 161"/>
                  <a:gd name="T10" fmla="*/ 1 w 240"/>
                  <a:gd name="T11" fmla="*/ 7 h 161"/>
                  <a:gd name="T12" fmla="*/ 0 60000 65536"/>
                  <a:gd name="T13" fmla="*/ 0 60000 65536"/>
                  <a:gd name="T14" fmla="*/ 0 60000 65536"/>
                  <a:gd name="T15" fmla="*/ 0 60000 65536"/>
                  <a:gd name="T16" fmla="*/ 0 60000 65536"/>
                  <a:gd name="T17" fmla="*/ 0 60000 65536"/>
                  <a:gd name="T18" fmla="*/ 0 w 240"/>
                  <a:gd name="T19" fmla="*/ 0 h 161"/>
                  <a:gd name="T20" fmla="*/ 240 w 240"/>
                  <a:gd name="T21" fmla="*/ 161 h 161"/>
                </a:gdLst>
                <a:ahLst/>
                <a:cxnLst>
                  <a:cxn ang="T12">
                    <a:pos x="T0" y="T1"/>
                  </a:cxn>
                  <a:cxn ang="T13">
                    <a:pos x="T2" y="T3"/>
                  </a:cxn>
                  <a:cxn ang="T14">
                    <a:pos x="T4" y="T5"/>
                  </a:cxn>
                  <a:cxn ang="T15">
                    <a:pos x="T6" y="T7"/>
                  </a:cxn>
                  <a:cxn ang="T16">
                    <a:pos x="T8" y="T9"/>
                  </a:cxn>
                  <a:cxn ang="T17">
                    <a:pos x="T10" y="T11"/>
                  </a:cxn>
                </a:cxnLst>
                <a:rect l="T18" t="T19" r="T20" b="T21"/>
                <a:pathLst>
                  <a:path w="240" h="161">
                    <a:moveTo>
                      <a:pt x="14" y="106"/>
                    </a:moveTo>
                    <a:lnTo>
                      <a:pt x="0" y="51"/>
                    </a:lnTo>
                    <a:lnTo>
                      <a:pt x="214" y="0"/>
                    </a:lnTo>
                    <a:lnTo>
                      <a:pt x="240" y="110"/>
                    </a:lnTo>
                    <a:lnTo>
                      <a:pt x="26" y="161"/>
                    </a:lnTo>
                    <a:lnTo>
                      <a:pt x="14" y="10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6" name="Line 57">
                <a:extLst>
                  <a:ext uri="{FF2B5EF4-FFF2-40B4-BE49-F238E27FC236}">
                    <a16:creationId xmlns:a16="http://schemas.microsoft.com/office/drawing/2014/main" id="{1B6BD1F9-5A11-4C6E-8039-39ADF4678335}"/>
                  </a:ext>
                </a:extLst>
              </p:cNvPr>
              <p:cNvSpPr>
                <a:spLocks noChangeShapeType="1"/>
              </p:cNvSpPr>
              <p:nvPr/>
            </p:nvSpPr>
            <p:spPr bwMode="auto">
              <a:xfrm flipV="1">
                <a:off x="3892"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7" name="Line 58">
                <a:extLst>
                  <a:ext uri="{FF2B5EF4-FFF2-40B4-BE49-F238E27FC236}">
                    <a16:creationId xmlns:a16="http://schemas.microsoft.com/office/drawing/2014/main" id="{4AE5DF46-9828-417A-850F-9BBE9F7AC58A}"/>
                  </a:ext>
                </a:extLst>
              </p:cNvPr>
              <p:cNvSpPr>
                <a:spLocks noChangeShapeType="1"/>
              </p:cNvSpPr>
              <p:nvPr/>
            </p:nvSpPr>
            <p:spPr bwMode="auto">
              <a:xfrm>
                <a:off x="3897"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8" name="Line 59">
                <a:extLst>
                  <a:ext uri="{FF2B5EF4-FFF2-40B4-BE49-F238E27FC236}">
                    <a16:creationId xmlns:a16="http://schemas.microsoft.com/office/drawing/2014/main" id="{F58C595F-E061-4A87-B636-7ECC6FD6F577}"/>
                  </a:ext>
                </a:extLst>
              </p:cNvPr>
              <p:cNvSpPr>
                <a:spLocks noChangeShapeType="1"/>
              </p:cNvSpPr>
              <p:nvPr/>
            </p:nvSpPr>
            <p:spPr bwMode="auto">
              <a:xfrm>
                <a:off x="4235"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9" name="Line 60">
                <a:extLst>
                  <a:ext uri="{FF2B5EF4-FFF2-40B4-BE49-F238E27FC236}">
                    <a16:creationId xmlns:a16="http://schemas.microsoft.com/office/drawing/2014/main" id="{FC5D0DD8-7004-4638-8CE2-BEC1E03DB30A}"/>
                  </a:ext>
                </a:extLst>
              </p:cNvPr>
              <p:cNvSpPr>
                <a:spLocks noChangeShapeType="1"/>
              </p:cNvSpPr>
              <p:nvPr/>
            </p:nvSpPr>
            <p:spPr bwMode="auto">
              <a:xfrm>
                <a:off x="4240"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0" name="Line 61">
                <a:extLst>
                  <a:ext uri="{FF2B5EF4-FFF2-40B4-BE49-F238E27FC236}">
                    <a16:creationId xmlns:a16="http://schemas.microsoft.com/office/drawing/2014/main" id="{8BD0AFF7-14EF-473E-A55A-EB1D16E6976A}"/>
                  </a:ext>
                </a:extLst>
              </p:cNvPr>
              <p:cNvSpPr>
                <a:spLocks noChangeShapeType="1"/>
              </p:cNvSpPr>
              <p:nvPr/>
            </p:nvSpPr>
            <p:spPr bwMode="auto">
              <a:xfrm>
                <a:off x="4244"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1" name="Line 62">
                <a:extLst>
                  <a:ext uri="{FF2B5EF4-FFF2-40B4-BE49-F238E27FC236}">
                    <a16:creationId xmlns:a16="http://schemas.microsoft.com/office/drawing/2014/main" id="{380F145B-12FE-4629-91AF-379188FB6A69}"/>
                  </a:ext>
                </a:extLst>
              </p:cNvPr>
              <p:cNvSpPr>
                <a:spLocks noChangeShapeType="1"/>
              </p:cNvSpPr>
              <p:nvPr/>
            </p:nvSpPr>
            <p:spPr bwMode="auto">
              <a:xfrm>
                <a:off x="4248"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2" name="Line 63">
                <a:extLst>
                  <a:ext uri="{FF2B5EF4-FFF2-40B4-BE49-F238E27FC236}">
                    <a16:creationId xmlns:a16="http://schemas.microsoft.com/office/drawing/2014/main" id="{E80E7BAB-891D-43FE-849C-B65736B9792F}"/>
                  </a:ext>
                </a:extLst>
              </p:cNvPr>
              <p:cNvSpPr>
                <a:spLocks noChangeShapeType="1"/>
              </p:cNvSpPr>
              <p:nvPr/>
            </p:nvSpPr>
            <p:spPr bwMode="auto">
              <a:xfrm>
                <a:off x="4252" y="3314"/>
                <a:ext cx="3"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3" name="Line 64">
                <a:extLst>
                  <a:ext uri="{FF2B5EF4-FFF2-40B4-BE49-F238E27FC236}">
                    <a16:creationId xmlns:a16="http://schemas.microsoft.com/office/drawing/2014/main" id="{25668301-FA4B-4126-9343-2A7D7D2E8606}"/>
                  </a:ext>
                </a:extLst>
              </p:cNvPr>
              <p:cNvSpPr>
                <a:spLocks noChangeShapeType="1"/>
              </p:cNvSpPr>
              <p:nvPr/>
            </p:nvSpPr>
            <p:spPr bwMode="auto">
              <a:xfrm>
                <a:off x="4257"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4" name="Line 65">
                <a:extLst>
                  <a:ext uri="{FF2B5EF4-FFF2-40B4-BE49-F238E27FC236}">
                    <a16:creationId xmlns:a16="http://schemas.microsoft.com/office/drawing/2014/main" id="{1DB46E08-0F7B-496A-8A56-8D404A96AC96}"/>
                  </a:ext>
                </a:extLst>
              </p:cNvPr>
              <p:cNvSpPr>
                <a:spLocks noChangeShapeType="1"/>
              </p:cNvSpPr>
              <p:nvPr/>
            </p:nvSpPr>
            <p:spPr bwMode="auto">
              <a:xfrm>
                <a:off x="4261"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5" name="Line 66">
                <a:extLst>
                  <a:ext uri="{FF2B5EF4-FFF2-40B4-BE49-F238E27FC236}">
                    <a16:creationId xmlns:a16="http://schemas.microsoft.com/office/drawing/2014/main" id="{0529F20E-4E2B-45B3-B0F0-2DD5C879DC18}"/>
                  </a:ext>
                </a:extLst>
              </p:cNvPr>
              <p:cNvSpPr>
                <a:spLocks noChangeShapeType="1"/>
              </p:cNvSpPr>
              <p:nvPr/>
            </p:nvSpPr>
            <p:spPr bwMode="auto">
              <a:xfrm>
                <a:off x="3888" y="3552"/>
                <a:ext cx="351" cy="1"/>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6" name="Line 67">
                <a:extLst>
                  <a:ext uri="{FF2B5EF4-FFF2-40B4-BE49-F238E27FC236}">
                    <a16:creationId xmlns:a16="http://schemas.microsoft.com/office/drawing/2014/main" id="{A23BCB84-267B-4D3E-9FA2-A7060D8108B3}"/>
                  </a:ext>
                </a:extLst>
              </p:cNvPr>
              <p:cNvSpPr>
                <a:spLocks noChangeShapeType="1"/>
              </p:cNvSpPr>
              <p:nvPr/>
            </p:nvSpPr>
            <p:spPr bwMode="auto">
              <a:xfrm>
                <a:off x="3888" y="3312"/>
                <a:ext cx="347" cy="0"/>
              </a:xfrm>
              <a:prstGeom prst="line">
                <a:avLst/>
              </a:prstGeom>
              <a:noFill/>
              <a:ln w="31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9" name="AutoShape 68">
              <a:extLst>
                <a:ext uri="{FF2B5EF4-FFF2-40B4-BE49-F238E27FC236}">
                  <a16:creationId xmlns:a16="http://schemas.microsoft.com/office/drawing/2014/main" id="{B32B5C3A-19B0-4909-80DF-CCAF691D1E62}"/>
                </a:ext>
              </a:extLst>
            </p:cNvPr>
            <p:cNvSpPr>
              <a:spLocks noChangeArrowheads="1"/>
            </p:cNvSpPr>
            <p:nvPr/>
          </p:nvSpPr>
          <p:spPr bwMode="auto">
            <a:xfrm rot="16200000" flipH="1" flipV="1">
              <a:off x="752438" y="3792538"/>
              <a:ext cx="4724400" cy="1016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 name="AutoShape 69">
              <a:extLst>
                <a:ext uri="{FF2B5EF4-FFF2-40B4-BE49-F238E27FC236}">
                  <a16:creationId xmlns:a16="http://schemas.microsoft.com/office/drawing/2014/main" id="{9ECCE937-3814-4092-9F15-BAB0375A899C}"/>
                </a:ext>
              </a:extLst>
            </p:cNvPr>
            <p:cNvSpPr>
              <a:spLocks noChangeArrowheads="1"/>
            </p:cNvSpPr>
            <p:nvPr/>
          </p:nvSpPr>
          <p:spPr bwMode="auto">
            <a:xfrm flipH="1" flipV="1">
              <a:off x="2811425" y="6053138"/>
              <a:ext cx="2944813" cy="1524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11" name="Group 70">
              <a:extLst>
                <a:ext uri="{FF2B5EF4-FFF2-40B4-BE49-F238E27FC236}">
                  <a16:creationId xmlns:a16="http://schemas.microsoft.com/office/drawing/2014/main" id="{0EAC9486-3EB0-45AE-BFF6-0DD0B7D807B7}"/>
                </a:ext>
              </a:extLst>
            </p:cNvPr>
            <p:cNvGrpSpPr>
              <a:grpSpLocks/>
            </p:cNvGrpSpPr>
            <p:nvPr/>
          </p:nvGrpSpPr>
          <p:grpSpPr bwMode="auto">
            <a:xfrm>
              <a:off x="4503744" y="652462"/>
              <a:ext cx="152405" cy="2535237"/>
              <a:chOff x="1430" y="1412"/>
              <a:chExt cx="163" cy="3873"/>
            </a:xfrm>
          </p:grpSpPr>
          <p:sp>
            <p:nvSpPr>
              <p:cNvPr id="155" name="Line 71">
                <a:extLst>
                  <a:ext uri="{FF2B5EF4-FFF2-40B4-BE49-F238E27FC236}">
                    <a16:creationId xmlns:a16="http://schemas.microsoft.com/office/drawing/2014/main" id="{F0651B40-7F3A-495E-B601-63F504B539FF}"/>
                  </a:ext>
                </a:extLst>
              </p:cNvPr>
              <p:cNvSpPr>
                <a:spLocks noChangeShapeType="1"/>
              </p:cNvSpPr>
              <p:nvPr/>
            </p:nvSpPr>
            <p:spPr bwMode="auto">
              <a:xfrm>
                <a:off x="1592" y="1540"/>
                <a:ext cx="1" cy="358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6" name="Line 72">
                <a:extLst>
                  <a:ext uri="{FF2B5EF4-FFF2-40B4-BE49-F238E27FC236}">
                    <a16:creationId xmlns:a16="http://schemas.microsoft.com/office/drawing/2014/main" id="{044EB486-63E5-42FE-9747-D4FC5D772D82}"/>
                  </a:ext>
                </a:extLst>
              </p:cNvPr>
              <p:cNvSpPr>
                <a:spLocks noChangeShapeType="1"/>
              </p:cNvSpPr>
              <p:nvPr/>
            </p:nvSpPr>
            <p:spPr bwMode="auto">
              <a:xfrm flipV="1">
                <a:off x="1430" y="1540"/>
                <a:ext cx="1" cy="358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7" name="Freeform 73">
                <a:extLst>
                  <a:ext uri="{FF2B5EF4-FFF2-40B4-BE49-F238E27FC236}">
                    <a16:creationId xmlns:a16="http://schemas.microsoft.com/office/drawing/2014/main" id="{DF29FD2A-87FA-4F93-8915-444325A719CE}"/>
                  </a:ext>
                </a:extLst>
              </p:cNvPr>
              <p:cNvSpPr>
                <a:spLocks/>
              </p:cNvSpPr>
              <p:nvPr/>
            </p:nvSpPr>
            <p:spPr bwMode="auto">
              <a:xfrm>
                <a:off x="1430" y="1482"/>
                <a:ext cx="162" cy="59"/>
              </a:xfrm>
              <a:custGeom>
                <a:avLst/>
                <a:gdLst>
                  <a:gd name="T0" fmla="*/ 0 w 648"/>
                  <a:gd name="T1" fmla="*/ 59 h 237"/>
                  <a:gd name="T2" fmla="*/ 6 w 648"/>
                  <a:gd name="T3" fmla="*/ 36 h 237"/>
                  <a:gd name="T4" fmla="*/ 24 w 648"/>
                  <a:gd name="T5" fmla="*/ 17 h 237"/>
                  <a:gd name="T6" fmla="*/ 49 w 648"/>
                  <a:gd name="T7" fmla="*/ 5 h 237"/>
                  <a:gd name="T8" fmla="*/ 81 w 648"/>
                  <a:gd name="T9" fmla="*/ 0 h 237"/>
                  <a:gd name="T10" fmla="*/ 112 w 648"/>
                  <a:gd name="T11" fmla="*/ 5 h 237"/>
                  <a:gd name="T12" fmla="*/ 138 w 648"/>
                  <a:gd name="T13" fmla="*/ 17 h 237"/>
                  <a:gd name="T14" fmla="*/ 156 w 648"/>
                  <a:gd name="T15" fmla="*/ 36 h 237"/>
                  <a:gd name="T16" fmla="*/ 162 w 648"/>
                  <a:gd name="T17" fmla="*/ 59 h 237"/>
                  <a:gd name="T18" fmla="*/ 162 w 648"/>
                  <a:gd name="T19" fmla="*/ 59 h 237"/>
                  <a:gd name="T20" fmla="*/ 162 w 648"/>
                  <a:gd name="T21" fmla="*/ 59 h 237"/>
                  <a:gd name="T22" fmla="*/ 162 w 648"/>
                  <a:gd name="T23" fmla="*/ 59 h 2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8"/>
                  <a:gd name="T37" fmla="*/ 0 h 237"/>
                  <a:gd name="T38" fmla="*/ 648 w 648"/>
                  <a:gd name="T39" fmla="*/ 237 h 2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8" h="237">
                    <a:moveTo>
                      <a:pt x="0" y="235"/>
                    </a:moveTo>
                    <a:lnTo>
                      <a:pt x="25" y="143"/>
                    </a:lnTo>
                    <a:lnTo>
                      <a:pt x="95" y="68"/>
                    </a:lnTo>
                    <a:lnTo>
                      <a:pt x="197" y="19"/>
                    </a:lnTo>
                    <a:lnTo>
                      <a:pt x="324" y="0"/>
                    </a:lnTo>
                    <a:lnTo>
                      <a:pt x="450" y="19"/>
                    </a:lnTo>
                    <a:lnTo>
                      <a:pt x="552" y="68"/>
                    </a:lnTo>
                    <a:lnTo>
                      <a:pt x="622" y="143"/>
                    </a:lnTo>
                    <a:lnTo>
                      <a:pt x="648" y="235"/>
                    </a:lnTo>
                    <a:lnTo>
                      <a:pt x="647" y="235"/>
                    </a:lnTo>
                    <a:lnTo>
                      <a:pt x="647" y="236"/>
                    </a:lnTo>
                    <a:lnTo>
                      <a:pt x="647" y="237"/>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8" name="Freeform 74">
                <a:extLst>
                  <a:ext uri="{FF2B5EF4-FFF2-40B4-BE49-F238E27FC236}">
                    <a16:creationId xmlns:a16="http://schemas.microsoft.com/office/drawing/2014/main" id="{23FC054D-BD99-41CC-AF6B-1A215FD4F81C}"/>
                  </a:ext>
                </a:extLst>
              </p:cNvPr>
              <p:cNvSpPr>
                <a:spLocks/>
              </p:cNvSpPr>
              <p:nvPr/>
            </p:nvSpPr>
            <p:spPr bwMode="auto">
              <a:xfrm>
                <a:off x="1430" y="4888"/>
                <a:ext cx="162" cy="397"/>
              </a:xfrm>
              <a:custGeom>
                <a:avLst/>
                <a:gdLst>
                  <a:gd name="T0" fmla="*/ 81 w 648"/>
                  <a:gd name="T1" fmla="*/ 397 h 1587"/>
                  <a:gd name="T2" fmla="*/ 81 w 648"/>
                  <a:gd name="T3" fmla="*/ 397 h 1587"/>
                  <a:gd name="T4" fmla="*/ 49 w 648"/>
                  <a:gd name="T5" fmla="*/ 384 h 1587"/>
                  <a:gd name="T6" fmla="*/ 24 w 648"/>
                  <a:gd name="T7" fmla="*/ 349 h 1587"/>
                  <a:gd name="T8" fmla="*/ 6 w 648"/>
                  <a:gd name="T9" fmla="*/ 297 h 1587"/>
                  <a:gd name="T10" fmla="*/ 0 w 648"/>
                  <a:gd name="T11" fmla="*/ 233 h 1587"/>
                  <a:gd name="T12" fmla="*/ 0 w 648"/>
                  <a:gd name="T13" fmla="*/ 163 h 1587"/>
                  <a:gd name="T14" fmla="*/ 6 w 648"/>
                  <a:gd name="T15" fmla="*/ 100 h 1587"/>
                  <a:gd name="T16" fmla="*/ 24 w 648"/>
                  <a:gd name="T17" fmla="*/ 48 h 1587"/>
                  <a:gd name="T18" fmla="*/ 49 w 648"/>
                  <a:gd name="T19" fmla="*/ 13 h 1587"/>
                  <a:gd name="T20" fmla="*/ 81 w 648"/>
                  <a:gd name="T21" fmla="*/ 0 h 1587"/>
                  <a:gd name="T22" fmla="*/ 81 w 648"/>
                  <a:gd name="T23" fmla="*/ 0 h 1587"/>
                  <a:gd name="T24" fmla="*/ 112 w 648"/>
                  <a:gd name="T25" fmla="*/ 13 h 1587"/>
                  <a:gd name="T26" fmla="*/ 138 w 648"/>
                  <a:gd name="T27" fmla="*/ 48 h 1587"/>
                  <a:gd name="T28" fmla="*/ 156 w 648"/>
                  <a:gd name="T29" fmla="*/ 100 h 1587"/>
                  <a:gd name="T30" fmla="*/ 162 w 648"/>
                  <a:gd name="T31" fmla="*/ 163 h 1587"/>
                  <a:gd name="T32" fmla="*/ 162 w 648"/>
                  <a:gd name="T33" fmla="*/ 233 h 1587"/>
                  <a:gd name="T34" fmla="*/ 156 w 648"/>
                  <a:gd name="T35" fmla="*/ 297 h 1587"/>
                  <a:gd name="T36" fmla="*/ 138 w 648"/>
                  <a:gd name="T37" fmla="*/ 349 h 1587"/>
                  <a:gd name="T38" fmla="*/ 112 w 648"/>
                  <a:gd name="T39" fmla="*/ 384 h 1587"/>
                  <a:gd name="T40" fmla="*/ 81 w 648"/>
                  <a:gd name="T41" fmla="*/ 397 h 1587"/>
                  <a:gd name="T42" fmla="*/ 81 w 648"/>
                  <a:gd name="T43" fmla="*/ 397 h 15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8"/>
                  <a:gd name="T67" fmla="*/ 0 h 1587"/>
                  <a:gd name="T68" fmla="*/ 648 w 648"/>
                  <a:gd name="T69" fmla="*/ 1587 h 15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8" h="1587">
                    <a:moveTo>
                      <a:pt x="324" y="1587"/>
                    </a:moveTo>
                    <a:lnTo>
                      <a:pt x="324" y="1587"/>
                    </a:lnTo>
                    <a:lnTo>
                      <a:pt x="197" y="1535"/>
                    </a:lnTo>
                    <a:lnTo>
                      <a:pt x="95" y="1395"/>
                    </a:lnTo>
                    <a:lnTo>
                      <a:pt x="25" y="1187"/>
                    </a:lnTo>
                    <a:lnTo>
                      <a:pt x="0" y="933"/>
                    </a:lnTo>
                    <a:lnTo>
                      <a:pt x="0" y="653"/>
                    </a:lnTo>
                    <a:lnTo>
                      <a:pt x="25" y="398"/>
                    </a:lnTo>
                    <a:lnTo>
                      <a:pt x="95" y="191"/>
                    </a:lnTo>
                    <a:lnTo>
                      <a:pt x="197" y="51"/>
                    </a:lnTo>
                    <a:lnTo>
                      <a:pt x="324" y="0"/>
                    </a:lnTo>
                    <a:lnTo>
                      <a:pt x="450" y="51"/>
                    </a:lnTo>
                    <a:lnTo>
                      <a:pt x="552" y="191"/>
                    </a:lnTo>
                    <a:lnTo>
                      <a:pt x="622" y="398"/>
                    </a:lnTo>
                    <a:lnTo>
                      <a:pt x="648" y="653"/>
                    </a:lnTo>
                    <a:lnTo>
                      <a:pt x="648" y="933"/>
                    </a:lnTo>
                    <a:lnTo>
                      <a:pt x="622" y="1187"/>
                    </a:lnTo>
                    <a:lnTo>
                      <a:pt x="552" y="1395"/>
                    </a:lnTo>
                    <a:lnTo>
                      <a:pt x="450" y="1535"/>
                    </a:lnTo>
                    <a:lnTo>
                      <a:pt x="324" y="1587"/>
                    </a:lnTo>
                    <a:close/>
                  </a:path>
                </a:pathLst>
              </a:custGeom>
              <a:solidFill>
                <a:srgbClr val="FF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9" name="Freeform 75">
                <a:extLst>
                  <a:ext uri="{FF2B5EF4-FFF2-40B4-BE49-F238E27FC236}">
                    <a16:creationId xmlns:a16="http://schemas.microsoft.com/office/drawing/2014/main" id="{B93E98AC-0C3D-4FE0-A532-9740D0EDB9A4}"/>
                  </a:ext>
                </a:extLst>
              </p:cNvPr>
              <p:cNvSpPr>
                <a:spLocks/>
              </p:cNvSpPr>
              <p:nvPr/>
            </p:nvSpPr>
            <p:spPr bwMode="auto">
              <a:xfrm>
                <a:off x="1430" y="4888"/>
                <a:ext cx="162" cy="397"/>
              </a:xfrm>
              <a:custGeom>
                <a:avLst/>
                <a:gdLst>
                  <a:gd name="T0" fmla="*/ 81 w 648"/>
                  <a:gd name="T1" fmla="*/ 397 h 1587"/>
                  <a:gd name="T2" fmla="*/ 49 w 648"/>
                  <a:gd name="T3" fmla="*/ 384 h 1587"/>
                  <a:gd name="T4" fmla="*/ 24 w 648"/>
                  <a:gd name="T5" fmla="*/ 349 h 1587"/>
                  <a:gd name="T6" fmla="*/ 6 w 648"/>
                  <a:gd name="T7" fmla="*/ 297 h 1587"/>
                  <a:gd name="T8" fmla="*/ 0 w 648"/>
                  <a:gd name="T9" fmla="*/ 233 h 1587"/>
                  <a:gd name="T10" fmla="*/ 0 w 648"/>
                  <a:gd name="T11" fmla="*/ 163 h 1587"/>
                  <a:gd name="T12" fmla="*/ 6 w 648"/>
                  <a:gd name="T13" fmla="*/ 100 h 1587"/>
                  <a:gd name="T14" fmla="*/ 24 w 648"/>
                  <a:gd name="T15" fmla="*/ 48 h 1587"/>
                  <a:gd name="T16" fmla="*/ 49 w 648"/>
                  <a:gd name="T17" fmla="*/ 13 h 1587"/>
                  <a:gd name="T18" fmla="*/ 81 w 648"/>
                  <a:gd name="T19" fmla="*/ 0 h 1587"/>
                  <a:gd name="T20" fmla="*/ 112 w 648"/>
                  <a:gd name="T21" fmla="*/ 13 h 1587"/>
                  <a:gd name="T22" fmla="*/ 138 w 648"/>
                  <a:gd name="T23" fmla="*/ 48 h 1587"/>
                  <a:gd name="T24" fmla="*/ 156 w 648"/>
                  <a:gd name="T25" fmla="*/ 100 h 1587"/>
                  <a:gd name="T26" fmla="*/ 162 w 648"/>
                  <a:gd name="T27" fmla="*/ 163 h 1587"/>
                  <a:gd name="T28" fmla="*/ 162 w 648"/>
                  <a:gd name="T29" fmla="*/ 233 h 1587"/>
                  <a:gd name="T30" fmla="*/ 156 w 648"/>
                  <a:gd name="T31" fmla="*/ 297 h 1587"/>
                  <a:gd name="T32" fmla="*/ 138 w 648"/>
                  <a:gd name="T33" fmla="*/ 349 h 1587"/>
                  <a:gd name="T34" fmla="*/ 112 w 648"/>
                  <a:gd name="T35" fmla="*/ 384 h 1587"/>
                  <a:gd name="T36" fmla="*/ 81 w 648"/>
                  <a:gd name="T37" fmla="*/ 397 h 15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8"/>
                  <a:gd name="T58" fmla="*/ 0 h 1587"/>
                  <a:gd name="T59" fmla="*/ 648 w 648"/>
                  <a:gd name="T60" fmla="*/ 1587 h 15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8" h="1587">
                    <a:moveTo>
                      <a:pt x="324" y="1587"/>
                    </a:moveTo>
                    <a:lnTo>
                      <a:pt x="197" y="1535"/>
                    </a:lnTo>
                    <a:lnTo>
                      <a:pt x="95" y="1395"/>
                    </a:lnTo>
                    <a:lnTo>
                      <a:pt x="25" y="1187"/>
                    </a:lnTo>
                    <a:lnTo>
                      <a:pt x="0" y="933"/>
                    </a:lnTo>
                    <a:lnTo>
                      <a:pt x="0" y="653"/>
                    </a:lnTo>
                    <a:lnTo>
                      <a:pt x="25" y="398"/>
                    </a:lnTo>
                    <a:lnTo>
                      <a:pt x="95" y="191"/>
                    </a:lnTo>
                    <a:lnTo>
                      <a:pt x="197" y="51"/>
                    </a:lnTo>
                    <a:lnTo>
                      <a:pt x="324" y="0"/>
                    </a:lnTo>
                    <a:lnTo>
                      <a:pt x="450" y="51"/>
                    </a:lnTo>
                    <a:lnTo>
                      <a:pt x="552" y="191"/>
                    </a:lnTo>
                    <a:lnTo>
                      <a:pt x="622" y="398"/>
                    </a:lnTo>
                    <a:lnTo>
                      <a:pt x="648" y="653"/>
                    </a:lnTo>
                    <a:lnTo>
                      <a:pt x="648" y="933"/>
                    </a:lnTo>
                    <a:lnTo>
                      <a:pt x="622" y="1187"/>
                    </a:lnTo>
                    <a:lnTo>
                      <a:pt x="552" y="1395"/>
                    </a:lnTo>
                    <a:lnTo>
                      <a:pt x="450" y="1535"/>
                    </a:lnTo>
                    <a:lnTo>
                      <a:pt x="324" y="1587"/>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0" name="Freeform 76">
                <a:extLst>
                  <a:ext uri="{FF2B5EF4-FFF2-40B4-BE49-F238E27FC236}">
                    <a16:creationId xmlns:a16="http://schemas.microsoft.com/office/drawing/2014/main" id="{42D5F74C-4BEA-4F93-ACC2-63BC4B7E82DB}"/>
                  </a:ext>
                </a:extLst>
              </p:cNvPr>
              <p:cNvSpPr>
                <a:spLocks/>
              </p:cNvSpPr>
              <p:nvPr/>
            </p:nvSpPr>
            <p:spPr bwMode="auto">
              <a:xfrm>
                <a:off x="1462" y="1412"/>
                <a:ext cx="98" cy="70"/>
              </a:xfrm>
              <a:custGeom>
                <a:avLst/>
                <a:gdLst>
                  <a:gd name="T0" fmla="*/ 49 w 388"/>
                  <a:gd name="T1" fmla="*/ 70 h 280"/>
                  <a:gd name="T2" fmla="*/ 30 w 388"/>
                  <a:gd name="T3" fmla="*/ 67 h 280"/>
                  <a:gd name="T4" fmla="*/ 14 w 388"/>
                  <a:gd name="T5" fmla="*/ 59 h 280"/>
                  <a:gd name="T6" fmla="*/ 4 w 388"/>
                  <a:gd name="T7" fmla="*/ 48 h 280"/>
                  <a:gd name="T8" fmla="*/ 0 w 388"/>
                  <a:gd name="T9" fmla="*/ 35 h 280"/>
                  <a:gd name="T10" fmla="*/ 4 w 388"/>
                  <a:gd name="T11" fmla="*/ 21 h 280"/>
                  <a:gd name="T12" fmla="*/ 14 w 388"/>
                  <a:gd name="T13" fmla="*/ 10 h 280"/>
                  <a:gd name="T14" fmla="*/ 30 w 388"/>
                  <a:gd name="T15" fmla="*/ 2 h 280"/>
                  <a:gd name="T16" fmla="*/ 49 w 388"/>
                  <a:gd name="T17" fmla="*/ 0 h 280"/>
                  <a:gd name="T18" fmla="*/ 68 w 388"/>
                  <a:gd name="T19" fmla="*/ 2 h 280"/>
                  <a:gd name="T20" fmla="*/ 83 w 388"/>
                  <a:gd name="T21" fmla="*/ 10 h 280"/>
                  <a:gd name="T22" fmla="*/ 94 w 388"/>
                  <a:gd name="T23" fmla="*/ 21 h 280"/>
                  <a:gd name="T24" fmla="*/ 98 w 388"/>
                  <a:gd name="T25" fmla="*/ 35 h 280"/>
                  <a:gd name="T26" fmla="*/ 94 w 388"/>
                  <a:gd name="T27" fmla="*/ 48 h 280"/>
                  <a:gd name="T28" fmla="*/ 83 w 388"/>
                  <a:gd name="T29" fmla="*/ 59 h 280"/>
                  <a:gd name="T30" fmla="*/ 68 w 388"/>
                  <a:gd name="T31" fmla="*/ 67 h 280"/>
                  <a:gd name="T32" fmla="*/ 49 w 388"/>
                  <a:gd name="T33" fmla="*/ 70 h 2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8"/>
                  <a:gd name="T52" fmla="*/ 0 h 280"/>
                  <a:gd name="T53" fmla="*/ 388 w 388"/>
                  <a:gd name="T54" fmla="*/ 280 h 2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8" h="280">
                    <a:moveTo>
                      <a:pt x="194" y="280"/>
                    </a:moveTo>
                    <a:lnTo>
                      <a:pt x="118" y="268"/>
                    </a:lnTo>
                    <a:lnTo>
                      <a:pt x="57" y="238"/>
                    </a:lnTo>
                    <a:lnTo>
                      <a:pt x="14" y="193"/>
                    </a:lnTo>
                    <a:lnTo>
                      <a:pt x="0" y="140"/>
                    </a:lnTo>
                    <a:lnTo>
                      <a:pt x="14" y="85"/>
                    </a:lnTo>
                    <a:lnTo>
                      <a:pt x="57" y="41"/>
                    </a:lnTo>
                    <a:lnTo>
                      <a:pt x="118" y="10"/>
                    </a:lnTo>
                    <a:lnTo>
                      <a:pt x="194" y="0"/>
                    </a:lnTo>
                    <a:lnTo>
                      <a:pt x="269" y="10"/>
                    </a:lnTo>
                    <a:lnTo>
                      <a:pt x="330" y="41"/>
                    </a:lnTo>
                    <a:lnTo>
                      <a:pt x="373" y="85"/>
                    </a:lnTo>
                    <a:lnTo>
                      <a:pt x="388" y="140"/>
                    </a:lnTo>
                    <a:lnTo>
                      <a:pt x="373" y="193"/>
                    </a:lnTo>
                    <a:lnTo>
                      <a:pt x="330" y="238"/>
                    </a:lnTo>
                    <a:lnTo>
                      <a:pt x="269" y="268"/>
                    </a:lnTo>
                    <a:lnTo>
                      <a:pt x="194" y="280"/>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1" name="Line 77">
                <a:extLst>
                  <a:ext uri="{FF2B5EF4-FFF2-40B4-BE49-F238E27FC236}">
                    <a16:creationId xmlns:a16="http://schemas.microsoft.com/office/drawing/2014/main" id="{A715FC0D-C21F-4DF6-A90F-7A9DC69A9BC8}"/>
                  </a:ext>
                </a:extLst>
              </p:cNvPr>
              <p:cNvSpPr>
                <a:spLocks noChangeShapeType="1"/>
              </p:cNvSpPr>
              <p:nvPr/>
            </p:nvSpPr>
            <p:spPr bwMode="auto">
              <a:xfrm flipV="1">
                <a:off x="1512" y="1800"/>
                <a:ext cx="0" cy="3088"/>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2" name="Line 78">
                <a:extLst>
                  <a:ext uri="{FF2B5EF4-FFF2-40B4-BE49-F238E27FC236}">
                    <a16:creationId xmlns:a16="http://schemas.microsoft.com/office/drawing/2014/main" id="{6294B4C1-7CF3-4025-81A5-5E8AA05D81DF}"/>
                  </a:ext>
                </a:extLst>
              </p:cNvPr>
              <p:cNvSpPr>
                <a:spLocks noChangeShapeType="1"/>
              </p:cNvSpPr>
              <p:nvPr/>
            </p:nvSpPr>
            <p:spPr bwMode="auto">
              <a:xfrm>
                <a:off x="1462" y="2096"/>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3" name="Line 79">
                <a:extLst>
                  <a:ext uri="{FF2B5EF4-FFF2-40B4-BE49-F238E27FC236}">
                    <a16:creationId xmlns:a16="http://schemas.microsoft.com/office/drawing/2014/main" id="{C8AA7568-9FCF-42AE-9998-4EFD0B2C7F2C}"/>
                  </a:ext>
                </a:extLst>
              </p:cNvPr>
              <p:cNvSpPr>
                <a:spLocks noChangeShapeType="1"/>
              </p:cNvSpPr>
              <p:nvPr/>
            </p:nvSpPr>
            <p:spPr bwMode="auto">
              <a:xfrm>
                <a:off x="1462" y="2446"/>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4" name="Line 80">
                <a:extLst>
                  <a:ext uri="{FF2B5EF4-FFF2-40B4-BE49-F238E27FC236}">
                    <a16:creationId xmlns:a16="http://schemas.microsoft.com/office/drawing/2014/main" id="{300EDFE2-C38C-4C28-ACA0-350D8FDE13BC}"/>
                  </a:ext>
                </a:extLst>
              </p:cNvPr>
              <p:cNvSpPr>
                <a:spLocks noChangeShapeType="1"/>
              </p:cNvSpPr>
              <p:nvPr/>
            </p:nvSpPr>
            <p:spPr bwMode="auto">
              <a:xfrm>
                <a:off x="1462" y="2796"/>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5" name="Line 81">
                <a:extLst>
                  <a:ext uri="{FF2B5EF4-FFF2-40B4-BE49-F238E27FC236}">
                    <a16:creationId xmlns:a16="http://schemas.microsoft.com/office/drawing/2014/main" id="{2D0B02EC-F4E0-424B-8405-093B5473D99C}"/>
                  </a:ext>
                </a:extLst>
              </p:cNvPr>
              <p:cNvSpPr>
                <a:spLocks noChangeShapeType="1"/>
              </p:cNvSpPr>
              <p:nvPr/>
            </p:nvSpPr>
            <p:spPr bwMode="auto">
              <a:xfrm>
                <a:off x="1462" y="3145"/>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6" name="Line 82">
                <a:extLst>
                  <a:ext uri="{FF2B5EF4-FFF2-40B4-BE49-F238E27FC236}">
                    <a16:creationId xmlns:a16="http://schemas.microsoft.com/office/drawing/2014/main" id="{38F6CD3C-A6A4-4257-8450-2F522C0EFD48}"/>
                  </a:ext>
                </a:extLst>
              </p:cNvPr>
              <p:cNvSpPr>
                <a:spLocks noChangeShapeType="1"/>
              </p:cNvSpPr>
              <p:nvPr/>
            </p:nvSpPr>
            <p:spPr bwMode="auto">
              <a:xfrm>
                <a:off x="1462" y="3144"/>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7" name="Line 83">
                <a:extLst>
                  <a:ext uri="{FF2B5EF4-FFF2-40B4-BE49-F238E27FC236}">
                    <a16:creationId xmlns:a16="http://schemas.microsoft.com/office/drawing/2014/main" id="{14025D0D-5975-415C-BF97-AA0885EA3A54}"/>
                  </a:ext>
                </a:extLst>
              </p:cNvPr>
              <p:cNvSpPr>
                <a:spLocks noChangeShapeType="1"/>
              </p:cNvSpPr>
              <p:nvPr/>
            </p:nvSpPr>
            <p:spPr bwMode="auto">
              <a:xfrm>
                <a:off x="1462" y="3494"/>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8" name="Line 84">
                <a:extLst>
                  <a:ext uri="{FF2B5EF4-FFF2-40B4-BE49-F238E27FC236}">
                    <a16:creationId xmlns:a16="http://schemas.microsoft.com/office/drawing/2014/main" id="{8883C4A1-59D2-488F-B5E6-1083150D5AD3}"/>
                  </a:ext>
                </a:extLst>
              </p:cNvPr>
              <p:cNvSpPr>
                <a:spLocks noChangeShapeType="1"/>
              </p:cNvSpPr>
              <p:nvPr/>
            </p:nvSpPr>
            <p:spPr bwMode="auto">
              <a:xfrm>
                <a:off x="1462" y="3844"/>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9" name="Line 85">
                <a:extLst>
                  <a:ext uri="{FF2B5EF4-FFF2-40B4-BE49-F238E27FC236}">
                    <a16:creationId xmlns:a16="http://schemas.microsoft.com/office/drawing/2014/main" id="{618C3A7A-541C-4EDB-8611-2D4281C903DB}"/>
                  </a:ext>
                </a:extLst>
              </p:cNvPr>
              <p:cNvSpPr>
                <a:spLocks noChangeShapeType="1"/>
              </p:cNvSpPr>
              <p:nvPr/>
            </p:nvSpPr>
            <p:spPr bwMode="auto">
              <a:xfrm>
                <a:off x="1462" y="4193"/>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0" name="Line 86">
                <a:extLst>
                  <a:ext uri="{FF2B5EF4-FFF2-40B4-BE49-F238E27FC236}">
                    <a16:creationId xmlns:a16="http://schemas.microsoft.com/office/drawing/2014/main" id="{307DF599-41C9-4778-A30C-F5C8ED67A254}"/>
                  </a:ext>
                </a:extLst>
              </p:cNvPr>
              <p:cNvSpPr>
                <a:spLocks noChangeShapeType="1"/>
              </p:cNvSpPr>
              <p:nvPr/>
            </p:nvSpPr>
            <p:spPr bwMode="auto">
              <a:xfrm>
                <a:off x="1466" y="4538"/>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1" name="Line 87">
                <a:extLst>
                  <a:ext uri="{FF2B5EF4-FFF2-40B4-BE49-F238E27FC236}">
                    <a16:creationId xmlns:a16="http://schemas.microsoft.com/office/drawing/2014/main" id="{585B86E4-B0A1-4A8B-AC95-3705C247FA26}"/>
                  </a:ext>
                </a:extLst>
              </p:cNvPr>
              <p:cNvSpPr>
                <a:spLocks noChangeShapeType="1"/>
              </p:cNvSpPr>
              <p:nvPr/>
            </p:nvSpPr>
            <p:spPr bwMode="auto">
              <a:xfrm>
                <a:off x="1466" y="5237"/>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12" name="Group 88">
              <a:extLst>
                <a:ext uri="{FF2B5EF4-FFF2-40B4-BE49-F238E27FC236}">
                  <a16:creationId xmlns:a16="http://schemas.microsoft.com/office/drawing/2014/main" id="{9265D868-5EED-4A3F-A415-A7499FD06C73}"/>
                </a:ext>
              </a:extLst>
            </p:cNvPr>
            <p:cNvGrpSpPr>
              <a:grpSpLocks/>
            </p:cNvGrpSpPr>
            <p:nvPr/>
          </p:nvGrpSpPr>
          <p:grpSpPr bwMode="auto">
            <a:xfrm>
              <a:off x="3546438" y="4148138"/>
              <a:ext cx="2209800" cy="1905000"/>
              <a:chOff x="2880" y="1248"/>
              <a:chExt cx="864" cy="912"/>
            </a:xfrm>
          </p:grpSpPr>
          <p:grpSp>
            <p:nvGrpSpPr>
              <p:cNvPr id="82" name="Group 89">
                <a:extLst>
                  <a:ext uri="{FF2B5EF4-FFF2-40B4-BE49-F238E27FC236}">
                    <a16:creationId xmlns:a16="http://schemas.microsoft.com/office/drawing/2014/main" id="{3B8F09A6-F00C-4E2B-8B88-5B0BD68773E3}"/>
                  </a:ext>
                </a:extLst>
              </p:cNvPr>
              <p:cNvGrpSpPr>
                <a:grpSpLocks/>
              </p:cNvGrpSpPr>
              <p:nvPr/>
            </p:nvGrpSpPr>
            <p:grpSpPr bwMode="auto">
              <a:xfrm>
                <a:off x="2928" y="1248"/>
                <a:ext cx="768" cy="912"/>
                <a:chOff x="2928" y="1248"/>
                <a:chExt cx="768" cy="912"/>
              </a:xfrm>
            </p:grpSpPr>
            <p:grpSp>
              <p:nvGrpSpPr>
                <p:cNvPr id="84" name="Group 90">
                  <a:extLst>
                    <a:ext uri="{FF2B5EF4-FFF2-40B4-BE49-F238E27FC236}">
                      <a16:creationId xmlns:a16="http://schemas.microsoft.com/office/drawing/2014/main" id="{856A18DD-BD3D-431F-B211-DDCBCACD3194}"/>
                    </a:ext>
                  </a:extLst>
                </p:cNvPr>
                <p:cNvGrpSpPr>
                  <a:grpSpLocks/>
                </p:cNvGrpSpPr>
                <p:nvPr/>
              </p:nvGrpSpPr>
              <p:grpSpPr bwMode="auto">
                <a:xfrm>
                  <a:off x="3071" y="1296"/>
                  <a:ext cx="480" cy="864"/>
                  <a:chOff x="1768" y="2400"/>
                  <a:chExt cx="913" cy="1651"/>
                </a:xfrm>
              </p:grpSpPr>
              <p:sp>
                <p:nvSpPr>
                  <p:cNvPr id="89" name="Freeform 91">
                    <a:extLst>
                      <a:ext uri="{FF2B5EF4-FFF2-40B4-BE49-F238E27FC236}">
                        <a16:creationId xmlns:a16="http://schemas.microsoft.com/office/drawing/2014/main" id="{9459E3A3-1305-4EE1-BD05-B41E87A64E4B}"/>
                      </a:ext>
                    </a:extLst>
                  </p:cNvPr>
                  <p:cNvSpPr>
                    <a:spLocks/>
                  </p:cNvSpPr>
                  <p:nvPr/>
                </p:nvSpPr>
                <p:spPr bwMode="auto">
                  <a:xfrm>
                    <a:off x="1784" y="2408"/>
                    <a:ext cx="864" cy="621"/>
                  </a:xfrm>
                  <a:custGeom>
                    <a:avLst/>
                    <a:gdLst>
                      <a:gd name="T0" fmla="*/ 318 w 864"/>
                      <a:gd name="T1" fmla="*/ 606 h 621"/>
                      <a:gd name="T2" fmla="*/ 320 w 864"/>
                      <a:gd name="T3" fmla="*/ 568 h 621"/>
                      <a:gd name="T4" fmla="*/ 337 w 864"/>
                      <a:gd name="T5" fmla="*/ 503 h 621"/>
                      <a:gd name="T6" fmla="*/ 280 w 864"/>
                      <a:gd name="T7" fmla="*/ 392 h 621"/>
                      <a:gd name="T8" fmla="*/ 304 w 864"/>
                      <a:gd name="T9" fmla="*/ 296 h 621"/>
                      <a:gd name="T10" fmla="*/ 0 w 864"/>
                      <a:gd name="T11" fmla="*/ 8 h 621"/>
                      <a:gd name="T12" fmla="*/ 448 w 864"/>
                      <a:gd name="T13" fmla="*/ 0 h 621"/>
                      <a:gd name="T14" fmla="*/ 864 w 864"/>
                      <a:gd name="T15" fmla="*/ 8 h 621"/>
                      <a:gd name="T16" fmla="*/ 539 w 864"/>
                      <a:gd name="T17" fmla="*/ 326 h 621"/>
                      <a:gd name="T18" fmla="*/ 551 w 864"/>
                      <a:gd name="T19" fmla="*/ 415 h 621"/>
                      <a:gd name="T20" fmla="*/ 548 w 864"/>
                      <a:gd name="T21" fmla="*/ 466 h 621"/>
                      <a:gd name="T22" fmla="*/ 564 w 864"/>
                      <a:gd name="T23" fmla="*/ 535 h 621"/>
                      <a:gd name="T24" fmla="*/ 565 w 864"/>
                      <a:gd name="T25" fmla="*/ 599 h 621"/>
                      <a:gd name="T26" fmla="*/ 571 w 864"/>
                      <a:gd name="T27" fmla="*/ 619 h 621"/>
                      <a:gd name="T28" fmla="*/ 450 w 864"/>
                      <a:gd name="T29" fmla="*/ 621 h 621"/>
                      <a:gd name="T30" fmla="*/ 337 w 864"/>
                      <a:gd name="T31" fmla="*/ 621 h 621"/>
                      <a:gd name="T32" fmla="*/ 322 w 864"/>
                      <a:gd name="T33" fmla="*/ 618 h 621"/>
                      <a:gd name="T34" fmla="*/ 318 w 864"/>
                      <a:gd name="T35" fmla="*/ 606 h 6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4"/>
                      <a:gd name="T55" fmla="*/ 0 h 621"/>
                      <a:gd name="T56" fmla="*/ 864 w 864"/>
                      <a:gd name="T57" fmla="*/ 621 h 6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4" h="621">
                        <a:moveTo>
                          <a:pt x="318" y="606"/>
                        </a:moveTo>
                        <a:lnTo>
                          <a:pt x="320" y="568"/>
                        </a:lnTo>
                        <a:lnTo>
                          <a:pt x="337" y="503"/>
                        </a:lnTo>
                        <a:lnTo>
                          <a:pt x="280" y="392"/>
                        </a:lnTo>
                        <a:lnTo>
                          <a:pt x="304" y="296"/>
                        </a:lnTo>
                        <a:lnTo>
                          <a:pt x="0" y="8"/>
                        </a:lnTo>
                        <a:lnTo>
                          <a:pt x="448" y="0"/>
                        </a:lnTo>
                        <a:lnTo>
                          <a:pt x="864" y="8"/>
                        </a:lnTo>
                        <a:lnTo>
                          <a:pt x="539" y="326"/>
                        </a:lnTo>
                        <a:lnTo>
                          <a:pt x="551" y="415"/>
                        </a:lnTo>
                        <a:lnTo>
                          <a:pt x="548" y="466"/>
                        </a:lnTo>
                        <a:lnTo>
                          <a:pt x="564" y="535"/>
                        </a:lnTo>
                        <a:lnTo>
                          <a:pt x="565" y="599"/>
                        </a:lnTo>
                        <a:lnTo>
                          <a:pt x="571" y="619"/>
                        </a:lnTo>
                        <a:lnTo>
                          <a:pt x="450" y="621"/>
                        </a:lnTo>
                        <a:lnTo>
                          <a:pt x="337" y="621"/>
                        </a:lnTo>
                        <a:lnTo>
                          <a:pt x="322" y="618"/>
                        </a:lnTo>
                        <a:lnTo>
                          <a:pt x="318" y="606"/>
                        </a:lnTo>
                        <a:close/>
                      </a:path>
                    </a:pathLst>
                  </a:custGeom>
                  <a:gradFill rotWithShape="0">
                    <a:gsLst>
                      <a:gs pos="0">
                        <a:srgbClr val="66CCFF"/>
                      </a:gs>
                      <a:gs pos="100000">
                        <a:schemeClr val="accent2"/>
                      </a:gs>
                    </a:gsLst>
                    <a:lin ang="5400000" scaled="1"/>
                  </a:gra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0" name="Freeform 92">
                    <a:extLst>
                      <a:ext uri="{FF2B5EF4-FFF2-40B4-BE49-F238E27FC236}">
                        <a16:creationId xmlns:a16="http://schemas.microsoft.com/office/drawing/2014/main" id="{A023544F-0F95-471F-A787-B5091D014F01}"/>
                      </a:ext>
                    </a:extLst>
                  </p:cNvPr>
                  <p:cNvSpPr>
                    <a:spLocks/>
                  </p:cNvSpPr>
                  <p:nvPr/>
                </p:nvSpPr>
                <p:spPr bwMode="auto">
                  <a:xfrm>
                    <a:off x="1888" y="2400"/>
                    <a:ext cx="664" cy="629"/>
                  </a:xfrm>
                  <a:custGeom>
                    <a:avLst/>
                    <a:gdLst>
                      <a:gd name="T0" fmla="*/ 214 w 664"/>
                      <a:gd name="T1" fmla="*/ 614 h 629"/>
                      <a:gd name="T2" fmla="*/ 216 w 664"/>
                      <a:gd name="T3" fmla="*/ 576 h 629"/>
                      <a:gd name="T4" fmla="*/ 233 w 664"/>
                      <a:gd name="T5" fmla="*/ 511 h 629"/>
                      <a:gd name="T6" fmla="*/ 208 w 664"/>
                      <a:gd name="T7" fmla="*/ 408 h 629"/>
                      <a:gd name="T8" fmla="*/ 248 w 664"/>
                      <a:gd name="T9" fmla="*/ 312 h 629"/>
                      <a:gd name="T10" fmla="*/ 0 w 664"/>
                      <a:gd name="T11" fmla="*/ 16 h 629"/>
                      <a:gd name="T12" fmla="*/ 216 w 664"/>
                      <a:gd name="T13" fmla="*/ 24 h 629"/>
                      <a:gd name="T14" fmla="*/ 448 w 664"/>
                      <a:gd name="T15" fmla="*/ 24 h 629"/>
                      <a:gd name="T16" fmla="*/ 664 w 664"/>
                      <a:gd name="T17" fmla="*/ 0 h 629"/>
                      <a:gd name="T18" fmla="*/ 440 w 664"/>
                      <a:gd name="T19" fmla="*/ 312 h 629"/>
                      <a:gd name="T20" fmla="*/ 444 w 664"/>
                      <a:gd name="T21" fmla="*/ 474 h 629"/>
                      <a:gd name="T22" fmla="*/ 460 w 664"/>
                      <a:gd name="T23" fmla="*/ 543 h 629"/>
                      <a:gd name="T24" fmla="*/ 461 w 664"/>
                      <a:gd name="T25" fmla="*/ 607 h 629"/>
                      <a:gd name="T26" fmla="*/ 467 w 664"/>
                      <a:gd name="T27" fmla="*/ 627 h 629"/>
                      <a:gd name="T28" fmla="*/ 346 w 664"/>
                      <a:gd name="T29" fmla="*/ 629 h 629"/>
                      <a:gd name="T30" fmla="*/ 233 w 664"/>
                      <a:gd name="T31" fmla="*/ 629 h 629"/>
                      <a:gd name="T32" fmla="*/ 218 w 664"/>
                      <a:gd name="T33" fmla="*/ 626 h 629"/>
                      <a:gd name="T34" fmla="*/ 214 w 664"/>
                      <a:gd name="T35" fmla="*/ 614 h 6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4"/>
                      <a:gd name="T55" fmla="*/ 0 h 629"/>
                      <a:gd name="T56" fmla="*/ 664 w 664"/>
                      <a:gd name="T57" fmla="*/ 629 h 6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4" h="629">
                        <a:moveTo>
                          <a:pt x="214" y="614"/>
                        </a:moveTo>
                        <a:lnTo>
                          <a:pt x="216" y="576"/>
                        </a:lnTo>
                        <a:lnTo>
                          <a:pt x="233" y="511"/>
                        </a:lnTo>
                        <a:lnTo>
                          <a:pt x="208" y="408"/>
                        </a:lnTo>
                        <a:lnTo>
                          <a:pt x="248" y="312"/>
                        </a:lnTo>
                        <a:lnTo>
                          <a:pt x="0" y="16"/>
                        </a:lnTo>
                        <a:lnTo>
                          <a:pt x="216" y="24"/>
                        </a:lnTo>
                        <a:lnTo>
                          <a:pt x="448" y="24"/>
                        </a:lnTo>
                        <a:lnTo>
                          <a:pt x="664" y="0"/>
                        </a:lnTo>
                        <a:lnTo>
                          <a:pt x="440" y="312"/>
                        </a:lnTo>
                        <a:lnTo>
                          <a:pt x="444" y="474"/>
                        </a:lnTo>
                        <a:lnTo>
                          <a:pt x="460" y="543"/>
                        </a:lnTo>
                        <a:lnTo>
                          <a:pt x="461" y="607"/>
                        </a:lnTo>
                        <a:lnTo>
                          <a:pt x="467" y="627"/>
                        </a:lnTo>
                        <a:lnTo>
                          <a:pt x="346" y="629"/>
                        </a:lnTo>
                        <a:lnTo>
                          <a:pt x="233" y="629"/>
                        </a:lnTo>
                        <a:lnTo>
                          <a:pt x="218" y="626"/>
                        </a:lnTo>
                        <a:lnTo>
                          <a:pt x="214" y="614"/>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91" name="Group 93">
                    <a:extLst>
                      <a:ext uri="{FF2B5EF4-FFF2-40B4-BE49-F238E27FC236}">
                        <a16:creationId xmlns:a16="http://schemas.microsoft.com/office/drawing/2014/main" id="{D36BDBB4-A332-4E50-A0CB-867914326774}"/>
                      </a:ext>
                    </a:extLst>
                  </p:cNvPr>
                  <p:cNvGrpSpPr>
                    <a:grpSpLocks/>
                  </p:cNvGrpSpPr>
                  <p:nvPr/>
                </p:nvGrpSpPr>
                <p:grpSpPr bwMode="auto">
                  <a:xfrm>
                    <a:off x="1768" y="3029"/>
                    <a:ext cx="913" cy="1022"/>
                    <a:chOff x="288" y="2448"/>
                    <a:chExt cx="1309" cy="1643"/>
                  </a:xfrm>
                </p:grpSpPr>
                <p:grpSp>
                  <p:nvGrpSpPr>
                    <p:cNvPr id="92" name="Group 94">
                      <a:extLst>
                        <a:ext uri="{FF2B5EF4-FFF2-40B4-BE49-F238E27FC236}">
                          <a16:creationId xmlns:a16="http://schemas.microsoft.com/office/drawing/2014/main" id="{5F00B89D-A9FC-4060-B537-05E76EA11895}"/>
                        </a:ext>
                      </a:extLst>
                    </p:cNvPr>
                    <p:cNvGrpSpPr>
                      <a:grpSpLocks/>
                    </p:cNvGrpSpPr>
                    <p:nvPr/>
                  </p:nvGrpSpPr>
                  <p:grpSpPr bwMode="auto">
                    <a:xfrm>
                      <a:off x="288" y="2448"/>
                      <a:ext cx="1309" cy="1643"/>
                      <a:chOff x="2222" y="2060"/>
                      <a:chExt cx="1309" cy="1643"/>
                    </a:xfrm>
                  </p:grpSpPr>
                  <p:sp>
                    <p:nvSpPr>
                      <p:cNvPr id="94" name="Freeform 95">
                        <a:extLst>
                          <a:ext uri="{FF2B5EF4-FFF2-40B4-BE49-F238E27FC236}">
                            <a16:creationId xmlns:a16="http://schemas.microsoft.com/office/drawing/2014/main" id="{7BEEA932-0882-4097-8DB6-32A4F163F298}"/>
                          </a:ext>
                        </a:extLst>
                      </p:cNvPr>
                      <p:cNvSpPr>
                        <a:spLocks/>
                      </p:cNvSpPr>
                      <p:nvPr/>
                    </p:nvSpPr>
                    <p:spPr bwMode="auto">
                      <a:xfrm>
                        <a:off x="2222" y="2060"/>
                        <a:ext cx="766" cy="1643"/>
                      </a:xfrm>
                      <a:custGeom>
                        <a:avLst/>
                        <a:gdLst>
                          <a:gd name="T0" fmla="*/ 481 w 3831"/>
                          <a:gd name="T1" fmla="*/ 0 h 8213"/>
                          <a:gd name="T2" fmla="*/ 487 w 3831"/>
                          <a:gd name="T3" fmla="*/ 430 h 8213"/>
                          <a:gd name="T4" fmla="*/ 334 w 3831"/>
                          <a:gd name="T5" fmla="*/ 961 h 8213"/>
                          <a:gd name="T6" fmla="*/ 577 w 3831"/>
                          <a:gd name="T7" fmla="*/ 961 h 8213"/>
                          <a:gd name="T8" fmla="*/ 577 w 3831"/>
                          <a:gd name="T9" fmla="*/ 1166 h 8213"/>
                          <a:gd name="T10" fmla="*/ 577 w 3831"/>
                          <a:gd name="T11" fmla="*/ 1412 h 8213"/>
                          <a:gd name="T12" fmla="*/ 7 w 3831"/>
                          <a:gd name="T13" fmla="*/ 1601 h 8213"/>
                          <a:gd name="T14" fmla="*/ 0 w 3831"/>
                          <a:gd name="T15" fmla="*/ 1643 h 8213"/>
                          <a:gd name="T16" fmla="*/ 766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2405" y="0"/>
                            </a:moveTo>
                            <a:lnTo>
                              <a:pt x="2435" y="2150"/>
                            </a:lnTo>
                            <a:lnTo>
                              <a:pt x="1668" y="4803"/>
                            </a:lnTo>
                            <a:lnTo>
                              <a:pt x="2885" y="4803"/>
                            </a:lnTo>
                            <a:lnTo>
                              <a:pt x="2885" y="5829"/>
                            </a:lnTo>
                            <a:lnTo>
                              <a:pt x="2885" y="7056"/>
                            </a:lnTo>
                            <a:lnTo>
                              <a:pt x="35" y="8004"/>
                            </a:lnTo>
                            <a:lnTo>
                              <a:pt x="0" y="8213"/>
                            </a:lnTo>
                            <a:lnTo>
                              <a:pt x="3831"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5" name="Freeform 96">
                        <a:extLst>
                          <a:ext uri="{FF2B5EF4-FFF2-40B4-BE49-F238E27FC236}">
                            <a16:creationId xmlns:a16="http://schemas.microsoft.com/office/drawing/2014/main" id="{F9D0ECE3-0B8B-487F-9807-FB26C52B005E}"/>
                          </a:ext>
                        </a:extLst>
                      </p:cNvPr>
                      <p:cNvSpPr>
                        <a:spLocks/>
                      </p:cNvSpPr>
                      <p:nvPr/>
                    </p:nvSpPr>
                    <p:spPr bwMode="auto">
                      <a:xfrm>
                        <a:off x="2764" y="2060"/>
                        <a:ext cx="767" cy="1643"/>
                      </a:xfrm>
                      <a:custGeom>
                        <a:avLst/>
                        <a:gdLst>
                          <a:gd name="T0" fmla="*/ 279 w 3831"/>
                          <a:gd name="T1" fmla="*/ 0 h 8213"/>
                          <a:gd name="T2" fmla="*/ 279 w 3831"/>
                          <a:gd name="T3" fmla="*/ 430 h 8213"/>
                          <a:gd name="T4" fmla="*/ 433 w 3831"/>
                          <a:gd name="T5" fmla="*/ 961 h 8213"/>
                          <a:gd name="T6" fmla="*/ 189 w 3831"/>
                          <a:gd name="T7" fmla="*/ 961 h 8213"/>
                          <a:gd name="T8" fmla="*/ 189 w 3831"/>
                          <a:gd name="T9" fmla="*/ 1166 h 8213"/>
                          <a:gd name="T10" fmla="*/ 189 w 3831"/>
                          <a:gd name="T11" fmla="*/ 1412 h 8213"/>
                          <a:gd name="T12" fmla="*/ 760 w 3831"/>
                          <a:gd name="T13" fmla="*/ 1601 h 8213"/>
                          <a:gd name="T14" fmla="*/ 767 w 3831"/>
                          <a:gd name="T15" fmla="*/ 1643 h 8213"/>
                          <a:gd name="T16" fmla="*/ 0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1393" y="0"/>
                            </a:moveTo>
                            <a:lnTo>
                              <a:pt x="1393" y="2150"/>
                            </a:lnTo>
                            <a:lnTo>
                              <a:pt x="2161" y="4803"/>
                            </a:lnTo>
                            <a:lnTo>
                              <a:pt x="943" y="4803"/>
                            </a:lnTo>
                            <a:lnTo>
                              <a:pt x="943" y="5829"/>
                            </a:lnTo>
                            <a:lnTo>
                              <a:pt x="943" y="7056"/>
                            </a:lnTo>
                            <a:lnTo>
                              <a:pt x="3795" y="8004"/>
                            </a:lnTo>
                            <a:lnTo>
                              <a:pt x="3831" y="8213"/>
                            </a:lnTo>
                            <a:lnTo>
                              <a:pt x="0"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6" name="Rectangle 97">
                        <a:extLst>
                          <a:ext uri="{FF2B5EF4-FFF2-40B4-BE49-F238E27FC236}">
                            <a16:creationId xmlns:a16="http://schemas.microsoft.com/office/drawing/2014/main" id="{C795E5BC-74C3-49C4-B20F-1C64E23C28F4}"/>
                          </a:ext>
                        </a:extLst>
                      </p:cNvPr>
                      <p:cNvSpPr>
                        <a:spLocks noChangeArrowheads="1"/>
                      </p:cNvSpPr>
                      <p:nvPr/>
                    </p:nvSpPr>
                    <p:spPr bwMode="auto">
                      <a:xfrm>
                        <a:off x="2419" y="3319"/>
                        <a:ext cx="386" cy="68"/>
                      </a:xfrm>
                      <a:prstGeom prst="rect">
                        <a:avLst/>
                      </a:prstGeom>
                      <a:solidFill>
                        <a:srgbClr val="000000"/>
                      </a:solidFill>
                      <a:ln w="15875">
                        <a:solidFill>
                          <a:srgbClr val="000000"/>
                        </a:solid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7" name="Freeform 98">
                        <a:extLst>
                          <a:ext uri="{FF2B5EF4-FFF2-40B4-BE49-F238E27FC236}">
                            <a16:creationId xmlns:a16="http://schemas.microsoft.com/office/drawing/2014/main" id="{F601AF1E-11D3-4237-A2E6-80CF484EA3E4}"/>
                          </a:ext>
                        </a:extLst>
                      </p:cNvPr>
                      <p:cNvSpPr>
                        <a:spLocks/>
                      </p:cNvSpPr>
                      <p:nvPr/>
                    </p:nvSpPr>
                    <p:spPr bwMode="auto">
                      <a:xfrm>
                        <a:off x="2952" y="3307"/>
                        <a:ext cx="536" cy="106"/>
                      </a:xfrm>
                      <a:custGeom>
                        <a:avLst/>
                        <a:gdLst>
                          <a:gd name="T0" fmla="*/ 536 w 2677"/>
                          <a:gd name="T1" fmla="*/ 22 h 531"/>
                          <a:gd name="T2" fmla="*/ 536 w 2677"/>
                          <a:gd name="T3" fmla="*/ 91 h 531"/>
                          <a:gd name="T4" fmla="*/ 397 w 2677"/>
                          <a:gd name="T5" fmla="*/ 93 h 531"/>
                          <a:gd name="T6" fmla="*/ 384 w 2677"/>
                          <a:gd name="T7" fmla="*/ 95 h 531"/>
                          <a:gd name="T8" fmla="*/ 373 w 2677"/>
                          <a:gd name="T9" fmla="*/ 93 h 531"/>
                          <a:gd name="T10" fmla="*/ 272 w 2677"/>
                          <a:gd name="T11" fmla="*/ 95 h 531"/>
                          <a:gd name="T12" fmla="*/ 262 w 2677"/>
                          <a:gd name="T13" fmla="*/ 99 h 531"/>
                          <a:gd name="T14" fmla="*/ 252 w 2677"/>
                          <a:gd name="T15" fmla="*/ 95 h 531"/>
                          <a:gd name="T16" fmla="*/ 117 w 2677"/>
                          <a:gd name="T17" fmla="*/ 103 h 531"/>
                          <a:gd name="T18" fmla="*/ 107 w 2677"/>
                          <a:gd name="T19" fmla="*/ 106 h 531"/>
                          <a:gd name="T20" fmla="*/ 96 w 2677"/>
                          <a:gd name="T21" fmla="*/ 103 h 531"/>
                          <a:gd name="T22" fmla="*/ 0 w 2677"/>
                          <a:gd name="T23" fmla="*/ 104 h 531"/>
                          <a:gd name="T24" fmla="*/ 0 w 2677"/>
                          <a:gd name="T25" fmla="*/ 0 h 531"/>
                          <a:gd name="T26" fmla="*/ 92 w 2677"/>
                          <a:gd name="T27" fmla="*/ 4 h 531"/>
                          <a:gd name="T28" fmla="*/ 105 w 2677"/>
                          <a:gd name="T29" fmla="*/ 0 h 531"/>
                          <a:gd name="T30" fmla="*/ 114 w 2677"/>
                          <a:gd name="T31" fmla="*/ 5 h 531"/>
                          <a:gd name="T32" fmla="*/ 250 w 2677"/>
                          <a:gd name="T33" fmla="*/ 10 h 531"/>
                          <a:gd name="T34" fmla="*/ 260 w 2677"/>
                          <a:gd name="T35" fmla="*/ 5 h 531"/>
                          <a:gd name="T36" fmla="*/ 271 w 2677"/>
                          <a:gd name="T37" fmla="*/ 10 h 531"/>
                          <a:gd name="T38" fmla="*/ 369 w 2677"/>
                          <a:gd name="T39" fmla="*/ 19 h 531"/>
                          <a:gd name="T40" fmla="*/ 383 w 2677"/>
                          <a:gd name="T41" fmla="*/ 15 h 531"/>
                          <a:gd name="T42" fmla="*/ 395 w 2677"/>
                          <a:gd name="T43" fmla="*/ 19 h 531"/>
                          <a:gd name="T44" fmla="*/ 536 w 2677"/>
                          <a:gd name="T45" fmla="*/ 22 h 5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77"/>
                          <a:gd name="T70" fmla="*/ 0 h 531"/>
                          <a:gd name="T71" fmla="*/ 2677 w 2677"/>
                          <a:gd name="T72" fmla="*/ 531 h 5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77" h="531">
                            <a:moveTo>
                              <a:pt x="2677" y="111"/>
                            </a:moveTo>
                            <a:lnTo>
                              <a:pt x="2677" y="457"/>
                            </a:lnTo>
                            <a:lnTo>
                              <a:pt x="1985" y="466"/>
                            </a:lnTo>
                            <a:lnTo>
                              <a:pt x="1920" y="478"/>
                            </a:lnTo>
                            <a:lnTo>
                              <a:pt x="1865" y="466"/>
                            </a:lnTo>
                            <a:lnTo>
                              <a:pt x="1358" y="478"/>
                            </a:lnTo>
                            <a:lnTo>
                              <a:pt x="1308" y="496"/>
                            </a:lnTo>
                            <a:lnTo>
                              <a:pt x="1259" y="478"/>
                            </a:lnTo>
                            <a:lnTo>
                              <a:pt x="586" y="514"/>
                            </a:lnTo>
                            <a:lnTo>
                              <a:pt x="532" y="531"/>
                            </a:lnTo>
                            <a:lnTo>
                              <a:pt x="479" y="514"/>
                            </a:lnTo>
                            <a:lnTo>
                              <a:pt x="0" y="520"/>
                            </a:lnTo>
                            <a:lnTo>
                              <a:pt x="0" y="0"/>
                            </a:lnTo>
                            <a:lnTo>
                              <a:pt x="458" y="21"/>
                            </a:lnTo>
                            <a:lnTo>
                              <a:pt x="522" y="0"/>
                            </a:lnTo>
                            <a:lnTo>
                              <a:pt x="570" y="23"/>
                            </a:lnTo>
                            <a:lnTo>
                              <a:pt x="1249" y="50"/>
                            </a:lnTo>
                            <a:lnTo>
                              <a:pt x="1297" y="23"/>
                            </a:lnTo>
                            <a:lnTo>
                              <a:pt x="1353" y="50"/>
                            </a:lnTo>
                            <a:lnTo>
                              <a:pt x="1845" y="93"/>
                            </a:lnTo>
                            <a:lnTo>
                              <a:pt x="1912" y="73"/>
                            </a:lnTo>
                            <a:lnTo>
                              <a:pt x="1971" y="93"/>
                            </a:lnTo>
                            <a:lnTo>
                              <a:pt x="2677" y="111"/>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8" name="Line 99">
                        <a:extLst>
                          <a:ext uri="{FF2B5EF4-FFF2-40B4-BE49-F238E27FC236}">
                            <a16:creationId xmlns:a16="http://schemas.microsoft.com/office/drawing/2014/main" id="{DEC5EF55-025E-4CDC-8CD6-3CEA6CF87B3C}"/>
                          </a:ext>
                        </a:extLst>
                      </p:cNvPr>
                      <p:cNvSpPr>
                        <a:spLocks noChangeShapeType="1"/>
                      </p:cNvSpPr>
                      <p:nvPr/>
                    </p:nvSpPr>
                    <p:spPr bwMode="auto">
                      <a:xfrm>
                        <a:off x="253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9" name="Line 100">
                        <a:extLst>
                          <a:ext uri="{FF2B5EF4-FFF2-40B4-BE49-F238E27FC236}">
                            <a16:creationId xmlns:a16="http://schemas.microsoft.com/office/drawing/2014/main" id="{6D931CF9-DC5C-4970-A92F-790F0ECAC5C7}"/>
                          </a:ext>
                        </a:extLst>
                      </p:cNvPr>
                      <p:cNvSpPr>
                        <a:spLocks noChangeShapeType="1"/>
                      </p:cNvSpPr>
                      <p:nvPr/>
                    </p:nvSpPr>
                    <p:spPr bwMode="auto">
                      <a:xfrm>
                        <a:off x="256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0" name="Line 101">
                        <a:extLst>
                          <a:ext uri="{FF2B5EF4-FFF2-40B4-BE49-F238E27FC236}">
                            <a16:creationId xmlns:a16="http://schemas.microsoft.com/office/drawing/2014/main" id="{F750D0A4-E005-453B-97F0-E9AE67BB6343}"/>
                          </a:ext>
                        </a:extLst>
                      </p:cNvPr>
                      <p:cNvSpPr>
                        <a:spLocks noChangeShapeType="1"/>
                      </p:cNvSpPr>
                      <p:nvPr/>
                    </p:nvSpPr>
                    <p:spPr bwMode="auto">
                      <a:xfrm>
                        <a:off x="258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1" name="Line 102">
                        <a:extLst>
                          <a:ext uri="{FF2B5EF4-FFF2-40B4-BE49-F238E27FC236}">
                            <a16:creationId xmlns:a16="http://schemas.microsoft.com/office/drawing/2014/main" id="{2EBC9504-8D74-4FF4-8D3F-3EFF72484537}"/>
                          </a:ext>
                        </a:extLst>
                      </p:cNvPr>
                      <p:cNvSpPr>
                        <a:spLocks noChangeShapeType="1"/>
                      </p:cNvSpPr>
                      <p:nvPr/>
                    </p:nvSpPr>
                    <p:spPr bwMode="auto">
                      <a:xfrm>
                        <a:off x="260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2" name="Line 103">
                        <a:extLst>
                          <a:ext uri="{FF2B5EF4-FFF2-40B4-BE49-F238E27FC236}">
                            <a16:creationId xmlns:a16="http://schemas.microsoft.com/office/drawing/2014/main" id="{5B8380C6-596D-4A11-89D9-0D75FCB50FEA}"/>
                          </a:ext>
                        </a:extLst>
                      </p:cNvPr>
                      <p:cNvSpPr>
                        <a:spLocks noChangeShapeType="1"/>
                      </p:cNvSpPr>
                      <p:nvPr/>
                    </p:nvSpPr>
                    <p:spPr bwMode="auto">
                      <a:xfrm>
                        <a:off x="263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3" name="Line 104">
                        <a:extLst>
                          <a:ext uri="{FF2B5EF4-FFF2-40B4-BE49-F238E27FC236}">
                            <a16:creationId xmlns:a16="http://schemas.microsoft.com/office/drawing/2014/main" id="{FF95BFB4-F1FC-4E89-99E8-8FAE997E3931}"/>
                          </a:ext>
                        </a:extLst>
                      </p:cNvPr>
                      <p:cNvSpPr>
                        <a:spLocks noChangeShapeType="1"/>
                      </p:cNvSpPr>
                      <p:nvPr/>
                    </p:nvSpPr>
                    <p:spPr bwMode="auto">
                      <a:xfrm>
                        <a:off x="265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4" name="Line 105">
                        <a:extLst>
                          <a:ext uri="{FF2B5EF4-FFF2-40B4-BE49-F238E27FC236}">
                            <a16:creationId xmlns:a16="http://schemas.microsoft.com/office/drawing/2014/main" id="{F34B2AAD-94F1-401B-AA07-F0598AF8B00D}"/>
                          </a:ext>
                        </a:extLst>
                      </p:cNvPr>
                      <p:cNvSpPr>
                        <a:spLocks noChangeShapeType="1"/>
                      </p:cNvSpPr>
                      <p:nvPr/>
                    </p:nvSpPr>
                    <p:spPr bwMode="auto">
                      <a:xfrm>
                        <a:off x="268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5" name="Line 106">
                        <a:extLst>
                          <a:ext uri="{FF2B5EF4-FFF2-40B4-BE49-F238E27FC236}">
                            <a16:creationId xmlns:a16="http://schemas.microsoft.com/office/drawing/2014/main" id="{826B6509-98DD-47CA-A7EC-8F94C4685FBF}"/>
                          </a:ext>
                        </a:extLst>
                      </p:cNvPr>
                      <p:cNvSpPr>
                        <a:spLocks noChangeShapeType="1"/>
                      </p:cNvSpPr>
                      <p:nvPr/>
                    </p:nvSpPr>
                    <p:spPr bwMode="auto">
                      <a:xfrm>
                        <a:off x="270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6" name="Line 107">
                        <a:extLst>
                          <a:ext uri="{FF2B5EF4-FFF2-40B4-BE49-F238E27FC236}">
                            <a16:creationId xmlns:a16="http://schemas.microsoft.com/office/drawing/2014/main" id="{2CFA5AAB-C04E-43A4-919A-2EAB7D62472A}"/>
                          </a:ext>
                        </a:extLst>
                      </p:cNvPr>
                      <p:cNvSpPr>
                        <a:spLocks noChangeShapeType="1"/>
                      </p:cNvSpPr>
                      <p:nvPr/>
                    </p:nvSpPr>
                    <p:spPr bwMode="auto">
                      <a:xfrm>
                        <a:off x="272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7" name="Line 108">
                        <a:extLst>
                          <a:ext uri="{FF2B5EF4-FFF2-40B4-BE49-F238E27FC236}">
                            <a16:creationId xmlns:a16="http://schemas.microsoft.com/office/drawing/2014/main" id="{17422E6B-8375-4BD5-AF47-A63551235AF7}"/>
                          </a:ext>
                        </a:extLst>
                      </p:cNvPr>
                      <p:cNvSpPr>
                        <a:spLocks noChangeShapeType="1"/>
                      </p:cNvSpPr>
                      <p:nvPr/>
                    </p:nvSpPr>
                    <p:spPr bwMode="auto">
                      <a:xfrm>
                        <a:off x="275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8" name="Line 109">
                        <a:extLst>
                          <a:ext uri="{FF2B5EF4-FFF2-40B4-BE49-F238E27FC236}">
                            <a16:creationId xmlns:a16="http://schemas.microsoft.com/office/drawing/2014/main" id="{91A1BAB3-B2DF-4E74-BA80-29EA667CFC92}"/>
                          </a:ext>
                        </a:extLst>
                      </p:cNvPr>
                      <p:cNvSpPr>
                        <a:spLocks noChangeShapeType="1"/>
                      </p:cNvSpPr>
                      <p:nvPr/>
                    </p:nvSpPr>
                    <p:spPr bwMode="auto">
                      <a:xfrm>
                        <a:off x="277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9" name="Line 110">
                        <a:extLst>
                          <a:ext uri="{FF2B5EF4-FFF2-40B4-BE49-F238E27FC236}">
                            <a16:creationId xmlns:a16="http://schemas.microsoft.com/office/drawing/2014/main" id="{83672FF4-5B10-44DD-80A3-5DB032C55AF7}"/>
                          </a:ext>
                        </a:extLst>
                      </p:cNvPr>
                      <p:cNvSpPr>
                        <a:spLocks noChangeShapeType="1"/>
                      </p:cNvSpPr>
                      <p:nvPr/>
                    </p:nvSpPr>
                    <p:spPr bwMode="auto">
                      <a:xfrm>
                        <a:off x="280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0" name="Line 111">
                        <a:extLst>
                          <a:ext uri="{FF2B5EF4-FFF2-40B4-BE49-F238E27FC236}">
                            <a16:creationId xmlns:a16="http://schemas.microsoft.com/office/drawing/2014/main" id="{478AEF30-57BD-4F4D-9E45-43A16DCA8513}"/>
                          </a:ext>
                        </a:extLst>
                      </p:cNvPr>
                      <p:cNvSpPr>
                        <a:spLocks noChangeShapeType="1"/>
                      </p:cNvSpPr>
                      <p:nvPr/>
                    </p:nvSpPr>
                    <p:spPr bwMode="auto">
                      <a:xfrm>
                        <a:off x="282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1" name="Line 112">
                        <a:extLst>
                          <a:ext uri="{FF2B5EF4-FFF2-40B4-BE49-F238E27FC236}">
                            <a16:creationId xmlns:a16="http://schemas.microsoft.com/office/drawing/2014/main" id="{6D60C7AC-1EC2-4A2C-A195-2FC40B13FE55}"/>
                          </a:ext>
                        </a:extLst>
                      </p:cNvPr>
                      <p:cNvSpPr>
                        <a:spLocks noChangeShapeType="1"/>
                      </p:cNvSpPr>
                      <p:nvPr/>
                    </p:nvSpPr>
                    <p:spPr bwMode="auto">
                      <a:xfrm>
                        <a:off x="284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2" name="Line 113">
                        <a:extLst>
                          <a:ext uri="{FF2B5EF4-FFF2-40B4-BE49-F238E27FC236}">
                            <a16:creationId xmlns:a16="http://schemas.microsoft.com/office/drawing/2014/main" id="{5346679D-EB58-45E8-8109-63A4CFAF363F}"/>
                          </a:ext>
                        </a:extLst>
                      </p:cNvPr>
                      <p:cNvSpPr>
                        <a:spLocks noChangeShapeType="1"/>
                      </p:cNvSpPr>
                      <p:nvPr/>
                    </p:nvSpPr>
                    <p:spPr bwMode="auto">
                      <a:xfrm>
                        <a:off x="287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3" name="Line 114">
                        <a:extLst>
                          <a:ext uri="{FF2B5EF4-FFF2-40B4-BE49-F238E27FC236}">
                            <a16:creationId xmlns:a16="http://schemas.microsoft.com/office/drawing/2014/main" id="{75DDDB28-3D93-4D10-B7B8-BF54CE6776CC}"/>
                          </a:ext>
                        </a:extLst>
                      </p:cNvPr>
                      <p:cNvSpPr>
                        <a:spLocks noChangeShapeType="1"/>
                      </p:cNvSpPr>
                      <p:nvPr/>
                    </p:nvSpPr>
                    <p:spPr bwMode="auto">
                      <a:xfrm>
                        <a:off x="289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4" name="Line 115">
                        <a:extLst>
                          <a:ext uri="{FF2B5EF4-FFF2-40B4-BE49-F238E27FC236}">
                            <a16:creationId xmlns:a16="http://schemas.microsoft.com/office/drawing/2014/main" id="{4B94008A-5B0B-4995-9C74-C88E666F4549}"/>
                          </a:ext>
                        </a:extLst>
                      </p:cNvPr>
                      <p:cNvSpPr>
                        <a:spLocks noChangeShapeType="1"/>
                      </p:cNvSpPr>
                      <p:nvPr/>
                    </p:nvSpPr>
                    <p:spPr bwMode="auto">
                      <a:xfrm>
                        <a:off x="292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5" name="Line 116">
                        <a:extLst>
                          <a:ext uri="{FF2B5EF4-FFF2-40B4-BE49-F238E27FC236}">
                            <a16:creationId xmlns:a16="http://schemas.microsoft.com/office/drawing/2014/main" id="{0D58A9A0-BFFB-4F27-9D9B-0FDD0CE3C314}"/>
                          </a:ext>
                        </a:extLst>
                      </p:cNvPr>
                      <p:cNvSpPr>
                        <a:spLocks noChangeShapeType="1"/>
                      </p:cNvSpPr>
                      <p:nvPr/>
                    </p:nvSpPr>
                    <p:spPr bwMode="auto">
                      <a:xfrm>
                        <a:off x="294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6" name="Line 117">
                        <a:extLst>
                          <a:ext uri="{FF2B5EF4-FFF2-40B4-BE49-F238E27FC236}">
                            <a16:creationId xmlns:a16="http://schemas.microsoft.com/office/drawing/2014/main" id="{CEDE0C87-5984-4AF7-A4D8-1CF09DE793F4}"/>
                          </a:ext>
                        </a:extLst>
                      </p:cNvPr>
                      <p:cNvSpPr>
                        <a:spLocks noChangeShapeType="1"/>
                      </p:cNvSpPr>
                      <p:nvPr/>
                    </p:nvSpPr>
                    <p:spPr bwMode="auto">
                      <a:xfrm>
                        <a:off x="297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7" name="Line 118">
                        <a:extLst>
                          <a:ext uri="{FF2B5EF4-FFF2-40B4-BE49-F238E27FC236}">
                            <a16:creationId xmlns:a16="http://schemas.microsoft.com/office/drawing/2014/main" id="{D9AD186C-2D3F-47CF-868F-4E9D5097D564}"/>
                          </a:ext>
                        </a:extLst>
                      </p:cNvPr>
                      <p:cNvSpPr>
                        <a:spLocks noChangeShapeType="1"/>
                      </p:cNvSpPr>
                      <p:nvPr/>
                    </p:nvSpPr>
                    <p:spPr bwMode="auto">
                      <a:xfrm>
                        <a:off x="299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8" name="Line 119">
                        <a:extLst>
                          <a:ext uri="{FF2B5EF4-FFF2-40B4-BE49-F238E27FC236}">
                            <a16:creationId xmlns:a16="http://schemas.microsoft.com/office/drawing/2014/main" id="{57ADAA0F-401B-4D0A-9C99-1236DDDDFC97}"/>
                          </a:ext>
                        </a:extLst>
                      </p:cNvPr>
                      <p:cNvSpPr>
                        <a:spLocks noChangeShapeType="1"/>
                      </p:cNvSpPr>
                      <p:nvPr/>
                    </p:nvSpPr>
                    <p:spPr bwMode="auto">
                      <a:xfrm>
                        <a:off x="301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9" name="Line 120">
                        <a:extLst>
                          <a:ext uri="{FF2B5EF4-FFF2-40B4-BE49-F238E27FC236}">
                            <a16:creationId xmlns:a16="http://schemas.microsoft.com/office/drawing/2014/main" id="{00727461-8060-4FE4-8FC2-2F14A8EF08EA}"/>
                          </a:ext>
                        </a:extLst>
                      </p:cNvPr>
                      <p:cNvSpPr>
                        <a:spLocks noChangeShapeType="1"/>
                      </p:cNvSpPr>
                      <p:nvPr/>
                    </p:nvSpPr>
                    <p:spPr bwMode="auto">
                      <a:xfrm>
                        <a:off x="304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0" name="Line 121">
                        <a:extLst>
                          <a:ext uri="{FF2B5EF4-FFF2-40B4-BE49-F238E27FC236}">
                            <a16:creationId xmlns:a16="http://schemas.microsoft.com/office/drawing/2014/main" id="{5FE7E464-5338-498B-9D71-9EC0B13BCAA7}"/>
                          </a:ext>
                        </a:extLst>
                      </p:cNvPr>
                      <p:cNvSpPr>
                        <a:spLocks noChangeShapeType="1"/>
                      </p:cNvSpPr>
                      <p:nvPr/>
                    </p:nvSpPr>
                    <p:spPr bwMode="auto">
                      <a:xfrm>
                        <a:off x="306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1" name="Line 122">
                        <a:extLst>
                          <a:ext uri="{FF2B5EF4-FFF2-40B4-BE49-F238E27FC236}">
                            <a16:creationId xmlns:a16="http://schemas.microsoft.com/office/drawing/2014/main" id="{1574B455-3E7C-4991-86BB-5AC6FDB53A8E}"/>
                          </a:ext>
                        </a:extLst>
                      </p:cNvPr>
                      <p:cNvSpPr>
                        <a:spLocks noChangeShapeType="1"/>
                      </p:cNvSpPr>
                      <p:nvPr/>
                    </p:nvSpPr>
                    <p:spPr bwMode="auto">
                      <a:xfrm>
                        <a:off x="309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2" name="Line 123">
                        <a:extLst>
                          <a:ext uri="{FF2B5EF4-FFF2-40B4-BE49-F238E27FC236}">
                            <a16:creationId xmlns:a16="http://schemas.microsoft.com/office/drawing/2014/main" id="{7AD51600-3264-4C71-B75C-DD1FD4E8F8F4}"/>
                          </a:ext>
                        </a:extLst>
                      </p:cNvPr>
                      <p:cNvSpPr>
                        <a:spLocks noChangeShapeType="1"/>
                      </p:cNvSpPr>
                      <p:nvPr/>
                    </p:nvSpPr>
                    <p:spPr bwMode="auto">
                      <a:xfrm>
                        <a:off x="311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3" name="Line 124">
                        <a:extLst>
                          <a:ext uri="{FF2B5EF4-FFF2-40B4-BE49-F238E27FC236}">
                            <a16:creationId xmlns:a16="http://schemas.microsoft.com/office/drawing/2014/main" id="{E8C88202-EF8C-4EBA-B5EC-A9AD5AEA6963}"/>
                          </a:ext>
                        </a:extLst>
                      </p:cNvPr>
                      <p:cNvSpPr>
                        <a:spLocks noChangeShapeType="1"/>
                      </p:cNvSpPr>
                      <p:nvPr/>
                    </p:nvSpPr>
                    <p:spPr bwMode="auto">
                      <a:xfrm>
                        <a:off x="313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4" name="Line 125">
                        <a:extLst>
                          <a:ext uri="{FF2B5EF4-FFF2-40B4-BE49-F238E27FC236}">
                            <a16:creationId xmlns:a16="http://schemas.microsoft.com/office/drawing/2014/main" id="{48E20D46-C76E-4A13-A9A3-A4FEC054FC36}"/>
                          </a:ext>
                        </a:extLst>
                      </p:cNvPr>
                      <p:cNvSpPr>
                        <a:spLocks noChangeShapeType="1"/>
                      </p:cNvSpPr>
                      <p:nvPr/>
                    </p:nvSpPr>
                    <p:spPr bwMode="auto">
                      <a:xfrm>
                        <a:off x="316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5" name="Line 126">
                        <a:extLst>
                          <a:ext uri="{FF2B5EF4-FFF2-40B4-BE49-F238E27FC236}">
                            <a16:creationId xmlns:a16="http://schemas.microsoft.com/office/drawing/2014/main" id="{B1B4324E-142E-434B-9AC8-05C68EBA0597}"/>
                          </a:ext>
                        </a:extLst>
                      </p:cNvPr>
                      <p:cNvSpPr>
                        <a:spLocks noChangeShapeType="1"/>
                      </p:cNvSpPr>
                      <p:nvPr/>
                    </p:nvSpPr>
                    <p:spPr bwMode="auto">
                      <a:xfrm>
                        <a:off x="318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6" name="Line 127">
                        <a:extLst>
                          <a:ext uri="{FF2B5EF4-FFF2-40B4-BE49-F238E27FC236}">
                            <a16:creationId xmlns:a16="http://schemas.microsoft.com/office/drawing/2014/main" id="{48686782-E972-40F5-B039-51A9BB6AE005}"/>
                          </a:ext>
                        </a:extLst>
                      </p:cNvPr>
                      <p:cNvSpPr>
                        <a:spLocks noChangeShapeType="1"/>
                      </p:cNvSpPr>
                      <p:nvPr/>
                    </p:nvSpPr>
                    <p:spPr bwMode="auto">
                      <a:xfrm>
                        <a:off x="321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7" name="Line 128">
                        <a:extLst>
                          <a:ext uri="{FF2B5EF4-FFF2-40B4-BE49-F238E27FC236}">
                            <a16:creationId xmlns:a16="http://schemas.microsoft.com/office/drawing/2014/main" id="{429B5E47-B60F-4002-AA8F-D96F73B12B73}"/>
                          </a:ext>
                        </a:extLst>
                      </p:cNvPr>
                      <p:cNvSpPr>
                        <a:spLocks noChangeShapeType="1"/>
                      </p:cNvSpPr>
                      <p:nvPr/>
                    </p:nvSpPr>
                    <p:spPr bwMode="auto">
                      <a:xfrm>
                        <a:off x="323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8" name="Freeform 129">
                        <a:extLst>
                          <a:ext uri="{FF2B5EF4-FFF2-40B4-BE49-F238E27FC236}">
                            <a16:creationId xmlns:a16="http://schemas.microsoft.com/office/drawing/2014/main" id="{0ABD4A0F-3474-4B80-A1D3-30CCA5557531}"/>
                          </a:ext>
                        </a:extLst>
                      </p:cNvPr>
                      <p:cNvSpPr>
                        <a:spLocks/>
                      </p:cNvSpPr>
                      <p:nvPr/>
                    </p:nvSpPr>
                    <p:spPr bwMode="auto">
                      <a:xfrm>
                        <a:off x="2507" y="3171"/>
                        <a:ext cx="380" cy="23"/>
                      </a:xfrm>
                      <a:custGeom>
                        <a:avLst/>
                        <a:gdLst>
                          <a:gd name="T0" fmla="*/ 380 w 1899"/>
                          <a:gd name="T1" fmla="*/ 23 h 113"/>
                          <a:gd name="T2" fmla="*/ 11 w 1899"/>
                          <a:gd name="T3" fmla="*/ 23 h 113"/>
                          <a:gd name="T4" fmla="*/ 11 w 1899"/>
                          <a:gd name="T5" fmla="*/ 23 h 113"/>
                          <a:gd name="T6" fmla="*/ 10 w 1899"/>
                          <a:gd name="T7" fmla="*/ 23 h 113"/>
                          <a:gd name="T8" fmla="*/ 8 w 1899"/>
                          <a:gd name="T9" fmla="*/ 22 h 113"/>
                          <a:gd name="T10" fmla="*/ 6 w 1899"/>
                          <a:gd name="T11" fmla="*/ 22 h 113"/>
                          <a:gd name="T12" fmla="*/ 5 w 1899"/>
                          <a:gd name="T13" fmla="*/ 21 h 113"/>
                          <a:gd name="T14" fmla="*/ 3 w 1899"/>
                          <a:gd name="T15" fmla="*/ 20 h 113"/>
                          <a:gd name="T16" fmla="*/ 2 w 1899"/>
                          <a:gd name="T17" fmla="*/ 18 h 113"/>
                          <a:gd name="T18" fmla="*/ 1 w 1899"/>
                          <a:gd name="T19" fmla="*/ 17 h 113"/>
                          <a:gd name="T20" fmla="*/ 1 w 1899"/>
                          <a:gd name="T21" fmla="*/ 15 h 113"/>
                          <a:gd name="T22" fmla="*/ 0 w 1899"/>
                          <a:gd name="T23" fmla="*/ 12 h 113"/>
                          <a:gd name="T24" fmla="*/ 11 w 1899"/>
                          <a:gd name="T25" fmla="*/ 12 h 113"/>
                          <a:gd name="T26" fmla="*/ 11 w 1899"/>
                          <a:gd name="T27" fmla="*/ 0 h 113"/>
                          <a:gd name="T28" fmla="*/ 380 w 1899"/>
                          <a:gd name="T29" fmla="*/ 0 h 113"/>
                          <a:gd name="T30" fmla="*/ 380 w 1899"/>
                          <a:gd name="T31" fmla="*/ 12 h 113"/>
                          <a:gd name="T32" fmla="*/ 380 w 1899"/>
                          <a:gd name="T33" fmla="*/ 23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99"/>
                          <a:gd name="T52" fmla="*/ 0 h 113"/>
                          <a:gd name="T53" fmla="*/ 1899 w 1899"/>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99" h="113">
                            <a:moveTo>
                              <a:pt x="1899" y="113"/>
                            </a:moveTo>
                            <a:lnTo>
                              <a:pt x="57" y="113"/>
                            </a:lnTo>
                            <a:lnTo>
                              <a:pt x="48" y="112"/>
                            </a:lnTo>
                            <a:lnTo>
                              <a:pt x="39" y="110"/>
                            </a:lnTo>
                            <a:lnTo>
                              <a:pt x="31" y="107"/>
                            </a:lnTo>
                            <a:lnTo>
                              <a:pt x="23" y="102"/>
                            </a:lnTo>
                            <a:lnTo>
                              <a:pt x="16" y="96"/>
                            </a:lnTo>
                            <a:lnTo>
                              <a:pt x="11" y="90"/>
                            </a:lnTo>
                            <a:lnTo>
                              <a:pt x="6" y="82"/>
                            </a:lnTo>
                            <a:lnTo>
                              <a:pt x="3" y="74"/>
                            </a:lnTo>
                            <a:lnTo>
                              <a:pt x="0" y="57"/>
                            </a:lnTo>
                            <a:lnTo>
                              <a:pt x="57" y="57"/>
                            </a:lnTo>
                            <a:lnTo>
                              <a:pt x="57" y="0"/>
                            </a:lnTo>
                            <a:lnTo>
                              <a:pt x="1899" y="0"/>
                            </a:lnTo>
                            <a:lnTo>
                              <a:pt x="1899" y="57"/>
                            </a:lnTo>
                            <a:lnTo>
                              <a:pt x="1899" y="113"/>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9" name="Freeform 130">
                        <a:extLst>
                          <a:ext uri="{FF2B5EF4-FFF2-40B4-BE49-F238E27FC236}">
                            <a16:creationId xmlns:a16="http://schemas.microsoft.com/office/drawing/2014/main" id="{4830A545-E3A0-4287-9847-9B96EF3FEF8A}"/>
                          </a:ext>
                        </a:extLst>
                      </p:cNvPr>
                      <p:cNvSpPr>
                        <a:spLocks/>
                      </p:cNvSpPr>
                      <p:nvPr/>
                    </p:nvSpPr>
                    <p:spPr bwMode="auto">
                      <a:xfrm>
                        <a:off x="2507" y="3112"/>
                        <a:ext cx="23" cy="71"/>
                      </a:xfrm>
                      <a:custGeom>
                        <a:avLst/>
                        <a:gdLst>
                          <a:gd name="T0" fmla="*/ 0 w 114"/>
                          <a:gd name="T1" fmla="*/ 71 h 355"/>
                          <a:gd name="T2" fmla="*/ 0 w 114"/>
                          <a:gd name="T3" fmla="*/ 11 h 355"/>
                          <a:gd name="T4" fmla="*/ 0 w 114"/>
                          <a:gd name="T5" fmla="*/ 11 h 355"/>
                          <a:gd name="T6" fmla="*/ 0 w 114"/>
                          <a:gd name="T7" fmla="*/ 9 h 355"/>
                          <a:gd name="T8" fmla="*/ 1 w 114"/>
                          <a:gd name="T9" fmla="*/ 8 h 355"/>
                          <a:gd name="T10" fmla="*/ 1 w 114"/>
                          <a:gd name="T11" fmla="*/ 6 h 355"/>
                          <a:gd name="T12" fmla="*/ 2 w 114"/>
                          <a:gd name="T13" fmla="*/ 4 h 355"/>
                          <a:gd name="T14" fmla="*/ 3 w 114"/>
                          <a:gd name="T15" fmla="*/ 3 h 355"/>
                          <a:gd name="T16" fmla="*/ 5 w 114"/>
                          <a:gd name="T17" fmla="*/ 2 h 355"/>
                          <a:gd name="T18" fmla="*/ 6 w 114"/>
                          <a:gd name="T19" fmla="*/ 1 h 355"/>
                          <a:gd name="T20" fmla="*/ 8 w 114"/>
                          <a:gd name="T21" fmla="*/ 0 h 355"/>
                          <a:gd name="T22" fmla="*/ 12 w 114"/>
                          <a:gd name="T23" fmla="*/ 0 h 355"/>
                          <a:gd name="T24" fmla="*/ 12 w 114"/>
                          <a:gd name="T25" fmla="*/ 11 h 355"/>
                          <a:gd name="T26" fmla="*/ 23 w 114"/>
                          <a:gd name="T27" fmla="*/ 11 h 355"/>
                          <a:gd name="T28" fmla="*/ 23 w 114"/>
                          <a:gd name="T29" fmla="*/ 71 h 355"/>
                          <a:gd name="T30" fmla="*/ 12 w 114"/>
                          <a:gd name="T31" fmla="*/ 71 h 355"/>
                          <a:gd name="T32" fmla="*/ 0 w 114"/>
                          <a:gd name="T33" fmla="*/ 71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4"/>
                          <a:gd name="T52" fmla="*/ 0 h 355"/>
                          <a:gd name="T53" fmla="*/ 114 w 114"/>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4" h="355">
                            <a:moveTo>
                              <a:pt x="0" y="355"/>
                            </a:moveTo>
                            <a:lnTo>
                              <a:pt x="0" y="56"/>
                            </a:lnTo>
                            <a:lnTo>
                              <a:pt x="0" y="47"/>
                            </a:lnTo>
                            <a:lnTo>
                              <a:pt x="3" y="38"/>
                            </a:lnTo>
                            <a:lnTo>
                              <a:pt x="6" y="30"/>
                            </a:lnTo>
                            <a:lnTo>
                              <a:pt x="11" y="22"/>
                            </a:lnTo>
                            <a:lnTo>
                              <a:pt x="16" y="16"/>
                            </a:lnTo>
                            <a:lnTo>
                              <a:pt x="23" y="10"/>
                            </a:lnTo>
                            <a:lnTo>
                              <a:pt x="31" y="5"/>
                            </a:lnTo>
                            <a:lnTo>
                              <a:pt x="39" y="2"/>
                            </a:lnTo>
                            <a:lnTo>
                              <a:pt x="57" y="0"/>
                            </a:lnTo>
                            <a:lnTo>
                              <a:pt x="57" y="56"/>
                            </a:lnTo>
                            <a:lnTo>
                              <a:pt x="114" y="56"/>
                            </a:lnTo>
                            <a:lnTo>
                              <a:pt x="114" y="355"/>
                            </a:lnTo>
                            <a:lnTo>
                              <a:pt x="57" y="355"/>
                            </a:lnTo>
                            <a:lnTo>
                              <a:pt x="0" y="355"/>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0" name="Freeform 131">
                        <a:extLst>
                          <a:ext uri="{FF2B5EF4-FFF2-40B4-BE49-F238E27FC236}">
                            <a16:creationId xmlns:a16="http://schemas.microsoft.com/office/drawing/2014/main" id="{CD873F56-FE65-44DA-8ACE-86B16C43976B}"/>
                          </a:ext>
                        </a:extLst>
                      </p:cNvPr>
                      <p:cNvSpPr>
                        <a:spLocks/>
                      </p:cNvSpPr>
                      <p:nvPr/>
                    </p:nvSpPr>
                    <p:spPr bwMode="auto">
                      <a:xfrm>
                        <a:off x="2519" y="3112"/>
                        <a:ext cx="748" cy="22"/>
                      </a:xfrm>
                      <a:custGeom>
                        <a:avLst/>
                        <a:gdLst>
                          <a:gd name="T0" fmla="*/ 0 w 3741"/>
                          <a:gd name="T1" fmla="*/ 0 h 113"/>
                          <a:gd name="T2" fmla="*/ 737 w 3741"/>
                          <a:gd name="T3" fmla="*/ 0 h 113"/>
                          <a:gd name="T4" fmla="*/ 737 w 3741"/>
                          <a:gd name="T5" fmla="*/ 0 h 113"/>
                          <a:gd name="T6" fmla="*/ 738 w 3741"/>
                          <a:gd name="T7" fmla="*/ 0 h 113"/>
                          <a:gd name="T8" fmla="*/ 740 w 3741"/>
                          <a:gd name="T9" fmla="*/ 0 h 113"/>
                          <a:gd name="T10" fmla="*/ 742 w 3741"/>
                          <a:gd name="T11" fmla="*/ 1 h 113"/>
                          <a:gd name="T12" fmla="*/ 743 w 3741"/>
                          <a:gd name="T13" fmla="*/ 2 h 113"/>
                          <a:gd name="T14" fmla="*/ 745 w 3741"/>
                          <a:gd name="T15" fmla="*/ 3 h 113"/>
                          <a:gd name="T16" fmla="*/ 746 w 3741"/>
                          <a:gd name="T17" fmla="*/ 4 h 113"/>
                          <a:gd name="T18" fmla="*/ 747 w 3741"/>
                          <a:gd name="T19" fmla="*/ 6 h 113"/>
                          <a:gd name="T20" fmla="*/ 747 w 3741"/>
                          <a:gd name="T21" fmla="*/ 7 h 113"/>
                          <a:gd name="T22" fmla="*/ 748 w 3741"/>
                          <a:gd name="T23" fmla="*/ 11 h 113"/>
                          <a:gd name="T24" fmla="*/ 737 w 3741"/>
                          <a:gd name="T25" fmla="*/ 11 h 113"/>
                          <a:gd name="T26" fmla="*/ 737 w 3741"/>
                          <a:gd name="T27" fmla="*/ 22 h 113"/>
                          <a:gd name="T28" fmla="*/ 0 w 3741"/>
                          <a:gd name="T29" fmla="*/ 22 h 113"/>
                          <a:gd name="T30" fmla="*/ 0 w 3741"/>
                          <a:gd name="T31" fmla="*/ 11 h 113"/>
                          <a:gd name="T32" fmla="*/ 0 w 3741"/>
                          <a:gd name="T33" fmla="*/ 0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41"/>
                          <a:gd name="T52" fmla="*/ 0 h 113"/>
                          <a:gd name="T53" fmla="*/ 3741 w 3741"/>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41" h="113">
                            <a:moveTo>
                              <a:pt x="0" y="0"/>
                            </a:moveTo>
                            <a:lnTo>
                              <a:pt x="3685" y="0"/>
                            </a:lnTo>
                            <a:lnTo>
                              <a:pt x="3692" y="0"/>
                            </a:lnTo>
                            <a:lnTo>
                              <a:pt x="3702" y="2"/>
                            </a:lnTo>
                            <a:lnTo>
                              <a:pt x="3709" y="5"/>
                            </a:lnTo>
                            <a:lnTo>
                              <a:pt x="3717" y="10"/>
                            </a:lnTo>
                            <a:lnTo>
                              <a:pt x="3724" y="16"/>
                            </a:lnTo>
                            <a:lnTo>
                              <a:pt x="3730" y="22"/>
                            </a:lnTo>
                            <a:lnTo>
                              <a:pt x="3734" y="30"/>
                            </a:lnTo>
                            <a:lnTo>
                              <a:pt x="3738" y="38"/>
                            </a:lnTo>
                            <a:lnTo>
                              <a:pt x="3741" y="56"/>
                            </a:lnTo>
                            <a:lnTo>
                              <a:pt x="3685" y="56"/>
                            </a:lnTo>
                            <a:lnTo>
                              <a:pt x="3685" y="113"/>
                            </a:lnTo>
                            <a:lnTo>
                              <a:pt x="0" y="113"/>
                            </a:lnTo>
                            <a:lnTo>
                              <a:pt x="0" y="56"/>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1" name="Freeform 132">
                        <a:extLst>
                          <a:ext uri="{FF2B5EF4-FFF2-40B4-BE49-F238E27FC236}">
                            <a16:creationId xmlns:a16="http://schemas.microsoft.com/office/drawing/2014/main" id="{D6D88A33-D685-4FD8-A337-C7F15F3BA66E}"/>
                          </a:ext>
                        </a:extLst>
                      </p:cNvPr>
                      <p:cNvSpPr>
                        <a:spLocks/>
                      </p:cNvSpPr>
                      <p:nvPr/>
                    </p:nvSpPr>
                    <p:spPr bwMode="auto">
                      <a:xfrm>
                        <a:off x="3244" y="3123"/>
                        <a:ext cx="23" cy="71"/>
                      </a:xfrm>
                      <a:custGeom>
                        <a:avLst/>
                        <a:gdLst>
                          <a:gd name="T0" fmla="*/ 23 w 113"/>
                          <a:gd name="T1" fmla="*/ 0 h 355"/>
                          <a:gd name="T2" fmla="*/ 23 w 113"/>
                          <a:gd name="T3" fmla="*/ 60 h 355"/>
                          <a:gd name="T4" fmla="*/ 23 w 113"/>
                          <a:gd name="T5" fmla="*/ 60 h 355"/>
                          <a:gd name="T6" fmla="*/ 23 w 113"/>
                          <a:gd name="T7" fmla="*/ 61 h 355"/>
                          <a:gd name="T8" fmla="*/ 22 w 113"/>
                          <a:gd name="T9" fmla="*/ 63 h 355"/>
                          <a:gd name="T10" fmla="*/ 22 w 113"/>
                          <a:gd name="T11" fmla="*/ 65 h 355"/>
                          <a:gd name="T12" fmla="*/ 21 w 113"/>
                          <a:gd name="T13" fmla="*/ 66 h 355"/>
                          <a:gd name="T14" fmla="*/ 20 w 113"/>
                          <a:gd name="T15" fmla="*/ 68 h 355"/>
                          <a:gd name="T16" fmla="*/ 18 w 113"/>
                          <a:gd name="T17" fmla="*/ 69 h 355"/>
                          <a:gd name="T18" fmla="*/ 16 w 113"/>
                          <a:gd name="T19" fmla="*/ 70 h 355"/>
                          <a:gd name="T20" fmla="*/ 15 w 113"/>
                          <a:gd name="T21" fmla="*/ 70 h 355"/>
                          <a:gd name="T22" fmla="*/ 12 w 113"/>
                          <a:gd name="T23" fmla="*/ 71 h 355"/>
                          <a:gd name="T24" fmla="*/ 12 w 113"/>
                          <a:gd name="T25" fmla="*/ 60 h 355"/>
                          <a:gd name="T26" fmla="*/ 0 w 113"/>
                          <a:gd name="T27" fmla="*/ 60 h 355"/>
                          <a:gd name="T28" fmla="*/ 0 w 113"/>
                          <a:gd name="T29" fmla="*/ 0 h 355"/>
                          <a:gd name="T30" fmla="*/ 12 w 113"/>
                          <a:gd name="T31" fmla="*/ 0 h 355"/>
                          <a:gd name="T32" fmla="*/ 23 w 113"/>
                          <a:gd name="T33" fmla="*/ 0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355"/>
                          <a:gd name="T53" fmla="*/ 113 w 113"/>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355">
                            <a:moveTo>
                              <a:pt x="113" y="0"/>
                            </a:moveTo>
                            <a:lnTo>
                              <a:pt x="113" y="299"/>
                            </a:lnTo>
                            <a:lnTo>
                              <a:pt x="112" y="307"/>
                            </a:lnTo>
                            <a:lnTo>
                              <a:pt x="110" y="316"/>
                            </a:lnTo>
                            <a:lnTo>
                              <a:pt x="106" y="324"/>
                            </a:lnTo>
                            <a:lnTo>
                              <a:pt x="102" y="332"/>
                            </a:lnTo>
                            <a:lnTo>
                              <a:pt x="96" y="338"/>
                            </a:lnTo>
                            <a:lnTo>
                              <a:pt x="89" y="344"/>
                            </a:lnTo>
                            <a:lnTo>
                              <a:pt x="81" y="349"/>
                            </a:lnTo>
                            <a:lnTo>
                              <a:pt x="74" y="352"/>
                            </a:lnTo>
                            <a:lnTo>
                              <a:pt x="57" y="355"/>
                            </a:lnTo>
                            <a:lnTo>
                              <a:pt x="57" y="299"/>
                            </a:lnTo>
                            <a:lnTo>
                              <a:pt x="0" y="299"/>
                            </a:lnTo>
                            <a:lnTo>
                              <a:pt x="0" y="0"/>
                            </a:lnTo>
                            <a:lnTo>
                              <a:pt x="57"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2" name="Freeform 133">
                        <a:extLst>
                          <a:ext uri="{FF2B5EF4-FFF2-40B4-BE49-F238E27FC236}">
                            <a16:creationId xmlns:a16="http://schemas.microsoft.com/office/drawing/2014/main" id="{471865D4-3987-4F6F-BE24-8AD5E3602899}"/>
                          </a:ext>
                        </a:extLst>
                      </p:cNvPr>
                      <p:cNvSpPr>
                        <a:spLocks/>
                      </p:cNvSpPr>
                      <p:nvPr/>
                    </p:nvSpPr>
                    <p:spPr bwMode="auto">
                      <a:xfrm>
                        <a:off x="2887" y="3171"/>
                        <a:ext cx="369" cy="23"/>
                      </a:xfrm>
                      <a:custGeom>
                        <a:avLst/>
                        <a:gdLst>
                          <a:gd name="T0" fmla="*/ 369 w 1843"/>
                          <a:gd name="T1" fmla="*/ 12 h 113"/>
                          <a:gd name="T2" fmla="*/ 369 w 1843"/>
                          <a:gd name="T3" fmla="*/ 23 h 113"/>
                          <a:gd name="T4" fmla="*/ 0 w 1843"/>
                          <a:gd name="T5" fmla="*/ 23 h 113"/>
                          <a:gd name="T6" fmla="*/ 0 w 1843"/>
                          <a:gd name="T7" fmla="*/ 12 h 113"/>
                          <a:gd name="T8" fmla="*/ 0 w 1843"/>
                          <a:gd name="T9" fmla="*/ 0 h 113"/>
                          <a:gd name="T10" fmla="*/ 369 w 1843"/>
                          <a:gd name="T11" fmla="*/ 0 h 113"/>
                          <a:gd name="T12" fmla="*/ 369 w 1843"/>
                          <a:gd name="T13" fmla="*/ 12 h 113"/>
                          <a:gd name="T14" fmla="*/ 0 60000 65536"/>
                          <a:gd name="T15" fmla="*/ 0 60000 65536"/>
                          <a:gd name="T16" fmla="*/ 0 60000 65536"/>
                          <a:gd name="T17" fmla="*/ 0 60000 65536"/>
                          <a:gd name="T18" fmla="*/ 0 60000 65536"/>
                          <a:gd name="T19" fmla="*/ 0 60000 65536"/>
                          <a:gd name="T20" fmla="*/ 0 60000 65536"/>
                          <a:gd name="T21" fmla="*/ 0 w 1843"/>
                          <a:gd name="T22" fmla="*/ 0 h 113"/>
                          <a:gd name="T23" fmla="*/ 1843 w 1843"/>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3" h="113">
                            <a:moveTo>
                              <a:pt x="1843" y="57"/>
                            </a:moveTo>
                            <a:lnTo>
                              <a:pt x="1843" y="113"/>
                            </a:lnTo>
                            <a:lnTo>
                              <a:pt x="0" y="113"/>
                            </a:lnTo>
                            <a:lnTo>
                              <a:pt x="0" y="57"/>
                            </a:lnTo>
                            <a:lnTo>
                              <a:pt x="0" y="0"/>
                            </a:lnTo>
                            <a:lnTo>
                              <a:pt x="1843" y="0"/>
                            </a:lnTo>
                            <a:lnTo>
                              <a:pt x="1843"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3" name="Line 134">
                        <a:extLst>
                          <a:ext uri="{FF2B5EF4-FFF2-40B4-BE49-F238E27FC236}">
                            <a16:creationId xmlns:a16="http://schemas.microsoft.com/office/drawing/2014/main" id="{3735C180-F120-42DC-8562-0CE22012677C}"/>
                          </a:ext>
                        </a:extLst>
                      </p:cNvPr>
                      <p:cNvSpPr>
                        <a:spLocks noChangeShapeType="1"/>
                      </p:cNvSpPr>
                      <p:nvPr/>
                    </p:nvSpPr>
                    <p:spPr bwMode="auto">
                      <a:xfrm>
                        <a:off x="2352" y="3155"/>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4" name="Line 135">
                        <a:extLst>
                          <a:ext uri="{FF2B5EF4-FFF2-40B4-BE49-F238E27FC236}">
                            <a16:creationId xmlns:a16="http://schemas.microsoft.com/office/drawing/2014/main" id="{93259AC1-0D2D-4F3E-B49F-5656453869F0}"/>
                          </a:ext>
                        </a:extLst>
                      </p:cNvPr>
                      <p:cNvSpPr>
                        <a:spLocks noChangeShapeType="1"/>
                      </p:cNvSpPr>
                      <p:nvPr/>
                    </p:nvSpPr>
                    <p:spPr bwMode="auto">
                      <a:xfrm>
                        <a:off x="2352" y="3179"/>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5" name="Line 136">
                        <a:extLst>
                          <a:ext uri="{FF2B5EF4-FFF2-40B4-BE49-F238E27FC236}">
                            <a16:creationId xmlns:a16="http://schemas.microsoft.com/office/drawing/2014/main" id="{BEDFD08C-F5E1-48B3-80CF-C9B20D95C8EC}"/>
                          </a:ext>
                        </a:extLst>
                      </p:cNvPr>
                      <p:cNvSpPr>
                        <a:spLocks noChangeShapeType="1"/>
                      </p:cNvSpPr>
                      <p:nvPr/>
                    </p:nvSpPr>
                    <p:spPr bwMode="auto">
                      <a:xfrm>
                        <a:off x="2352" y="3203"/>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6" name="Line 137">
                        <a:extLst>
                          <a:ext uri="{FF2B5EF4-FFF2-40B4-BE49-F238E27FC236}">
                            <a16:creationId xmlns:a16="http://schemas.microsoft.com/office/drawing/2014/main" id="{79CEBDFA-916F-48AE-81C6-627127E8FDC7}"/>
                          </a:ext>
                        </a:extLst>
                      </p:cNvPr>
                      <p:cNvSpPr>
                        <a:spLocks noChangeShapeType="1"/>
                      </p:cNvSpPr>
                      <p:nvPr/>
                    </p:nvSpPr>
                    <p:spPr bwMode="auto">
                      <a:xfrm>
                        <a:off x="2352" y="3227"/>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7" name="Line 138">
                        <a:extLst>
                          <a:ext uri="{FF2B5EF4-FFF2-40B4-BE49-F238E27FC236}">
                            <a16:creationId xmlns:a16="http://schemas.microsoft.com/office/drawing/2014/main" id="{EC1938F1-6517-4016-A6F4-0056721CBC59}"/>
                          </a:ext>
                        </a:extLst>
                      </p:cNvPr>
                      <p:cNvSpPr>
                        <a:spLocks noChangeShapeType="1"/>
                      </p:cNvSpPr>
                      <p:nvPr/>
                    </p:nvSpPr>
                    <p:spPr bwMode="auto">
                      <a:xfrm>
                        <a:off x="2352" y="3251"/>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8" name="Line 139">
                        <a:extLst>
                          <a:ext uri="{FF2B5EF4-FFF2-40B4-BE49-F238E27FC236}">
                            <a16:creationId xmlns:a16="http://schemas.microsoft.com/office/drawing/2014/main" id="{3F2D0B8C-D8F8-4B1C-B60A-C80743124755}"/>
                          </a:ext>
                        </a:extLst>
                      </p:cNvPr>
                      <p:cNvSpPr>
                        <a:spLocks noChangeShapeType="1"/>
                      </p:cNvSpPr>
                      <p:nvPr/>
                    </p:nvSpPr>
                    <p:spPr bwMode="auto">
                      <a:xfrm>
                        <a:off x="2352" y="327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9" name="Line 140">
                        <a:extLst>
                          <a:ext uri="{FF2B5EF4-FFF2-40B4-BE49-F238E27FC236}">
                            <a16:creationId xmlns:a16="http://schemas.microsoft.com/office/drawing/2014/main" id="{005B7B82-2B47-4ED8-89AD-83E8E4CBD38E}"/>
                          </a:ext>
                        </a:extLst>
                      </p:cNvPr>
                      <p:cNvSpPr>
                        <a:spLocks noChangeShapeType="1"/>
                      </p:cNvSpPr>
                      <p:nvPr/>
                    </p:nvSpPr>
                    <p:spPr bwMode="auto">
                      <a:xfrm>
                        <a:off x="2352" y="330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0" name="Line 141">
                        <a:extLst>
                          <a:ext uri="{FF2B5EF4-FFF2-40B4-BE49-F238E27FC236}">
                            <a16:creationId xmlns:a16="http://schemas.microsoft.com/office/drawing/2014/main" id="{E99944CB-622A-4308-870D-409F3E86D66C}"/>
                          </a:ext>
                        </a:extLst>
                      </p:cNvPr>
                      <p:cNvSpPr>
                        <a:spLocks noChangeShapeType="1"/>
                      </p:cNvSpPr>
                      <p:nvPr/>
                    </p:nvSpPr>
                    <p:spPr bwMode="auto">
                      <a:xfrm>
                        <a:off x="2352" y="332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1" name="Line 142">
                        <a:extLst>
                          <a:ext uri="{FF2B5EF4-FFF2-40B4-BE49-F238E27FC236}">
                            <a16:creationId xmlns:a16="http://schemas.microsoft.com/office/drawing/2014/main" id="{730E6530-FB05-4660-A40B-62BA31F9A149}"/>
                          </a:ext>
                        </a:extLst>
                      </p:cNvPr>
                      <p:cNvSpPr>
                        <a:spLocks noChangeShapeType="1"/>
                      </p:cNvSpPr>
                      <p:nvPr/>
                    </p:nvSpPr>
                    <p:spPr bwMode="auto">
                      <a:xfrm>
                        <a:off x="2352" y="334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2" name="Line 143">
                        <a:extLst>
                          <a:ext uri="{FF2B5EF4-FFF2-40B4-BE49-F238E27FC236}">
                            <a16:creationId xmlns:a16="http://schemas.microsoft.com/office/drawing/2014/main" id="{53058D5F-8D8E-487A-A5F5-F984B4289E6C}"/>
                          </a:ext>
                        </a:extLst>
                      </p:cNvPr>
                      <p:cNvSpPr>
                        <a:spLocks noChangeShapeType="1"/>
                      </p:cNvSpPr>
                      <p:nvPr/>
                    </p:nvSpPr>
                    <p:spPr bwMode="auto">
                      <a:xfrm>
                        <a:off x="2352" y="337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3" name="Line 144">
                        <a:extLst>
                          <a:ext uri="{FF2B5EF4-FFF2-40B4-BE49-F238E27FC236}">
                            <a16:creationId xmlns:a16="http://schemas.microsoft.com/office/drawing/2014/main" id="{1785E668-222E-4F99-9E3B-4BD6C2A1D144}"/>
                          </a:ext>
                        </a:extLst>
                      </p:cNvPr>
                      <p:cNvSpPr>
                        <a:spLocks noChangeShapeType="1"/>
                      </p:cNvSpPr>
                      <p:nvPr/>
                    </p:nvSpPr>
                    <p:spPr bwMode="auto">
                      <a:xfrm>
                        <a:off x="2352" y="339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4" name="Line 145">
                        <a:extLst>
                          <a:ext uri="{FF2B5EF4-FFF2-40B4-BE49-F238E27FC236}">
                            <a16:creationId xmlns:a16="http://schemas.microsoft.com/office/drawing/2014/main" id="{4CE1AFC5-4D6F-453A-A5B7-5EF8EFCC1C75}"/>
                          </a:ext>
                        </a:extLst>
                      </p:cNvPr>
                      <p:cNvSpPr>
                        <a:spLocks noChangeShapeType="1"/>
                      </p:cNvSpPr>
                      <p:nvPr/>
                    </p:nvSpPr>
                    <p:spPr bwMode="auto">
                      <a:xfrm>
                        <a:off x="2352" y="342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5" name="Line 146">
                        <a:extLst>
                          <a:ext uri="{FF2B5EF4-FFF2-40B4-BE49-F238E27FC236}">
                            <a16:creationId xmlns:a16="http://schemas.microsoft.com/office/drawing/2014/main" id="{B8CF6124-A742-4ED9-B2F4-A682F9B7D27F}"/>
                          </a:ext>
                        </a:extLst>
                      </p:cNvPr>
                      <p:cNvSpPr>
                        <a:spLocks noChangeShapeType="1"/>
                      </p:cNvSpPr>
                      <p:nvPr/>
                    </p:nvSpPr>
                    <p:spPr bwMode="auto">
                      <a:xfrm>
                        <a:off x="2352" y="344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6" name="Line 147">
                        <a:extLst>
                          <a:ext uri="{FF2B5EF4-FFF2-40B4-BE49-F238E27FC236}">
                            <a16:creationId xmlns:a16="http://schemas.microsoft.com/office/drawing/2014/main" id="{DEE5295E-F067-462A-967C-89DBEF0A0A18}"/>
                          </a:ext>
                        </a:extLst>
                      </p:cNvPr>
                      <p:cNvSpPr>
                        <a:spLocks noChangeShapeType="1"/>
                      </p:cNvSpPr>
                      <p:nvPr/>
                    </p:nvSpPr>
                    <p:spPr bwMode="auto">
                      <a:xfrm>
                        <a:off x="2352" y="346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7" name="Line 148">
                        <a:extLst>
                          <a:ext uri="{FF2B5EF4-FFF2-40B4-BE49-F238E27FC236}">
                            <a16:creationId xmlns:a16="http://schemas.microsoft.com/office/drawing/2014/main" id="{E4D81141-EE79-467A-A7DB-1DF5A731CB38}"/>
                          </a:ext>
                        </a:extLst>
                      </p:cNvPr>
                      <p:cNvSpPr>
                        <a:spLocks noChangeShapeType="1"/>
                      </p:cNvSpPr>
                      <p:nvPr/>
                    </p:nvSpPr>
                    <p:spPr bwMode="auto">
                      <a:xfrm>
                        <a:off x="2352" y="349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8" name="Line 149">
                        <a:extLst>
                          <a:ext uri="{FF2B5EF4-FFF2-40B4-BE49-F238E27FC236}">
                            <a16:creationId xmlns:a16="http://schemas.microsoft.com/office/drawing/2014/main" id="{D8C1EB92-BE4F-4257-9D00-3FE977955339}"/>
                          </a:ext>
                        </a:extLst>
                      </p:cNvPr>
                      <p:cNvSpPr>
                        <a:spLocks noChangeShapeType="1"/>
                      </p:cNvSpPr>
                      <p:nvPr/>
                    </p:nvSpPr>
                    <p:spPr bwMode="auto">
                      <a:xfrm>
                        <a:off x="2352" y="351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9" name="Line 150">
                        <a:extLst>
                          <a:ext uri="{FF2B5EF4-FFF2-40B4-BE49-F238E27FC236}">
                            <a16:creationId xmlns:a16="http://schemas.microsoft.com/office/drawing/2014/main" id="{A4BDD9CE-3335-4341-9430-4011B93F3B92}"/>
                          </a:ext>
                        </a:extLst>
                      </p:cNvPr>
                      <p:cNvSpPr>
                        <a:spLocks noChangeShapeType="1"/>
                      </p:cNvSpPr>
                      <p:nvPr/>
                    </p:nvSpPr>
                    <p:spPr bwMode="auto">
                      <a:xfrm>
                        <a:off x="2352" y="354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0" name="Freeform 151">
                        <a:extLst>
                          <a:ext uri="{FF2B5EF4-FFF2-40B4-BE49-F238E27FC236}">
                            <a16:creationId xmlns:a16="http://schemas.microsoft.com/office/drawing/2014/main" id="{6C61DAF5-A93B-4FBA-8FF7-5A6FBDCD3654}"/>
                          </a:ext>
                        </a:extLst>
                      </p:cNvPr>
                      <p:cNvSpPr>
                        <a:spLocks/>
                      </p:cNvSpPr>
                      <p:nvPr/>
                    </p:nvSpPr>
                    <p:spPr bwMode="auto">
                      <a:xfrm>
                        <a:off x="2341" y="3534"/>
                        <a:ext cx="51" cy="23"/>
                      </a:xfrm>
                      <a:custGeom>
                        <a:avLst/>
                        <a:gdLst>
                          <a:gd name="T0" fmla="*/ 51 w 255"/>
                          <a:gd name="T1" fmla="*/ 23 h 114"/>
                          <a:gd name="T2" fmla="*/ 11 w 255"/>
                          <a:gd name="T3" fmla="*/ 23 h 114"/>
                          <a:gd name="T4" fmla="*/ 11 w 255"/>
                          <a:gd name="T5" fmla="*/ 23 h 114"/>
                          <a:gd name="T6" fmla="*/ 10 w 255"/>
                          <a:gd name="T7" fmla="*/ 23 h 114"/>
                          <a:gd name="T8" fmla="*/ 8 w 255"/>
                          <a:gd name="T9" fmla="*/ 22 h 114"/>
                          <a:gd name="T10" fmla="*/ 6 w 255"/>
                          <a:gd name="T11" fmla="*/ 22 h 114"/>
                          <a:gd name="T12" fmla="*/ 5 w 255"/>
                          <a:gd name="T13" fmla="*/ 21 h 114"/>
                          <a:gd name="T14" fmla="*/ 3 w 255"/>
                          <a:gd name="T15" fmla="*/ 20 h 114"/>
                          <a:gd name="T16" fmla="*/ 2 w 255"/>
                          <a:gd name="T17" fmla="*/ 18 h 114"/>
                          <a:gd name="T18" fmla="*/ 1 w 255"/>
                          <a:gd name="T19" fmla="*/ 17 h 114"/>
                          <a:gd name="T20" fmla="*/ 0 w 255"/>
                          <a:gd name="T21" fmla="*/ 15 h 114"/>
                          <a:gd name="T22" fmla="*/ 0 w 255"/>
                          <a:gd name="T23" fmla="*/ 12 h 114"/>
                          <a:gd name="T24" fmla="*/ 11 w 255"/>
                          <a:gd name="T25" fmla="*/ 12 h 114"/>
                          <a:gd name="T26" fmla="*/ 11 w 255"/>
                          <a:gd name="T27" fmla="*/ 0 h 114"/>
                          <a:gd name="T28" fmla="*/ 51 w 255"/>
                          <a:gd name="T29" fmla="*/ 0 h 114"/>
                          <a:gd name="T30" fmla="*/ 51 w 255"/>
                          <a:gd name="T31" fmla="*/ 12 h 114"/>
                          <a:gd name="T32" fmla="*/ 51 w 255"/>
                          <a:gd name="T33" fmla="*/ 2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14"/>
                          <a:gd name="T53" fmla="*/ 255 w 255"/>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14">
                            <a:moveTo>
                              <a:pt x="255" y="114"/>
                            </a:moveTo>
                            <a:lnTo>
                              <a:pt x="57" y="114"/>
                            </a:lnTo>
                            <a:lnTo>
                              <a:pt x="48" y="112"/>
                            </a:lnTo>
                            <a:lnTo>
                              <a:pt x="38" y="110"/>
                            </a:lnTo>
                            <a:lnTo>
                              <a:pt x="31" y="107"/>
                            </a:lnTo>
                            <a:lnTo>
                              <a:pt x="23" y="102"/>
                            </a:lnTo>
                            <a:lnTo>
                              <a:pt x="16" y="97"/>
                            </a:lnTo>
                            <a:lnTo>
                              <a:pt x="10" y="90"/>
                            </a:lnTo>
                            <a:lnTo>
                              <a:pt x="6" y="82"/>
                            </a:lnTo>
                            <a:lnTo>
                              <a:pt x="2" y="74"/>
                            </a:lnTo>
                            <a:lnTo>
                              <a:pt x="0" y="57"/>
                            </a:lnTo>
                            <a:lnTo>
                              <a:pt x="57" y="57"/>
                            </a:lnTo>
                            <a:lnTo>
                              <a:pt x="57" y="0"/>
                            </a:lnTo>
                            <a:lnTo>
                              <a:pt x="255" y="0"/>
                            </a:lnTo>
                            <a:lnTo>
                              <a:pt x="255" y="57"/>
                            </a:lnTo>
                            <a:lnTo>
                              <a:pt x="255" y="114"/>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1" name="Freeform 152">
                        <a:extLst>
                          <a:ext uri="{FF2B5EF4-FFF2-40B4-BE49-F238E27FC236}">
                            <a16:creationId xmlns:a16="http://schemas.microsoft.com/office/drawing/2014/main" id="{93C18CE7-A881-4692-A7CC-7C6872CE7A17}"/>
                          </a:ext>
                        </a:extLst>
                      </p:cNvPr>
                      <p:cNvSpPr>
                        <a:spLocks/>
                      </p:cNvSpPr>
                      <p:nvPr/>
                    </p:nvSpPr>
                    <p:spPr bwMode="auto">
                      <a:xfrm>
                        <a:off x="2341" y="3126"/>
                        <a:ext cx="22" cy="419"/>
                      </a:xfrm>
                      <a:custGeom>
                        <a:avLst/>
                        <a:gdLst>
                          <a:gd name="T0" fmla="*/ 0 w 113"/>
                          <a:gd name="T1" fmla="*/ 419 h 2098"/>
                          <a:gd name="T2" fmla="*/ 0 w 113"/>
                          <a:gd name="T3" fmla="*/ 11 h 2098"/>
                          <a:gd name="T4" fmla="*/ 0 w 113"/>
                          <a:gd name="T5" fmla="*/ 11 h 2098"/>
                          <a:gd name="T6" fmla="*/ 0 w 113"/>
                          <a:gd name="T7" fmla="*/ 10 h 2098"/>
                          <a:gd name="T8" fmla="*/ 0 w 113"/>
                          <a:gd name="T9" fmla="*/ 8 h 2098"/>
                          <a:gd name="T10" fmla="*/ 1 w 113"/>
                          <a:gd name="T11" fmla="*/ 6 h 2098"/>
                          <a:gd name="T12" fmla="*/ 2 w 113"/>
                          <a:gd name="T13" fmla="*/ 5 h 2098"/>
                          <a:gd name="T14" fmla="*/ 3 w 113"/>
                          <a:gd name="T15" fmla="*/ 3 h 2098"/>
                          <a:gd name="T16" fmla="*/ 4 w 113"/>
                          <a:gd name="T17" fmla="*/ 2 h 2098"/>
                          <a:gd name="T18" fmla="*/ 6 w 113"/>
                          <a:gd name="T19" fmla="*/ 1 h 2098"/>
                          <a:gd name="T20" fmla="*/ 7 w 113"/>
                          <a:gd name="T21" fmla="*/ 0 h 2098"/>
                          <a:gd name="T22" fmla="*/ 11 w 113"/>
                          <a:gd name="T23" fmla="*/ 0 h 2098"/>
                          <a:gd name="T24" fmla="*/ 11 w 113"/>
                          <a:gd name="T25" fmla="*/ 11 h 2098"/>
                          <a:gd name="T26" fmla="*/ 22 w 113"/>
                          <a:gd name="T27" fmla="*/ 11 h 2098"/>
                          <a:gd name="T28" fmla="*/ 22 w 113"/>
                          <a:gd name="T29" fmla="*/ 419 h 2098"/>
                          <a:gd name="T30" fmla="*/ 11 w 113"/>
                          <a:gd name="T31" fmla="*/ 419 h 2098"/>
                          <a:gd name="T32" fmla="*/ 0 w 113"/>
                          <a:gd name="T33" fmla="*/ 419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0" y="2098"/>
                            </a:moveTo>
                            <a:lnTo>
                              <a:pt x="0" y="57"/>
                            </a:lnTo>
                            <a:lnTo>
                              <a:pt x="0" y="48"/>
                            </a:lnTo>
                            <a:lnTo>
                              <a:pt x="2" y="39"/>
                            </a:lnTo>
                            <a:lnTo>
                              <a:pt x="6" y="31"/>
                            </a:lnTo>
                            <a:lnTo>
                              <a:pt x="10" y="23"/>
                            </a:lnTo>
                            <a:lnTo>
                              <a:pt x="16" y="16"/>
                            </a:lnTo>
                            <a:lnTo>
                              <a:pt x="23" y="10"/>
                            </a:lnTo>
                            <a:lnTo>
                              <a:pt x="31" y="6"/>
                            </a:lnTo>
                            <a:lnTo>
                              <a:pt x="38" y="2"/>
                            </a:lnTo>
                            <a:lnTo>
                              <a:pt x="57" y="0"/>
                            </a:lnTo>
                            <a:lnTo>
                              <a:pt x="57" y="57"/>
                            </a:lnTo>
                            <a:lnTo>
                              <a:pt x="113" y="57"/>
                            </a:lnTo>
                            <a:lnTo>
                              <a:pt x="113" y="2098"/>
                            </a:lnTo>
                            <a:lnTo>
                              <a:pt x="57" y="2098"/>
                            </a:lnTo>
                            <a:lnTo>
                              <a:pt x="0" y="2098"/>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2" name="Freeform 153">
                        <a:extLst>
                          <a:ext uri="{FF2B5EF4-FFF2-40B4-BE49-F238E27FC236}">
                            <a16:creationId xmlns:a16="http://schemas.microsoft.com/office/drawing/2014/main" id="{F173298E-EE50-4A93-B82A-912A1A84BBC1}"/>
                          </a:ext>
                        </a:extLst>
                      </p:cNvPr>
                      <p:cNvSpPr>
                        <a:spLocks/>
                      </p:cNvSpPr>
                      <p:nvPr/>
                    </p:nvSpPr>
                    <p:spPr bwMode="auto">
                      <a:xfrm>
                        <a:off x="2352" y="3126"/>
                        <a:ext cx="91" cy="23"/>
                      </a:xfrm>
                      <a:custGeom>
                        <a:avLst/>
                        <a:gdLst>
                          <a:gd name="T0" fmla="*/ 0 w 453"/>
                          <a:gd name="T1" fmla="*/ 0 h 114"/>
                          <a:gd name="T2" fmla="*/ 80 w 453"/>
                          <a:gd name="T3" fmla="*/ 0 h 114"/>
                          <a:gd name="T4" fmla="*/ 80 w 453"/>
                          <a:gd name="T5" fmla="*/ 0 h 114"/>
                          <a:gd name="T6" fmla="*/ 81 w 453"/>
                          <a:gd name="T7" fmla="*/ 0 h 114"/>
                          <a:gd name="T8" fmla="*/ 83 w 453"/>
                          <a:gd name="T9" fmla="*/ 0 h 114"/>
                          <a:gd name="T10" fmla="*/ 85 w 453"/>
                          <a:gd name="T11" fmla="*/ 1 h 114"/>
                          <a:gd name="T12" fmla="*/ 86 w 453"/>
                          <a:gd name="T13" fmla="*/ 2 h 114"/>
                          <a:gd name="T14" fmla="*/ 88 w 453"/>
                          <a:gd name="T15" fmla="*/ 3 h 114"/>
                          <a:gd name="T16" fmla="*/ 89 w 453"/>
                          <a:gd name="T17" fmla="*/ 5 h 114"/>
                          <a:gd name="T18" fmla="*/ 90 w 453"/>
                          <a:gd name="T19" fmla="*/ 6 h 114"/>
                          <a:gd name="T20" fmla="*/ 90 w 453"/>
                          <a:gd name="T21" fmla="*/ 8 h 114"/>
                          <a:gd name="T22" fmla="*/ 91 w 453"/>
                          <a:gd name="T23" fmla="*/ 12 h 114"/>
                          <a:gd name="T24" fmla="*/ 80 w 453"/>
                          <a:gd name="T25" fmla="*/ 12 h 114"/>
                          <a:gd name="T26" fmla="*/ 80 w 453"/>
                          <a:gd name="T27" fmla="*/ 23 h 114"/>
                          <a:gd name="T28" fmla="*/ 0 w 453"/>
                          <a:gd name="T29" fmla="*/ 23 h 114"/>
                          <a:gd name="T30" fmla="*/ 0 w 453"/>
                          <a:gd name="T31" fmla="*/ 12 h 114"/>
                          <a:gd name="T32" fmla="*/ 0 w 453"/>
                          <a:gd name="T33" fmla="*/ 0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3"/>
                          <a:gd name="T52" fmla="*/ 0 h 114"/>
                          <a:gd name="T53" fmla="*/ 453 w 453"/>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3" h="114">
                            <a:moveTo>
                              <a:pt x="0" y="0"/>
                            </a:moveTo>
                            <a:lnTo>
                              <a:pt x="396" y="0"/>
                            </a:lnTo>
                            <a:lnTo>
                              <a:pt x="404" y="0"/>
                            </a:lnTo>
                            <a:lnTo>
                              <a:pt x="413" y="2"/>
                            </a:lnTo>
                            <a:lnTo>
                              <a:pt x="421" y="6"/>
                            </a:lnTo>
                            <a:lnTo>
                              <a:pt x="429" y="10"/>
                            </a:lnTo>
                            <a:lnTo>
                              <a:pt x="436" y="16"/>
                            </a:lnTo>
                            <a:lnTo>
                              <a:pt x="442" y="23"/>
                            </a:lnTo>
                            <a:lnTo>
                              <a:pt x="446" y="31"/>
                            </a:lnTo>
                            <a:lnTo>
                              <a:pt x="450" y="39"/>
                            </a:lnTo>
                            <a:lnTo>
                              <a:pt x="453" y="57"/>
                            </a:lnTo>
                            <a:lnTo>
                              <a:pt x="396" y="57"/>
                            </a:lnTo>
                            <a:lnTo>
                              <a:pt x="396" y="114"/>
                            </a:lnTo>
                            <a:lnTo>
                              <a:pt x="0" y="114"/>
                            </a:lnTo>
                            <a:lnTo>
                              <a:pt x="0" y="57"/>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3" name="Freeform 154">
                        <a:extLst>
                          <a:ext uri="{FF2B5EF4-FFF2-40B4-BE49-F238E27FC236}">
                            <a16:creationId xmlns:a16="http://schemas.microsoft.com/office/drawing/2014/main" id="{21325617-F6C6-4103-AEA5-D0E9B84A5065}"/>
                          </a:ext>
                        </a:extLst>
                      </p:cNvPr>
                      <p:cNvSpPr>
                        <a:spLocks/>
                      </p:cNvSpPr>
                      <p:nvPr/>
                    </p:nvSpPr>
                    <p:spPr bwMode="auto">
                      <a:xfrm>
                        <a:off x="2420" y="3137"/>
                        <a:ext cx="23" cy="420"/>
                      </a:xfrm>
                      <a:custGeom>
                        <a:avLst/>
                        <a:gdLst>
                          <a:gd name="T0" fmla="*/ 23 w 113"/>
                          <a:gd name="T1" fmla="*/ 0 h 2098"/>
                          <a:gd name="T2" fmla="*/ 23 w 113"/>
                          <a:gd name="T3" fmla="*/ 409 h 2098"/>
                          <a:gd name="T4" fmla="*/ 23 w 113"/>
                          <a:gd name="T5" fmla="*/ 409 h 2098"/>
                          <a:gd name="T6" fmla="*/ 23 w 113"/>
                          <a:gd name="T7" fmla="*/ 410 h 2098"/>
                          <a:gd name="T8" fmla="*/ 22 w 113"/>
                          <a:gd name="T9" fmla="*/ 412 h 2098"/>
                          <a:gd name="T10" fmla="*/ 22 w 113"/>
                          <a:gd name="T11" fmla="*/ 414 h 2098"/>
                          <a:gd name="T12" fmla="*/ 21 w 113"/>
                          <a:gd name="T13" fmla="*/ 415 h 2098"/>
                          <a:gd name="T14" fmla="*/ 20 w 113"/>
                          <a:gd name="T15" fmla="*/ 417 h 2098"/>
                          <a:gd name="T16" fmla="*/ 18 w 113"/>
                          <a:gd name="T17" fmla="*/ 418 h 2098"/>
                          <a:gd name="T18" fmla="*/ 16 w 113"/>
                          <a:gd name="T19" fmla="*/ 419 h 2098"/>
                          <a:gd name="T20" fmla="*/ 15 w 113"/>
                          <a:gd name="T21" fmla="*/ 419 h 2098"/>
                          <a:gd name="T22" fmla="*/ 11 w 113"/>
                          <a:gd name="T23" fmla="*/ 420 h 2098"/>
                          <a:gd name="T24" fmla="*/ 11 w 113"/>
                          <a:gd name="T25" fmla="*/ 409 h 2098"/>
                          <a:gd name="T26" fmla="*/ 0 w 113"/>
                          <a:gd name="T27" fmla="*/ 409 h 2098"/>
                          <a:gd name="T28" fmla="*/ 0 w 113"/>
                          <a:gd name="T29" fmla="*/ 0 h 2098"/>
                          <a:gd name="T30" fmla="*/ 11 w 113"/>
                          <a:gd name="T31" fmla="*/ 0 h 2098"/>
                          <a:gd name="T32" fmla="*/ 23 w 113"/>
                          <a:gd name="T33" fmla="*/ 0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113" y="0"/>
                            </a:moveTo>
                            <a:lnTo>
                              <a:pt x="113" y="2041"/>
                            </a:lnTo>
                            <a:lnTo>
                              <a:pt x="112" y="2049"/>
                            </a:lnTo>
                            <a:lnTo>
                              <a:pt x="110" y="2058"/>
                            </a:lnTo>
                            <a:lnTo>
                              <a:pt x="106" y="2066"/>
                            </a:lnTo>
                            <a:lnTo>
                              <a:pt x="102" y="2074"/>
                            </a:lnTo>
                            <a:lnTo>
                              <a:pt x="96" y="2081"/>
                            </a:lnTo>
                            <a:lnTo>
                              <a:pt x="89" y="2086"/>
                            </a:lnTo>
                            <a:lnTo>
                              <a:pt x="81" y="2091"/>
                            </a:lnTo>
                            <a:lnTo>
                              <a:pt x="73" y="2094"/>
                            </a:lnTo>
                            <a:lnTo>
                              <a:pt x="56" y="2098"/>
                            </a:lnTo>
                            <a:lnTo>
                              <a:pt x="56" y="2041"/>
                            </a:lnTo>
                            <a:lnTo>
                              <a:pt x="0" y="2041"/>
                            </a:lnTo>
                            <a:lnTo>
                              <a:pt x="0" y="0"/>
                            </a:lnTo>
                            <a:lnTo>
                              <a:pt x="56"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4" name="Freeform 155">
                        <a:extLst>
                          <a:ext uri="{FF2B5EF4-FFF2-40B4-BE49-F238E27FC236}">
                            <a16:creationId xmlns:a16="http://schemas.microsoft.com/office/drawing/2014/main" id="{6D168551-FF28-4BC9-91F2-5D3A60A3E013}"/>
                          </a:ext>
                        </a:extLst>
                      </p:cNvPr>
                      <p:cNvSpPr>
                        <a:spLocks/>
                      </p:cNvSpPr>
                      <p:nvPr/>
                    </p:nvSpPr>
                    <p:spPr bwMode="auto">
                      <a:xfrm>
                        <a:off x="2392" y="3534"/>
                        <a:ext cx="39" cy="23"/>
                      </a:xfrm>
                      <a:custGeom>
                        <a:avLst/>
                        <a:gdLst>
                          <a:gd name="T0" fmla="*/ 39 w 198"/>
                          <a:gd name="T1" fmla="*/ 12 h 114"/>
                          <a:gd name="T2" fmla="*/ 39 w 198"/>
                          <a:gd name="T3" fmla="*/ 23 h 114"/>
                          <a:gd name="T4" fmla="*/ 0 w 198"/>
                          <a:gd name="T5" fmla="*/ 23 h 114"/>
                          <a:gd name="T6" fmla="*/ 0 w 198"/>
                          <a:gd name="T7" fmla="*/ 12 h 114"/>
                          <a:gd name="T8" fmla="*/ 0 w 198"/>
                          <a:gd name="T9" fmla="*/ 0 h 114"/>
                          <a:gd name="T10" fmla="*/ 39 w 198"/>
                          <a:gd name="T11" fmla="*/ 0 h 114"/>
                          <a:gd name="T12" fmla="*/ 39 w 198"/>
                          <a:gd name="T13" fmla="*/ 12 h 114"/>
                          <a:gd name="T14" fmla="*/ 0 60000 65536"/>
                          <a:gd name="T15" fmla="*/ 0 60000 65536"/>
                          <a:gd name="T16" fmla="*/ 0 60000 65536"/>
                          <a:gd name="T17" fmla="*/ 0 60000 65536"/>
                          <a:gd name="T18" fmla="*/ 0 60000 65536"/>
                          <a:gd name="T19" fmla="*/ 0 60000 65536"/>
                          <a:gd name="T20" fmla="*/ 0 60000 65536"/>
                          <a:gd name="T21" fmla="*/ 0 w 198"/>
                          <a:gd name="T22" fmla="*/ 0 h 114"/>
                          <a:gd name="T23" fmla="*/ 198 w 19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 h="114">
                            <a:moveTo>
                              <a:pt x="198" y="57"/>
                            </a:moveTo>
                            <a:lnTo>
                              <a:pt x="198" y="114"/>
                            </a:lnTo>
                            <a:lnTo>
                              <a:pt x="0" y="114"/>
                            </a:lnTo>
                            <a:lnTo>
                              <a:pt x="0" y="57"/>
                            </a:lnTo>
                            <a:lnTo>
                              <a:pt x="0" y="0"/>
                            </a:lnTo>
                            <a:lnTo>
                              <a:pt x="198" y="0"/>
                            </a:lnTo>
                            <a:lnTo>
                              <a:pt x="198"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93" name="Line 156">
                      <a:extLst>
                        <a:ext uri="{FF2B5EF4-FFF2-40B4-BE49-F238E27FC236}">
                          <a16:creationId xmlns:a16="http://schemas.microsoft.com/office/drawing/2014/main" id="{E2C0030E-B7A7-4464-A73E-6959CE3A87DE}"/>
                        </a:ext>
                      </a:extLst>
                    </p:cNvPr>
                    <p:cNvSpPr>
                      <a:spLocks noChangeShapeType="1"/>
                    </p:cNvSpPr>
                    <p:nvPr/>
                  </p:nvSpPr>
                  <p:spPr bwMode="auto">
                    <a:xfrm>
                      <a:off x="768" y="2448"/>
                      <a:ext cx="336" cy="0"/>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grpSp>
              <p:nvGrpSpPr>
                <p:cNvPr id="85" name="Group 157">
                  <a:extLst>
                    <a:ext uri="{FF2B5EF4-FFF2-40B4-BE49-F238E27FC236}">
                      <a16:creationId xmlns:a16="http://schemas.microsoft.com/office/drawing/2014/main" id="{AA70CCFB-395B-4925-A117-393726EDAB5E}"/>
                    </a:ext>
                  </a:extLst>
                </p:cNvPr>
                <p:cNvGrpSpPr>
                  <a:grpSpLocks/>
                </p:cNvGrpSpPr>
                <p:nvPr/>
              </p:nvGrpSpPr>
              <p:grpSpPr bwMode="auto">
                <a:xfrm>
                  <a:off x="2928" y="1248"/>
                  <a:ext cx="768" cy="912"/>
                  <a:chOff x="2880" y="1248"/>
                  <a:chExt cx="768" cy="912"/>
                </a:xfrm>
              </p:grpSpPr>
              <p:sp>
                <p:nvSpPr>
                  <p:cNvPr id="86" name="Freeform 158">
                    <a:extLst>
                      <a:ext uri="{FF2B5EF4-FFF2-40B4-BE49-F238E27FC236}">
                        <a16:creationId xmlns:a16="http://schemas.microsoft.com/office/drawing/2014/main" id="{BBA05BA3-A157-46FF-B730-E563A4497017}"/>
                      </a:ext>
                    </a:extLst>
                  </p:cNvPr>
                  <p:cNvSpPr>
                    <a:spLocks/>
                  </p:cNvSpPr>
                  <p:nvPr/>
                </p:nvSpPr>
                <p:spPr bwMode="auto">
                  <a:xfrm>
                    <a:off x="2880"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7" name="Freeform 159">
                    <a:extLst>
                      <a:ext uri="{FF2B5EF4-FFF2-40B4-BE49-F238E27FC236}">
                        <a16:creationId xmlns:a16="http://schemas.microsoft.com/office/drawing/2014/main" id="{32EB0030-9DB8-4866-87B1-7C07CDB65E73}"/>
                      </a:ext>
                    </a:extLst>
                  </p:cNvPr>
                  <p:cNvSpPr>
                    <a:spLocks/>
                  </p:cNvSpPr>
                  <p:nvPr/>
                </p:nvSpPr>
                <p:spPr bwMode="auto">
                  <a:xfrm flipH="1">
                    <a:off x="3504"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8" name="AutoShape 160">
                    <a:extLst>
                      <a:ext uri="{FF2B5EF4-FFF2-40B4-BE49-F238E27FC236}">
                        <a16:creationId xmlns:a16="http://schemas.microsoft.com/office/drawing/2014/main" id="{2DF3FC36-3F10-45D5-B633-1427C8192C88}"/>
                      </a:ext>
                    </a:extLst>
                  </p:cNvPr>
                  <p:cNvSpPr>
                    <a:spLocks noChangeArrowheads="1"/>
                  </p:cNvSpPr>
                  <p:nvPr/>
                </p:nvSpPr>
                <p:spPr bwMode="auto">
                  <a:xfrm flipV="1">
                    <a:off x="2928" y="1248"/>
                    <a:ext cx="672" cy="48"/>
                  </a:xfrm>
                  <a:prstGeom prst="roundRect">
                    <a:avLst>
                      <a:gd name="adj" fmla="val 50000"/>
                    </a:avLst>
                  </a:prstGeom>
                  <a:solidFill>
                    <a:schemeClr val="bg2"/>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83" name="Line 161">
                <a:extLst>
                  <a:ext uri="{FF2B5EF4-FFF2-40B4-BE49-F238E27FC236}">
                    <a16:creationId xmlns:a16="http://schemas.microsoft.com/office/drawing/2014/main" id="{CF749D45-6F25-4783-B50D-961B8552CA39}"/>
                  </a:ext>
                </a:extLst>
              </p:cNvPr>
              <p:cNvSpPr>
                <a:spLocks noChangeShapeType="1"/>
              </p:cNvSpPr>
              <p:nvPr/>
            </p:nvSpPr>
            <p:spPr bwMode="auto">
              <a:xfrm>
                <a:off x="2880" y="1248"/>
                <a:ext cx="864" cy="0"/>
              </a:xfrm>
              <a:prstGeom prst="line">
                <a:avLst/>
              </a:prstGeom>
              <a:noFill/>
              <a:ln w="15875">
                <a:solidFill>
                  <a:srgbClr val="8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13" name="Freeform 199">
              <a:extLst>
                <a:ext uri="{FF2B5EF4-FFF2-40B4-BE49-F238E27FC236}">
                  <a16:creationId xmlns:a16="http://schemas.microsoft.com/office/drawing/2014/main" id="{8A1D0E7D-3BD6-45D9-AFAE-0DD4F5B5BE29}"/>
                </a:ext>
              </a:extLst>
            </p:cNvPr>
            <p:cNvSpPr>
              <a:spLocks/>
            </p:cNvSpPr>
            <p:nvPr/>
          </p:nvSpPr>
          <p:spPr bwMode="auto">
            <a:xfrm>
              <a:off x="4333838" y="2319338"/>
              <a:ext cx="473075" cy="409575"/>
            </a:xfrm>
            <a:custGeom>
              <a:avLst/>
              <a:gdLst>
                <a:gd name="T0" fmla="*/ 0 w 2176"/>
                <a:gd name="T1" fmla="*/ 41378 h 1950"/>
                <a:gd name="T2" fmla="*/ 0 w 2176"/>
                <a:gd name="T3" fmla="*/ 31296 h 1950"/>
                <a:gd name="T4" fmla="*/ 4566 w 2176"/>
                <a:gd name="T5" fmla="*/ 17433 h 1950"/>
                <a:gd name="T6" fmla="*/ 18262 w 2176"/>
                <a:gd name="T7" fmla="*/ 6931 h 1950"/>
                <a:gd name="T8" fmla="*/ 36742 w 2176"/>
                <a:gd name="T9" fmla="*/ 3571 h 1950"/>
                <a:gd name="T10" fmla="*/ 435681 w 2176"/>
                <a:gd name="T11" fmla="*/ 0 h 1950"/>
                <a:gd name="T12" fmla="*/ 454161 w 2176"/>
                <a:gd name="T13" fmla="*/ 3361 h 1950"/>
                <a:gd name="T14" fmla="*/ 468292 w 2176"/>
                <a:gd name="T15" fmla="*/ 13232 h 1950"/>
                <a:gd name="T16" fmla="*/ 473075 w 2176"/>
                <a:gd name="T17" fmla="*/ 27095 h 1950"/>
                <a:gd name="T18" fmla="*/ 473075 w 2176"/>
                <a:gd name="T19" fmla="*/ 37387 h 1950"/>
                <a:gd name="T20" fmla="*/ 423724 w 2176"/>
                <a:gd name="T21" fmla="*/ 231042 h 1950"/>
                <a:gd name="T22" fmla="*/ 399157 w 2176"/>
                <a:gd name="T23" fmla="*/ 385841 h 1950"/>
                <a:gd name="T24" fmla="*/ 386765 w 2176"/>
                <a:gd name="T25" fmla="*/ 397603 h 1950"/>
                <a:gd name="T26" fmla="*/ 374590 w 2176"/>
                <a:gd name="T27" fmla="*/ 409575 h 1950"/>
                <a:gd name="T28" fmla="*/ 86745 w 2176"/>
                <a:gd name="T29" fmla="*/ 409575 h 1950"/>
                <a:gd name="T30" fmla="*/ 77831 w 2176"/>
                <a:gd name="T31" fmla="*/ 406004 h 1950"/>
                <a:gd name="T32" fmla="*/ 68048 w 2176"/>
                <a:gd name="T33" fmla="*/ 399493 h 1950"/>
                <a:gd name="T34" fmla="*/ 63482 w 2176"/>
                <a:gd name="T35" fmla="*/ 392562 h 1950"/>
                <a:gd name="T36" fmla="*/ 36959 w 2176"/>
                <a:gd name="T37" fmla="*/ 226211 h 1950"/>
                <a:gd name="T38" fmla="*/ 4783 w 2176"/>
                <a:gd name="T39" fmla="*/ 64272 h 1950"/>
                <a:gd name="T40" fmla="*/ 0 w 2176"/>
                <a:gd name="T41" fmla="*/ 41378 h 19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6"/>
                <a:gd name="T64" fmla="*/ 0 h 1950"/>
                <a:gd name="T65" fmla="*/ 2176 w 2176"/>
                <a:gd name="T66" fmla="*/ 1950 h 19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6" h="1950">
                  <a:moveTo>
                    <a:pt x="0" y="197"/>
                  </a:moveTo>
                  <a:lnTo>
                    <a:pt x="0" y="149"/>
                  </a:lnTo>
                  <a:lnTo>
                    <a:pt x="21" y="83"/>
                  </a:lnTo>
                  <a:lnTo>
                    <a:pt x="84" y="33"/>
                  </a:lnTo>
                  <a:lnTo>
                    <a:pt x="169" y="17"/>
                  </a:lnTo>
                  <a:lnTo>
                    <a:pt x="2004" y="0"/>
                  </a:lnTo>
                  <a:lnTo>
                    <a:pt x="2089" y="16"/>
                  </a:lnTo>
                  <a:lnTo>
                    <a:pt x="2154" y="63"/>
                  </a:lnTo>
                  <a:lnTo>
                    <a:pt x="2176" y="129"/>
                  </a:lnTo>
                  <a:lnTo>
                    <a:pt x="2176" y="178"/>
                  </a:lnTo>
                  <a:lnTo>
                    <a:pt x="1949" y="1100"/>
                  </a:lnTo>
                  <a:lnTo>
                    <a:pt x="1836" y="1837"/>
                  </a:lnTo>
                  <a:lnTo>
                    <a:pt x="1779" y="1893"/>
                  </a:lnTo>
                  <a:lnTo>
                    <a:pt x="1723" y="1950"/>
                  </a:lnTo>
                  <a:lnTo>
                    <a:pt x="399" y="1950"/>
                  </a:lnTo>
                  <a:lnTo>
                    <a:pt x="358" y="1933"/>
                  </a:lnTo>
                  <a:lnTo>
                    <a:pt x="313" y="1902"/>
                  </a:lnTo>
                  <a:lnTo>
                    <a:pt x="292" y="1869"/>
                  </a:lnTo>
                  <a:lnTo>
                    <a:pt x="170" y="1077"/>
                  </a:lnTo>
                  <a:lnTo>
                    <a:pt x="22" y="306"/>
                  </a:lnTo>
                  <a:lnTo>
                    <a:pt x="0" y="197"/>
                  </a:lnTo>
                  <a:close/>
                </a:path>
              </a:pathLst>
            </a:custGeom>
            <a:solidFill>
              <a:srgbClr val="800000"/>
            </a:solidFill>
            <a:ln w="12700"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 name="Freeform 200">
              <a:extLst>
                <a:ext uri="{FF2B5EF4-FFF2-40B4-BE49-F238E27FC236}">
                  <a16:creationId xmlns:a16="http://schemas.microsoft.com/office/drawing/2014/main" id="{88E40B84-3651-4C4B-B634-FDAD2BAB61D5}"/>
                </a:ext>
              </a:extLst>
            </p:cNvPr>
            <p:cNvSpPr>
              <a:spLocks/>
            </p:cNvSpPr>
            <p:nvPr/>
          </p:nvSpPr>
          <p:spPr bwMode="auto">
            <a:xfrm>
              <a:off x="3851238" y="3529013"/>
              <a:ext cx="1439862" cy="458788"/>
            </a:xfrm>
            <a:custGeom>
              <a:avLst/>
              <a:gdLst>
                <a:gd name="T0" fmla="*/ 1437302 w 7313"/>
                <a:gd name="T1" fmla="*/ 1472 h 2182"/>
                <a:gd name="T2" fmla="*/ 1438484 w 7313"/>
                <a:gd name="T3" fmla="*/ 10092 h 2182"/>
                <a:gd name="T4" fmla="*/ 1439271 w 7313"/>
                <a:gd name="T5" fmla="*/ 19134 h 2182"/>
                <a:gd name="T6" fmla="*/ 1439665 w 7313"/>
                <a:gd name="T7" fmla="*/ 27965 h 2182"/>
                <a:gd name="T8" fmla="*/ 1439862 w 7313"/>
                <a:gd name="T9" fmla="*/ 36585 h 2182"/>
                <a:gd name="T10" fmla="*/ 1428245 w 7313"/>
                <a:gd name="T11" fmla="*/ 112489 h 2182"/>
                <a:gd name="T12" fmla="*/ 1394774 w 7313"/>
                <a:gd name="T13" fmla="*/ 183767 h 2182"/>
                <a:gd name="T14" fmla="*/ 1341417 w 7313"/>
                <a:gd name="T15" fmla="*/ 249579 h 2182"/>
                <a:gd name="T16" fmla="*/ 1270339 w 7313"/>
                <a:gd name="T17" fmla="*/ 308452 h 2182"/>
                <a:gd name="T18" fmla="*/ 1183510 w 7313"/>
                <a:gd name="T19" fmla="*/ 359335 h 2182"/>
                <a:gd name="T20" fmla="*/ 1083096 w 7313"/>
                <a:gd name="T21" fmla="*/ 401177 h 2182"/>
                <a:gd name="T22" fmla="*/ 971065 w 7313"/>
                <a:gd name="T23" fmla="*/ 432295 h 2182"/>
                <a:gd name="T24" fmla="*/ 849190 w 7313"/>
                <a:gd name="T25" fmla="*/ 451849 h 2182"/>
                <a:gd name="T26" fmla="*/ 719833 w 7313"/>
                <a:gd name="T27" fmla="*/ 458788 h 2182"/>
                <a:gd name="T28" fmla="*/ 590475 w 7313"/>
                <a:gd name="T29" fmla="*/ 451849 h 2182"/>
                <a:gd name="T30" fmla="*/ 468600 w 7313"/>
                <a:gd name="T31" fmla="*/ 432295 h 2182"/>
                <a:gd name="T32" fmla="*/ 356372 w 7313"/>
                <a:gd name="T33" fmla="*/ 401177 h 2182"/>
                <a:gd name="T34" fmla="*/ 255958 w 7313"/>
                <a:gd name="T35" fmla="*/ 359335 h 2182"/>
                <a:gd name="T36" fmla="*/ 169129 w 7313"/>
                <a:gd name="T37" fmla="*/ 308452 h 2182"/>
                <a:gd name="T38" fmla="*/ 98248 w 7313"/>
                <a:gd name="T39" fmla="*/ 249579 h 2182"/>
                <a:gd name="T40" fmla="*/ 44891 w 7313"/>
                <a:gd name="T41" fmla="*/ 183767 h 2182"/>
                <a:gd name="T42" fmla="*/ 11223 w 7313"/>
                <a:gd name="T43" fmla="*/ 112489 h 2182"/>
                <a:gd name="T44" fmla="*/ 0 w 7313"/>
                <a:gd name="T45" fmla="*/ 36585 h 2182"/>
                <a:gd name="T46" fmla="*/ 0 w 7313"/>
                <a:gd name="T47" fmla="*/ 27334 h 2182"/>
                <a:gd name="T48" fmla="*/ 591 w 7313"/>
                <a:gd name="T49" fmla="*/ 18082 h 2182"/>
                <a:gd name="T50" fmla="*/ 1575 w 7313"/>
                <a:gd name="T51" fmla="*/ 9041 h 2182"/>
                <a:gd name="T52" fmla="*/ 2756 w 7313"/>
                <a:gd name="T53" fmla="*/ 0 h 2182"/>
                <a:gd name="T54" fmla="*/ 1437302 w 7313"/>
                <a:gd name="T55" fmla="*/ 1472 h 218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313"/>
                <a:gd name="T85" fmla="*/ 0 h 2182"/>
                <a:gd name="T86" fmla="*/ 7313 w 7313"/>
                <a:gd name="T87" fmla="*/ 2182 h 218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313" h="2182">
                  <a:moveTo>
                    <a:pt x="7300" y="7"/>
                  </a:moveTo>
                  <a:lnTo>
                    <a:pt x="7306" y="48"/>
                  </a:lnTo>
                  <a:lnTo>
                    <a:pt x="7310" y="91"/>
                  </a:lnTo>
                  <a:lnTo>
                    <a:pt x="7312" y="133"/>
                  </a:lnTo>
                  <a:lnTo>
                    <a:pt x="7313" y="174"/>
                  </a:lnTo>
                  <a:lnTo>
                    <a:pt x="7254" y="535"/>
                  </a:lnTo>
                  <a:lnTo>
                    <a:pt x="7084" y="874"/>
                  </a:lnTo>
                  <a:lnTo>
                    <a:pt x="6813" y="1187"/>
                  </a:lnTo>
                  <a:lnTo>
                    <a:pt x="6452" y="1467"/>
                  </a:lnTo>
                  <a:lnTo>
                    <a:pt x="6011" y="1709"/>
                  </a:lnTo>
                  <a:lnTo>
                    <a:pt x="5501" y="1908"/>
                  </a:lnTo>
                  <a:lnTo>
                    <a:pt x="4932" y="2056"/>
                  </a:lnTo>
                  <a:lnTo>
                    <a:pt x="4313" y="2149"/>
                  </a:lnTo>
                  <a:lnTo>
                    <a:pt x="3656" y="2182"/>
                  </a:lnTo>
                  <a:lnTo>
                    <a:pt x="2999" y="2149"/>
                  </a:lnTo>
                  <a:lnTo>
                    <a:pt x="2380" y="2056"/>
                  </a:lnTo>
                  <a:lnTo>
                    <a:pt x="1810" y="1908"/>
                  </a:lnTo>
                  <a:lnTo>
                    <a:pt x="1300" y="1709"/>
                  </a:lnTo>
                  <a:lnTo>
                    <a:pt x="859" y="1467"/>
                  </a:lnTo>
                  <a:lnTo>
                    <a:pt x="499" y="1187"/>
                  </a:lnTo>
                  <a:lnTo>
                    <a:pt x="228" y="874"/>
                  </a:lnTo>
                  <a:lnTo>
                    <a:pt x="57" y="535"/>
                  </a:lnTo>
                  <a:lnTo>
                    <a:pt x="0" y="174"/>
                  </a:lnTo>
                  <a:lnTo>
                    <a:pt x="0" y="130"/>
                  </a:lnTo>
                  <a:lnTo>
                    <a:pt x="3" y="86"/>
                  </a:lnTo>
                  <a:lnTo>
                    <a:pt x="8" y="43"/>
                  </a:lnTo>
                  <a:lnTo>
                    <a:pt x="14" y="0"/>
                  </a:lnTo>
                  <a:lnTo>
                    <a:pt x="7300" y="7"/>
                  </a:lnTo>
                  <a:close/>
                </a:path>
              </a:pathLst>
            </a:custGeom>
            <a:solidFill>
              <a:srgbClr val="CC3300">
                <a:alpha val="50195"/>
              </a:srgbClr>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15" name="Group 201">
              <a:extLst>
                <a:ext uri="{FF2B5EF4-FFF2-40B4-BE49-F238E27FC236}">
                  <a16:creationId xmlns:a16="http://schemas.microsoft.com/office/drawing/2014/main" id="{C0A9BCE2-DCBE-4352-9274-04C43D000862}"/>
                </a:ext>
              </a:extLst>
            </p:cNvPr>
            <p:cNvGrpSpPr>
              <a:grpSpLocks/>
            </p:cNvGrpSpPr>
            <p:nvPr/>
          </p:nvGrpSpPr>
          <p:grpSpPr bwMode="auto">
            <a:xfrm>
              <a:off x="3860738" y="2520967"/>
              <a:ext cx="1514466" cy="1474795"/>
              <a:chOff x="3946" y="2820"/>
              <a:chExt cx="1538" cy="1352"/>
            </a:xfrm>
          </p:grpSpPr>
          <p:sp>
            <p:nvSpPr>
              <p:cNvPr id="40" name="Freeform 202">
                <a:extLst>
                  <a:ext uri="{FF2B5EF4-FFF2-40B4-BE49-F238E27FC236}">
                    <a16:creationId xmlns:a16="http://schemas.microsoft.com/office/drawing/2014/main" id="{6FFA00CF-C4A2-4B40-A67D-C6A49775C9D0}"/>
                  </a:ext>
                </a:extLst>
              </p:cNvPr>
              <p:cNvSpPr>
                <a:spLocks/>
              </p:cNvSpPr>
              <p:nvPr/>
            </p:nvSpPr>
            <p:spPr bwMode="auto">
              <a:xfrm>
                <a:off x="5385" y="3796"/>
                <a:ext cx="37" cy="73"/>
              </a:xfrm>
              <a:custGeom>
                <a:avLst/>
                <a:gdLst>
                  <a:gd name="T0" fmla="*/ 37 w 181"/>
                  <a:gd name="T1" fmla="*/ 5 h 366"/>
                  <a:gd name="T2" fmla="*/ 22 w 181"/>
                  <a:gd name="T3" fmla="*/ 70 h 366"/>
                  <a:gd name="T4" fmla="*/ 22 w 181"/>
                  <a:gd name="T5" fmla="*/ 70 h 366"/>
                  <a:gd name="T6" fmla="*/ 21 w 181"/>
                  <a:gd name="T7" fmla="*/ 73 h 366"/>
                  <a:gd name="T8" fmla="*/ 11 w 181"/>
                  <a:gd name="T9" fmla="*/ 68 h 366"/>
                  <a:gd name="T10" fmla="*/ 0 w 181"/>
                  <a:gd name="T11" fmla="*/ 65 h 366"/>
                  <a:gd name="T12" fmla="*/ 15 w 181"/>
                  <a:gd name="T13" fmla="*/ 0 h 366"/>
                  <a:gd name="T14" fmla="*/ 37 w 181"/>
                  <a:gd name="T15" fmla="*/ 5 h 366"/>
                  <a:gd name="T16" fmla="*/ 0 60000 65536"/>
                  <a:gd name="T17" fmla="*/ 0 60000 65536"/>
                  <a:gd name="T18" fmla="*/ 0 60000 65536"/>
                  <a:gd name="T19" fmla="*/ 0 60000 65536"/>
                  <a:gd name="T20" fmla="*/ 0 60000 65536"/>
                  <a:gd name="T21" fmla="*/ 0 60000 65536"/>
                  <a:gd name="T22" fmla="*/ 0 60000 65536"/>
                  <a:gd name="T23" fmla="*/ 0 60000 65536"/>
                  <a:gd name="T24" fmla="*/ 0 w 181"/>
                  <a:gd name="T25" fmla="*/ 0 h 366"/>
                  <a:gd name="T26" fmla="*/ 181 w 181"/>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1" h="366">
                    <a:moveTo>
                      <a:pt x="181" y="23"/>
                    </a:moveTo>
                    <a:lnTo>
                      <a:pt x="110" y="350"/>
                    </a:lnTo>
                    <a:lnTo>
                      <a:pt x="104" y="366"/>
                    </a:lnTo>
                    <a:lnTo>
                      <a:pt x="55" y="339"/>
                    </a:lnTo>
                    <a:lnTo>
                      <a:pt x="0" y="326"/>
                    </a:lnTo>
                    <a:lnTo>
                      <a:pt x="71" y="0"/>
                    </a:lnTo>
                    <a:lnTo>
                      <a:pt x="181" y="2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 name="Freeform 203">
                <a:extLst>
                  <a:ext uri="{FF2B5EF4-FFF2-40B4-BE49-F238E27FC236}">
                    <a16:creationId xmlns:a16="http://schemas.microsoft.com/office/drawing/2014/main" id="{995A2F7A-F364-49CC-BAEA-4BC1944605F7}"/>
                  </a:ext>
                </a:extLst>
              </p:cNvPr>
              <p:cNvSpPr>
                <a:spLocks/>
              </p:cNvSpPr>
              <p:nvPr/>
            </p:nvSpPr>
            <p:spPr bwMode="auto">
              <a:xfrm>
                <a:off x="5351" y="3858"/>
                <a:ext cx="55" cy="75"/>
              </a:xfrm>
              <a:custGeom>
                <a:avLst/>
                <a:gdLst>
                  <a:gd name="T0" fmla="*/ 55 w 276"/>
                  <a:gd name="T1" fmla="*/ 11 h 374"/>
                  <a:gd name="T2" fmla="*/ 20 w 276"/>
                  <a:gd name="T3" fmla="*/ 73 h 374"/>
                  <a:gd name="T4" fmla="*/ 20 w 276"/>
                  <a:gd name="T5" fmla="*/ 73 h 374"/>
                  <a:gd name="T6" fmla="*/ 18 w 276"/>
                  <a:gd name="T7" fmla="*/ 75 h 374"/>
                  <a:gd name="T8" fmla="*/ 10 w 276"/>
                  <a:gd name="T9" fmla="*/ 67 h 374"/>
                  <a:gd name="T10" fmla="*/ 0 w 276"/>
                  <a:gd name="T11" fmla="*/ 62 h 374"/>
                  <a:gd name="T12" fmla="*/ 35 w 276"/>
                  <a:gd name="T13" fmla="*/ 0 h 374"/>
                  <a:gd name="T14" fmla="*/ 45 w 276"/>
                  <a:gd name="T15" fmla="*/ 6 h 374"/>
                  <a:gd name="T16" fmla="*/ 55 w 276"/>
                  <a:gd name="T17" fmla="*/ 11 h 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
                  <a:gd name="T28" fmla="*/ 0 h 374"/>
                  <a:gd name="T29" fmla="*/ 276 w 276"/>
                  <a:gd name="T30" fmla="*/ 374 h 3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 h="374">
                    <a:moveTo>
                      <a:pt x="276" y="56"/>
                    </a:moveTo>
                    <a:lnTo>
                      <a:pt x="99" y="363"/>
                    </a:lnTo>
                    <a:lnTo>
                      <a:pt x="90" y="374"/>
                    </a:lnTo>
                    <a:lnTo>
                      <a:pt x="50" y="336"/>
                    </a:lnTo>
                    <a:lnTo>
                      <a:pt x="0" y="307"/>
                    </a:lnTo>
                    <a:lnTo>
                      <a:pt x="177" y="0"/>
                    </a:lnTo>
                    <a:lnTo>
                      <a:pt x="227" y="29"/>
                    </a:lnTo>
                    <a:lnTo>
                      <a:pt x="276" y="5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 name="Freeform 204">
                <a:extLst>
                  <a:ext uri="{FF2B5EF4-FFF2-40B4-BE49-F238E27FC236}">
                    <a16:creationId xmlns:a16="http://schemas.microsoft.com/office/drawing/2014/main" id="{DB7B344A-0767-4C9B-9256-FBF8FB809582}"/>
                  </a:ext>
                </a:extLst>
              </p:cNvPr>
              <p:cNvSpPr>
                <a:spLocks/>
              </p:cNvSpPr>
              <p:nvPr/>
            </p:nvSpPr>
            <p:spPr bwMode="auto">
              <a:xfrm>
                <a:off x="5298" y="3917"/>
                <a:ext cx="71" cy="74"/>
              </a:xfrm>
              <a:custGeom>
                <a:avLst/>
                <a:gdLst>
                  <a:gd name="T0" fmla="*/ 71 w 354"/>
                  <a:gd name="T1" fmla="*/ 16 h 367"/>
                  <a:gd name="T2" fmla="*/ 16 w 354"/>
                  <a:gd name="T3" fmla="*/ 73 h 367"/>
                  <a:gd name="T4" fmla="*/ 16 w 354"/>
                  <a:gd name="T5" fmla="*/ 73 h 367"/>
                  <a:gd name="T6" fmla="*/ 15 w 354"/>
                  <a:gd name="T7" fmla="*/ 74 h 367"/>
                  <a:gd name="T8" fmla="*/ 8 w 354"/>
                  <a:gd name="T9" fmla="*/ 65 h 367"/>
                  <a:gd name="T10" fmla="*/ 0 w 354"/>
                  <a:gd name="T11" fmla="*/ 57 h 367"/>
                  <a:gd name="T12" fmla="*/ 55 w 354"/>
                  <a:gd name="T13" fmla="*/ 0 h 367"/>
                  <a:gd name="T14" fmla="*/ 63 w 354"/>
                  <a:gd name="T15" fmla="*/ 8 h 367"/>
                  <a:gd name="T16" fmla="*/ 71 w 354"/>
                  <a:gd name="T17" fmla="*/ 16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4"/>
                  <a:gd name="T28" fmla="*/ 0 h 367"/>
                  <a:gd name="T29" fmla="*/ 354 w 354"/>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4" h="367">
                    <a:moveTo>
                      <a:pt x="354" y="78"/>
                    </a:moveTo>
                    <a:lnTo>
                      <a:pt x="81" y="361"/>
                    </a:lnTo>
                    <a:lnTo>
                      <a:pt x="73" y="367"/>
                    </a:lnTo>
                    <a:lnTo>
                      <a:pt x="41" y="322"/>
                    </a:lnTo>
                    <a:lnTo>
                      <a:pt x="0" y="282"/>
                    </a:lnTo>
                    <a:lnTo>
                      <a:pt x="274" y="0"/>
                    </a:lnTo>
                    <a:lnTo>
                      <a:pt x="314" y="40"/>
                    </a:lnTo>
                    <a:lnTo>
                      <a:pt x="354" y="78"/>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3" name="Freeform 205">
                <a:extLst>
                  <a:ext uri="{FF2B5EF4-FFF2-40B4-BE49-F238E27FC236}">
                    <a16:creationId xmlns:a16="http://schemas.microsoft.com/office/drawing/2014/main" id="{C69A4A7F-98DD-4E28-AC0D-3D43F73C9087}"/>
                  </a:ext>
                </a:extLst>
              </p:cNvPr>
              <p:cNvSpPr>
                <a:spLocks/>
              </p:cNvSpPr>
              <p:nvPr/>
            </p:nvSpPr>
            <p:spPr bwMode="auto">
              <a:xfrm>
                <a:off x="5229" y="3972"/>
                <a:ext cx="84" cy="70"/>
              </a:xfrm>
              <a:custGeom>
                <a:avLst/>
                <a:gdLst>
                  <a:gd name="T0" fmla="*/ 78 w 417"/>
                  <a:gd name="T1" fmla="*/ 9 h 349"/>
                  <a:gd name="T2" fmla="*/ 84 w 417"/>
                  <a:gd name="T3" fmla="*/ 18 h 349"/>
                  <a:gd name="T4" fmla="*/ 10 w 417"/>
                  <a:gd name="T5" fmla="*/ 70 h 349"/>
                  <a:gd name="T6" fmla="*/ 5 w 417"/>
                  <a:gd name="T7" fmla="*/ 60 h 349"/>
                  <a:gd name="T8" fmla="*/ 0 w 417"/>
                  <a:gd name="T9" fmla="*/ 50 h 349"/>
                  <a:gd name="T10" fmla="*/ 71 w 417"/>
                  <a:gd name="T11" fmla="*/ 0 h 349"/>
                  <a:gd name="T12" fmla="*/ 78 w 417"/>
                  <a:gd name="T13" fmla="*/ 9 h 349"/>
                  <a:gd name="T14" fmla="*/ 0 60000 65536"/>
                  <a:gd name="T15" fmla="*/ 0 60000 65536"/>
                  <a:gd name="T16" fmla="*/ 0 60000 65536"/>
                  <a:gd name="T17" fmla="*/ 0 60000 65536"/>
                  <a:gd name="T18" fmla="*/ 0 60000 65536"/>
                  <a:gd name="T19" fmla="*/ 0 60000 65536"/>
                  <a:gd name="T20" fmla="*/ 0 60000 65536"/>
                  <a:gd name="T21" fmla="*/ 0 w 417"/>
                  <a:gd name="T22" fmla="*/ 0 h 349"/>
                  <a:gd name="T23" fmla="*/ 417 w 417"/>
                  <a:gd name="T24" fmla="*/ 349 h 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349">
                    <a:moveTo>
                      <a:pt x="385" y="46"/>
                    </a:moveTo>
                    <a:lnTo>
                      <a:pt x="417" y="91"/>
                    </a:lnTo>
                    <a:lnTo>
                      <a:pt x="51" y="349"/>
                    </a:lnTo>
                    <a:lnTo>
                      <a:pt x="26" y="299"/>
                    </a:lnTo>
                    <a:lnTo>
                      <a:pt x="0" y="248"/>
                    </a:lnTo>
                    <a:lnTo>
                      <a:pt x="352" y="0"/>
                    </a:lnTo>
                    <a:lnTo>
                      <a:pt x="385" y="4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4" name="Freeform 206">
                <a:extLst>
                  <a:ext uri="{FF2B5EF4-FFF2-40B4-BE49-F238E27FC236}">
                    <a16:creationId xmlns:a16="http://schemas.microsoft.com/office/drawing/2014/main" id="{BCFB6078-B168-4223-9F7A-225D6977A317}"/>
                  </a:ext>
                </a:extLst>
              </p:cNvPr>
              <p:cNvSpPr>
                <a:spLocks/>
              </p:cNvSpPr>
              <p:nvPr/>
            </p:nvSpPr>
            <p:spPr bwMode="auto">
              <a:xfrm>
                <a:off x="5143" y="4022"/>
                <a:ext cx="97" cy="65"/>
              </a:xfrm>
              <a:custGeom>
                <a:avLst/>
                <a:gdLst>
                  <a:gd name="T0" fmla="*/ 92 w 481"/>
                  <a:gd name="T1" fmla="*/ 10 h 323"/>
                  <a:gd name="T2" fmla="*/ 97 w 481"/>
                  <a:gd name="T3" fmla="*/ 20 h 323"/>
                  <a:gd name="T4" fmla="*/ 7 w 481"/>
                  <a:gd name="T5" fmla="*/ 65 h 323"/>
                  <a:gd name="T6" fmla="*/ 4 w 481"/>
                  <a:gd name="T7" fmla="*/ 54 h 323"/>
                  <a:gd name="T8" fmla="*/ 0 w 481"/>
                  <a:gd name="T9" fmla="*/ 43 h 323"/>
                  <a:gd name="T10" fmla="*/ 87 w 481"/>
                  <a:gd name="T11" fmla="*/ 0 h 323"/>
                  <a:gd name="T12" fmla="*/ 92 w 481"/>
                  <a:gd name="T13" fmla="*/ 10 h 323"/>
                  <a:gd name="T14" fmla="*/ 0 60000 65536"/>
                  <a:gd name="T15" fmla="*/ 0 60000 65536"/>
                  <a:gd name="T16" fmla="*/ 0 60000 65536"/>
                  <a:gd name="T17" fmla="*/ 0 60000 65536"/>
                  <a:gd name="T18" fmla="*/ 0 60000 65536"/>
                  <a:gd name="T19" fmla="*/ 0 60000 65536"/>
                  <a:gd name="T20" fmla="*/ 0 60000 65536"/>
                  <a:gd name="T21" fmla="*/ 0 w 481"/>
                  <a:gd name="T22" fmla="*/ 0 h 323"/>
                  <a:gd name="T23" fmla="*/ 481 w 481"/>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323">
                    <a:moveTo>
                      <a:pt x="456" y="51"/>
                    </a:moveTo>
                    <a:lnTo>
                      <a:pt x="481" y="101"/>
                    </a:lnTo>
                    <a:lnTo>
                      <a:pt x="37" y="323"/>
                    </a:lnTo>
                    <a:lnTo>
                      <a:pt x="19" y="270"/>
                    </a:lnTo>
                    <a:lnTo>
                      <a:pt x="0" y="215"/>
                    </a:lnTo>
                    <a:lnTo>
                      <a:pt x="430" y="0"/>
                    </a:lnTo>
                    <a:lnTo>
                      <a:pt x="456" y="5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5" name="Freeform 207">
                <a:extLst>
                  <a:ext uri="{FF2B5EF4-FFF2-40B4-BE49-F238E27FC236}">
                    <a16:creationId xmlns:a16="http://schemas.microsoft.com/office/drawing/2014/main" id="{F4D001B6-9995-40B3-8723-109F5B4E5E36}"/>
                  </a:ext>
                </a:extLst>
              </p:cNvPr>
              <p:cNvSpPr>
                <a:spLocks/>
              </p:cNvSpPr>
              <p:nvPr/>
            </p:nvSpPr>
            <p:spPr bwMode="auto">
              <a:xfrm>
                <a:off x="5044" y="4065"/>
                <a:ext cx="107" cy="58"/>
              </a:xfrm>
              <a:custGeom>
                <a:avLst/>
                <a:gdLst>
                  <a:gd name="T0" fmla="*/ 103 w 535"/>
                  <a:gd name="T1" fmla="*/ 11 h 288"/>
                  <a:gd name="T2" fmla="*/ 107 w 535"/>
                  <a:gd name="T3" fmla="*/ 22 h 288"/>
                  <a:gd name="T4" fmla="*/ 5 w 535"/>
                  <a:gd name="T5" fmla="*/ 58 h 288"/>
                  <a:gd name="T6" fmla="*/ 3 w 535"/>
                  <a:gd name="T7" fmla="*/ 47 h 288"/>
                  <a:gd name="T8" fmla="*/ 0 w 535"/>
                  <a:gd name="T9" fmla="*/ 36 h 288"/>
                  <a:gd name="T10" fmla="*/ 100 w 535"/>
                  <a:gd name="T11" fmla="*/ 0 h 288"/>
                  <a:gd name="T12" fmla="*/ 103 w 535"/>
                  <a:gd name="T13" fmla="*/ 11 h 288"/>
                  <a:gd name="T14" fmla="*/ 0 60000 65536"/>
                  <a:gd name="T15" fmla="*/ 0 60000 65536"/>
                  <a:gd name="T16" fmla="*/ 0 60000 65536"/>
                  <a:gd name="T17" fmla="*/ 0 60000 65536"/>
                  <a:gd name="T18" fmla="*/ 0 60000 65536"/>
                  <a:gd name="T19" fmla="*/ 0 60000 65536"/>
                  <a:gd name="T20" fmla="*/ 0 60000 65536"/>
                  <a:gd name="T21" fmla="*/ 0 w 535"/>
                  <a:gd name="T22" fmla="*/ 0 h 288"/>
                  <a:gd name="T23" fmla="*/ 535 w 535"/>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5" h="288">
                    <a:moveTo>
                      <a:pt x="517" y="55"/>
                    </a:moveTo>
                    <a:lnTo>
                      <a:pt x="535" y="108"/>
                    </a:lnTo>
                    <a:lnTo>
                      <a:pt x="26" y="288"/>
                    </a:lnTo>
                    <a:lnTo>
                      <a:pt x="14" y="234"/>
                    </a:lnTo>
                    <a:lnTo>
                      <a:pt x="0" y="178"/>
                    </a:lnTo>
                    <a:lnTo>
                      <a:pt x="498" y="0"/>
                    </a:lnTo>
                    <a:lnTo>
                      <a:pt x="517" y="55"/>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6" name="Freeform 208">
                <a:extLst>
                  <a:ext uri="{FF2B5EF4-FFF2-40B4-BE49-F238E27FC236}">
                    <a16:creationId xmlns:a16="http://schemas.microsoft.com/office/drawing/2014/main" id="{F3983908-6C47-48EC-A208-390861F71CB9}"/>
                  </a:ext>
                </a:extLst>
              </p:cNvPr>
              <p:cNvSpPr>
                <a:spLocks/>
              </p:cNvSpPr>
              <p:nvPr/>
            </p:nvSpPr>
            <p:spPr bwMode="auto">
              <a:xfrm>
                <a:off x="4933" y="4101"/>
                <a:ext cx="116" cy="49"/>
              </a:xfrm>
              <a:custGeom>
                <a:avLst/>
                <a:gdLst>
                  <a:gd name="T0" fmla="*/ 114 w 580"/>
                  <a:gd name="T1" fmla="*/ 11 h 245"/>
                  <a:gd name="T2" fmla="*/ 116 w 580"/>
                  <a:gd name="T3" fmla="*/ 22 h 245"/>
                  <a:gd name="T4" fmla="*/ 3 w 580"/>
                  <a:gd name="T5" fmla="*/ 49 h 245"/>
                  <a:gd name="T6" fmla="*/ 2 w 580"/>
                  <a:gd name="T7" fmla="*/ 38 h 245"/>
                  <a:gd name="T8" fmla="*/ 0 w 580"/>
                  <a:gd name="T9" fmla="*/ 27 h 245"/>
                  <a:gd name="T10" fmla="*/ 111 w 580"/>
                  <a:gd name="T11" fmla="*/ 0 h 245"/>
                  <a:gd name="T12" fmla="*/ 114 w 580"/>
                  <a:gd name="T13" fmla="*/ 11 h 245"/>
                  <a:gd name="T14" fmla="*/ 0 60000 65536"/>
                  <a:gd name="T15" fmla="*/ 0 60000 65536"/>
                  <a:gd name="T16" fmla="*/ 0 60000 65536"/>
                  <a:gd name="T17" fmla="*/ 0 60000 65536"/>
                  <a:gd name="T18" fmla="*/ 0 60000 65536"/>
                  <a:gd name="T19" fmla="*/ 0 60000 65536"/>
                  <a:gd name="T20" fmla="*/ 0 60000 65536"/>
                  <a:gd name="T21" fmla="*/ 0 w 580"/>
                  <a:gd name="T22" fmla="*/ 0 h 245"/>
                  <a:gd name="T23" fmla="*/ 580 w 580"/>
                  <a:gd name="T24" fmla="*/ 245 h 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0" h="245">
                    <a:moveTo>
                      <a:pt x="568" y="56"/>
                    </a:moveTo>
                    <a:lnTo>
                      <a:pt x="580" y="110"/>
                    </a:lnTo>
                    <a:lnTo>
                      <a:pt x="14" y="245"/>
                    </a:lnTo>
                    <a:lnTo>
                      <a:pt x="8" y="190"/>
                    </a:lnTo>
                    <a:lnTo>
                      <a:pt x="0" y="133"/>
                    </a:lnTo>
                    <a:lnTo>
                      <a:pt x="554" y="0"/>
                    </a:lnTo>
                    <a:lnTo>
                      <a:pt x="568" y="5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7" name="Freeform 209">
                <a:extLst>
                  <a:ext uri="{FF2B5EF4-FFF2-40B4-BE49-F238E27FC236}">
                    <a16:creationId xmlns:a16="http://schemas.microsoft.com/office/drawing/2014/main" id="{0534F1A2-68BD-4A5C-BE17-2880E9F3B487}"/>
                  </a:ext>
                </a:extLst>
              </p:cNvPr>
              <p:cNvSpPr>
                <a:spLocks/>
              </p:cNvSpPr>
              <p:nvPr/>
            </p:nvSpPr>
            <p:spPr bwMode="auto">
              <a:xfrm>
                <a:off x="4813" y="4127"/>
                <a:ext cx="123" cy="39"/>
              </a:xfrm>
              <a:custGeom>
                <a:avLst/>
                <a:gdLst>
                  <a:gd name="T0" fmla="*/ 122 w 616"/>
                  <a:gd name="T1" fmla="*/ 11 h 196"/>
                  <a:gd name="T2" fmla="*/ 123 w 616"/>
                  <a:gd name="T3" fmla="*/ 22 h 196"/>
                  <a:gd name="T4" fmla="*/ 1 w 616"/>
                  <a:gd name="T5" fmla="*/ 39 h 196"/>
                  <a:gd name="T6" fmla="*/ 1 w 616"/>
                  <a:gd name="T7" fmla="*/ 28 h 196"/>
                  <a:gd name="T8" fmla="*/ 0 w 616"/>
                  <a:gd name="T9" fmla="*/ 17 h 196"/>
                  <a:gd name="T10" fmla="*/ 120 w 616"/>
                  <a:gd name="T11" fmla="*/ 0 h 196"/>
                  <a:gd name="T12" fmla="*/ 122 w 616"/>
                  <a:gd name="T13" fmla="*/ 11 h 196"/>
                  <a:gd name="T14" fmla="*/ 0 60000 65536"/>
                  <a:gd name="T15" fmla="*/ 0 60000 65536"/>
                  <a:gd name="T16" fmla="*/ 0 60000 65536"/>
                  <a:gd name="T17" fmla="*/ 0 60000 65536"/>
                  <a:gd name="T18" fmla="*/ 0 60000 65536"/>
                  <a:gd name="T19" fmla="*/ 0 60000 65536"/>
                  <a:gd name="T20" fmla="*/ 0 60000 65536"/>
                  <a:gd name="T21" fmla="*/ 0 w 616"/>
                  <a:gd name="T22" fmla="*/ 0 h 196"/>
                  <a:gd name="T23" fmla="*/ 616 w 616"/>
                  <a:gd name="T24" fmla="*/ 196 h 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6" h="196">
                    <a:moveTo>
                      <a:pt x="610" y="57"/>
                    </a:moveTo>
                    <a:lnTo>
                      <a:pt x="616" y="112"/>
                    </a:lnTo>
                    <a:lnTo>
                      <a:pt x="5" y="196"/>
                    </a:lnTo>
                    <a:lnTo>
                      <a:pt x="3" y="140"/>
                    </a:lnTo>
                    <a:lnTo>
                      <a:pt x="0" y="84"/>
                    </a:lnTo>
                    <a:lnTo>
                      <a:pt x="602" y="0"/>
                    </a:lnTo>
                    <a:lnTo>
                      <a:pt x="610" y="5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8" name="Freeform 210">
                <a:extLst>
                  <a:ext uri="{FF2B5EF4-FFF2-40B4-BE49-F238E27FC236}">
                    <a16:creationId xmlns:a16="http://schemas.microsoft.com/office/drawing/2014/main" id="{D0F1D5FF-778E-478F-815C-23A04E140AF3}"/>
                  </a:ext>
                </a:extLst>
              </p:cNvPr>
              <p:cNvSpPr>
                <a:spLocks/>
              </p:cNvSpPr>
              <p:nvPr/>
            </p:nvSpPr>
            <p:spPr bwMode="auto">
              <a:xfrm>
                <a:off x="4684" y="4144"/>
                <a:ext cx="130" cy="28"/>
              </a:xfrm>
              <a:custGeom>
                <a:avLst/>
                <a:gdLst>
                  <a:gd name="T0" fmla="*/ 130 w 649"/>
                  <a:gd name="T1" fmla="*/ 11 h 141"/>
                  <a:gd name="T2" fmla="*/ 130 w 649"/>
                  <a:gd name="T3" fmla="*/ 22 h 141"/>
                  <a:gd name="T4" fmla="*/ 0 w 649"/>
                  <a:gd name="T5" fmla="*/ 28 h 141"/>
                  <a:gd name="T6" fmla="*/ 1 w 649"/>
                  <a:gd name="T7" fmla="*/ 17 h 141"/>
                  <a:gd name="T8" fmla="*/ 1 w 649"/>
                  <a:gd name="T9" fmla="*/ 6 h 141"/>
                  <a:gd name="T10" fmla="*/ 129 w 649"/>
                  <a:gd name="T11" fmla="*/ 0 h 141"/>
                  <a:gd name="T12" fmla="*/ 130 w 649"/>
                  <a:gd name="T13" fmla="*/ 11 h 141"/>
                  <a:gd name="T14" fmla="*/ 0 60000 65536"/>
                  <a:gd name="T15" fmla="*/ 0 60000 65536"/>
                  <a:gd name="T16" fmla="*/ 0 60000 65536"/>
                  <a:gd name="T17" fmla="*/ 0 60000 65536"/>
                  <a:gd name="T18" fmla="*/ 0 60000 65536"/>
                  <a:gd name="T19" fmla="*/ 0 60000 65536"/>
                  <a:gd name="T20" fmla="*/ 0 60000 65536"/>
                  <a:gd name="T21" fmla="*/ 0 w 649"/>
                  <a:gd name="T22" fmla="*/ 0 h 141"/>
                  <a:gd name="T23" fmla="*/ 649 w 64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9" h="141">
                    <a:moveTo>
                      <a:pt x="647" y="56"/>
                    </a:moveTo>
                    <a:lnTo>
                      <a:pt x="649" y="112"/>
                    </a:lnTo>
                    <a:lnTo>
                      <a:pt x="0" y="141"/>
                    </a:lnTo>
                    <a:lnTo>
                      <a:pt x="3" y="86"/>
                    </a:lnTo>
                    <a:lnTo>
                      <a:pt x="5" y="29"/>
                    </a:lnTo>
                    <a:lnTo>
                      <a:pt x="644" y="0"/>
                    </a:lnTo>
                    <a:lnTo>
                      <a:pt x="647" y="5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9" name="Freeform 211">
                <a:extLst>
                  <a:ext uri="{FF2B5EF4-FFF2-40B4-BE49-F238E27FC236}">
                    <a16:creationId xmlns:a16="http://schemas.microsoft.com/office/drawing/2014/main" id="{04B22C40-1470-4EC6-A64E-4A58DF17B609}"/>
                  </a:ext>
                </a:extLst>
              </p:cNvPr>
              <p:cNvSpPr>
                <a:spLocks/>
              </p:cNvSpPr>
              <p:nvPr/>
            </p:nvSpPr>
            <p:spPr bwMode="auto">
              <a:xfrm>
                <a:off x="4552" y="4144"/>
                <a:ext cx="133" cy="28"/>
              </a:xfrm>
              <a:custGeom>
                <a:avLst/>
                <a:gdLst>
                  <a:gd name="T0" fmla="*/ 133 w 663"/>
                  <a:gd name="T1" fmla="*/ 17 h 142"/>
                  <a:gd name="T2" fmla="*/ 132 w 663"/>
                  <a:gd name="T3" fmla="*/ 28 h 142"/>
                  <a:gd name="T4" fmla="*/ 0 w 663"/>
                  <a:gd name="T5" fmla="*/ 22 h 142"/>
                  <a:gd name="T6" fmla="*/ 2 w 663"/>
                  <a:gd name="T7" fmla="*/ 11 h 142"/>
                  <a:gd name="T8" fmla="*/ 3 w 663"/>
                  <a:gd name="T9" fmla="*/ 0 h 142"/>
                  <a:gd name="T10" fmla="*/ 133 w 663"/>
                  <a:gd name="T11" fmla="*/ 6 h 142"/>
                  <a:gd name="T12" fmla="*/ 133 w 663"/>
                  <a:gd name="T13" fmla="*/ 17 h 142"/>
                  <a:gd name="T14" fmla="*/ 0 60000 65536"/>
                  <a:gd name="T15" fmla="*/ 0 60000 65536"/>
                  <a:gd name="T16" fmla="*/ 0 60000 65536"/>
                  <a:gd name="T17" fmla="*/ 0 60000 65536"/>
                  <a:gd name="T18" fmla="*/ 0 60000 65536"/>
                  <a:gd name="T19" fmla="*/ 0 60000 65536"/>
                  <a:gd name="T20" fmla="*/ 0 60000 65536"/>
                  <a:gd name="T21" fmla="*/ 0 w 663"/>
                  <a:gd name="T22" fmla="*/ 0 h 142"/>
                  <a:gd name="T23" fmla="*/ 663 w 663"/>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3" h="142">
                    <a:moveTo>
                      <a:pt x="661" y="87"/>
                    </a:moveTo>
                    <a:lnTo>
                      <a:pt x="658" y="142"/>
                    </a:lnTo>
                    <a:lnTo>
                      <a:pt x="0" y="112"/>
                    </a:lnTo>
                    <a:lnTo>
                      <a:pt x="8" y="56"/>
                    </a:lnTo>
                    <a:lnTo>
                      <a:pt x="15" y="0"/>
                    </a:lnTo>
                    <a:lnTo>
                      <a:pt x="663" y="30"/>
                    </a:lnTo>
                    <a:lnTo>
                      <a:pt x="661" y="8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0" name="Freeform 212">
                <a:extLst>
                  <a:ext uri="{FF2B5EF4-FFF2-40B4-BE49-F238E27FC236}">
                    <a16:creationId xmlns:a16="http://schemas.microsoft.com/office/drawing/2014/main" id="{3F95468F-A603-4553-A93E-572D17E53E10}"/>
                  </a:ext>
                </a:extLst>
              </p:cNvPr>
              <p:cNvSpPr>
                <a:spLocks/>
              </p:cNvSpPr>
              <p:nvPr/>
            </p:nvSpPr>
            <p:spPr bwMode="auto">
              <a:xfrm>
                <a:off x="4428" y="4127"/>
                <a:ext cx="127" cy="39"/>
              </a:xfrm>
              <a:custGeom>
                <a:avLst/>
                <a:gdLst>
                  <a:gd name="T0" fmla="*/ 126 w 635"/>
                  <a:gd name="T1" fmla="*/ 28 h 197"/>
                  <a:gd name="T2" fmla="*/ 124 w 635"/>
                  <a:gd name="T3" fmla="*/ 39 h 197"/>
                  <a:gd name="T4" fmla="*/ 0 w 635"/>
                  <a:gd name="T5" fmla="*/ 22 h 197"/>
                  <a:gd name="T6" fmla="*/ 3 w 635"/>
                  <a:gd name="T7" fmla="*/ 11 h 197"/>
                  <a:gd name="T8" fmla="*/ 5 w 635"/>
                  <a:gd name="T9" fmla="*/ 0 h 197"/>
                  <a:gd name="T10" fmla="*/ 127 w 635"/>
                  <a:gd name="T11" fmla="*/ 17 h 197"/>
                  <a:gd name="T12" fmla="*/ 126 w 635"/>
                  <a:gd name="T13" fmla="*/ 28 h 197"/>
                  <a:gd name="T14" fmla="*/ 0 60000 65536"/>
                  <a:gd name="T15" fmla="*/ 0 60000 65536"/>
                  <a:gd name="T16" fmla="*/ 0 60000 65536"/>
                  <a:gd name="T17" fmla="*/ 0 60000 65536"/>
                  <a:gd name="T18" fmla="*/ 0 60000 65536"/>
                  <a:gd name="T19" fmla="*/ 0 60000 65536"/>
                  <a:gd name="T20" fmla="*/ 0 60000 65536"/>
                  <a:gd name="T21" fmla="*/ 0 w 635"/>
                  <a:gd name="T22" fmla="*/ 0 h 197"/>
                  <a:gd name="T23" fmla="*/ 635 w 635"/>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5" h="197">
                    <a:moveTo>
                      <a:pt x="628" y="141"/>
                    </a:moveTo>
                    <a:lnTo>
                      <a:pt x="620" y="197"/>
                    </a:lnTo>
                    <a:lnTo>
                      <a:pt x="0" y="110"/>
                    </a:lnTo>
                    <a:lnTo>
                      <a:pt x="13" y="55"/>
                    </a:lnTo>
                    <a:lnTo>
                      <a:pt x="26" y="0"/>
                    </a:lnTo>
                    <a:lnTo>
                      <a:pt x="635" y="85"/>
                    </a:lnTo>
                    <a:lnTo>
                      <a:pt x="628" y="14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1" name="Freeform 213">
                <a:extLst>
                  <a:ext uri="{FF2B5EF4-FFF2-40B4-BE49-F238E27FC236}">
                    <a16:creationId xmlns:a16="http://schemas.microsoft.com/office/drawing/2014/main" id="{EEB5C58F-BBF0-4B4E-B192-48F0460F2609}"/>
                  </a:ext>
                </a:extLst>
              </p:cNvPr>
              <p:cNvSpPr>
                <a:spLocks/>
              </p:cNvSpPr>
              <p:nvPr/>
            </p:nvSpPr>
            <p:spPr bwMode="auto">
              <a:xfrm>
                <a:off x="4314" y="4100"/>
                <a:ext cx="119" cy="49"/>
              </a:xfrm>
              <a:custGeom>
                <a:avLst/>
                <a:gdLst>
                  <a:gd name="T0" fmla="*/ 116 w 597"/>
                  <a:gd name="T1" fmla="*/ 38 h 246"/>
                  <a:gd name="T2" fmla="*/ 114 w 597"/>
                  <a:gd name="T3" fmla="*/ 49 h 246"/>
                  <a:gd name="T4" fmla="*/ 0 w 597"/>
                  <a:gd name="T5" fmla="*/ 21 h 246"/>
                  <a:gd name="T6" fmla="*/ 4 w 597"/>
                  <a:gd name="T7" fmla="*/ 11 h 246"/>
                  <a:gd name="T8" fmla="*/ 8 w 597"/>
                  <a:gd name="T9" fmla="*/ 0 h 246"/>
                  <a:gd name="T10" fmla="*/ 119 w 597"/>
                  <a:gd name="T11" fmla="*/ 27 h 246"/>
                  <a:gd name="T12" fmla="*/ 116 w 597"/>
                  <a:gd name="T13" fmla="*/ 38 h 246"/>
                  <a:gd name="T14" fmla="*/ 0 60000 65536"/>
                  <a:gd name="T15" fmla="*/ 0 60000 65536"/>
                  <a:gd name="T16" fmla="*/ 0 60000 65536"/>
                  <a:gd name="T17" fmla="*/ 0 60000 65536"/>
                  <a:gd name="T18" fmla="*/ 0 60000 65536"/>
                  <a:gd name="T19" fmla="*/ 0 60000 65536"/>
                  <a:gd name="T20" fmla="*/ 0 60000 65536"/>
                  <a:gd name="T21" fmla="*/ 0 w 597"/>
                  <a:gd name="T22" fmla="*/ 0 h 246"/>
                  <a:gd name="T23" fmla="*/ 597 w 597"/>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7" h="246">
                    <a:moveTo>
                      <a:pt x="584" y="191"/>
                    </a:moveTo>
                    <a:lnTo>
                      <a:pt x="571" y="246"/>
                    </a:lnTo>
                    <a:lnTo>
                      <a:pt x="0" y="107"/>
                    </a:lnTo>
                    <a:lnTo>
                      <a:pt x="20" y="54"/>
                    </a:lnTo>
                    <a:lnTo>
                      <a:pt x="38" y="0"/>
                    </a:lnTo>
                    <a:lnTo>
                      <a:pt x="597" y="136"/>
                    </a:lnTo>
                    <a:lnTo>
                      <a:pt x="584" y="19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2" name="Freeform 214">
                <a:extLst>
                  <a:ext uri="{FF2B5EF4-FFF2-40B4-BE49-F238E27FC236}">
                    <a16:creationId xmlns:a16="http://schemas.microsoft.com/office/drawing/2014/main" id="{C5CECB5E-FCB6-4341-ABFD-0D23C233E3ED}"/>
                  </a:ext>
                </a:extLst>
              </p:cNvPr>
              <p:cNvSpPr>
                <a:spLocks/>
              </p:cNvSpPr>
              <p:nvPr/>
            </p:nvSpPr>
            <p:spPr bwMode="auto">
              <a:xfrm>
                <a:off x="4211" y="4064"/>
                <a:ext cx="111" cy="57"/>
              </a:xfrm>
              <a:custGeom>
                <a:avLst/>
                <a:gdLst>
                  <a:gd name="T0" fmla="*/ 107 w 551"/>
                  <a:gd name="T1" fmla="*/ 46 h 287"/>
                  <a:gd name="T2" fmla="*/ 103 w 551"/>
                  <a:gd name="T3" fmla="*/ 57 h 287"/>
                  <a:gd name="T4" fmla="*/ 0 w 551"/>
                  <a:gd name="T5" fmla="*/ 20 h 287"/>
                  <a:gd name="T6" fmla="*/ 5 w 551"/>
                  <a:gd name="T7" fmla="*/ 10 h 287"/>
                  <a:gd name="T8" fmla="*/ 10 w 551"/>
                  <a:gd name="T9" fmla="*/ 0 h 287"/>
                  <a:gd name="T10" fmla="*/ 111 w 551"/>
                  <a:gd name="T11" fmla="*/ 36 h 287"/>
                  <a:gd name="T12" fmla="*/ 107 w 551"/>
                  <a:gd name="T13" fmla="*/ 46 h 287"/>
                  <a:gd name="T14" fmla="*/ 0 60000 65536"/>
                  <a:gd name="T15" fmla="*/ 0 60000 65536"/>
                  <a:gd name="T16" fmla="*/ 0 60000 65536"/>
                  <a:gd name="T17" fmla="*/ 0 60000 65536"/>
                  <a:gd name="T18" fmla="*/ 0 60000 65536"/>
                  <a:gd name="T19" fmla="*/ 0 60000 65536"/>
                  <a:gd name="T20" fmla="*/ 0 60000 65536"/>
                  <a:gd name="T21" fmla="*/ 0 w 551"/>
                  <a:gd name="T22" fmla="*/ 0 h 287"/>
                  <a:gd name="T23" fmla="*/ 551 w 551"/>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1" h="287">
                    <a:moveTo>
                      <a:pt x="533" y="234"/>
                    </a:moveTo>
                    <a:lnTo>
                      <a:pt x="513" y="287"/>
                    </a:lnTo>
                    <a:lnTo>
                      <a:pt x="0" y="101"/>
                    </a:lnTo>
                    <a:lnTo>
                      <a:pt x="26" y="51"/>
                    </a:lnTo>
                    <a:lnTo>
                      <a:pt x="51" y="0"/>
                    </a:lnTo>
                    <a:lnTo>
                      <a:pt x="551" y="180"/>
                    </a:lnTo>
                    <a:lnTo>
                      <a:pt x="533" y="234"/>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3" name="Freeform 215">
                <a:extLst>
                  <a:ext uri="{FF2B5EF4-FFF2-40B4-BE49-F238E27FC236}">
                    <a16:creationId xmlns:a16="http://schemas.microsoft.com/office/drawing/2014/main" id="{4E293A2E-8D59-4DA1-B470-EE1003D9AF95}"/>
                  </a:ext>
                </a:extLst>
              </p:cNvPr>
              <p:cNvSpPr>
                <a:spLocks/>
              </p:cNvSpPr>
              <p:nvPr/>
            </p:nvSpPr>
            <p:spPr bwMode="auto">
              <a:xfrm>
                <a:off x="4122" y="4020"/>
                <a:ext cx="100" cy="64"/>
              </a:xfrm>
              <a:custGeom>
                <a:avLst/>
                <a:gdLst>
                  <a:gd name="T0" fmla="*/ 95 w 497"/>
                  <a:gd name="T1" fmla="*/ 54 h 319"/>
                  <a:gd name="T2" fmla="*/ 90 w 497"/>
                  <a:gd name="T3" fmla="*/ 64 h 319"/>
                  <a:gd name="T4" fmla="*/ 0 w 497"/>
                  <a:gd name="T5" fmla="*/ 18 h 319"/>
                  <a:gd name="T6" fmla="*/ 7 w 497"/>
                  <a:gd name="T7" fmla="*/ 9 h 319"/>
                  <a:gd name="T8" fmla="*/ 13 w 497"/>
                  <a:gd name="T9" fmla="*/ 0 h 319"/>
                  <a:gd name="T10" fmla="*/ 100 w 497"/>
                  <a:gd name="T11" fmla="*/ 44 h 319"/>
                  <a:gd name="T12" fmla="*/ 95 w 497"/>
                  <a:gd name="T13" fmla="*/ 54 h 319"/>
                  <a:gd name="T14" fmla="*/ 0 60000 65536"/>
                  <a:gd name="T15" fmla="*/ 0 60000 65536"/>
                  <a:gd name="T16" fmla="*/ 0 60000 65536"/>
                  <a:gd name="T17" fmla="*/ 0 60000 65536"/>
                  <a:gd name="T18" fmla="*/ 0 60000 65536"/>
                  <a:gd name="T19" fmla="*/ 0 60000 65536"/>
                  <a:gd name="T20" fmla="*/ 0 60000 65536"/>
                  <a:gd name="T21" fmla="*/ 0 w 497"/>
                  <a:gd name="T22" fmla="*/ 0 h 319"/>
                  <a:gd name="T23" fmla="*/ 497 w 497"/>
                  <a:gd name="T24" fmla="*/ 319 h 3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7" h="319">
                    <a:moveTo>
                      <a:pt x="472" y="269"/>
                    </a:moveTo>
                    <a:lnTo>
                      <a:pt x="446" y="319"/>
                    </a:lnTo>
                    <a:lnTo>
                      <a:pt x="0" y="91"/>
                    </a:lnTo>
                    <a:lnTo>
                      <a:pt x="34" y="46"/>
                    </a:lnTo>
                    <a:lnTo>
                      <a:pt x="67" y="0"/>
                    </a:lnTo>
                    <a:lnTo>
                      <a:pt x="497" y="218"/>
                    </a:lnTo>
                    <a:lnTo>
                      <a:pt x="472" y="269"/>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4" name="Freeform 216">
                <a:extLst>
                  <a:ext uri="{FF2B5EF4-FFF2-40B4-BE49-F238E27FC236}">
                    <a16:creationId xmlns:a16="http://schemas.microsoft.com/office/drawing/2014/main" id="{800C4AB4-7B33-4BDA-B207-2150964C5CE6}"/>
                  </a:ext>
                </a:extLst>
              </p:cNvPr>
              <p:cNvSpPr>
                <a:spLocks/>
              </p:cNvSpPr>
              <p:nvPr/>
            </p:nvSpPr>
            <p:spPr bwMode="auto">
              <a:xfrm>
                <a:off x="4049" y="3968"/>
                <a:ext cx="87" cy="70"/>
              </a:xfrm>
              <a:custGeom>
                <a:avLst/>
                <a:gdLst>
                  <a:gd name="T0" fmla="*/ 74 w 433"/>
                  <a:gd name="T1" fmla="*/ 70 h 349"/>
                  <a:gd name="T2" fmla="*/ 2 w 433"/>
                  <a:gd name="T3" fmla="*/ 18 h 349"/>
                  <a:gd name="T4" fmla="*/ 2 w 433"/>
                  <a:gd name="T5" fmla="*/ 18 h 349"/>
                  <a:gd name="T6" fmla="*/ 0 w 433"/>
                  <a:gd name="T7" fmla="*/ 17 h 349"/>
                  <a:gd name="T8" fmla="*/ 8 w 433"/>
                  <a:gd name="T9" fmla="*/ 9 h 349"/>
                  <a:gd name="T10" fmla="*/ 15 w 433"/>
                  <a:gd name="T11" fmla="*/ 0 h 349"/>
                  <a:gd name="T12" fmla="*/ 87 w 433"/>
                  <a:gd name="T13" fmla="*/ 52 h 349"/>
                  <a:gd name="T14" fmla="*/ 80 w 433"/>
                  <a:gd name="T15" fmla="*/ 61 h 349"/>
                  <a:gd name="T16" fmla="*/ 74 w 433"/>
                  <a:gd name="T17" fmla="*/ 7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3"/>
                  <a:gd name="T28" fmla="*/ 0 h 349"/>
                  <a:gd name="T29" fmla="*/ 433 w 433"/>
                  <a:gd name="T30" fmla="*/ 349 h 3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3" h="349">
                    <a:moveTo>
                      <a:pt x="366" y="349"/>
                    </a:moveTo>
                    <a:lnTo>
                      <a:pt x="8" y="92"/>
                    </a:lnTo>
                    <a:lnTo>
                      <a:pt x="0" y="85"/>
                    </a:lnTo>
                    <a:lnTo>
                      <a:pt x="42" y="47"/>
                    </a:lnTo>
                    <a:lnTo>
                      <a:pt x="75" y="0"/>
                    </a:lnTo>
                    <a:lnTo>
                      <a:pt x="433" y="258"/>
                    </a:lnTo>
                    <a:lnTo>
                      <a:pt x="400" y="304"/>
                    </a:lnTo>
                    <a:lnTo>
                      <a:pt x="366" y="349"/>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5" name="Freeform 217">
                <a:extLst>
                  <a:ext uri="{FF2B5EF4-FFF2-40B4-BE49-F238E27FC236}">
                    <a16:creationId xmlns:a16="http://schemas.microsoft.com/office/drawing/2014/main" id="{4C737D7B-D802-4F6F-8103-8788617C93A8}"/>
                  </a:ext>
                </a:extLst>
              </p:cNvPr>
              <p:cNvSpPr>
                <a:spLocks/>
              </p:cNvSpPr>
              <p:nvPr/>
            </p:nvSpPr>
            <p:spPr bwMode="auto">
              <a:xfrm>
                <a:off x="3993" y="3912"/>
                <a:ext cx="73" cy="73"/>
              </a:xfrm>
              <a:custGeom>
                <a:avLst/>
                <a:gdLst>
                  <a:gd name="T0" fmla="*/ 56 w 361"/>
                  <a:gd name="T1" fmla="*/ 73 h 367"/>
                  <a:gd name="T2" fmla="*/ 2 w 361"/>
                  <a:gd name="T3" fmla="*/ 16 h 367"/>
                  <a:gd name="T4" fmla="*/ 2 w 361"/>
                  <a:gd name="T5" fmla="*/ 16 h 367"/>
                  <a:gd name="T6" fmla="*/ 0 w 361"/>
                  <a:gd name="T7" fmla="*/ 13 h 367"/>
                  <a:gd name="T8" fmla="*/ 10 w 361"/>
                  <a:gd name="T9" fmla="*/ 8 h 367"/>
                  <a:gd name="T10" fmla="*/ 18 w 361"/>
                  <a:gd name="T11" fmla="*/ 0 h 367"/>
                  <a:gd name="T12" fmla="*/ 73 w 361"/>
                  <a:gd name="T13" fmla="*/ 57 h 367"/>
                  <a:gd name="T14" fmla="*/ 65 w 361"/>
                  <a:gd name="T15" fmla="*/ 65 h 367"/>
                  <a:gd name="T16" fmla="*/ 56 w 361"/>
                  <a:gd name="T17" fmla="*/ 73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1"/>
                  <a:gd name="T28" fmla="*/ 0 h 367"/>
                  <a:gd name="T29" fmla="*/ 361 w 361"/>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1" h="367">
                    <a:moveTo>
                      <a:pt x="278" y="367"/>
                    </a:moveTo>
                    <a:lnTo>
                      <a:pt x="8" y="78"/>
                    </a:lnTo>
                    <a:lnTo>
                      <a:pt x="0" y="66"/>
                    </a:lnTo>
                    <a:lnTo>
                      <a:pt x="50" y="40"/>
                    </a:lnTo>
                    <a:lnTo>
                      <a:pt x="91" y="0"/>
                    </a:lnTo>
                    <a:lnTo>
                      <a:pt x="361" y="289"/>
                    </a:lnTo>
                    <a:lnTo>
                      <a:pt x="320" y="329"/>
                    </a:lnTo>
                    <a:lnTo>
                      <a:pt x="278" y="36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6" name="Freeform 218">
                <a:extLst>
                  <a:ext uri="{FF2B5EF4-FFF2-40B4-BE49-F238E27FC236}">
                    <a16:creationId xmlns:a16="http://schemas.microsoft.com/office/drawing/2014/main" id="{65B26151-70A8-46E3-94A5-02EC29D3D43F}"/>
                  </a:ext>
                </a:extLst>
              </p:cNvPr>
              <p:cNvSpPr>
                <a:spLocks/>
              </p:cNvSpPr>
              <p:nvPr/>
            </p:nvSpPr>
            <p:spPr bwMode="auto">
              <a:xfrm>
                <a:off x="3958" y="3852"/>
                <a:ext cx="55" cy="73"/>
              </a:xfrm>
              <a:custGeom>
                <a:avLst/>
                <a:gdLst>
                  <a:gd name="T0" fmla="*/ 35 w 275"/>
                  <a:gd name="T1" fmla="*/ 73 h 365"/>
                  <a:gd name="T2" fmla="*/ 1 w 275"/>
                  <a:gd name="T3" fmla="*/ 11 h 365"/>
                  <a:gd name="T4" fmla="*/ 1 w 275"/>
                  <a:gd name="T5" fmla="*/ 11 h 365"/>
                  <a:gd name="T6" fmla="*/ 0 w 275"/>
                  <a:gd name="T7" fmla="*/ 7 h 365"/>
                  <a:gd name="T8" fmla="*/ 11 w 275"/>
                  <a:gd name="T9" fmla="*/ 5 h 365"/>
                  <a:gd name="T10" fmla="*/ 21 w 275"/>
                  <a:gd name="T11" fmla="*/ 0 h 365"/>
                  <a:gd name="T12" fmla="*/ 55 w 275"/>
                  <a:gd name="T13" fmla="*/ 62 h 365"/>
                  <a:gd name="T14" fmla="*/ 45 w 275"/>
                  <a:gd name="T15" fmla="*/ 68 h 365"/>
                  <a:gd name="T16" fmla="*/ 35 w 275"/>
                  <a:gd name="T17" fmla="*/ 73 h 3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5"/>
                  <a:gd name="T28" fmla="*/ 0 h 365"/>
                  <a:gd name="T29" fmla="*/ 275 w 275"/>
                  <a:gd name="T30" fmla="*/ 365 h 3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5" h="365">
                    <a:moveTo>
                      <a:pt x="176" y="365"/>
                    </a:moveTo>
                    <a:lnTo>
                      <a:pt x="7" y="53"/>
                    </a:lnTo>
                    <a:lnTo>
                      <a:pt x="0" y="36"/>
                    </a:lnTo>
                    <a:lnTo>
                      <a:pt x="57" y="27"/>
                    </a:lnTo>
                    <a:lnTo>
                      <a:pt x="106" y="0"/>
                    </a:lnTo>
                    <a:lnTo>
                      <a:pt x="275" y="311"/>
                    </a:lnTo>
                    <a:lnTo>
                      <a:pt x="226" y="339"/>
                    </a:lnTo>
                    <a:lnTo>
                      <a:pt x="176" y="365"/>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7" name="Freeform 219">
                <a:extLst>
                  <a:ext uri="{FF2B5EF4-FFF2-40B4-BE49-F238E27FC236}">
                    <a16:creationId xmlns:a16="http://schemas.microsoft.com/office/drawing/2014/main" id="{79539426-F498-49FC-AB9D-5E61BBCA99D1}"/>
                  </a:ext>
                </a:extLst>
              </p:cNvPr>
              <p:cNvSpPr>
                <a:spLocks/>
              </p:cNvSpPr>
              <p:nvPr/>
            </p:nvSpPr>
            <p:spPr bwMode="auto">
              <a:xfrm>
                <a:off x="3946" y="3789"/>
                <a:ext cx="35" cy="70"/>
              </a:xfrm>
              <a:custGeom>
                <a:avLst/>
                <a:gdLst>
                  <a:gd name="T0" fmla="*/ 24 w 172"/>
                  <a:gd name="T1" fmla="*/ 68 h 351"/>
                  <a:gd name="T2" fmla="*/ 12 w 172"/>
                  <a:gd name="T3" fmla="*/ 70 h 351"/>
                  <a:gd name="T4" fmla="*/ 0 w 172"/>
                  <a:gd name="T5" fmla="*/ 4 h 351"/>
                  <a:gd name="T6" fmla="*/ 23 w 172"/>
                  <a:gd name="T7" fmla="*/ 0 h 351"/>
                  <a:gd name="T8" fmla="*/ 35 w 172"/>
                  <a:gd name="T9" fmla="*/ 66 h 351"/>
                  <a:gd name="T10" fmla="*/ 24 w 172"/>
                  <a:gd name="T11" fmla="*/ 68 h 351"/>
                  <a:gd name="T12" fmla="*/ 0 60000 65536"/>
                  <a:gd name="T13" fmla="*/ 0 60000 65536"/>
                  <a:gd name="T14" fmla="*/ 0 60000 65536"/>
                  <a:gd name="T15" fmla="*/ 0 60000 65536"/>
                  <a:gd name="T16" fmla="*/ 0 60000 65536"/>
                  <a:gd name="T17" fmla="*/ 0 60000 65536"/>
                  <a:gd name="T18" fmla="*/ 0 w 172"/>
                  <a:gd name="T19" fmla="*/ 0 h 351"/>
                  <a:gd name="T20" fmla="*/ 172 w 172"/>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72" h="351">
                    <a:moveTo>
                      <a:pt x="116" y="342"/>
                    </a:moveTo>
                    <a:lnTo>
                      <a:pt x="59" y="351"/>
                    </a:lnTo>
                    <a:lnTo>
                      <a:pt x="0" y="19"/>
                    </a:lnTo>
                    <a:lnTo>
                      <a:pt x="113" y="0"/>
                    </a:lnTo>
                    <a:lnTo>
                      <a:pt x="172" y="332"/>
                    </a:lnTo>
                    <a:lnTo>
                      <a:pt x="116" y="342"/>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8" name="Freeform 220">
                <a:extLst>
                  <a:ext uri="{FF2B5EF4-FFF2-40B4-BE49-F238E27FC236}">
                    <a16:creationId xmlns:a16="http://schemas.microsoft.com/office/drawing/2014/main" id="{A2667675-1994-474E-AF90-332DC1B06E6D}"/>
                  </a:ext>
                </a:extLst>
              </p:cNvPr>
              <p:cNvSpPr>
                <a:spLocks/>
              </p:cNvSpPr>
              <p:nvPr/>
            </p:nvSpPr>
            <p:spPr bwMode="auto">
              <a:xfrm>
                <a:off x="3947" y="3343"/>
                <a:ext cx="35" cy="72"/>
              </a:xfrm>
              <a:custGeom>
                <a:avLst/>
                <a:gdLst>
                  <a:gd name="T0" fmla="*/ 0 w 177"/>
                  <a:gd name="T1" fmla="*/ 68 h 363"/>
                  <a:gd name="T2" fmla="*/ 13 w 177"/>
                  <a:gd name="T3" fmla="*/ 4 h 363"/>
                  <a:gd name="T4" fmla="*/ 13 w 177"/>
                  <a:gd name="T5" fmla="*/ 4 h 363"/>
                  <a:gd name="T6" fmla="*/ 13 w 177"/>
                  <a:gd name="T7" fmla="*/ 3 h 363"/>
                  <a:gd name="T8" fmla="*/ 14 w 177"/>
                  <a:gd name="T9" fmla="*/ 0 h 363"/>
                  <a:gd name="T10" fmla="*/ 24 w 177"/>
                  <a:gd name="T11" fmla="*/ 6 h 363"/>
                  <a:gd name="T12" fmla="*/ 35 w 177"/>
                  <a:gd name="T13" fmla="*/ 8 h 363"/>
                  <a:gd name="T14" fmla="*/ 22 w 177"/>
                  <a:gd name="T15" fmla="*/ 72 h 363"/>
                  <a:gd name="T16" fmla="*/ 0 w 177"/>
                  <a:gd name="T17" fmla="*/ 68 h 3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363"/>
                  <a:gd name="T29" fmla="*/ 177 w 177"/>
                  <a:gd name="T30" fmla="*/ 363 h 3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363">
                    <a:moveTo>
                      <a:pt x="0" y="342"/>
                    </a:moveTo>
                    <a:lnTo>
                      <a:pt x="64" y="20"/>
                    </a:lnTo>
                    <a:lnTo>
                      <a:pt x="67" y="13"/>
                    </a:lnTo>
                    <a:lnTo>
                      <a:pt x="72" y="0"/>
                    </a:lnTo>
                    <a:lnTo>
                      <a:pt x="121" y="31"/>
                    </a:lnTo>
                    <a:lnTo>
                      <a:pt x="177" y="41"/>
                    </a:lnTo>
                    <a:lnTo>
                      <a:pt x="112" y="363"/>
                    </a:lnTo>
                    <a:lnTo>
                      <a:pt x="0" y="342"/>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9" name="Freeform 221">
                <a:extLst>
                  <a:ext uri="{FF2B5EF4-FFF2-40B4-BE49-F238E27FC236}">
                    <a16:creationId xmlns:a16="http://schemas.microsoft.com/office/drawing/2014/main" id="{4C76C9FD-F896-4054-8A55-E60CAD607985}"/>
                  </a:ext>
                </a:extLst>
              </p:cNvPr>
              <p:cNvSpPr>
                <a:spLocks/>
              </p:cNvSpPr>
              <p:nvPr/>
            </p:nvSpPr>
            <p:spPr bwMode="auto">
              <a:xfrm>
                <a:off x="3961" y="3280"/>
                <a:ext cx="57" cy="75"/>
              </a:xfrm>
              <a:custGeom>
                <a:avLst/>
                <a:gdLst>
                  <a:gd name="T0" fmla="*/ 0 w 281"/>
                  <a:gd name="T1" fmla="*/ 63 h 371"/>
                  <a:gd name="T2" fmla="*/ 38 w 281"/>
                  <a:gd name="T3" fmla="*/ 2 h 371"/>
                  <a:gd name="T4" fmla="*/ 38 w 281"/>
                  <a:gd name="T5" fmla="*/ 2 h 371"/>
                  <a:gd name="T6" fmla="*/ 39 w 281"/>
                  <a:gd name="T7" fmla="*/ 0 h 371"/>
                  <a:gd name="T8" fmla="*/ 47 w 281"/>
                  <a:gd name="T9" fmla="*/ 8 h 371"/>
                  <a:gd name="T10" fmla="*/ 57 w 281"/>
                  <a:gd name="T11" fmla="*/ 14 h 371"/>
                  <a:gd name="T12" fmla="*/ 20 w 281"/>
                  <a:gd name="T13" fmla="*/ 75 h 371"/>
                  <a:gd name="T14" fmla="*/ 10 w 281"/>
                  <a:gd name="T15" fmla="*/ 69 h 371"/>
                  <a:gd name="T16" fmla="*/ 0 w 281"/>
                  <a:gd name="T17" fmla="*/ 63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371"/>
                  <a:gd name="T29" fmla="*/ 281 w 281"/>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371">
                    <a:moveTo>
                      <a:pt x="0" y="311"/>
                    </a:moveTo>
                    <a:lnTo>
                      <a:pt x="185" y="11"/>
                    </a:lnTo>
                    <a:lnTo>
                      <a:pt x="194" y="0"/>
                    </a:lnTo>
                    <a:lnTo>
                      <a:pt x="234" y="41"/>
                    </a:lnTo>
                    <a:lnTo>
                      <a:pt x="281" y="71"/>
                    </a:lnTo>
                    <a:lnTo>
                      <a:pt x="97" y="371"/>
                    </a:lnTo>
                    <a:lnTo>
                      <a:pt x="49" y="342"/>
                    </a:lnTo>
                    <a:lnTo>
                      <a:pt x="0" y="31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0" name="Freeform 222">
                <a:extLst>
                  <a:ext uri="{FF2B5EF4-FFF2-40B4-BE49-F238E27FC236}">
                    <a16:creationId xmlns:a16="http://schemas.microsoft.com/office/drawing/2014/main" id="{254816AD-A82C-44CF-82CD-C8F2740A881A}"/>
                  </a:ext>
                </a:extLst>
              </p:cNvPr>
              <p:cNvSpPr>
                <a:spLocks/>
              </p:cNvSpPr>
              <p:nvPr/>
            </p:nvSpPr>
            <p:spPr bwMode="auto">
              <a:xfrm>
                <a:off x="4000" y="3224"/>
                <a:ext cx="74" cy="73"/>
              </a:xfrm>
              <a:custGeom>
                <a:avLst/>
                <a:gdLst>
                  <a:gd name="T0" fmla="*/ 0 w 371"/>
                  <a:gd name="T1" fmla="*/ 57 h 365"/>
                  <a:gd name="T2" fmla="*/ 58 w 371"/>
                  <a:gd name="T3" fmla="*/ 1 h 365"/>
                  <a:gd name="T4" fmla="*/ 58 w 371"/>
                  <a:gd name="T5" fmla="*/ 1 h 365"/>
                  <a:gd name="T6" fmla="*/ 60 w 371"/>
                  <a:gd name="T7" fmla="*/ 0 h 365"/>
                  <a:gd name="T8" fmla="*/ 66 w 371"/>
                  <a:gd name="T9" fmla="*/ 10 h 365"/>
                  <a:gd name="T10" fmla="*/ 74 w 371"/>
                  <a:gd name="T11" fmla="*/ 18 h 365"/>
                  <a:gd name="T12" fmla="*/ 16 w 371"/>
                  <a:gd name="T13" fmla="*/ 73 h 365"/>
                  <a:gd name="T14" fmla="*/ 8 w 371"/>
                  <a:gd name="T15" fmla="*/ 65 h 365"/>
                  <a:gd name="T16" fmla="*/ 0 w 371"/>
                  <a:gd name="T17" fmla="*/ 57 h 3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1"/>
                  <a:gd name="T28" fmla="*/ 0 h 365"/>
                  <a:gd name="T29" fmla="*/ 371 w 371"/>
                  <a:gd name="T30" fmla="*/ 365 h 3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1" h="365">
                    <a:moveTo>
                      <a:pt x="0" y="283"/>
                    </a:moveTo>
                    <a:lnTo>
                      <a:pt x="293" y="7"/>
                    </a:lnTo>
                    <a:lnTo>
                      <a:pt x="302" y="0"/>
                    </a:lnTo>
                    <a:lnTo>
                      <a:pt x="332" y="49"/>
                    </a:lnTo>
                    <a:lnTo>
                      <a:pt x="371" y="90"/>
                    </a:lnTo>
                    <a:lnTo>
                      <a:pt x="78" y="365"/>
                    </a:lnTo>
                    <a:lnTo>
                      <a:pt x="40" y="324"/>
                    </a:lnTo>
                    <a:lnTo>
                      <a:pt x="0" y="28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1" name="Freeform 223">
                <a:extLst>
                  <a:ext uri="{FF2B5EF4-FFF2-40B4-BE49-F238E27FC236}">
                    <a16:creationId xmlns:a16="http://schemas.microsoft.com/office/drawing/2014/main" id="{15BDFFFA-E5A7-468E-AAB4-8E0189AA62A3}"/>
                  </a:ext>
                </a:extLst>
              </p:cNvPr>
              <p:cNvSpPr>
                <a:spLocks/>
              </p:cNvSpPr>
              <p:nvPr/>
            </p:nvSpPr>
            <p:spPr bwMode="auto">
              <a:xfrm>
                <a:off x="4061" y="3174"/>
                <a:ext cx="88" cy="69"/>
              </a:xfrm>
              <a:custGeom>
                <a:avLst/>
                <a:gdLst>
                  <a:gd name="T0" fmla="*/ 6 w 441"/>
                  <a:gd name="T1" fmla="*/ 59 h 345"/>
                  <a:gd name="T2" fmla="*/ 0 w 441"/>
                  <a:gd name="T3" fmla="*/ 50 h 345"/>
                  <a:gd name="T4" fmla="*/ 79 w 441"/>
                  <a:gd name="T5" fmla="*/ 0 h 345"/>
                  <a:gd name="T6" fmla="*/ 83 w 441"/>
                  <a:gd name="T7" fmla="*/ 10 h 345"/>
                  <a:gd name="T8" fmla="*/ 88 w 441"/>
                  <a:gd name="T9" fmla="*/ 21 h 345"/>
                  <a:gd name="T10" fmla="*/ 12 w 441"/>
                  <a:gd name="T11" fmla="*/ 69 h 345"/>
                  <a:gd name="T12" fmla="*/ 6 w 441"/>
                  <a:gd name="T13" fmla="*/ 59 h 345"/>
                  <a:gd name="T14" fmla="*/ 0 60000 65536"/>
                  <a:gd name="T15" fmla="*/ 0 60000 65536"/>
                  <a:gd name="T16" fmla="*/ 0 60000 65536"/>
                  <a:gd name="T17" fmla="*/ 0 60000 65536"/>
                  <a:gd name="T18" fmla="*/ 0 60000 65536"/>
                  <a:gd name="T19" fmla="*/ 0 60000 65536"/>
                  <a:gd name="T20" fmla="*/ 0 60000 65536"/>
                  <a:gd name="T21" fmla="*/ 0 w 441"/>
                  <a:gd name="T22" fmla="*/ 0 h 345"/>
                  <a:gd name="T23" fmla="*/ 441 w 441"/>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1" h="345">
                    <a:moveTo>
                      <a:pt x="30" y="297"/>
                    </a:moveTo>
                    <a:lnTo>
                      <a:pt x="0" y="248"/>
                    </a:lnTo>
                    <a:lnTo>
                      <a:pt x="394" y="0"/>
                    </a:lnTo>
                    <a:lnTo>
                      <a:pt x="418" y="52"/>
                    </a:lnTo>
                    <a:lnTo>
                      <a:pt x="441" y="103"/>
                    </a:lnTo>
                    <a:lnTo>
                      <a:pt x="60" y="345"/>
                    </a:lnTo>
                    <a:lnTo>
                      <a:pt x="30" y="29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2" name="Freeform 224">
                <a:extLst>
                  <a:ext uri="{FF2B5EF4-FFF2-40B4-BE49-F238E27FC236}">
                    <a16:creationId xmlns:a16="http://schemas.microsoft.com/office/drawing/2014/main" id="{24D1FFC8-7B4A-45E3-ACC0-371B88A511E6}"/>
                  </a:ext>
                </a:extLst>
              </p:cNvPr>
              <p:cNvSpPr>
                <a:spLocks/>
              </p:cNvSpPr>
              <p:nvPr/>
            </p:nvSpPr>
            <p:spPr bwMode="auto">
              <a:xfrm>
                <a:off x="4139" y="3132"/>
                <a:ext cx="103" cy="63"/>
              </a:xfrm>
              <a:custGeom>
                <a:avLst/>
                <a:gdLst>
                  <a:gd name="T0" fmla="*/ 5 w 511"/>
                  <a:gd name="T1" fmla="*/ 53 h 314"/>
                  <a:gd name="T2" fmla="*/ 0 w 511"/>
                  <a:gd name="T3" fmla="*/ 42 h 314"/>
                  <a:gd name="T4" fmla="*/ 96 w 511"/>
                  <a:gd name="T5" fmla="*/ 0 h 314"/>
                  <a:gd name="T6" fmla="*/ 100 w 511"/>
                  <a:gd name="T7" fmla="*/ 11 h 314"/>
                  <a:gd name="T8" fmla="*/ 103 w 511"/>
                  <a:gd name="T9" fmla="*/ 22 h 314"/>
                  <a:gd name="T10" fmla="*/ 9 w 511"/>
                  <a:gd name="T11" fmla="*/ 63 h 314"/>
                  <a:gd name="T12" fmla="*/ 5 w 511"/>
                  <a:gd name="T13" fmla="*/ 53 h 314"/>
                  <a:gd name="T14" fmla="*/ 0 60000 65536"/>
                  <a:gd name="T15" fmla="*/ 0 60000 65536"/>
                  <a:gd name="T16" fmla="*/ 0 60000 65536"/>
                  <a:gd name="T17" fmla="*/ 0 60000 65536"/>
                  <a:gd name="T18" fmla="*/ 0 60000 65536"/>
                  <a:gd name="T19" fmla="*/ 0 60000 65536"/>
                  <a:gd name="T20" fmla="*/ 0 60000 65536"/>
                  <a:gd name="T21" fmla="*/ 0 w 511"/>
                  <a:gd name="T22" fmla="*/ 0 h 314"/>
                  <a:gd name="T23" fmla="*/ 511 w 511"/>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1" h="314">
                    <a:moveTo>
                      <a:pt x="24" y="263"/>
                    </a:moveTo>
                    <a:lnTo>
                      <a:pt x="0" y="211"/>
                    </a:lnTo>
                    <a:lnTo>
                      <a:pt x="478" y="0"/>
                    </a:lnTo>
                    <a:lnTo>
                      <a:pt x="495" y="54"/>
                    </a:lnTo>
                    <a:lnTo>
                      <a:pt x="511" y="108"/>
                    </a:lnTo>
                    <a:lnTo>
                      <a:pt x="47" y="314"/>
                    </a:lnTo>
                    <a:lnTo>
                      <a:pt x="24" y="26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3" name="Freeform 225">
                <a:extLst>
                  <a:ext uri="{FF2B5EF4-FFF2-40B4-BE49-F238E27FC236}">
                    <a16:creationId xmlns:a16="http://schemas.microsoft.com/office/drawing/2014/main" id="{E786C954-3A0D-4596-A0A3-67F1EE771BA3}"/>
                  </a:ext>
                </a:extLst>
              </p:cNvPr>
              <p:cNvSpPr>
                <a:spLocks/>
              </p:cNvSpPr>
              <p:nvPr/>
            </p:nvSpPr>
            <p:spPr bwMode="auto">
              <a:xfrm>
                <a:off x="4235" y="3098"/>
                <a:ext cx="114" cy="56"/>
              </a:xfrm>
              <a:custGeom>
                <a:avLst/>
                <a:gdLst>
                  <a:gd name="T0" fmla="*/ 3 w 571"/>
                  <a:gd name="T1" fmla="*/ 45 h 277"/>
                  <a:gd name="T2" fmla="*/ 0 w 571"/>
                  <a:gd name="T3" fmla="*/ 34 h 277"/>
                  <a:gd name="T4" fmla="*/ 110 w 571"/>
                  <a:gd name="T5" fmla="*/ 0 h 277"/>
                  <a:gd name="T6" fmla="*/ 112 w 571"/>
                  <a:gd name="T7" fmla="*/ 12 h 277"/>
                  <a:gd name="T8" fmla="*/ 114 w 571"/>
                  <a:gd name="T9" fmla="*/ 23 h 277"/>
                  <a:gd name="T10" fmla="*/ 7 w 571"/>
                  <a:gd name="T11" fmla="*/ 56 h 277"/>
                  <a:gd name="T12" fmla="*/ 3 w 571"/>
                  <a:gd name="T13" fmla="*/ 45 h 277"/>
                  <a:gd name="T14" fmla="*/ 0 60000 65536"/>
                  <a:gd name="T15" fmla="*/ 0 60000 65536"/>
                  <a:gd name="T16" fmla="*/ 0 60000 65536"/>
                  <a:gd name="T17" fmla="*/ 0 60000 65536"/>
                  <a:gd name="T18" fmla="*/ 0 60000 65536"/>
                  <a:gd name="T19" fmla="*/ 0 60000 65536"/>
                  <a:gd name="T20" fmla="*/ 0 60000 65536"/>
                  <a:gd name="T21" fmla="*/ 0 w 571"/>
                  <a:gd name="T22" fmla="*/ 0 h 277"/>
                  <a:gd name="T23" fmla="*/ 571 w 571"/>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1" h="277">
                    <a:moveTo>
                      <a:pt x="17" y="223"/>
                    </a:moveTo>
                    <a:lnTo>
                      <a:pt x="0" y="169"/>
                    </a:lnTo>
                    <a:lnTo>
                      <a:pt x="550" y="0"/>
                    </a:lnTo>
                    <a:lnTo>
                      <a:pt x="561" y="57"/>
                    </a:lnTo>
                    <a:lnTo>
                      <a:pt x="571" y="112"/>
                    </a:lnTo>
                    <a:lnTo>
                      <a:pt x="33" y="277"/>
                    </a:lnTo>
                    <a:lnTo>
                      <a:pt x="17" y="22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4" name="Freeform 226">
                <a:extLst>
                  <a:ext uri="{FF2B5EF4-FFF2-40B4-BE49-F238E27FC236}">
                    <a16:creationId xmlns:a16="http://schemas.microsoft.com/office/drawing/2014/main" id="{A90A9A7B-B673-494F-9821-C7E4BF78BC2E}"/>
                  </a:ext>
                </a:extLst>
              </p:cNvPr>
              <p:cNvSpPr>
                <a:spLocks/>
              </p:cNvSpPr>
              <p:nvPr/>
            </p:nvSpPr>
            <p:spPr bwMode="auto">
              <a:xfrm>
                <a:off x="4345" y="3075"/>
                <a:ext cx="125" cy="46"/>
              </a:xfrm>
              <a:custGeom>
                <a:avLst/>
                <a:gdLst>
                  <a:gd name="T0" fmla="*/ 2 w 627"/>
                  <a:gd name="T1" fmla="*/ 35 h 230"/>
                  <a:gd name="T2" fmla="*/ 0 w 627"/>
                  <a:gd name="T3" fmla="*/ 24 h 230"/>
                  <a:gd name="T4" fmla="*/ 121 w 627"/>
                  <a:gd name="T5" fmla="*/ 0 h 230"/>
                  <a:gd name="T6" fmla="*/ 125 w 627"/>
                  <a:gd name="T7" fmla="*/ 22 h 230"/>
                  <a:gd name="T8" fmla="*/ 4 w 627"/>
                  <a:gd name="T9" fmla="*/ 46 h 230"/>
                  <a:gd name="T10" fmla="*/ 2 w 627"/>
                  <a:gd name="T11" fmla="*/ 35 h 230"/>
                  <a:gd name="T12" fmla="*/ 0 60000 65536"/>
                  <a:gd name="T13" fmla="*/ 0 60000 65536"/>
                  <a:gd name="T14" fmla="*/ 0 60000 65536"/>
                  <a:gd name="T15" fmla="*/ 0 60000 65536"/>
                  <a:gd name="T16" fmla="*/ 0 60000 65536"/>
                  <a:gd name="T17" fmla="*/ 0 60000 65536"/>
                  <a:gd name="T18" fmla="*/ 0 w 627"/>
                  <a:gd name="T19" fmla="*/ 0 h 230"/>
                  <a:gd name="T20" fmla="*/ 627 w 627"/>
                  <a:gd name="T21" fmla="*/ 230 h 230"/>
                </a:gdLst>
                <a:ahLst/>
                <a:cxnLst>
                  <a:cxn ang="T12">
                    <a:pos x="T0" y="T1"/>
                  </a:cxn>
                  <a:cxn ang="T13">
                    <a:pos x="T2" y="T3"/>
                  </a:cxn>
                  <a:cxn ang="T14">
                    <a:pos x="T4" y="T5"/>
                  </a:cxn>
                  <a:cxn ang="T15">
                    <a:pos x="T6" y="T7"/>
                  </a:cxn>
                  <a:cxn ang="T16">
                    <a:pos x="T8" y="T9"/>
                  </a:cxn>
                  <a:cxn ang="T17">
                    <a:pos x="T10" y="T11"/>
                  </a:cxn>
                </a:cxnLst>
                <a:rect l="T18" t="T19" r="T20" b="T21"/>
                <a:pathLst>
                  <a:path w="627" h="230">
                    <a:moveTo>
                      <a:pt x="11" y="175"/>
                    </a:moveTo>
                    <a:lnTo>
                      <a:pt x="0" y="118"/>
                    </a:lnTo>
                    <a:lnTo>
                      <a:pt x="605" y="0"/>
                    </a:lnTo>
                    <a:lnTo>
                      <a:pt x="627" y="112"/>
                    </a:lnTo>
                    <a:lnTo>
                      <a:pt x="21" y="230"/>
                    </a:lnTo>
                    <a:lnTo>
                      <a:pt x="11" y="175"/>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5" name="Rectangle 227">
                <a:extLst>
                  <a:ext uri="{FF2B5EF4-FFF2-40B4-BE49-F238E27FC236}">
                    <a16:creationId xmlns:a16="http://schemas.microsoft.com/office/drawing/2014/main" id="{F075ED9A-378C-4E66-8C5C-CBD3EC86AC64}"/>
                  </a:ext>
                </a:extLst>
              </p:cNvPr>
              <p:cNvSpPr>
                <a:spLocks noChangeArrowheads="1"/>
              </p:cNvSpPr>
              <p:nvPr/>
            </p:nvSpPr>
            <p:spPr bwMode="auto">
              <a:xfrm>
                <a:off x="3947" y="3410"/>
                <a:ext cx="22" cy="403"/>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6" name="Rectangle 228">
                <a:extLst>
                  <a:ext uri="{FF2B5EF4-FFF2-40B4-BE49-F238E27FC236}">
                    <a16:creationId xmlns:a16="http://schemas.microsoft.com/office/drawing/2014/main" id="{8D137212-7542-4ECD-B76A-E835901197B2}"/>
                  </a:ext>
                </a:extLst>
              </p:cNvPr>
              <p:cNvSpPr>
                <a:spLocks noChangeArrowheads="1"/>
              </p:cNvSpPr>
              <p:nvPr/>
            </p:nvSpPr>
            <p:spPr bwMode="auto">
              <a:xfrm>
                <a:off x="5400" y="3420"/>
                <a:ext cx="22" cy="393"/>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7" name="Rectangle 229">
                <a:extLst>
                  <a:ext uri="{FF2B5EF4-FFF2-40B4-BE49-F238E27FC236}">
                    <a16:creationId xmlns:a16="http://schemas.microsoft.com/office/drawing/2014/main" id="{0BBBCCAF-1368-4318-A0AE-F810C6D985B9}"/>
                  </a:ext>
                </a:extLst>
              </p:cNvPr>
              <p:cNvSpPr>
                <a:spLocks noChangeArrowheads="1"/>
              </p:cNvSpPr>
              <p:nvPr/>
            </p:nvSpPr>
            <p:spPr bwMode="auto">
              <a:xfrm>
                <a:off x="4425" y="2820"/>
                <a:ext cx="476" cy="22"/>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8" name="Freeform 230">
                <a:extLst>
                  <a:ext uri="{FF2B5EF4-FFF2-40B4-BE49-F238E27FC236}">
                    <a16:creationId xmlns:a16="http://schemas.microsoft.com/office/drawing/2014/main" id="{33598D5A-2379-431D-AA9E-D310453A94B3}"/>
                  </a:ext>
                </a:extLst>
              </p:cNvPr>
              <p:cNvSpPr>
                <a:spLocks/>
              </p:cNvSpPr>
              <p:nvPr/>
            </p:nvSpPr>
            <p:spPr bwMode="auto">
              <a:xfrm>
                <a:off x="4822" y="2830"/>
                <a:ext cx="46" cy="263"/>
              </a:xfrm>
              <a:custGeom>
                <a:avLst/>
                <a:gdLst>
                  <a:gd name="T0" fmla="*/ 46 w 233"/>
                  <a:gd name="T1" fmla="*/ 2 h 1314"/>
                  <a:gd name="T2" fmla="*/ 22 w 233"/>
                  <a:gd name="T3" fmla="*/ 263 h 1314"/>
                  <a:gd name="T4" fmla="*/ 0 w 233"/>
                  <a:gd name="T5" fmla="*/ 261 h 1314"/>
                  <a:gd name="T6" fmla="*/ 24 w 233"/>
                  <a:gd name="T7" fmla="*/ 0 h 1314"/>
                  <a:gd name="T8" fmla="*/ 46 w 233"/>
                  <a:gd name="T9" fmla="*/ 2 h 1314"/>
                  <a:gd name="T10" fmla="*/ 0 60000 65536"/>
                  <a:gd name="T11" fmla="*/ 0 60000 65536"/>
                  <a:gd name="T12" fmla="*/ 0 60000 65536"/>
                  <a:gd name="T13" fmla="*/ 0 60000 65536"/>
                  <a:gd name="T14" fmla="*/ 0 60000 65536"/>
                  <a:gd name="T15" fmla="*/ 0 w 233"/>
                  <a:gd name="T16" fmla="*/ 0 h 1314"/>
                  <a:gd name="T17" fmla="*/ 233 w 233"/>
                  <a:gd name="T18" fmla="*/ 1314 h 1314"/>
                </a:gdLst>
                <a:ahLst/>
                <a:cxnLst>
                  <a:cxn ang="T10">
                    <a:pos x="T0" y="T1"/>
                  </a:cxn>
                  <a:cxn ang="T11">
                    <a:pos x="T2" y="T3"/>
                  </a:cxn>
                  <a:cxn ang="T12">
                    <a:pos x="T4" y="T5"/>
                  </a:cxn>
                  <a:cxn ang="T13">
                    <a:pos x="T6" y="T7"/>
                  </a:cxn>
                  <a:cxn ang="T14">
                    <a:pos x="T8" y="T9"/>
                  </a:cxn>
                </a:cxnLst>
                <a:rect l="T15" t="T16" r="T17" b="T18"/>
                <a:pathLst>
                  <a:path w="233" h="1314">
                    <a:moveTo>
                      <a:pt x="233" y="10"/>
                    </a:moveTo>
                    <a:lnTo>
                      <a:pt x="112" y="1314"/>
                    </a:lnTo>
                    <a:lnTo>
                      <a:pt x="0" y="1304"/>
                    </a:lnTo>
                    <a:lnTo>
                      <a:pt x="121" y="0"/>
                    </a:lnTo>
                    <a:lnTo>
                      <a:pt x="233" y="1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9" name="Freeform 231">
                <a:extLst>
                  <a:ext uri="{FF2B5EF4-FFF2-40B4-BE49-F238E27FC236}">
                    <a16:creationId xmlns:a16="http://schemas.microsoft.com/office/drawing/2014/main" id="{F2CA8B8F-DEAB-475C-A485-0602EF4DCDC5}"/>
                  </a:ext>
                </a:extLst>
              </p:cNvPr>
              <p:cNvSpPr>
                <a:spLocks/>
              </p:cNvSpPr>
              <p:nvPr/>
            </p:nvSpPr>
            <p:spPr bwMode="auto">
              <a:xfrm>
                <a:off x="4443" y="2830"/>
                <a:ext cx="45" cy="263"/>
              </a:xfrm>
              <a:custGeom>
                <a:avLst/>
                <a:gdLst>
                  <a:gd name="T0" fmla="*/ 23 w 226"/>
                  <a:gd name="T1" fmla="*/ 263 h 1314"/>
                  <a:gd name="T2" fmla="*/ 0 w 226"/>
                  <a:gd name="T3" fmla="*/ 2 h 1314"/>
                  <a:gd name="T4" fmla="*/ 23 w 226"/>
                  <a:gd name="T5" fmla="*/ 0 h 1314"/>
                  <a:gd name="T6" fmla="*/ 45 w 226"/>
                  <a:gd name="T7" fmla="*/ 261 h 1314"/>
                  <a:gd name="T8" fmla="*/ 23 w 226"/>
                  <a:gd name="T9" fmla="*/ 263 h 1314"/>
                  <a:gd name="T10" fmla="*/ 0 60000 65536"/>
                  <a:gd name="T11" fmla="*/ 0 60000 65536"/>
                  <a:gd name="T12" fmla="*/ 0 60000 65536"/>
                  <a:gd name="T13" fmla="*/ 0 60000 65536"/>
                  <a:gd name="T14" fmla="*/ 0 60000 65536"/>
                  <a:gd name="T15" fmla="*/ 0 w 226"/>
                  <a:gd name="T16" fmla="*/ 0 h 1314"/>
                  <a:gd name="T17" fmla="*/ 226 w 226"/>
                  <a:gd name="T18" fmla="*/ 1314 h 1314"/>
                </a:gdLst>
                <a:ahLst/>
                <a:cxnLst>
                  <a:cxn ang="T10">
                    <a:pos x="T0" y="T1"/>
                  </a:cxn>
                  <a:cxn ang="T11">
                    <a:pos x="T2" y="T3"/>
                  </a:cxn>
                  <a:cxn ang="T12">
                    <a:pos x="T4" y="T5"/>
                  </a:cxn>
                  <a:cxn ang="T13">
                    <a:pos x="T6" y="T7"/>
                  </a:cxn>
                  <a:cxn ang="T14">
                    <a:pos x="T8" y="T9"/>
                  </a:cxn>
                </a:cxnLst>
                <a:rect l="T15" t="T16" r="T17" b="T18"/>
                <a:pathLst>
                  <a:path w="226" h="1314">
                    <a:moveTo>
                      <a:pt x="114" y="1314"/>
                    </a:moveTo>
                    <a:lnTo>
                      <a:pt x="0" y="10"/>
                    </a:lnTo>
                    <a:lnTo>
                      <a:pt x="113" y="0"/>
                    </a:lnTo>
                    <a:lnTo>
                      <a:pt x="226" y="1304"/>
                    </a:lnTo>
                    <a:lnTo>
                      <a:pt x="114" y="1314"/>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0" name="Rectangle 232">
                <a:extLst>
                  <a:ext uri="{FF2B5EF4-FFF2-40B4-BE49-F238E27FC236}">
                    <a16:creationId xmlns:a16="http://schemas.microsoft.com/office/drawing/2014/main" id="{0D24D417-1E5B-4B54-8008-F5D9F412D4AF}"/>
                  </a:ext>
                </a:extLst>
              </p:cNvPr>
              <p:cNvSpPr>
                <a:spLocks noChangeArrowheads="1"/>
              </p:cNvSpPr>
              <p:nvPr/>
            </p:nvSpPr>
            <p:spPr bwMode="auto">
              <a:xfrm>
                <a:off x="4417" y="2820"/>
                <a:ext cx="30" cy="22"/>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1" name="Rectangle 233">
                <a:extLst>
                  <a:ext uri="{FF2B5EF4-FFF2-40B4-BE49-F238E27FC236}">
                    <a16:creationId xmlns:a16="http://schemas.microsoft.com/office/drawing/2014/main" id="{5C62A7D3-C262-4376-BDE7-1700C966F77E}"/>
                  </a:ext>
                </a:extLst>
              </p:cNvPr>
              <p:cNvSpPr>
                <a:spLocks noChangeArrowheads="1"/>
              </p:cNvSpPr>
              <p:nvPr/>
            </p:nvSpPr>
            <p:spPr bwMode="auto">
              <a:xfrm>
                <a:off x="4867" y="2820"/>
                <a:ext cx="31" cy="22"/>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2" name="Line 234">
                <a:extLst>
                  <a:ext uri="{FF2B5EF4-FFF2-40B4-BE49-F238E27FC236}">
                    <a16:creationId xmlns:a16="http://schemas.microsoft.com/office/drawing/2014/main" id="{81685CD1-10B8-416E-816D-6A997862F7FE}"/>
                  </a:ext>
                </a:extLst>
              </p:cNvPr>
              <p:cNvSpPr>
                <a:spLocks noChangeShapeType="1"/>
              </p:cNvSpPr>
              <p:nvPr/>
            </p:nvSpPr>
            <p:spPr bwMode="auto">
              <a:xfrm>
                <a:off x="5056" y="2842"/>
                <a:ext cx="426" cy="212"/>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3" name="Freeform 235">
                <a:extLst>
                  <a:ext uri="{FF2B5EF4-FFF2-40B4-BE49-F238E27FC236}">
                    <a16:creationId xmlns:a16="http://schemas.microsoft.com/office/drawing/2014/main" id="{AE201F93-52D2-46C3-8964-228D7C3007CD}"/>
                  </a:ext>
                </a:extLst>
              </p:cNvPr>
              <p:cNvSpPr>
                <a:spLocks/>
              </p:cNvSpPr>
              <p:nvPr/>
            </p:nvSpPr>
            <p:spPr bwMode="auto">
              <a:xfrm>
                <a:off x="5296" y="3028"/>
                <a:ext cx="156" cy="235"/>
              </a:xfrm>
              <a:custGeom>
                <a:avLst/>
                <a:gdLst>
                  <a:gd name="T0" fmla="*/ 156 w 784"/>
                  <a:gd name="T1" fmla="*/ 12 h 1175"/>
                  <a:gd name="T2" fmla="*/ 19 w 784"/>
                  <a:gd name="T3" fmla="*/ 235 h 1175"/>
                  <a:gd name="T4" fmla="*/ 0 w 784"/>
                  <a:gd name="T5" fmla="*/ 223 h 1175"/>
                  <a:gd name="T6" fmla="*/ 137 w 784"/>
                  <a:gd name="T7" fmla="*/ 0 h 1175"/>
                  <a:gd name="T8" fmla="*/ 156 w 784"/>
                  <a:gd name="T9" fmla="*/ 12 h 1175"/>
                  <a:gd name="T10" fmla="*/ 0 60000 65536"/>
                  <a:gd name="T11" fmla="*/ 0 60000 65536"/>
                  <a:gd name="T12" fmla="*/ 0 60000 65536"/>
                  <a:gd name="T13" fmla="*/ 0 60000 65536"/>
                  <a:gd name="T14" fmla="*/ 0 60000 65536"/>
                  <a:gd name="T15" fmla="*/ 0 w 784"/>
                  <a:gd name="T16" fmla="*/ 0 h 1175"/>
                  <a:gd name="T17" fmla="*/ 784 w 784"/>
                  <a:gd name="T18" fmla="*/ 1175 h 1175"/>
                </a:gdLst>
                <a:ahLst/>
                <a:cxnLst>
                  <a:cxn ang="T10">
                    <a:pos x="T0" y="T1"/>
                  </a:cxn>
                  <a:cxn ang="T11">
                    <a:pos x="T2" y="T3"/>
                  </a:cxn>
                  <a:cxn ang="T12">
                    <a:pos x="T4" y="T5"/>
                  </a:cxn>
                  <a:cxn ang="T13">
                    <a:pos x="T6" y="T7"/>
                  </a:cxn>
                  <a:cxn ang="T14">
                    <a:pos x="T8" y="T9"/>
                  </a:cxn>
                </a:cxnLst>
                <a:rect l="T15" t="T16" r="T17" b="T18"/>
                <a:pathLst>
                  <a:path w="784" h="1175">
                    <a:moveTo>
                      <a:pt x="784" y="60"/>
                    </a:moveTo>
                    <a:lnTo>
                      <a:pt x="96" y="1175"/>
                    </a:lnTo>
                    <a:lnTo>
                      <a:pt x="0" y="1115"/>
                    </a:lnTo>
                    <a:lnTo>
                      <a:pt x="688" y="0"/>
                    </a:lnTo>
                    <a:lnTo>
                      <a:pt x="784" y="6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4" name="Freeform 236">
                <a:extLst>
                  <a:ext uri="{FF2B5EF4-FFF2-40B4-BE49-F238E27FC236}">
                    <a16:creationId xmlns:a16="http://schemas.microsoft.com/office/drawing/2014/main" id="{4EAE5FFC-36A7-4576-A0FB-5B6C69060E45}"/>
                  </a:ext>
                </a:extLst>
              </p:cNvPr>
              <p:cNvSpPr>
                <a:spLocks/>
              </p:cNvSpPr>
              <p:nvPr/>
            </p:nvSpPr>
            <p:spPr bwMode="auto">
              <a:xfrm>
                <a:off x="4976" y="2851"/>
                <a:ext cx="116" cy="252"/>
              </a:xfrm>
              <a:custGeom>
                <a:avLst/>
                <a:gdLst>
                  <a:gd name="T0" fmla="*/ 0 w 584"/>
                  <a:gd name="T1" fmla="*/ 244 h 1261"/>
                  <a:gd name="T2" fmla="*/ 95 w 584"/>
                  <a:gd name="T3" fmla="*/ 0 h 1261"/>
                  <a:gd name="T4" fmla="*/ 116 w 584"/>
                  <a:gd name="T5" fmla="*/ 8 h 1261"/>
                  <a:gd name="T6" fmla="*/ 21 w 584"/>
                  <a:gd name="T7" fmla="*/ 252 h 1261"/>
                  <a:gd name="T8" fmla="*/ 0 w 584"/>
                  <a:gd name="T9" fmla="*/ 244 h 1261"/>
                  <a:gd name="T10" fmla="*/ 0 60000 65536"/>
                  <a:gd name="T11" fmla="*/ 0 60000 65536"/>
                  <a:gd name="T12" fmla="*/ 0 60000 65536"/>
                  <a:gd name="T13" fmla="*/ 0 60000 65536"/>
                  <a:gd name="T14" fmla="*/ 0 60000 65536"/>
                  <a:gd name="T15" fmla="*/ 0 w 584"/>
                  <a:gd name="T16" fmla="*/ 0 h 1261"/>
                  <a:gd name="T17" fmla="*/ 584 w 584"/>
                  <a:gd name="T18" fmla="*/ 1261 h 1261"/>
                </a:gdLst>
                <a:ahLst/>
                <a:cxnLst>
                  <a:cxn ang="T10">
                    <a:pos x="T0" y="T1"/>
                  </a:cxn>
                  <a:cxn ang="T11">
                    <a:pos x="T2" y="T3"/>
                  </a:cxn>
                  <a:cxn ang="T12">
                    <a:pos x="T4" y="T5"/>
                  </a:cxn>
                  <a:cxn ang="T13">
                    <a:pos x="T6" y="T7"/>
                  </a:cxn>
                  <a:cxn ang="T14">
                    <a:pos x="T8" y="T9"/>
                  </a:cxn>
                </a:cxnLst>
                <a:rect l="T15" t="T16" r="T17" b="T18"/>
                <a:pathLst>
                  <a:path w="584" h="1261">
                    <a:moveTo>
                      <a:pt x="0" y="1219"/>
                    </a:moveTo>
                    <a:lnTo>
                      <a:pt x="478" y="0"/>
                    </a:lnTo>
                    <a:lnTo>
                      <a:pt x="584" y="42"/>
                    </a:lnTo>
                    <a:lnTo>
                      <a:pt x="105" y="1261"/>
                    </a:lnTo>
                    <a:lnTo>
                      <a:pt x="0" y="1219"/>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5" name="Freeform 237">
                <a:extLst>
                  <a:ext uri="{FF2B5EF4-FFF2-40B4-BE49-F238E27FC236}">
                    <a16:creationId xmlns:a16="http://schemas.microsoft.com/office/drawing/2014/main" id="{B1EFE94C-6762-470C-A207-13F8E3B13F97}"/>
                  </a:ext>
                </a:extLst>
              </p:cNvPr>
              <p:cNvSpPr>
                <a:spLocks/>
              </p:cNvSpPr>
              <p:nvPr/>
            </p:nvSpPr>
            <p:spPr bwMode="auto">
              <a:xfrm>
                <a:off x="5043" y="2828"/>
                <a:ext cx="38" cy="34"/>
              </a:xfrm>
              <a:custGeom>
                <a:avLst/>
                <a:gdLst>
                  <a:gd name="T0" fmla="*/ 10 w 189"/>
                  <a:gd name="T1" fmla="*/ 0 h 170"/>
                  <a:gd name="T2" fmla="*/ 38 w 189"/>
                  <a:gd name="T3" fmla="*/ 14 h 170"/>
                  <a:gd name="T4" fmla="*/ 28 w 189"/>
                  <a:gd name="T5" fmla="*/ 34 h 170"/>
                  <a:gd name="T6" fmla="*/ 0 w 189"/>
                  <a:gd name="T7" fmla="*/ 20 h 170"/>
                  <a:gd name="T8" fmla="*/ 10 w 189"/>
                  <a:gd name="T9" fmla="*/ 0 h 170"/>
                  <a:gd name="T10" fmla="*/ 0 60000 65536"/>
                  <a:gd name="T11" fmla="*/ 0 60000 65536"/>
                  <a:gd name="T12" fmla="*/ 0 60000 65536"/>
                  <a:gd name="T13" fmla="*/ 0 60000 65536"/>
                  <a:gd name="T14" fmla="*/ 0 60000 65536"/>
                  <a:gd name="T15" fmla="*/ 0 w 189"/>
                  <a:gd name="T16" fmla="*/ 0 h 170"/>
                  <a:gd name="T17" fmla="*/ 189 w 189"/>
                  <a:gd name="T18" fmla="*/ 170 h 170"/>
                </a:gdLst>
                <a:ahLst/>
                <a:cxnLst>
                  <a:cxn ang="T10">
                    <a:pos x="T0" y="T1"/>
                  </a:cxn>
                  <a:cxn ang="T11">
                    <a:pos x="T2" y="T3"/>
                  </a:cxn>
                  <a:cxn ang="T12">
                    <a:pos x="T4" y="T5"/>
                  </a:cxn>
                  <a:cxn ang="T13">
                    <a:pos x="T6" y="T7"/>
                  </a:cxn>
                  <a:cxn ang="T14">
                    <a:pos x="T8" y="T9"/>
                  </a:cxn>
                </a:cxnLst>
                <a:rect l="T15" t="T16" r="T17" b="T18"/>
                <a:pathLst>
                  <a:path w="189" h="170">
                    <a:moveTo>
                      <a:pt x="51" y="0"/>
                    </a:moveTo>
                    <a:lnTo>
                      <a:pt x="189" y="69"/>
                    </a:lnTo>
                    <a:lnTo>
                      <a:pt x="138" y="170"/>
                    </a:lnTo>
                    <a:lnTo>
                      <a:pt x="0" y="101"/>
                    </a:lnTo>
                    <a:lnTo>
                      <a:pt x="51"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6" name="Freeform 238">
                <a:extLst>
                  <a:ext uri="{FF2B5EF4-FFF2-40B4-BE49-F238E27FC236}">
                    <a16:creationId xmlns:a16="http://schemas.microsoft.com/office/drawing/2014/main" id="{A0BA26FF-AD24-42D3-8E28-EA0BC05B2B13}"/>
                  </a:ext>
                </a:extLst>
              </p:cNvPr>
              <p:cNvSpPr>
                <a:spLocks/>
              </p:cNvSpPr>
              <p:nvPr/>
            </p:nvSpPr>
            <p:spPr bwMode="auto">
              <a:xfrm>
                <a:off x="5447" y="3029"/>
                <a:ext cx="37" cy="33"/>
              </a:xfrm>
              <a:custGeom>
                <a:avLst/>
                <a:gdLst>
                  <a:gd name="T0" fmla="*/ 10 w 189"/>
                  <a:gd name="T1" fmla="*/ 0 h 169"/>
                  <a:gd name="T2" fmla="*/ 37 w 189"/>
                  <a:gd name="T3" fmla="*/ 13 h 169"/>
                  <a:gd name="T4" fmla="*/ 27 w 189"/>
                  <a:gd name="T5" fmla="*/ 33 h 169"/>
                  <a:gd name="T6" fmla="*/ 0 w 189"/>
                  <a:gd name="T7" fmla="*/ 20 h 169"/>
                  <a:gd name="T8" fmla="*/ 10 w 189"/>
                  <a:gd name="T9" fmla="*/ 0 h 169"/>
                  <a:gd name="T10" fmla="*/ 0 60000 65536"/>
                  <a:gd name="T11" fmla="*/ 0 60000 65536"/>
                  <a:gd name="T12" fmla="*/ 0 60000 65536"/>
                  <a:gd name="T13" fmla="*/ 0 60000 65536"/>
                  <a:gd name="T14" fmla="*/ 0 60000 65536"/>
                  <a:gd name="T15" fmla="*/ 0 w 189"/>
                  <a:gd name="T16" fmla="*/ 0 h 169"/>
                  <a:gd name="T17" fmla="*/ 189 w 189"/>
                  <a:gd name="T18" fmla="*/ 169 h 169"/>
                </a:gdLst>
                <a:ahLst/>
                <a:cxnLst>
                  <a:cxn ang="T10">
                    <a:pos x="T0" y="T1"/>
                  </a:cxn>
                  <a:cxn ang="T11">
                    <a:pos x="T2" y="T3"/>
                  </a:cxn>
                  <a:cxn ang="T12">
                    <a:pos x="T4" y="T5"/>
                  </a:cxn>
                  <a:cxn ang="T13">
                    <a:pos x="T6" y="T7"/>
                  </a:cxn>
                  <a:cxn ang="T14">
                    <a:pos x="T8" y="T9"/>
                  </a:cxn>
                </a:cxnLst>
                <a:rect l="T15" t="T16" r="T17" b="T18"/>
                <a:pathLst>
                  <a:path w="189" h="169">
                    <a:moveTo>
                      <a:pt x="51" y="0"/>
                    </a:moveTo>
                    <a:lnTo>
                      <a:pt x="189" y="68"/>
                    </a:lnTo>
                    <a:lnTo>
                      <a:pt x="138" y="169"/>
                    </a:lnTo>
                    <a:lnTo>
                      <a:pt x="0" y="101"/>
                    </a:lnTo>
                    <a:lnTo>
                      <a:pt x="51"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7" name="Freeform 239">
                <a:extLst>
                  <a:ext uri="{FF2B5EF4-FFF2-40B4-BE49-F238E27FC236}">
                    <a16:creationId xmlns:a16="http://schemas.microsoft.com/office/drawing/2014/main" id="{D156FFA3-A299-4197-8837-069C53AE71A8}"/>
                  </a:ext>
                </a:extLst>
              </p:cNvPr>
              <p:cNvSpPr>
                <a:spLocks/>
              </p:cNvSpPr>
              <p:nvPr/>
            </p:nvSpPr>
            <p:spPr bwMode="auto">
              <a:xfrm>
                <a:off x="5305" y="3243"/>
                <a:ext cx="57" cy="56"/>
              </a:xfrm>
              <a:custGeom>
                <a:avLst/>
                <a:gdLst>
                  <a:gd name="T0" fmla="*/ 16 w 288"/>
                  <a:gd name="T1" fmla="*/ 0 h 278"/>
                  <a:gd name="T2" fmla="*/ 56 w 288"/>
                  <a:gd name="T3" fmla="*/ 40 h 278"/>
                  <a:gd name="T4" fmla="*/ 56 w 288"/>
                  <a:gd name="T5" fmla="*/ 40 h 278"/>
                  <a:gd name="T6" fmla="*/ 57 w 288"/>
                  <a:gd name="T7" fmla="*/ 41 h 278"/>
                  <a:gd name="T8" fmla="*/ 48 w 288"/>
                  <a:gd name="T9" fmla="*/ 48 h 278"/>
                  <a:gd name="T10" fmla="*/ 40 w 288"/>
                  <a:gd name="T11" fmla="*/ 56 h 278"/>
                  <a:gd name="T12" fmla="*/ 0 w 288"/>
                  <a:gd name="T13" fmla="*/ 16 h 278"/>
                  <a:gd name="T14" fmla="*/ 16 w 288"/>
                  <a:gd name="T15" fmla="*/ 0 h 278"/>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278"/>
                  <a:gd name="T26" fmla="*/ 288 w 288"/>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278">
                    <a:moveTo>
                      <a:pt x="81" y="0"/>
                    </a:moveTo>
                    <a:lnTo>
                      <a:pt x="282" y="198"/>
                    </a:lnTo>
                    <a:lnTo>
                      <a:pt x="288" y="205"/>
                    </a:lnTo>
                    <a:lnTo>
                      <a:pt x="243" y="239"/>
                    </a:lnTo>
                    <a:lnTo>
                      <a:pt x="202" y="278"/>
                    </a:lnTo>
                    <a:lnTo>
                      <a:pt x="0" y="80"/>
                    </a:lnTo>
                    <a:lnTo>
                      <a:pt x="81"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8" name="Freeform 240">
                <a:extLst>
                  <a:ext uri="{FF2B5EF4-FFF2-40B4-BE49-F238E27FC236}">
                    <a16:creationId xmlns:a16="http://schemas.microsoft.com/office/drawing/2014/main" id="{7BFABDBB-3B93-4D46-93D9-468D79E28070}"/>
                  </a:ext>
                </a:extLst>
              </p:cNvPr>
              <p:cNvSpPr>
                <a:spLocks/>
              </p:cNvSpPr>
              <p:nvPr/>
            </p:nvSpPr>
            <p:spPr bwMode="auto">
              <a:xfrm>
                <a:off x="5344" y="3284"/>
                <a:ext cx="50" cy="56"/>
              </a:xfrm>
              <a:custGeom>
                <a:avLst/>
                <a:gdLst>
                  <a:gd name="T0" fmla="*/ 18 w 250"/>
                  <a:gd name="T1" fmla="*/ 0 h 280"/>
                  <a:gd name="T2" fmla="*/ 49 w 250"/>
                  <a:gd name="T3" fmla="*/ 43 h 280"/>
                  <a:gd name="T4" fmla="*/ 49 w 250"/>
                  <a:gd name="T5" fmla="*/ 43 h 280"/>
                  <a:gd name="T6" fmla="*/ 50 w 250"/>
                  <a:gd name="T7" fmla="*/ 45 h 280"/>
                  <a:gd name="T8" fmla="*/ 40 w 250"/>
                  <a:gd name="T9" fmla="*/ 49 h 280"/>
                  <a:gd name="T10" fmla="*/ 30 w 250"/>
                  <a:gd name="T11" fmla="*/ 56 h 280"/>
                  <a:gd name="T12" fmla="*/ 0 w 250"/>
                  <a:gd name="T13" fmla="*/ 13 h 280"/>
                  <a:gd name="T14" fmla="*/ 9 w 250"/>
                  <a:gd name="T15" fmla="*/ 7 h 280"/>
                  <a:gd name="T16" fmla="*/ 18 w 250"/>
                  <a:gd name="T17" fmla="*/ 0 h 2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0"/>
                  <a:gd name="T28" fmla="*/ 0 h 280"/>
                  <a:gd name="T29" fmla="*/ 250 w 250"/>
                  <a:gd name="T30" fmla="*/ 280 h 2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0" h="280">
                    <a:moveTo>
                      <a:pt x="92" y="0"/>
                    </a:moveTo>
                    <a:lnTo>
                      <a:pt x="244" y="213"/>
                    </a:lnTo>
                    <a:lnTo>
                      <a:pt x="250" y="224"/>
                    </a:lnTo>
                    <a:lnTo>
                      <a:pt x="199" y="247"/>
                    </a:lnTo>
                    <a:lnTo>
                      <a:pt x="152" y="280"/>
                    </a:lnTo>
                    <a:lnTo>
                      <a:pt x="0" y="67"/>
                    </a:lnTo>
                    <a:lnTo>
                      <a:pt x="47" y="34"/>
                    </a:lnTo>
                    <a:lnTo>
                      <a:pt x="92"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9" name="Freeform 241">
                <a:extLst>
                  <a:ext uri="{FF2B5EF4-FFF2-40B4-BE49-F238E27FC236}">
                    <a16:creationId xmlns:a16="http://schemas.microsoft.com/office/drawing/2014/main" id="{C4681C1F-D57E-4CFC-BECA-19811218C3A5}"/>
                  </a:ext>
                </a:extLst>
              </p:cNvPr>
              <p:cNvSpPr>
                <a:spLocks/>
              </p:cNvSpPr>
              <p:nvPr/>
            </p:nvSpPr>
            <p:spPr bwMode="auto">
              <a:xfrm>
                <a:off x="5373" y="3329"/>
                <a:ext cx="41" cy="54"/>
              </a:xfrm>
              <a:custGeom>
                <a:avLst/>
                <a:gdLst>
                  <a:gd name="T0" fmla="*/ 21 w 206"/>
                  <a:gd name="T1" fmla="*/ 0 h 269"/>
                  <a:gd name="T2" fmla="*/ 40 w 206"/>
                  <a:gd name="T3" fmla="*/ 45 h 269"/>
                  <a:gd name="T4" fmla="*/ 40 w 206"/>
                  <a:gd name="T5" fmla="*/ 45 h 269"/>
                  <a:gd name="T6" fmla="*/ 41 w 206"/>
                  <a:gd name="T7" fmla="*/ 48 h 269"/>
                  <a:gd name="T8" fmla="*/ 30 w 206"/>
                  <a:gd name="T9" fmla="*/ 50 h 269"/>
                  <a:gd name="T10" fmla="*/ 20 w 206"/>
                  <a:gd name="T11" fmla="*/ 54 h 269"/>
                  <a:gd name="T12" fmla="*/ 0 w 206"/>
                  <a:gd name="T13" fmla="*/ 9 h 269"/>
                  <a:gd name="T14" fmla="*/ 11 w 206"/>
                  <a:gd name="T15" fmla="*/ 5 h 269"/>
                  <a:gd name="T16" fmla="*/ 21 w 206"/>
                  <a:gd name="T17" fmla="*/ 0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6"/>
                  <a:gd name="T28" fmla="*/ 0 h 269"/>
                  <a:gd name="T29" fmla="*/ 206 w 206"/>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6" h="269">
                    <a:moveTo>
                      <a:pt x="104" y="0"/>
                    </a:moveTo>
                    <a:lnTo>
                      <a:pt x="201" y="225"/>
                    </a:lnTo>
                    <a:lnTo>
                      <a:pt x="206" y="237"/>
                    </a:lnTo>
                    <a:lnTo>
                      <a:pt x="150" y="247"/>
                    </a:lnTo>
                    <a:lnTo>
                      <a:pt x="98" y="269"/>
                    </a:lnTo>
                    <a:lnTo>
                      <a:pt x="0" y="44"/>
                    </a:lnTo>
                    <a:lnTo>
                      <a:pt x="53" y="23"/>
                    </a:lnTo>
                    <a:lnTo>
                      <a:pt x="104"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0" name="Freeform 242">
                <a:extLst>
                  <a:ext uri="{FF2B5EF4-FFF2-40B4-BE49-F238E27FC236}">
                    <a16:creationId xmlns:a16="http://schemas.microsoft.com/office/drawing/2014/main" id="{FB319637-B513-4AC8-BE89-C52657F608E7}"/>
                  </a:ext>
                </a:extLst>
              </p:cNvPr>
              <p:cNvSpPr>
                <a:spLocks/>
              </p:cNvSpPr>
              <p:nvPr/>
            </p:nvSpPr>
            <p:spPr bwMode="auto">
              <a:xfrm>
                <a:off x="5392" y="3376"/>
                <a:ext cx="30" cy="51"/>
              </a:xfrm>
              <a:custGeom>
                <a:avLst/>
                <a:gdLst>
                  <a:gd name="T0" fmla="*/ 11 w 153"/>
                  <a:gd name="T1" fmla="*/ 2 h 253"/>
                  <a:gd name="T2" fmla="*/ 22 w 153"/>
                  <a:gd name="T3" fmla="*/ 0 h 253"/>
                  <a:gd name="T4" fmla="*/ 30 w 153"/>
                  <a:gd name="T5" fmla="*/ 47 h 253"/>
                  <a:gd name="T6" fmla="*/ 8 w 153"/>
                  <a:gd name="T7" fmla="*/ 51 h 253"/>
                  <a:gd name="T8" fmla="*/ 0 w 153"/>
                  <a:gd name="T9" fmla="*/ 4 h 253"/>
                  <a:gd name="T10" fmla="*/ 11 w 153"/>
                  <a:gd name="T11" fmla="*/ 2 h 253"/>
                  <a:gd name="T12" fmla="*/ 0 60000 65536"/>
                  <a:gd name="T13" fmla="*/ 0 60000 65536"/>
                  <a:gd name="T14" fmla="*/ 0 60000 65536"/>
                  <a:gd name="T15" fmla="*/ 0 60000 65536"/>
                  <a:gd name="T16" fmla="*/ 0 60000 65536"/>
                  <a:gd name="T17" fmla="*/ 0 60000 65536"/>
                  <a:gd name="T18" fmla="*/ 0 w 153"/>
                  <a:gd name="T19" fmla="*/ 0 h 253"/>
                  <a:gd name="T20" fmla="*/ 153 w 153"/>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153" h="253">
                    <a:moveTo>
                      <a:pt x="57" y="10"/>
                    </a:moveTo>
                    <a:lnTo>
                      <a:pt x="113" y="0"/>
                    </a:lnTo>
                    <a:lnTo>
                      <a:pt x="153" y="234"/>
                    </a:lnTo>
                    <a:lnTo>
                      <a:pt x="41" y="253"/>
                    </a:lnTo>
                    <a:lnTo>
                      <a:pt x="0" y="19"/>
                    </a:lnTo>
                    <a:lnTo>
                      <a:pt x="57" y="1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1" name="Freeform 243">
                <a:extLst>
                  <a:ext uri="{FF2B5EF4-FFF2-40B4-BE49-F238E27FC236}">
                    <a16:creationId xmlns:a16="http://schemas.microsoft.com/office/drawing/2014/main" id="{2094F1E2-9B1D-422D-91F6-F669BE0A2D24}"/>
                  </a:ext>
                </a:extLst>
              </p:cNvPr>
              <p:cNvSpPr>
                <a:spLocks/>
              </p:cNvSpPr>
              <p:nvPr/>
            </p:nvSpPr>
            <p:spPr bwMode="auto">
              <a:xfrm>
                <a:off x="4843" y="3065"/>
                <a:ext cx="138" cy="33"/>
              </a:xfrm>
              <a:custGeom>
                <a:avLst/>
                <a:gdLst>
                  <a:gd name="T0" fmla="*/ 2 w 690"/>
                  <a:gd name="T1" fmla="*/ 0 h 169"/>
                  <a:gd name="T2" fmla="*/ 138 w 690"/>
                  <a:gd name="T3" fmla="*/ 11 h 169"/>
                  <a:gd name="T4" fmla="*/ 136 w 690"/>
                  <a:gd name="T5" fmla="*/ 33 h 169"/>
                  <a:gd name="T6" fmla="*/ 0 w 690"/>
                  <a:gd name="T7" fmla="*/ 22 h 169"/>
                  <a:gd name="T8" fmla="*/ 2 w 690"/>
                  <a:gd name="T9" fmla="*/ 0 h 169"/>
                  <a:gd name="T10" fmla="*/ 0 60000 65536"/>
                  <a:gd name="T11" fmla="*/ 0 60000 65536"/>
                  <a:gd name="T12" fmla="*/ 0 60000 65536"/>
                  <a:gd name="T13" fmla="*/ 0 60000 65536"/>
                  <a:gd name="T14" fmla="*/ 0 60000 65536"/>
                  <a:gd name="T15" fmla="*/ 0 w 690"/>
                  <a:gd name="T16" fmla="*/ 0 h 169"/>
                  <a:gd name="T17" fmla="*/ 690 w 690"/>
                  <a:gd name="T18" fmla="*/ 169 h 169"/>
                </a:gdLst>
                <a:ahLst/>
                <a:cxnLst>
                  <a:cxn ang="T10">
                    <a:pos x="T0" y="T1"/>
                  </a:cxn>
                  <a:cxn ang="T11">
                    <a:pos x="T2" y="T3"/>
                  </a:cxn>
                  <a:cxn ang="T12">
                    <a:pos x="T4" y="T5"/>
                  </a:cxn>
                  <a:cxn ang="T13">
                    <a:pos x="T6" y="T7"/>
                  </a:cxn>
                  <a:cxn ang="T14">
                    <a:pos x="T8" y="T9"/>
                  </a:cxn>
                </a:cxnLst>
                <a:rect l="T15" t="T16" r="T17" b="T18"/>
                <a:pathLst>
                  <a:path w="690" h="169">
                    <a:moveTo>
                      <a:pt x="10" y="0"/>
                    </a:moveTo>
                    <a:lnTo>
                      <a:pt x="690" y="57"/>
                    </a:lnTo>
                    <a:lnTo>
                      <a:pt x="680" y="169"/>
                    </a:lnTo>
                    <a:lnTo>
                      <a:pt x="0" y="113"/>
                    </a:lnTo>
                    <a:lnTo>
                      <a:pt x="10"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16" name="Line 244">
              <a:extLst>
                <a:ext uri="{FF2B5EF4-FFF2-40B4-BE49-F238E27FC236}">
                  <a16:creationId xmlns:a16="http://schemas.microsoft.com/office/drawing/2014/main" id="{4537F4C4-EA82-479E-BC84-3386329FB669}"/>
                </a:ext>
              </a:extLst>
            </p:cNvPr>
            <p:cNvSpPr>
              <a:spLocks noChangeShapeType="1"/>
            </p:cNvSpPr>
            <p:nvPr/>
          </p:nvSpPr>
          <p:spPr bwMode="auto">
            <a:xfrm flipV="1">
              <a:off x="7585038" y="4148138"/>
              <a:ext cx="152400" cy="304800"/>
            </a:xfrm>
            <a:prstGeom prst="line">
              <a:avLst/>
            </a:prstGeom>
            <a:noFill/>
            <a:ln w="15875">
              <a:solidFill>
                <a:schemeClr val="tx1"/>
              </a:solidFill>
              <a:round/>
              <a:headEnd/>
              <a:tailEnd type="triangle" w="med" len="me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 name="Line 245">
              <a:extLst>
                <a:ext uri="{FF2B5EF4-FFF2-40B4-BE49-F238E27FC236}">
                  <a16:creationId xmlns:a16="http://schemas.microsoft.com/office/drawing/2014/main" id="{91A99601-5A90-4ABA-9DA6-0A0FB36F7327}"/>
                </a:ext>
              </a:extLst>
            </p:cNvPr>
            <p:cNvSpPr>
              <a:spLocks noChangeShapeType="1"/>
            </p:cNvSpPr>
            <p:nvPr/>
          </p:nvSpPr>
          <p:spPr bwMode="auto">
            <a:xfrm flipV="1">
              <a:off x="5984838" y="1785938"/>
              <a:ext cx="152400" cy="304800"/>
            </a:xfrm>
            <a:prstGeom prst="line">
              <a:avLst/>
            </a:prstGeom>
            <a:noFill/>
            <a:ln w="15875">
              <a:solidFill>
                <a:schemeClr val="tx1"/>
              </a:solidFill>
              <a:round/>
              <a:headEnd/>
              <a:tailEnd type="triangle" w="med" len="me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18" name="Group 246">
              <a:extLst>
                <a:ext uri="{FF2B5EF4-FFF2-40B4-BE49-F238E27FC236}">
                  <a16:creationId xmlns:a16="http://schemas.microsoft.com/office/drawing/2014/main" id="{5A52C643-D602-48FE-B006-403858C002E9}"/>
                </a:ext>
              </a:extLst>
            </p:cNvPr>
            <p:cNvGrpSpPr>
              <a:grpSpLocks/>
            </p:cNvGrpSpPr>
            <p:nvPr/>
          </p:nvGrpSpPr>
          <p:grpSpPr bwMode="auto">
            <a:xfrm>
              <a:off x="2860638" y="2490771"/>
              <a:ext cx="1981201" cy="361947"/>
              <a:chOff x="624" y="1692"/>
              <a:chExt cx="1248" cy="228"/>
            </a:xfrm>
          </p:grpSpPr>
          <p:sp>
            <p:nvSpPr>
              <p:cNvPr id="28" name="AutoShape 247">
                <a:extLst>
                  <a:ext uri="{FF2B5EF4-FFF2-40B4-BE49-F238E27FC236}">
                    <a16:creationId xmlns:a16="http://schemas.microsoft.com/office/drawing/2014/main" id="{9639DAE2-7991-4B42-A8B3-2BDCD0C05429}"/>
                  </a:ext>
                </a:extLst>
              </p:cNvPr>
              <p:cNvSpPr>
                <a:spLocks noChangeArrowheads="1"/>
              </p:cNvSpPr>
              <p:nvPr/>
            </p:nvSpPr>
            <p:spPr bwMode="auto">
              <a:xfrm flipH="1" flipV="1">
                <a:off x="624" y="1776"/>
                <a:ext cx="783" cy="31"/>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 name="AutoShape 248">
                <a:extLst>
                  <a:ext uri="{FF2B5EF4-FFF2-40B4-BE49-F238E27FC236}">
                    <a16:creationId xmlns:a16="http://schemas.microsoft.com/office/drawing/2014/main" id="{A6A233FE-EAB1-4CF6-9BDA-A7C6D617FA2A}"/>
                  </a:ext>
                </a:extLst>
              </p:cNvPr>
              <p:cNvSpPr>
                <a:spLocks noChangeArrowheads="1"/>
              </p:cNvSpPr>
              <p:nvPr/>
            </p:nvSpPr>
            <p:spPr bwMode="auto">
              <a:xfrm rot="21527714" flipV="1">
                <a:off x="1536" y="1727"/>
                <a:ext cx="231" cy="144"/>
              </a:xfrm>
              <a:prstGeom prst="roundRect">
                <a:avLst>
                  <a:gd name="adj" fmla="val 50000"/>
                </a:avLst>
              </a:prstGeom>
              <a:gradFill rotWithShape="0">
                <a:gsLst>
                  <a:gs pos="0">
                    <a:schemeClr val="folHlink">
                      <a:gamma/>
                      <a:shade val="47843"/>
                      <a:invGamma/>
                    </a:schemeClr>
                  </a:gs>
                  <a:gs pos="100000">
                    <a:schemeClr val="folHlink"/>
                  </a:gs>
                </a:gsLst>
                <a:lin ang="0" scaled="1"/>
              </a:gradFill>
              <a:ln w="952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0" name="AutoShape 249">
                <a:extLst>
                  <a:ext uri="{FF2B5EF4-FFF2-40B4-BE49-F238E27FC236}">
                    <a16:creationId xmlns:a16="http://schemas.microsoft.com/office/drawing/2014/main" id="{C2368035-8C47-4A14-BA59-DD096EB85560}"/>
                  </a:ext>
                </a:extLst>
              </p:cNvPr>
              <p:cNvSpPr>
                <a:spLocks noChangeArrowheads="1"/>
              </p:cNvSpPr>
              <p:nvPr/>
            </p:nvSpPr>
            <p:spPr bwMode="auto">
              <a:xfrm rot="21527714" flipV="1">
                <a:off x="1680" y="1824"/>
                <a:ext cx="192" cy="47"/>
              </a:xfrm>
              <a:prstGeom prst="roundRect">
                <a:avLst>
                  <a:gd name="adj" fmla="val 50000"/>
                </a:avLst>
              </a:prstGeom>
              <a:gradFill rotWithShape="0">
                <a:gsLst>
                  <a:gs pos="0">
                    <a:srgbClr val="DDDDDD"/>
                  </a:gs>
                  <a:gs pos="100000">
                    <a:srgbClr val="1F1F1F"/>
                  </a:gs>
                </a:gsLst>
                <a:lin ang="0" scaled="1"/>
              </a:gra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 name="Freeform 250">
                <a:extLst>
                  <a:ext uri="{FF2B5EF4-FFF2-40B4-BE49-F238E27FC236}">
                    <a16:creationId xmlns:a16="http://schemas.microsoft.com/office/drawing/2014/main" id="{FDDB5B09-03B0-45B6-87D0-7DFB68B6B0B8}"/>
                  </a:ext>
                </a:extLst>
              </p:cNvPr>
              <p:cNvSpPr>
                <a:spLocks/>
              </p:cNvSpPr>
              <p:nvPr/>
            </p:nvSpPr>
            <p:spPr bwMode="auto">
              <a:xfrm flipH="1">
                <a:off x="1344" y="1728"/>
                <a:ext cx="246" cy="142"/>
              </a:xfrm>
              <a:custGeom>
                <a:avLst/>
                <a:gdLst>
                  <a:gd name="T0" fmla="*/ 0 w 360"/>
                  <a:gd name="T1" fmla="*/ 142 h 216"/>
                  <a:gd name="T2" fmla="*/ 5 w 360"/>
                  <a:gd name="T3" fmla="*/ 0 h 216"/>
                  <a:gd name="T4" fmla="*/ 246 w 360"/>
                  <a:gd name="T5" fmla="*/ 53 h 216"/>
                  <a:gd name="T6" fmla="*/ 246 w 360"/>
                  <a:gd name="T7" fmla="*/ 84 h 216"/>
                  <a:gd name="T8" fmla="*/ 0 w 360"/>
                  <a:gd name="T9" fmla="*/ 142 h 216"/>
                  <a:gd name="T10" fmla="*/ 0 60000 65536"/>
                  <a:gd name="T11" fmla="*/ 0 60000 65536"/>
                  <a:gd name="T12" fmla="*/ 0 60000 65536"/>
                  <a:gd name="T13" fmla="*/ 0 60000 65536"/>
                  <a:gd name="T14" fmla="*/ 0 60000 65536"/>
                  <a:gd name="T15" fmla="*/ 0 w 360"/>
                  <a:gd name="T16" fmla="*/ 0 h 216"/>
                  <a:gd name="T17" fmla="*/ 360 w 360"/>
                  <a:gd name="T18" fmla="*/ 216 h 216"/>
                </a:gdLst>
                <a:ahLst/>
                <a:cxnLst>
                  <a:cxn ang="T10">
                    <a:pos x="T0" y="T1"/>
                  </a:cxn>
                  <a:cxn ang="T11">
                    <a:pos x="T2" y="T3"/>
                  </a:cxn>
                  <a:cxn ang="T12">
                    <a:pos x="T4" y="T5"/>
                  </a:cxn>
                  <a:cxn ang="T13">
                    <a:pos x="T6" y="T7"/>
                  </a:cxn>
                  <a:cxn ang="T14">
                    <a:pos x="T8" y="T9"/>
                  </a:cxn>
                </a:cxnLst>
                <a:rect l="T15" t="T16" r="T17" b="T18"/>
                <a:pathLst>
                  <a:path w="360" h="216">
                    <a:moveTo>
                      <a:pt x="0" y="216"/>
                    </a:moveTo>
                    <a:cubicBezTo>
                      <a:pt x="20" y="118"/>
                      <a:pt x="8" y="190"/>
                      <a:pt x="8" y="0"/>
                    </a:cubicBezTo>
                    <a:lnTo>
                      <a:pt x="360" y="80"/>
                    </a:lnTo>
                    <a:lnTo>
                      <a:pt x="360" y="128"/>
                    </a:lnTo>
                    <a:lnTo>
                      <a:pt x="0" y="216"/>
                    </a:lnTo>
                    <a:close/>
                  </a:path>
                </a:pathLst>
              </a:custGeom>
              <a:solidFill>
                <a:schemeClr val="folHlink"/>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 name="Oval 251">
                <a:extLst>
                  <a:ext uri="{FF2B5EF4-FFF2-40B4-BE49-F238E27FC236}">
                    <a16:creationId xmlns:a16="http://schemas.microsoft.com/office/drawing/2014/main" id="{DD0A7016-91FF-4544-8B2D-309E1BD35549}"/>
                  </a:ext>
                </a:extLst>
              </p:cNvPr>
              <p:cNvSpPr>
                <a:spLocks noChangeArrowheads="1"/>
              </p:cNvSpPr>
              <p:nvPr/>
            </p:nvSpPr>
            <p:spPr bwMode="auto">
              <a:xfrm flipH="1">
                <a:off x="1475" y="1810"/>
                <a:ext cx="33" cy="28"/>
              </a:xfrm>
              <a:prstGeom prst="ellipse">
                <a:avLst/>
              </a:prstGeom>
              <a:solidFill>
                <a:schemeClr val="accent1"/>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3" name="Line 252">
                <a:extLst>
                  <a:ext uri="{FF2B5EF4-FFF2-40B4-BE49-F238E27FC236}">
                    <a16:creationId xmlns:a16="http://schemas.microsoft.com/office/drawing/2014/main" id="{C3682FD3-1CDC-4BBF-9828-7E1C158DCE1F}"/>
                  </a:ext>
                </a:extLst>
              </p:cNvPr>
              <p:cNvSpPr>
                <a:spLocks noChangeShapeType="1"/>
              </p:cNvSpPr>
              <p:nvPr/>
            </p:nvSpPr>
            <p:spPr bwMode="auto">
              <a:xfrm flipH="1" flipV="1">
                <a:off x="1409" y="1728"/>
                <a:ext cx="164" cy="192"/>
              </a:xfrm>
              <a:prstGeom prst="line">
                <a:avLst/>
              </a:prstGeom>
              <a:noFill/>
              <a:ln w="3810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4" name="Group 253">
                <a:extLst>
                  <a:ext uri="{FF2B5EF4-FFF2-40B4-BE49-F238E27FC236}">
                    <a16:creationId xmlns:a16="http://schemas.microsoft.com/office/drawing/2014/main" id="{5EBEC13E-BF2B-48EB-A717-F6138A8C451C}"/>
                  </a:ext>
                </a:extLst>
              </p:cNvPr>
              <p:cNvGrpSpPr>
                <a:grpSpLocks/>
              </p:cNvGrpSpPr>
              <p:nvPr/>
            </p:nvGrpSpPr>
            <p:grpSpPr bwMode="auto">
              <a:xfrm>
                <a:off x="672" y="1692"/>
                <a:ext cx="163" cy="163"/>
                <a:chOff x="672" y="1577"/>
                <a:chExt cx="206" cy="185"/>
              </a:xfrm>
            </p:grpSpPr>
            <p:sp>
              <p:nvSpPr>
                <p:cNvPr id="36" name="AutoShape 254">
                  <a:extLst>
                    <a:ext uri="{FF2B5EF4-FFF2-40B4-BE49-F238E27FC236}">
                      <a16:creationId xmlns:a16="http://schemas.microsoft.com/office/drawing/2014/main" id="{B6855B12-A9CE-487A-B1D7-3BFDB41A1F8C}"/>
                    </a:ext>
                  </a:extLst>
                </p:cNvPr>
                <p:cNvSpPr>
                  <a:spLocks noChangeArrowheads="1"/>
                </p:cNvSpPr>
                <p:nvPr/>
              </p:nvSpPr>
              <p:spPr bwMode="auto">
                <a:xfrm flipH="1" flipV="1">
                  <a:off x="672" y="1620"/>
                  <a:ext cx="206" cy="142"/>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7" name="Group 255">
                  <a:extLst>
                    <a:ext uri="{FF2B5EF4-FFF2-40B4-BE49-F238E27FC236}">
                      <a16:creationId xmlns:a16="http://schemas.microsoft.com/office/drawing/2014/main" id="{4BEF7AD2-CB66-4D8C-8596-0FC53A54F54B}"/>
                    </a:ext>
                  </a:extLst>
                </p:cNvPr>
                <p:cNvGrpSpPr>
                  <a:grpSpLocks/>
                </p:cNvGrpSpPr>
                <p:nvPr/>
              </p:nvGrpSpPr>
              <p:grpSpPr bwMode="auto">
                <a:xfrm flipH="1">
                  <a:off x="672" y="1577"/>
                  <a:ext cx="123" cy="99"/>
                  <a:chOff x="3646" y="2640"/>
                  <a:chExt cx="246" cy="278"/>
                </a:xfrm>
              </p:grpSpPr>
              <p:sp>
                <p:nvSpPr>
                  <p:cNvPr id="38" name="Line 256">
                    <a:extLst>
                      <a:ext uri="{FF2B5EF4-FFF2-40B4-BE49-F238E27FC236}">
                        <a16:creationId xmlns:a16="http://schemas.microsoft.com/office/drawing/2014/main" id="{B2534CD8-045C-48B9-AD93-2AD162A567D5}"/>
                      </a:ext>
                    </a:extLst>
                  </p:cNvPr>
                  <p:cNvSpPr>
                    <a:spLocks noChangeShapeType="1"/>
                  </p:cNvSpPr>
                  <p:nvPr/>
                </p:nvSpPr>
                <p:spPr bwMode="auto">
                  <a:xfrm rot="1203202">
                    <a:off x="3646" y="2706"/>
                    <a:ext cx="110" cy="14"/>
                  </a:xfrm>
                  <a:prstGeom prst="line">
                    <a:avLst/>
                  </a:prstGeom>
                  <a:noFill/>
                  <a:ln w="3810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 name="Oval 257">
                    <a:extLst>
                      <a:ext uri="{FF2B5EF4-FFF2-40B4-BE49-F238E27FC236}">
                        <a16:creationId xmlns:a16="http://schemas.microsoft.com/office/drawing/2014/main" id="{2B8AC38B-11A8-49A2-9817-DFDD04F694B6}"/>
                      </a:ext>
                    </a:extLst>
                  </p:cNvPr>
                  <p:cNvSpPr>
                    <a:spLocks noChangeArrowheads="1"/>
                  </p:cNvSpPr>
                  <p:nvPr/>
                </p:nvSpPr>
                <p:spPr bwMode="auto">
                  <a:xfrm rot="2224078">
                    <a:off x="3744" y="2640"/>
                    <a:ext cx="148" cy="278"/>
                  </a:xfrm>
                  <a:prstGeom prst="ellipse">
                    <a:avLst/>
                  </a:prstGeom>
                  <a:solidFill>
                    <a:schemeClr val="folHlink"/>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35" name="AutoShape 258">
                <a:extLst>
                  <a:ext uri="{FF2B5EF4-FFF2-40B4-BE49-F238E27FC236}">
                    <a16:creationId xmlns:a16="http://schemas.microsoft.com/office/drawing/2014/main" id="{3BFFA2AB-CC3B-49B9-A152-B48CC5810051}"/>
                  </a:ext>
                </a:extLst>
              </p:cNvPr>
              <p:cNvSpPr>
                <a:spLocks noChangeArrowheads="1"/>
              </p:cNvSpPr>
              <p:nvPr/>
            </p:nvSpPr>
            <p:spPr bwMode="auto">
              <a:xfrm rot="21527714" flipV="1">
                <a:off x="1680" y="1728"/>
                <a:ext cx="192" cy="47"/>
              </a:xfrm>
              <a:prstGeom prst="roundRect">
                <a:avLst>
                  <a:gd name="adj" fmla="val 50000"/>
                </a:avLst>
              </a:prstGeom>
              <a:gradFill rotWithShape="0">
                <a:gsLst>
                  <a:gs pos="0">
                    <a:srgbClr val="DDDDDD"/>
                  </a:gs>
                  <a:gs pos="100000">
                    <a:srgbClr val="1F1F1F"/>
                  </a:gs>
                </a:gsLst>
                <a:lin ang="0" scaled="1"/>
              </a:gra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19" name="AutoShape 259">
              <a:extLst>
                <a:ext uri="{FF2B5EF4-FFF2-40B4-BE49-F238E27FC236}">
                  <a16:creationId xmlns:a16="http://schemas.microsoft.com/office/drawing/2014/main" id="{97321AAA-9581-4C37-9F60-2FDFEB1E4DB3}"/>
                </a:ext>
              </a:extLst>
            </p:cNvPr>
            <p:cNvSpPr>
              <a:spLocks noChangeArrowheads="1"/>
            </p:cNvSpPr>
            <p:nvPr/>
          </p:nvSpPr>
          <p:spPr bwMode="auto">
            <a:xfrm rot="21527714" flipV="1">
              <a:off x="4537038" y="2700338"/>
              <a:ext cx="304800" cy="74613"/>
            </a:xfrm>
            <a:prstGeom prst="roundRect">
              <a:avLst>
                <a:gd name="adj" fmla="val 50000"/>
              </a:avLst>
            </a:prstGeom>
            <a:gradFill rotWithShape="0">
              <a:gsLst>
                <a:gs pos="0">
                  <a:srgbClr val="DDDDDD"/>
                </a:gs>
                <a:gs pos="100000">
                  <a:srgbClr val="1F1F1F"/>
                </a:gs>
              </a:gsLst>
              <a:lin ang="0" scaled="1"/>
            </a:gra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0" name="Group 260">
              <a:extLst>
                <a:ext uri="{FF2B5EF4-FFF2-40B4-BE49-F238E27FC236}">
                  <a16:creationId xmlns:a16="http://schemas.microsoft.com/office/drawing/2014/main" id="{3EDF6DAE-BEF8-4DA8-B906-0F287647EF70}"/>
                </a:ext>
              </a:extLst>
            </p:cNvPr>
            <p:cNvGrpSpPr>
              <a:grpSpLocks/>
            </p:cNvGrpSpPr>
            <p:nvPr/>
          </p:nvGrpSpPr>
          <p:grpSpPr bwMode="auto">
            <a:xfrm>
              <a:off x="6646830" y="2295528"/>
              <a:ext cx="923926" cy="1146176"/>
              <a:chOff x="3009" y="1569"/>
              <a:chExt cx="582" cy="722"/>
            </a:xfrm>
          </p:grpSpPr>
          <p:sp>
            <p:nvSpPr>
              <p:cNvPr id="21" name="AutoShape 261">
                <a:extLst>
                  <a:ext uri="{FF2B5EF4-FFF2-40B4-BE49-F238E27FC236}">
                    <a16:creationId xmlns:a16="http://schemas.microsoft.com/office/drawing/2014/main" id="{5D4E3ED7-B540-4ECA-8819-F1D6A251786B}"/>
                  </a:ext>
                </a:extLst>
              </p:cNvPr>
              <p:cNvSpPr>
                <a:spLocks noChangeArrowheads="1"/>
              </p:cNvSpPr>
              <p:nvPr/>
            </p:nvSpPr>
            <p:spPr bwMode="auto">
              <a:xfrm rot="17828595" flipH="1">
                <a:off x="3275" y="1812"/>
                <a:ext cx="54" cy="225"/>
              </a:xfrm>
              <a:prstGeom prst="roundRect">
                <a:avLst>
                  <a:gd name="adj" fmla="val 31741"/>
                </a:avLst>
              </a:prstGeom>
              <a:solidFill>
                <a:schemeClr val="folHlink"/>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 name="AutoShape 262">
                <a:extLst>
                  <a:ext uri="{FF2B5EF4-FFF2-40B4-BE49-F238E27FC236}">
                    <a16:creationId xmlns:a16="http://schemas.microsoft.com/office/drawing/2014/main" id="{57787B15-9097-411D-8083-FE91FE9B6E15}"/>
                  </a:ext>
                </a:extLst>
              </p:cNvPr>
              <p:cNvSpPr>
                <a:spLocks noChangeArrowheads="1"/>
              </p:cNvSpPr>
              <p:nvPr/>
            </p:nvSpPr>
            <p:spPr bwMode="auto">
              <a:xfrm rot="17828595" flipH="1" flipV="1">
                <a:off x="3244" y="1977"/>
                <a:ext cx="178" cy="72"/>
              </a:xfrm>
              <a:prstGeom prst="roundRect">
                <a:avLst>
                  <a:gd name="adj" fmla="val 50000"/>
                </a:avLst>
              </a:prstGeom>
              <a:gradFill rotWithShape="0">
                <a:gsLst>
                  <a:gs pos="0">
                    <a:schemeClr val="folHlink">
                      <a:gamma/>
                      <a:shade val="60784"/>
                      <a:invGamma/>
                    </a:schemeClr>
                  </a:gs>
                  <a:gs pos="100000">
                    <a:schemeClr val="folHlink"/>
                  </a:gs>
                </a:gsLst>
                <a:lin ang="5400000" scaled="1"/>
              </a:gradFill>
              <a:ln w="1587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23" name="AutoShape 263">
                <a:extLst>
                  <a:ext uri="{FF2B5EF4-FFF2-40B4-BE49-F238E27FC236}">
                    <a16:creationId xmlns:a16="http://schemas.microsoft.com/office/drawing/2014/main" id="{554E4F33-C739-4ECC-B038-98020A41ADB6}"/>
                  </a:ext>
                </a:extLst>
              </p:cNvPr>
              <p:cNvSpPr>
                <a:spLocks noChangeArrowheads="1"/>
              </p:cNvSpPr>
              <p:nvPr/>
            </p:nvSpPr>
            <p:spPr bwMode="auto">
              <a:xfrm rot="17828595" flipH="1">
                <a:off x="3098" y="2148"/>
                <a:ext cx="47" cy="226"/>
              </a:xfrm>
              <a:prstGeom prst="roundRect">
                <a:avLst>
                  <a:gd name="adj" fmla="val 31741"/>
                </a:avLst>
              </a:prstGeom>
              <a:solidFill>
                <a:schemeClr val="folHlink"/>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 name="AutoShape 264">
                <a:extLst>
                  <a:ext uri="{FF2B5EF4-FFF2-40B4-BE49-F238E27FC236}">
                    <a16:creationId xmlns:a16="http://schemas.microsoft.com/office/drawing/2014/main" id="{54D4EFD7-4B38-4CFD-9771-CBEF0984BE97}"/>
                  </a:ext>
                </a:extLst>
              </p:cNvPr>
              <p:cNvSpPr>
                <a:spLocks noChangeArrowheads="1"/>
              </p:cNvSpPr>
              <p:nvPr/>
            </p:nvSpPr>
            <p:spPr bwMode="auto">
              <a:xfrm rot="17828595" flipH="1" flipV="1">
                <a:off x="3052" y="2147"/>
                <a:ext cx="214" cy="74"/>
              </a:xfrm>
              <a:prstGeom prst="roundRect">
                <a:avLst>
                  <a:gd name="adj" fmla="val 50000"/>
                </a:avLst>
              </a:prstGeom>
              <a:gradFill rotWithShape="0">
                <a:gsLst>
                  <a:gs pos="0">
                    <a:schemeClr val="folHlink"/>
                  </a:gs>
                  <a:gs pos="100000">
                    <a:schemeClr val="folHlink">
                      <a:gamma/>
                      <a:shade val="59608"/>
                      <a:invGamma/>
                    </a:schemeClr>
                  </a:gs>
                </a:gsLst>
                <a:lin ang="5400000" scaled="1"/>
              </a:gradFill>
              <a:ln w="1587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25" name="Line 265">
                <a:extLst>
                  <a:ext uri="{FF2B5EF4-FFF2-40B4-BE49-F238E27FC236}">
                    <a16:creationId xmlns:a16="http://schemas.microsoft.com/office/drawing/2014/main" id="{273B137F-351D-4077-B271-F337BBB11E01}"/>
                  </a:ext>
                </a:extLst>
              </p:cNvPr>
              <p:cNvSpPr>
                <a:spLocks noChangeShapeType="1"/>
              </p:cNvSpPr>
              <p:nvPr/>
            </p:nvSpPr>
            <p:spPr bwMode="auto">
              <a:xfrm rot="1643775" flipH="1" flipV="1">
                <a:off x="3370" y="1569"/>
                <a:ext cx="22" cy="345"/>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 name="Line 266">
                <a:extLst>
                  <a:ext uri="{FF2B5EF4-FFF2-40B4-BE49-F238E27FC236}">
                    <a16:creationId xmlns:a16="http://schemas.microsoft.com/office/drawing/2014/main" id="{D3F021C8-FA90-40F1-8439-7CB9A8CA37CB}"/>
                  </a:ext>
                </a:extLst>
              </p:cNvPr>
              <p:cNvSpPr>
                <a:spLocks noChangeShapeType="1"/>
              </p:cNvSpPr>
              <p:nvPr/>
            </p:nvSpPr>
            <p:spPr bwMode="auto">
              <a:xfrm rot="1643775">
                <a:off x="3320" y="1643"/>
                <a:ext cx="271" cy="57"/>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 name="AutoShape 267">
                <a:extLst>
                  <a:ext uri="{FF2B5EF4-FFF2-40B4-BE49-F238E27FC236}">
                    <a16:creationId xmlns:a16="http://schemas.microsoft.com/office/drawing/2014/main" id="{9EFCDA61-7B99-43C9-B171-A728431508E4}"/>
                  </a:ext>
                </a:extLst>
              </p:cNvPr>
              <p:cNvSpPr>
                <a:spLocks noChangeArrowheads="1"/>
              </p:cNvSpPr>
              <p:nvPr/>
            </p:nvSpPr>
            <p:spPr bwMode="auto">
              <a:xfrm rot="17828595" flipH="1" flipV="1">
                <a:off x="3110" y="1912"/>
                <a:ext cx="178" cy="73"/>
              </a:xfrm>
              <a:prstGeom prst="roundRect">
                <a:avLst>
                  <a:gd name="adj" fmla="val 50000"/>
                </a:avLst>
              </a:prstGeom>
              <a:gradFill rotWithShape="0">
                <a:gsLst>
                  <a:gs pos="0">
                    <a:schemeClr val="folHlink">
                      <a:gamma/>
                      <a:shade val="60784"/>
                      <a:invGamma/>
                    </a:schemeClr>
                  </a:gs>
                  <a:gs pos="100000">
                    <a:schemeClr val="folHlink"/>
                  </a:gs>
                </a:gsLst>
                <a:lin ang="5400000" scaled="1"/>
              </a:gradFill>
              <a:ln w="1587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grpSp>
      </p:grpSp>
      <p:grpSp>
        <p:nvGrpSpPr>
          <p:cNvPr id="430" name="Gruppieren 429">
            <a:extLst>
              <a:ext uri="{FF2B5EF4-FFF2-40B4-BE49-F238E27FC236}">
                <a16:creationId xmlns:a16="http://schemas.microsoft.com/office/drawing/2014/main" id="{78B9B945-8D44-45D9-AC18-37C1753D8BC0}"/>
              </a:ext>
            </a:extLst>
          </p:cNvPr>
          <p:cNvGrpSpPr/>
          <p:nvPr/>
        </p:nvGrpSpPr>
        <p:grpSpPr>
          <a:xfrm>
            <a:off x="1617654" y="3695255"/>
            <a:ext cx="1073150" cy="2773364"/>
            <a:chOff x="1417215" y="3345570"/>
            <a:chExt cx="1073150" cy="2773364"/>
          </a:xfrm>
        </p:grpSpPr>
        <p:sp>
          <p:nvSpPr>
            <p:cNvPr id="231" name="Freeform 476">
              <a:extLst>
                <a:ext uri="{FF2B5EF4-FFF2-40B4-BE49-F238E27FC236}">
                  <a16:creationId xmlns:a16="http://schemas.microsoft.com/office/drawing/2014/main" id="{F32B4436-F1CC-4378-A381-9F92F15FE1E2}"/>
                </a:ext>
              </a:extLst>
            </p:cNvPr>
            <p:cNvSpPr>
              <a:spLocks/>
            </p:cNvSpPr>
            <p:nvPr/>
          </p:nvSpPr>
          <p:spPr bwMode="auto">
            <a:xfrm>
              <a:off x="1417215" y="3999620"/>
              <a:ext cx="1071563" cy="1111250"/>
            </a:xfrm>
            <a:custGeom>
              <a:avLst/>
              <a:gdLst>
                <a:gd name="T0" fmla="*/ 576659 w 1468"/>
                <a:gd name="T1" fmla="*/ 1058818 h 1420"/>
                <a:gd name="T2" fmla="*/ 563519 w 1468"/>
                <a:gd name="T3" fmla="*/ 1054122 h 1420"/>
                <a:gd name="T4" fmla="*/ 550380 w 1468"/>
                <a:gd name="T5" fmla="*/ 1051775 h 1420"/>
                <a:gd name="T6" fmla="*/ 537241 w 1468"/>
                <a:gd name="T7" fmla="*/ 1047079 h 1420"/>
                <a:gd name="T8" fmla="*/ 508773 w 1468"/>
                <a:gd name="T9" fmla="*/ 1047079 h 1420"/>
                <a:gd name="T10" fmla="*/ 473736 w 1468"/>
                <a:gd name="T11" fmla="*/ 1061166 h 1420"/>
                <a:gd name="T12" fmla="*/ 449648 w 1468"/>
                <a:gd name="T13" fmla="*/ 1075252 h 1420"/>
                <a:gd name="T14" fmla="*/ 403661 w 1468"/>
                <a:gd name="T15" fmla="*/ 988386 h 1420"/>
                <a:gd name="T16" fmla="*/ 72995 w 1468"/>
                <a:gd name="T17" fmla="*/ 338070 h 1420"/>
                <a:gd name="T18" fmla="*/ 27008 w 1468"/>
                <a:gd name="T19" fmla="*/ 213642 h 1420"/>
                <a:gd name="T20" fmla="*/ 2920 w 1468"/>
                <a:gd name="T21" fmla="*/ 91561 h 1420"/>
                <a:gd name="T22" fmla="*/ 11679 w 1468"/>
                <a:gd name="T23" fmla="*/ 0 h 1420"/>
                <a:gd name="T24" fmla="*/ 1049665 w 1468"/>
                <a:gd name="T25" fmla="*/ 0 h 1420"/>
                <a:gd name="T26" fmla="*/ 1067183 w 1468"/>
                <a:gd name="T27" fmla="*/ 107995 h 1420"/>
                <a:gd name="T28" fmla="*/ 1023386 w 1468"/>
                <a:gd name="T29" fmla="*/ 253553 h 1420"/>
                <a:gd name="T30" fmla="*/ 942362 w 1468"/>
                <a:gd name="T31" fmla="*/ 429631 h 1420"/>
                <a:gd name="T32" fmla="*/ 576659 w 1468"/>
                <a:gd name="T33" fmla="*/ 1058818 h 14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68"/>
                <a:gd name="T52" fmla="*/ 0 h 1420"/>
                <a:gd name="T53" fmla="*/ 1468 w 1468"/>
                <a:gd name="T54" fmla="*/ 1420 h 14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68" h="1420">
                  <a:moveTo>
                    <a:pt x="790" y="1353"/>
                  </a:moveTo>
                  <a:lnTo>
                    <a:pt x="772" y="1347"/>
                  </a:lnTo>
                  <a:cubicBezTo>
                    <a:pt x="766" y="1346"/>
                    <a:pt x="760" y="1345"/>
                    <a:pt x="754" y="1344"/>
                  </a:cubicBezTo>
                  <a:cubicBezTo>
                    <a:pt x="748" y="1343"/>
                    <a:pt x="745" y="1339"/>
                    <a:pt x="736" y="1338"/>
                  </a:cubicBezTo>
                  <a:cubicBezTo>
                    <a:pt x="727" y="1337"/>
                    <a:pt x="712" y="1335"/>
                    <a:pt x="697" y="1338"/>
                  </a:cubicBezTo>
                  <a:cubicBezTo>
                    <a:pt x="682" y="1341"/>
                    <a:pt x="662" y="1350"/>
                    <a:pt x="649" y="1356"/>
                  </a:cubicBezTo>
                  <a:cubicBezTo>
                    <a:pt x="636" y="1362"/>
                    <a:pt x="632" y="1389"/>
                    <a:pt x="616" y="1374"/>
                  </a:cubicBezTo>
                  <a:cubicBezTo>
                    <a:pt x="600" y="1359"/>
                    <a:pt x="639" y="1420"/>
                    <a:pt x="553" y="1263"/>
                  </a:cubicBezTo>
                  <a:lnTo>
                    <a:pt x="100" y="432"/>
                  </a:lnTo>
                  <a:lnTo>
                    <a:pt x="37" y="273"/>
                  </a:lnTo>
                  <a:lnTo>
                    <a:pt x="4" y="117"/>
                  </a:lnTo>
                  <a:cubicBezTo>
                    <a:pt x="0" y="72"/>
                    <a:pt x="4" y="0"/>
                    <a:pt x="16" y="0"/>
                  </a:cubicBezTo>
                  <a:lnTo>
                    <a:pt x="1438" y="0"/>
                  </a:lnTo>
                  <a:cubicBezTo>
                    <a:pt x="1466" y="0"/>
                    <a:pt x="1468" y="84"/>
                    <a:pt x="1462" y="138"/>
                  </a:cubicBezTo>
                  <a:cubicBezTo>
                    <a:pt x="1456" y="192"/>
                    <a:pt x="1431" y="255"/>
                    <a:pt x="1402" y="324"/>
                  </a:cubicBezTo>
                  <a:cubicBezTo>
                    <a:pt x="1373" y="393"/>
                    <a:pt x="1393" y="378"/>
                    <a:pt x="1291" y="549"/>
                  </a:cubicBezTo>
                  <a:cubicBezTo>
                    <a:pt x="1189" y="720"/>
                    <a:pt x="882" y="1210"/>
                    <a:pt x="790" y="1353"/>
                  </a:cubicBezTo>
                  <a:close/>
                </a:path>
              </a:pathLst>
            </a:custGeom>
            <a:solidFill>
              <a:srgbClr val="FFFFFF"/>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32" name="Group 477">
              <a:extLst>
                <a:ext uri="{FF2B5EF4-FFF2-40B4-BE49-F238E27FC236}">
                  <a16:creationId xmlns:a16="http://schemas.microsoft.com/office/drawing/2014/main" id="{D1DC6EBE-BD10-4290-BC0F-1B7456FDAB81}"/>
                </a:ext>
              </a:extLst>
            </p:cNvPr>
            <p:cNvGrpSpPr>
              <a:grpSpLocks/>
            </p:cNvGrpSpPr>
            <p:nvPr/>
          </p:nvGrpSpPr>
          <p:grpSpPr bwMode="auto">
            <a:xfrm>
              <a:off x="1418803" y="3345570"/>
              <a:ext cx="1071562" cy="2773364"/>
              <a:chOff x="1297" y="557"/>
              <a:chExt cx="675" cy="1747"/>
            </a:xfrm>
          </p:grpSpPr>
          <p:sp>
            <p:nvSpPr>
              <p:cNvPr id="234" name="Freeform 478">
                <a:extLst>
                  <a:ext uri="{FF2B5EF4-FFF2-40B4-BE49-F238E27FC236}">
                    <a16:creationId xmlns:a16="http://schemas.microsoft.com/office/drawing/2014/main" id="{CAFBDEA3-9D8E-4594-A821-CF7DF25AE567}"/>
                  </a:ext>
                </a:extLst>
              </p:cNvPr>
              <p:cNvSpPr>
                <a:spLocks noChangeArrowheads="1"/>
              </p:cNvSpPr>
              <p:nvPr/>
            </p:nvSpPr>
            <p:spPr bwMode="auto">
              <a:xfrm>
                <a:off x="1297" y="596"/>
                <a:ext cx="675" cy="1053"/>
              </a:xfrm>
              <a:custGeom>
                <a:avLst/>
                <a:gdLst>
                  <a:gd name="T0" fmla="*/ 61 w 1466"/>
                  <a:gd name="T1" fmla="*/ 620 h 2137"/>
                  <a:gd name="T2" fmla="*/ 49 w 1466"/>
                  <a:gd name="T3" fmla="*/ 594 h 2137"/>
                  <a:gd name="T4" fmla="*/ 39 w 1466"/>
                  <a:gd name="T5" fmla="*/ 566 h 2137"/>
                  <a:gd name="T6" fmla="*/ 29 w 1466"/>
                  <a:gd name="T7" fmla="*/ 539 h 2137"/>
                  <a:gd name="T8" fmla="*/ 18 w 1466"/>
                  <a:gd name="T9" fmla="*/ 511 h 2137"/>
                  <a:gd name="T10" fmla="*/ 12 w 1466"/>
                  <a:gd name="T11" fmla="*/ 487 h 2137"/>
                  <a:gd name="T12" fmla="*/ 7 w 1466"/>
                  <a:gd name="T13" fmla="*/ 464 h 2137"/>
                  <a:gd name="T14" fmla="*/ 3 w 1466"/>
                  <a:gd name="T15" fmla="*/ 441 h 2137"/>
                  <a:gd name="T16" fmla="*/ 0 w 1466"/>
                  <a:gd name="T17" fmla="*/ 418 h 2137"/>
                  <a:gd name="T18" fmla="*/ 3 w 1466"/>
                  <a:gd name="T19" fmla="*/ 396 h 2137"/>
                  <a:gd name="T20" fmla="*/ 5 w 1466"/>
                  <a:gd name="T21" fmla="*/ 374 h 2137"/>
                  <a:gd name="T22" fmla="*/ 11 w 1466"/>
                  <a:gd name="T23" fmla="*/ 353 h 2137"/>
                  <a:gd name="T24" fmla="*/ 19 w 1466"/>
                  <a:gd name="T25" fmla="*/ 334 h 2137"/>
                  <a:gd name="T26" fmla="*/ 28 w 1466"/>
                  <a:gd name="T27" fmla="*/ 315 h 2137"/>
                  <a:gd name="T28" fmla="*/ 40 w 1466"/>
                  <a:gd name="T29" fmla="*/ 299 h 2137"/>
                  <a:gd name="T30" fmla="*/ 52 w 1466"/>
                  <a:gd name="T31" fmla="*/ 283 h 2137"/>
                  <a:gd name="T32" fmla="*/ 64 w 1466"/>
                  <a:gd name="T33" fmla="*/ 269 h 2137"/>
                  <a:gd name="T34" fmla="*/ 80 w 1466"/>
                  <a:gd name="T35" fmla="*/ 256 h 2137"/>
                  <a:gd name="T36" fmla="*/ 94 w 1466"/>
                  <a:gd name="T37" fmla="*/ 243 h 2137"/>
                  <a:gd name="T38" fmla="*/ 111 w 1466"/>
                  <a:gd name="T39" fmla="*/ 233 h 2137"/>
                  <a:gd name="T40" fmla="*/ 128 w 1466"/>
                  <a:gd name="T41" fmla="*/ 223 h 2137"/>
                  <a:gd name="T42" fmla="*/ 145 w 1466"/>
                  <a:gd name="T43" fmla="*/ 214 h 2137"/>
                  <a:gd name="T44" fmla="*/ 166 w 1466"/>
                  <a:gd name="T45" fmla="*/ 208 h 2137"/>
                  <a:gd name="T46" fmla="*/ 187 w 1466"/>
                  <a:gd name="T47" fmla="*/ 203 h 2137"/>
                  <a:gd name="T48" fmla="*/ 209 w 1466"/>
                  <a:gd name="T49" fmla="*/ 198 h 2137"/>
                  <a:gd name="T50" fmla="*/ 233 w 1466"/>
                  <a:gd name="T51" fmla="*/ 5 h 2137"/>
                  <a:gd name="T52" fmla="*/ 256 w 1466"/>
                  <a:gd name="T53" fmla="*/ 2 h 2137"/>
                  <a:gd name="T54" fmla="*/ 279 w 1466"/>
                  <a:gd name="T55" fmla="*/ 1 h 2137"/>
                  <a:gd name="T56" fmla="*/ 302 w 1466"/>
                  <a:gd name="T57" fmla="*/ 0 h 2137"/>
                  <a:gd name="T58" fmla="*/ 326 w 1466"/>
                  <a:gd name="T59" fmla="*/ 0 h 2137"/>
                  <a:gd name="T60" fmla="*/ 350 w 1466"/>
                  <a:gd name="T61" fmla="*/ 1 h 2137"/>
                  <a:gd name="T62" fmla="*/ 375 w 1466"/>
                  <a:gd name="T63" fmla="*/ 2 h 2137"/>
                  <a:gd name="T64" fmla="*/ 401 w 1466"/>
                  <a:gd name="T65" fmla="*/ 3 h 2137"/>
                  <a:gd name="T66" fmla="*/ 428 w 1466"/>
                  <a:gd name="T67" fmla="*/ 7 h 2137"/>
                  <a:gd name="T68" fmla="*/ 455 w 1466"/>
                  <a:gd name="T69" fmla="*/ 11 h 2137"/>
                  <a:gd name="T70" fmla="*/ 441 w 1466"/>
                  <a:gd name="T71" fmla="*/ 193 h 2137"/>
                  <a:gd name="T72" fmla="*/ 504 w 1466"/>
                  <a:gd name="T73" fmla="*/ 213 h 2137"/>
                  <a:gd name="T74" fmla="*/ 529 w 1466"/>
                  <a:gd name="T75" fmla="*/ 219 h 2137"/>
                  <a:gd name="T76" fmla="*/ 549 w 1466"/>
                  <a:gd name="T77" fmla="*/ 229 h 2137"/>
                  <a:gd name="T78" fmla="*/ 569 w 1466"/>
                  <a:gd name="T79" fmla="*/ 238 h 2137"/>
                  <a:gd name="T80" fmla="*/ 587 w 1466"/>
                  <a:gd name="T81" fmla="*/ 250 h 2137"/>
                  <a:gd name="T82" fmla="*/ 602 w 1466"/>
                  <a:gd name="T83" fmla="*/ 263 h 2137"/>
                  <a:gd name="T84" fmla="*/ 617 w 1466"/>
                  <a:gd name="T85" fmla="*/ 275 h 2137"/>
                  <a:gd name="T86" fmla="*/ 629 w 1466"/>
                  <a:gd name="T87" fmla="*/ 291 h 2137"/>
                  <a:gd name="T88" fmla="*/ 641 w 1466"/>
                  <a:gd name="T89" fmla="*/ 307 h 2137"/>
                  <a:gd name="T90" fmla="*/ 653 w 1466"/>
                  <a:gd name="T91" fmla="*/ 323 h 2137"/>
                  <a:gd name="T92" fmla="*/ 659 w 1466"/>
                  <a:gd name="T93" fmla="*/ 342 h 2137"/>
                  <a:gd name="T94" fmla="*/ 666 w 1466"/>
                  <a:gd name="T95" fmla="*/ 361 h 2137"/>
                  <a:gd name="T96" fmla="*/ 671 w 1466"/>
                  <a:gd name="T97" fmla="*/ 381 h 2137"/>
                  <a:gd name="T98" fmla="*/ 673 w 1466"/>
                  <a:gd name="T99" fmla="*/ 403 h 2137"/>
                  <a:gd name="T100" fmla="*/ 674 w 1466"/>
                  <a:gd name="T101" fmla="*/ 424 h 2137"/>
                  <a:gd name="T102" fmla="*/ 670 w 1466"/>
                  <a:gd name="T103" fmla="*/ 450 h 2137"/>
                  <a:gd name="T104" fmla="*/ 663 w 1466"/>
                  <a:gd name="T105" fmla="*/ 477 h 2137"/>
                  <a:gd name="T106" fmla="*/ 657 w 1466"/>
                  <a:gd name="T107" fmla="*/ 504 h 2137"/>
                  <a:gd name="T108" fmla="*/ 646 w 1466"/>
                  <a:gd name="T109" fmla="*/ 529 h 2137"/>
                  <a:gd name="T110" fmla="*/ 635 w 1466"/>
                  <a:gd name="T111" fmla="*/ 555 h 2137"/>
                  <a:gd name="T112" fmla="*/ 624 w 1466"/>
                  <a:gd name="T113" fmla="*/ 580 h 2137"/>
                  <a:gd name="T114" fmla="*/ 612 w 1466"/>
                  <a:gd name="T115" fmla="*/ 606 h 2137"/>
                  <a:gd name="T116" fmla="*/ 599 w 1466"/>
                  <a:gd name="T117" fmla="*/ 631 h 21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66"/>
                  <a:gd name="T178" fmla="*/ 0 h 2137"/>
                  <a:gd name="T179" fmla="*/ 1466 w 1466"/>
                  <a:gd name="T180" fmla="*/ 2137 h 21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66" h="2137">
                    <a:moveTo>
                      <a:pt x="614" y="2137"/>
                    </a:moveTo>
                    <a:lnTo>
                      <a:pt x="151" y="1294"/>
                    </a:lnTo>
                    <a:lnTo>
                      <a:pt x="146" y="1285"/>
                    </a:lnTo>
                    <a:lnTo>
                      <a:pt x="142" y="1277"/>
                    </a:lnTo>
                    <a:lnTo>
                      <a:pt x="138" y="1267"/>
                    </a:lnTo>
                    <a:lnTo>
                      <a:pt x="133" y="1258"/>
                    </a:lnTo>
                    <a:lnTo>
                      <a:pt x="129" y="1250"/>
                    </a:lnTo>
                    <a:lnTo>
                      <a:pt x="125" y="1240"/>
                    </a:lnTo>
                    <a:lnTo>
                      <a:pt x="120" y="1232"/>
                    </a:lnTo>
                    <a:lnTo>
                      <a:pt x="116" y="1223"/>
                    </a:lnTo>
                    <a:lnTo>
                      <a:pt x="112" y="1213"/>
                    </a:lnTo>
                    <a:lnTo>
                      <a:pt x="107" y="1205"/>
                    </a:lnTo>
                    <a:lnTo>
                      <a:pt x="104" y="1196"/>
                    </a:lnTo>
                    <a:lnTo>
                      <a:pt x="100" y="1186"/>
                    </a:lnTo>
                    <a:lnTo>
                      <a:pt x="96" y="1177"/>
                    </a:lnTo>
                    <a:lnTo>
                      <a:pt x="92" y="1168"/>
                    </a:lnTo>
                    <a:lnTo>
                      <a:pt x="88" y="1158"/>
                    </a:lnTo>
                    <a:lnTo>
                      <a:pt x="85" y="1149"/>
                    </a:lnTo>
                    <a:lnTo>
                      <a:pt x="81" y="1140"/>
                    </a:lnTo>
                    <a:lnTo>
                      <a:pt x="77" y="1131"/>
                    </a:lnTo>
                    <a:lnTo>
                      <a:pt x="74" y="1121"/>
                    </a:lnTo>
                    <a:lnTo>
                      <a:pt x="70" y="1112"/>
                    </a:lnTo>
                    <a:lnTo>
                      <a:pt x="66" y="1103"/>
                    </a:lnTo>
                    <a:lnTo>
                      <a:pt x="62" y="1094"/>
                    </a:lnTo>
                    <a:lnTo>
                      <a:pt x="58" y="1084"/>
                    </a:lnTo>
                    <a:lnTo>
                      <a:pt x="55" y="1075"/>
                    </a:lnTo>
                    <a:lnTo>
                      <a:pt x="51" y="1066"/>
                    </a:lnTo>
                    <a:lnTo>
                      <a:pt x="47" y="1056"/>
                    </a:lnTo>
                    <a:lnTo>
                      <a:pt x="44" y="1047"/>
                    </a:lnTo>
                    <a:lnTo>
                      <a:pt x="40" y="1038"/>
                    </a:lnTo>
                    <a:lnTo>
                      <a:pt x="36" y="1029"/>
                    </a:lnTo>
                    <a:lnTo>
                      <a:pt x="33" y="1020"/>
                    </a:lnTo>
                    <a:lnTo>
                      <a:pt x="31" y="1012"/>
                    </a:lnTo>
                    <a:lnTo>
                      <a:pt x="29" y="1004"/>
                    </a:lnTo>
                    <a:lnTo>
                      <a:pt x="28" y="997"/>
                    </a:lnTo>
                    <a:lnTo>
                      <a:pt x="26" y="989"/>
                    </a:lnTo>
                    <a:lnTo>
                      <a:pt x="24" y="981"/>
                    </a:lnTo>
                    <a:lnTo>
                      <a:pt x="23" y="973"/>
                    </a:lnTo>
                    <a:lnTo>
                      <a:pt x="22" y="965"/>
                    </a:lnTo>
                    <a:lnTo>
                      <a:pt x="20" y="958"/>
                    </a:lnTo>
                    <a:lnTo>
                      <a:pt x="18" y="950"/>
                    </a:lnTo>
                    <a:lnTo>
                      <a:pt x="16" y="942"/>
                    </a:lnTo>
                    <a:lnTo>
                      <a:pt x="15" y="934"/>
                    </a:lnTo>
                    <a:lnTo>
                      <a:pt x="13" y="926"/>
                    </a:lnTo>
                    <a:lnTo>
                      <a:pt x="11" y="919"/>
                    </a:lnTo>
                    <a:lnTo>
                      <a:pt x="10" y="911"/>
                    </a:lnTo>
                    <a:lnTo>
                      <a:pt x="8" y="903"/>
                    </a:lnTo>
                    <a:lnTo>
                      <a:pt x="6" y="895"/>
                    </a:lnTo>
                    <a:lnTo>
                      <a:pt x="5" y="888"/>
                    </a:lnTo>
                    <a:lnTo>
                      <a:pt x="3" y="880"/>
                    </a:lnTo>
                    <a:lnTo>
                      <a:pt x="1" y="872"/>
                    </a:lnTo>
                    <a:lnTo>
                      <a:pt x="0" y="865"/>
                    </a:lnTo>
                    <a:lnTo>
                      <a:pt x="1" y="857"/>
                    </a:lnTo>
                    <a:lnTo>
                      <a:pt x="1" y="849"/>
                    </a:lnTo>
                    <a:lnTo>
                      <a:pt x="2" y="842"/>
                    </a:lnTo>
                    <a:lnTo>
                      <a:pt x="3" y="834"/>
                    </a:lnTo>
                    <a:lnTo>
                      <a:pt x="4" y="826"/>
                    </a:lnTo>
                    <a:lnTo>
                      <a:pt x="5" y="819"/>
                    </a:lnTo>
                    <a:lnTo>
                      <a:pt x="6" y="811"/>
                    </a:lnTo>
                    <a:lnTo>
                      <a:pt x="6" y="804"/>
                    </a:lnTo>
                    <a:lnTo>
                      <a:pt x="7" y="796"/>
                    </a:lnTo>
                    <a:lnTo>
                      <a:pt x="7" y="788"/>
                    </a:lnTo>
                    <a:lnTo>
                      <a:pt x="8" y="781"/>
                    </a:lnTo>
                    <a:lnTo>
                      <a:pt x="9" y="773"/>
                    </a:lnTo>
                    <a:lnTo>
                      <a:pt x="10" y="765"/>
                    </a:lnTo>
                    <a:lnTo>
                      <a:pt x="11" y="758"/>
                    </a:lnTo>
                    <a:lnTo>
                      <a:pt x="12" y="750"/>
                    </a:lnTo>
                    <a:lnTo>
                      <a:pt x="13" y="743"/>
                    </a:lnTo>
                    <a:lnTo>
                      <a:pt x="16" y="736"/>
                    </a:lnTo>
                    <a:lnTo>
                      <a:pt x="18" y="730"/>
                    </a:lnTo>
                    <a:lnTo>
                      <a:pt x="22" y="723"/>
                    </a:lnTo>
                    <a:lnTo>
                      <a:pt x="24" y="717"/>
                    </a:lnTo>
                    <a:lnTo>
                      <a:pt x="28" y="710"/>
                    </a:lnTo>
                    <a:lnTo>
                      <a:pt x="30" y="704"/>
                    </a:lnTo>
                    <a:lnTo>
                      <a:pt x="33" y="697"/>
                    </a:lnTo>
                    <a:lnTo>
                      <a:pt x="36" y="690"/>
                    </a:lnTo>
                    <a:lnTo>
                      <a:pt x="39" y="684"/>
                    </a:lnTo>
                    <a:lnTo>
                      <a:pt x="42" y="678"/>
                    </a:lnTo>
                    <a:lnTo>
                      <a:pt x="45" y="671"/>
                    </a:lnTo>
                    <a:lnTo>
                      <a:pt x="48" y="665"/>
                    </a:lnTo>
                    <a:lnTo>
                      <a:pt x="51" y="658"/>
                    </a:lnTo>
                    <a:lnTo>
                      <a:pt x="54" y="652"/>
                    </a:lnTo>
                    <a:lnTo>
                      <a:pt x="57" y="646"/>
                    </a:lnTo>
                    <a:lnTo>
                      <a:pt x="60" y="639"/>
                    </a:lnTo>
                    <a:lnTo>
                      <a:pt x="64" y="634"/>
                    </a:lnTo>
                    <a:lnTo>
                      <a:pt x="69" y="628"/>
                    </a:lnTo>
                    <a:lnTo>
                      <a:pt x="73" y="623"/>
                    </a:lnTo>
                    <a:lnTo>
                      <a:pt x="78" y="618"/>
                    </a:lnTo>
                    <a:lnTo>
                      <a:pt x="82" y="612"/>
                    </a:lnTo>
                    <a:lnTo>
                      <a:pt x="87" y="607"/>
                    </a:lnTo>
                    <a:lnTo>
                      <a:pt x="91" y="601"/>
                    </a:lnTo>
                    <a:lnTo>
                      <a:pt x="95" y="596"/>
                    </a:lnTo>
                    <a:lnTo>
                      <a:pt x="99" y="591"/>
                    </a:lnTo>
                    <a:lnTo>
                      <a:pt x="104" y="585"/>
                    </a:lnTo>
                    <a:lnTo>
                      <a:pt x="108" y="580"/>
                    </a:lnTo>
                    <a:lnTo>
                      <a:pt x="113" y="575"/>
                    </a:lnTo>
                    <a:lnTo>
                      <a:pt x="117" y="569"/>
                    </a:lnTo>
                    <a:lnTo>
                      <a:pt x="122" y="564"/>
                    </a:lnTo>
                    <a:lnTo>
                      <a:pt x="126" y="558"/>
                    </a:lnTo>
                    <a:lnTo>
                      <a:pt x="130" y="553"/>
                    </a:lnTo>
                    <a:lnTo>
                      <a:pt x="135" y="549"/>
                    </a:lnTo>
                    <a:lnTo>
                      <a:pt x="140" y="545"/>
                    </a:lnTo>
                    <a:lnTo>
                      <a:pt x="146" y="541"/>
                    </a:lnTo>
                    <a:lnTo>
                      <a:pt x="152" y="536"/>
                    </a:lnTo>
                    <a:lnTo>
                      <a:pt x="157" y="531"/>
                    </a:lnTo>
                    <a:lnTo>
                      <a:pt x="162" y="528"/>
                    </a:lnTo>
                    <a:lnTo>
                      <a:pt x="167" y="524"/>
                    </a:lnTo>
                    <a:lnTo>
                      <a:pt x="173" y="519"/>
                    </a:lnTo>
                    <a:lnTo>
                      <a:pt x="178" y="515"/>
                    </a:lnTo>
                    <a:lnTo>
                      <a:pt x="183" y="510"/>
                    </a:lnTo>
                    <a:lnTo>
                      <a:pt x="188" y="507"/>
                    </a:lnTo>
                    <a:lnTo>
                      <a:pt x="194" y="502"/>
                    </a:lnTo>
                    <a:lnTo>
                      <a:pt x="199" y="498"/>
                    </a:lnTo>
                    <a:lnTo>
                      <a:pt x="204" y="494"/>
                    </a:lnTo>
                    <a:lnTo>
                      <a:pt x="210" y="489"/>
                    </a:lnTo>
                    <a:lnTo>
                      <a:pt x="216" y="486"/>
                    </a:lnTo>
                    <a:lnTo>
                      <a:pt x="222" y="482"/>
                    </a:lnTo>
                    <a:lnTo>
                      <a:pt x="228" y="479"/>
                    </a:lnTo>
                    <a:lnTo>
                      <a:pt x="234" y="476"/>
                    </a:lnTo>
                    <a:lnTo>
                      <a:pt x="240" y="472"/>
                    </a:lnTo>
                    <a:lnTo>
                      <a:pt x="247" y="469"/>
                    </a:lnTo>
                    <a:lnTo>
                      <a:pt x="253" y="466"/>
                    </a:lnTo>
                    <a:lnTo>
                      <a:pt x="259" y="463"/>
                    </a:lnTo>
                    <a:lnTo>
                      <a:pt x="265" y="460"/>
                    </a:lnTo>
                    <a:lnTo>
                      <a:pt x="271" y="457"/>
                    </a:lnTo>
                    <a:lnTo>
                      <a:pt x="278" y="453"/>
                    </a:lnTo>
                    <a:lnTo>
                      <a:pt x="284" y="450"/>
                    </a:lnTo>
                    <a:lnTo>
                      <a:pt x="290" y="447"/>
                    </a:lnTo>
                    <a:lnTo>
                      <a:pt x="296" y="443"/>
                    </a:lnTo>
                    <a:lnTo>
                      <a:pt x="303" y="440"/>
                    </a:lnTo>
                    <a:lnTo>
                      <a:pt x="309" y="438"/>
                    </a:lnTo>
                    <a:lnTo>
                      <a:pt x="315" y="434"/>
                    </a:lnTo>
                    <a:lnTo>
                      <a:pt x="322" y="432"/>
                    </a:lnTo>
                    <a:lnTo>
                      <a:pt x="330" y="430"/>
                    </a:lnTo>
                    <a:lnTo>
                      <a:pt x="338" y="428"/>
                    </a:lnTo>
                    <a:lnTo>
                      <a:pt x="345" y="426"/>
                    </a:lnTo>
                    <a:lnTo>
                      <a:pt x="353" y="424"/>
                    </a:lnTo>
                    <a:lnTo>
                      <a:pt x="360" y="422"/>
                    </a:lnTo>
                    <a:lnTo>
                      <a:pt x="368" y="420"/>
                    </a:lnTo>
                    <a:lnTo>
                      <a:pt x="376" y="418"/>
                    </a:lnTo>
                    <a:lnTo>
                      <a:pt x="383" y="417"/>
                    </a:lnTo>
                    <a:lnTo>
                      <a:pt x="391" y="415"/>
                    </a:lnTo>
                    <a:lnTo>
                      <a:pt x="398" y="413"/>
                    </a:lnTo>
                    <a:lnTo>
                      <a:pt x="406" y="411"/>
                    </a:lnTo>
                    <a:lnTo>
                      <a:pt x="413" y="409"/>
                    </a:lnTo>
                    <a:lnTo>
                      <a:pt x="421" y="407"/>
                    </a:lnTo>
                    <a:lnTo>
                      <a:pt x="428" y="405"/>
                    </a:lnTo>
                    <a:lnTo>
                      <a:pt x="437" y="403"/>
                    </a:lnTo>
                    <a:lnTo>
                      <a:pt x="444" y="402"/>
                    </a:lnTo>
                    <a:lnTo>
                      <a:pt x="453" y="401"/>
                    </a:lnTo>
                    <a:lnTo>
                      <a:pt x="475" y="394"/>
                    </a:lnTo>
                    <a:lnTo>
                      <a:pt x="376" y="29"/>
                    </a:lnTo>
                    <a:lnTo>
                      <a:pt x="482" y="12"/>
                    </a:lnTo>
                    <a:lnTo>
                      <a:pt x="491" y="12"/>
                    </a:lnTo>
                    <a:lnTo>
                      <a:pt x="498" y="11"/>
                    </a:lnTo>
                    <a:lnTo>
                      <a:pt x="507" y="10"/>
                    </a:lnTo>
                    <a:lnTo>
                      <a:pt x="515" y="9"/>
                    </a:lnTo>
                    <a:lnTo>
                      <a:pt x="523" y="8"/>
                    </a:lnTo>
                    <a:lnTo>
                      <a:pt x="531" y="7"/>
                    </a:lnTo>
                    <a:lnTo>
                      <a:pt x="540" y="7"/>
                    </a:lnTo>
                    <a:lnTo>
                      <a:pt x="548" y="5"/>
                    </a:lnTo>
                    <a:lnTo>
                      <a:pt x="556" y="5"/>
                    </a:lnTo>
                    <a:lnTo>
                      <a:pt x="565" y="3"/>
                    </a:lnTo>
                    <a:lnTo>
                      <a:pt x="573" y="3"/>
                    </a:lnTo>
                    <a:lnTo>
                      <a:pt x="581" y="2"/>
                    </a:lnTo>
                    <a:lnTo>
                      <a:pt x="590" y="2"/>
                    </a:lnTo>
                    <a:lnTo>
                      <a:pt x="598" y="2"/>
                    </a:lnTo>
                    <a:lnTo>
                      <a:pt x="606" y="2"/>
                    </a:lnTo>
                    <a:lnTo>
                      <a:pt x="614" y="1"/>
                    </a:lnTo>
                    <a:lnTo>
                      <a:pt x="623" y="1"/>
                    </a:lnTo>
                    <a:lnTo>
                      <a:pt x="631" y="1"/>
                    </a:lnTo>
                    <a:lnTo>
                      <a:pt x="640" y="1"/>
                    </a:lnTo>
                    <a:lnTo>
                      <a:pt x="648" y="1"/>
                    </a:lnTo>
                    <a:lnTo>
                      <a:pt x="656" y="1"/>
                    </a:lnTo>
                    <a:lnTo>
                      <a:pt x="665" y="1"/>
                    </a:lnTo>
                    <a:lnTo>
                      <a:pt x="673" y="0"/>
                    </a:lnTo>
                    <a:lnTo>
                      <a:pt x="682" y="0"/>
                    </a:lnTo>
                    <a:lnTo>
                      <a:pt x="690" y="0"/>
                    </a:lnTo>
                    <a:lnTo>
                      <a:pt x="699" y="0"/>
                    </a:lnTo>
                    <a:lnTo>
                      <a:pt x="708" y="0"/>
                    </a:lnTo>
                    <a:lnTo>
                      <a:pt x="717" y="0"/>
                    </a:lnTo>
                    <a:lnTo>
                      <a:pt x="725" y="0"/>
                    </a:lnTo>
                    <a:lnTo>
                      <a:pt x="734" y="1"/>
                    </a:lnTo>
                    <a:lnTo>
                      <a:pt x="743" y="1"/>
                    </a:lnTo>
                    <a:lnTo>
                      <a:pt x="752" y="1"/>
                    </a:lnTo>
                    <a:lnTo>
                      <a:pt x="761" y="2"/>
                    </a:lnTo>
                    <a:lnTo>
                      <a:pt x="770" y="2"/>
                    </a:lnTo>
                    <a:lnTo>
                      <a:pt x="779" y="3"/>
                    </a:lnTo>
                    <a:lnTo>
                      <a:pt x="788" y="3"/>
                    </a:lnTo>
                    <a:lnTo>
                      <a:pt x="797" y="3"/>
                    </a:lnTo>
                    <a:lnTo>
                      <a:pt x="806" y="3"/>
                    </a:lnTo>
                    <a:lnTo>
                      <a:pt x="815" y="4"/>
                    </a:lnTo>
                    <a:lnTo>
                      <a:pt x="824" y="4"/>
                    </a:lnTo>
                    <a:lnTo>
                      <a:pt x="833" y="5"/>
                    </a:lnTo>
                    <a:lnTo>
                      <a:pt x="842" y="5"/>
                    </a:lnTo>
                    <a:lnTo>
                      <a:pt x="851" y="5"/>
                    </a:lnTo>
                    <a:lnTo>
                      <a:pt x="860" y="7"/>
                    </a:lnTo>
                    <a:lnTo>
                      <a:pt x="870" y="7"/>
                    </a:lnTo>
                    <a:lnTo>
                      <a:pt x="880" y="9"/>
                    </a:lnTo>
                    <a:lnTo>
                      <a:pt x="890" y="10"/>
                    </a:lnTo>
                    <a:lnTo>
                      <a:pt x="899" y="11"/>
                    </a:lnTo>
                    <a:lnTo>
                      <a:pt x="909" y="12"/>
                    </a:lnTo>
                    <a:lnTo>
                      <a:pt x="919" y="13"/>
                    </a:lnTo>
                    <a:lnTo>
                      <a:pt x="929" y="14"/>
                    </a:lnTo>
                    <a:lnTo>
                      <a:pt x="939" y="16"/>
                    </a:lnTo>
                    <a:lnTo>
                      <a:pt x="949" y="17"/>
                    </a:lnTo>
                    <a:lnTo>
                      <a:pt x="958" y="18"/>
                    </a:lnTo>
                    <a:lnTo>
                      <a:pt x="968" y="20"/>
                    </a:lnTo>
                    <a:lnTo>
                      <a:pt x="978" y="21"/>
                    </a:lnTo>
                    <a:lnTo>
                      <a:pt x="988" y="22"/>
                    </a:lnTo>
                    <a:lnTo>
                      <a:pt x="998" y="24"/>
                    </a:lnTo>
                    <a:lnTo>
                      <a:pt x="1008" y="25"/>
                    </a:lnTo>
                    <a:lnTo>
                      <a:pt x="1016" y="27"/>
                    </a:lnTo>
                    <a:lnTo>
                      <a:pt x="1026" y="29"/>
                    </a:lnTo>
                    <a:lnTo>
                      <a:pt x="944" y="385"/>
                    </a:lnTo>
                    <a:lnTo>
                      <a:pt x="958" y="392"/>
                    </a:lnTo>
                    <a:lnTo>
                      <a:pt x="1048" y="421"/>
                    </a:lnTo>
                    <a:lnTo>
                      <a:pt x="1057" y="423"/>
                    </a:lnTo>
                    <a:lnTo>
                      <a:pt x="1067" y="425"/>
                    </a:lnTo>
                    <a:lnTo>
                      <a:pt x="1076" y="428"/>
                    </a:lnTo>
                    <a:lnTo>
                      <a:pt x="1085" y="430"/>
                    </a:lnTo>
                    <a:lnTo>
                      <a:pt x="1094" y="432"/>
                    </a:lnTo>
                    <a:lnTo>
                      <a:pt x="1103" y="434"/>
                    </a:lnTo>
                    <a:lnTo>
                      <a:pt x="1113" y="436"/>
                    </a:lnTo>
                    <a:lnTo>
                      <a:pt x="1121" y="439"/>
                    </a:lnTo>
                    <a:lnTo>
                      <a:pt x="1131" y="441"/>
                    </a:lnTo>
                    <a:lnTo>
                      <a:pt x="1140" y="443"/>
                    </a:lnTo>
                    <a:lnTo>
                      <a:pt x="1149" y="445"/>
                    </a:lnTo>
                    <a:lnTo>
                      <a:pt x="1156" y="448"/>
                    </a:lnTo>
                    <a:lnTo>
                      <a:pt x="1163" y="451"/>
                    </a:lnTo>
                    <a:lnTo>
                      <a:pt x="1171" y="455"/>
                    </a:lnTo>
                    <a:lnTo>
                      <a:pt x="1178" y="458"/>
                    </a:lnTo>
                    <a:lnTo>
                      <a:pt x="1185" y="461"/>
                    </a:lnTo>
                    <a:lnTo>
                      <a:pt x="1192" y="464"/>
                    </a:lnTo>
                    <a:lnTo>
                      <a:pt x="1199" y="468"/>
                    </a:lnTo>
                    <a:lnTo>
                      <a:pt x="1207" y="471"/>
                    </a:lnTo>
                    <a:lnTo>
                      <a:pt x="1214" y="474"/>
                    </a:lnTo>
                    <a:lnTo>
                      <a:pt x="1221" y="478"/>
                    </a:lnTo>
                    <a:lnTo>
                      <a:pt x="1228" y="481"/>
                    </a:lnTo>
                    <a:lnTo>
                      <a:pt x="1236" y="484"/>
                    </a:lnTo>
                    <a:lnTo>
                      <a:pt x="1243" y="487"/>
                    </a:lnTo>
                    <a:lnTo>
                      <a:pt x="1250" y="491"/>
                    </a:lnTo>
                    <a:lnTo>
                      <a:pt x="1258" y="494"/>
                    </a:lnTo>
                    <a:lnTo>
                      <a:pt x="1265" y="498"/>
                    </a:lnTo>
                    <a:lnTo>
                      <a:pt x="1270" y="502"/>
                    </a:lnTo>
                    <a:lnTo>
                      <a:pt x="1275" y="507"/>
                    </a:lnTo>
                    <a:lnTo>
                      <a:pt x="1281" y="510"/>
                    </a:lnTo>
                    <a:lnTo>
                      <a:pt x="1286" y="516"/>
                    </a:lnTo>
                    <a:lnTo>
                      <a:pt x="1291" y="520"/>
                    </a:lnTo>
                    <a:lnTo>
                      <a:pt x="1297" y="524"/>
                    </a:lnTo>
                    <a:lnTo>
                      <a:pt x="1302" y="528"/>
                    </a:lnTo>
                    <a:lnTo>
                      <a:pt x="1308" y="533"/>
                    </a:lnTo>
                    <a:lnTo>
                      <a:pt x="1313" y="537"/>
                    </a:lnTo>
                    <a:lnTo>
                      <a:pt x="1319" y="541"/>
                    </a:lnTo>
                    <a:lnTo>
                      <a:pt x="1324" y="546"/>
                    </a:lnTo>
                    <a:lnTo>
                      <a:pt x="1329" y="551"/>
                    </a:lnTo>
                    <a:lnTo>
                      <a:pt x="1334" y="555"/>
                    </a:lnTo>
                    <a:lnTo>
                      <a:pt x="1340" y="559"/>
                    </a:lnTo>
                    <a:lnTo>
                      <a:pt x="1345" y="564"/>
                    </a:lnTo>
                    <a:lnTo>
                      <a:pt x="1351" y="568"/>
                    </a:lnTo>
                    <a:lnTo>
                      <a:pt x="1355" y="574"/>
                    </a:lnTo>
                    <a:lnTo>
                      <a:pt x="1359" y="579"/>
                    </a:lnTo>
                    <a:lnTo>
                      <a:pt x="1363" y="585"/>
                    </a:lnTo>
                    <a:lnTo>
                      <a:pt x="1367" y="590"/>
                    </a:lnTo>
                    <a:lnTo>
                      <a:pt x="1372" y="595"/>
                    </a:lnTo>
                    <a:lnTo>
                      <a:pt x="1376" y="601"/>
                    </a:lnTo>
                    <a:lnTo>
                      <a:pt x="1380" y="606"/>
                    </a:lnTo>
                    <a:lnTo>
                      <a:pt x="1384" y="612"/>
                    </a:lnTo>
                    <a:lnTo>
                      <a:pt x="1388" y="617"/>
                    </a:lnTo>
                    <a:lnTo>
                      <a:pt x="1392" y="623"/>
                    </a:lnTo>
                    <a:lnTo>
                      <a:pt x="1396" y="628"/>
                    </a:lnTo>
                    <a:lnTo>
                      <a:pt x="1401" y="634"/>
                    </a:lnTo>
                    <a:lnTo>
                      <a:pt x="1405" y="639"/>
                    </a:lnTo>
                    <a:lnTo>
                      <a:pt x="1409" y="644"/>
                    </a:lnTo>
                    <a:lnTo>
                      <a:pt x="1413" y="650"/>
                    </a:lnTo>
                    <a:lnTo>
                      <a:pt x="1418" y="656"/>
                    </a:lnTo>
                    <a:lnTo>
                      <a:pt x="1420" y="662"/>
                    </a:lnTo>
                    <a:lnTo>
                      <a:pt x="1423" y="668"/>
                    </a:lnTo>
                    <a:lnTo>
                      <a:pt x="1425" y="675"/>
                    </a:lnTo>
                    <a:lnTo>
                      <a:pt x="1428" y="681"/>
                    </a:lnTo>
                    <a:lnTo>
                      <a:pt x="1430" y="688"/>
                    </a:lnTo>
                    <a:lnTo>
                      <a:pt x="1432" y="694"/>
                    </a:lnTo>
                    <a:lnTo>
                      <a:pt x="1435" y="700"/>
                    </a:lnTo>
                    <a:lnTo>
                      <a:pt x="1437" y="707"/>
                    </a:lnTo>
                    <a:lnTo>
                      <a:pt x="1439" y="713"/>
                    </a:lnTo>
                    <a:lnTo>
                      <a:pt x="1442" y="719"/>
                    </a:lnTo>
                    <a:lnTo>
                      <a:pt x="1444" y="726"/>
                    </a:lnTo>
                    <a:lnTo>
                      <a:pt x="1447" y="733"/>
                    </a:lnTo>
                    <a:lnTo>
                      <a:pt x="1449" y="739"/>
                    </a:lnTo>
                    <a:lnTo>
                      <a:pt x="1452" y="746"/>
                    </a:lnTo>
                    <a:lnTo>
                      <a:pt x="1454" y="752"/>
                    </a:lnTo>
                    <a:lnTo>
                      <a:pt x="1457" y="759"/>
                    </a:lnTo>
                    <a:lnTo>
                      <a:pt x="1457" y="766"/>
                    </a:lnTo>
                    <a:lnTo>
                      <a:pt x="1458" y="773"/>
                    </a:lnTo>
                    <a:lnTo>
                      <a:pt x="1458" y="780"/>
                    </a:lnTo>
                    <a:lnTo>
                      <a:pt x="1459" y="788"/>
                    </a:lnTo>
                    <a:lnTo>
                      <a:pt x="1460" y="795"/>
                    </a:lnTo>
                    <a:lnTo>
                      <a:pt x="1460" y="802"/>
                    </a:lnTo>
                    <a:lnTo>
                      <a:pt x="1460" y="810"/>
                    </a:lnTo>
                    <a:lnTo>
                      <a:pt x="1461" y="817"/>
                    </a:lnTo>
                    <a:lnTo>
                      <a:pt x="1461" y="825"/>
                    </a:lnTo>
                    <a:lnTo>
                      <a:pt x="1462" y="832"/>
                    </a:lnTo>
                    <a:lnTo>
                      <a:pt x="1462" y="840"/>
                    </a:lnTo>
                    <a:lnTo>
                      <a:pt x="1463" y="847"/>
                    </a:lnTo>
                    <a:lnTo>
                      <a:pt x="1464" y="854"/>
                    </a:lnTo>
                    <a:lnTo>
                      <a:pt x="1464" y="861"/>
                    </a:lnTo>
                    <a:lnTo>
                      <a:pt x="1465" y="869"/>
                    </a:lnTo>
                    <a:lnTo>
                      <a:pt x="1466" y="876"/>
                    </a:lnTo>
                    <a:lnTo>
                      <a:pt x="1463" y="886"/>
                    </a:lnTo>
                    <a:lnTo>
                      <a:pt x="1460" y="895"/>
                    </a:lnTo>
                    <a:lnTo>
                      <a:pt x="1458" y="903"/>
                    </a:lnTo>
                    <a:lnTo>
                      <a:pt x="1456" y="913"/>
                    </a:lnTo>
                    <a:lnTo>
                      <a:pt x="1453" y="922"/>
                    </a:lnTo>
                    <a:lnTo>
                      <a:pt x="1450" y="931"/>
                    </a:lnTo>
                    <a:lnTo>
                      <a:pt x="1448" y="940"/>
                    </a:lnTo>
                    <a:lnTo>
                      <a:pt x="1446" y="949"/>
                    </a:lnTo>
                    <a:lnTo>
                      <a:pt x="1443" y="959"/>
                    </a:lnTo>
                    <a:lnTo>
                      <a:pt x="1441" y="968"/>
                    </a:lnTo>
                    <a:lnTo>
                      <a:pt x="1438" y="977"/>
                    </a:lnTo>
                    <a:lnTo>
                      <a:pt x="1436" y="986"/>
                    </a:lnTo>
                    <a:lnTo>
                      <a:pt x="1433" y="995"/>
                    </a:lnTo>
                    <a:lnTo>
                      <a:pt x="1431" y="1005"/>
                    </a:lnTo>
                    <a:lnTo>
                      <a:pt x="1429" y="1013"/>
                    </a:lnTo>
                    <a:lnTo>
                      <a:pt x="1426" y="1023"/>
                    </a:lnTo>
                    <a:lnTo>
                      <a:pt x="1422" y="1031"/>
                    </a:lnTo>
                    <a:lnTo>
                      <a:pt x="1418" y="1040"/>
                    </a:lnTo>
                    <a:lnTo>
                      <a:pt x="1414" y="1049"/>
                    </a:lnTo>
                    <a:lnTo>
                      <a:pt x="1410" y="1058"/>
                    </a:lnTo>
                    <a:lnTo>
                      <a:pt x="1407" y="1066"/>
                    </a:lnTo>
                    <a:lnTo>
                      <a:pt x="1403" y="1074"/>
                    </a:lnTo>
                    <a:lnTo>
                      <a:pt x="1399" y="1083"/>
                    </a:lnTo>
                    <a:lnTo>
                      <a:pt x="1395" y="1092"/>
                    </a:lnTo>
                    <a:lnTo>
                      <a:pt x="1391" y="1100"/>
                    </a:lnTo>
                    <a:lnTo>
                      <a:pt x="1387" y="1109"/>
                    </a:lnTo>
                    <a:lnTo>
                      <a:pt x="1384" y="1118"/>
                    </a:lnTo>
                    <a:lnTo>
                      <a:pt x="1380" y="1127"/>
                    </a:lnTo>
                    <a:lnTo>
                      <a:pt x="1376" y="1135"/>
                    </a:lnTo>
                    <a:lnTo>
                      <a:pt x="1372" y="1144"/>
                    </a:lnTo>
                    <a:lnTo>
                      <a:pt x="1368" y="1152"/>
                    </a:lnTo>
                    <a:lnTo>
                      <a:pt x="1364" y="1162"/>
                    </a:lnTo>
                    <a:lnTo>
                      <a:pt x="1361" y="1169"/>
                    </a:lnTo>
                    <a:lnTo>
                      <a:pt x="1356" y="1178"/>
                    </a:lnTo>
                    <a:lnTo>
                      <a:pt x="1353" y="1187"/>
                    </a:lnTo>
                    <a:lnTo>
                      <a:pt x="1349" y="1196"/>
                    </a:lnTo>
                    <a:lnTo>
                      <a:pt x="1344" y="1204"/>
                    </a:lnTo>
                    <a:lnTo>
                      <a:pt x="1340" y="1213"/>
                    </a:lnTo>
                    <a:lnTo>
                      <a:pt x="1335" y="1221"/>
                    </a:lnTo>
                    <a:lnTo>
                      <a:pt x="1330" y="1230"/>
                    </a:lnTo>
                    <a:lnTo>
                      <a:pt x="1326" y="1238"/>
                    </a:lnTo>
                    <a:lnTo>
                      <a:pt x="1321" y="1246"/>
                    </a:lnTo>
                    <a:lnTo>
                      <a:pt x="1317" y="1255"/>
                    </a:lnTo>
                    <a:lnTo>
                      <a:pt x="1312" y="1263"/>
                    </a:lnTo>
                    <a:lnTo>
                      <a:pt x="1307" y="1271"/>
                    </a:lnTo>
                    <a:lnTo>
                      <a:pt x="1302" y="1280"/>
                    </a:lnTo>
                    <a:lnTo>
                      <a:pt x="1298" y="1288"/>
                    </a:lnTo>
                    <a:lnTo>
                      <a:pt x="1293" y="1297"/>
                    </a:lnTo>
                    <a:lnTo>
                      <a:pt x="788" y="2112"/>
                    </a:lnTo>
                  </a:path>
                </a:pathLst>
              </a:cu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35" name="Oval 479">
                <a:extLst>
                  <a:ext uri="{FF2B5EF4-FFF2-40B4-BE49-F238E27FC236}">
                    <a16:creationId xmlns:a16="http://schemas.microsoft.com/office/drawing/2014/main" id="{1722773F-51B0-4CDB-95FE-54ED9AA4158D}"/>
                  </a:ext>
                </a:extLst>
              </p:cNvPr>
              <p:cNvSpPr>
                <a:spLocks noChangeArrowheads="1"/>
              </p:cNvSpPr>
              <p:nvPr/>
            </p:nvSpPr>
            <p:spPr bwMode="auto">
              <a:xfrm rot="7140000">
                <a:off x="1543" y="1638"/>
                <a:ext cx="164" cy="141"/>
              </a:xfrm>
              <a:prstGeom prst="ellipse">
                <a:avLst/>
              </a:prstGeom>
              <a:no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36" name="Group 480">
                <a:extLst>
                  <a:ext uri="{FF2B5EF4-FFF2-40B4-BE49-F238E27FC236}">
                    <a16:creationId xmlns:a16="http://schemas.microsoft.com/office/drawing/2014/main" id="{DBFD8C53-6C2C-435A-AA27-8EBF19B87B75}"/>
                  </a:ext>
                </a:extLst>
              </p:cNvPr>
              <p:cNvGrpSpPr>
                <a:grpSpLocks/>
              </p:cNvGrpSpPr>
              <p:nvPr/>
            </p:nvGrpSpPr>
            <p:grpSpPr bwMode="auto">
              <a:xfrm>
                <a:off x="1529" y="1671"/>
                <a:ext cx="134" cy="102"/>
                <a:chOff x="3555" y="1878"/>
                <a:chExt cx="145" cy="71"/>
              </a:xfrm>
            </p:grpSpPr>
            <p:sp>
              <p:nvSpPr>
                <p:cNvPr id="243" name="Line 481">
                  <a:extLst>
                    <a:ext uri="{FF2B5EF4-FFF2-40B4-BE49-F238E27FC236}">
                      <a16:creationId xmlns:a16="http://schemas.microsoft.com/office/drawing/2014/main" id="{94E77C4B-3724-43CA-9283-B868E4A8B68F}"/>
                    </a:ext>
                  </a:extLst>
                </p:cNvPr>
                <p:cNvSpPr>
                  <a:spLocks noChangeShapeType="1"/>
                </p:cNvSpPr>
                <p:nvPr/>
              </p:nvSpPr>
              <p:spPr bwMode="auto">
                <a:xfrm flipH="1">
                  <a:off x="3555" y="1878"/>
                  <a:ext cx="124" cy="5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4" name="Line 482">
                  <a:extLst>
                    <a:ext uri="{FF2B5EF4-FFF2-40B4-BE49-F238E27FC236}">
                      <a16:creationId xmlns:a16="http://schemas.microsoft.com/office/drawing/2014/main" id="{3A7106D5-219E-4879-A040-325290B13540}"/>
                    </a:ext>
                  </a:extLst>
                </p:cNvPr>
                <p:cNvSpPr>
                  <a:spLocks noChangeShapeType="1"/>
                </p:cNvSpPr>
                <p:nvPr/>
              </p:nvSpPr>
              <p:spPr bwMode="auto">
                <a:xfrm flipH="1">
                  <a:off x="3576" y="1898"/>
                  <a:ext cx="124" cy="5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37" name="AutoShape 483">
                <a:extLst>
                  <a:ext uri="{FF2B5EF4-FFF2-40B4-BE49-F238E27FC236}">
                    <a16:creationId xmlns:a16="http://schemas.microsoft.com/office/drawing/2014/main" id="{08C03D21-E99D-46A7-A904-434FDC278BC6}"/>
                  </a:ext>
                </a:extLst>
              </p:cNvPr>
              <p:cNvSpPr>
                <a:spLocks noChangeArrowheads="1"/>
              </p:cNvSpPr>
              <p:nvPr/>
            </p:nvSpPr>
            <p:spPr bwMode="auto">
              <a:xfrm rot="-1840115">
                <a:off x="1447" y="1678"/>
                <a:ext cx="348" cy="72"/>
              </a:xfrm>
              <a:prstGeom prst="roundRect">
                <a:avLst>
                  <a:gd name="adj" fmla="val 2269"/>
                </a:avLst>
              </a:prstGeom>
              <a:solidFill>
                <a:schemeClr val="bg2"/>
              </a:solid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38" name="Oval 484">
                <a:extLst>
                  <a:ext uri="{FF2B5EF4-FFF2-40B4-BE49-F238E27FC236}">
                    <a16:creationId xmlns:a16="http://schemas.microsoft.com/office/drawing/2014/main" id="{49E7CF1F-F59F-4F55-8618-8771A22C58F7}"/>
                  </a:ext>
                </a:extLst>
              </p:cNvPr>
              <p:cNvSpPr>
                <a:spLocks noChangeArrowheads="1"/>
              </p:cNvSpPr>
              <p:nvPr/>
            </p:nvSpPr>
            <p:spPr bwMode="auto">
              <a:xfrm rot="2659885">
                <a:off x="1595" y="1695"/>
                <a:ext cx="35" cy="35"/>
              </a:xfrm>
              <a:prstGeom prst="ellipse">
                <a:avLst/>
              </a:prstGeom>
              <a:solidFill>
                <a:srgbClr val="000000"/>
              </a:solid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39" name="Group 485">
                <a:extLst>
                  <a:ext uri="{FF2B5EF4-FFF2-40B4-BE49-F238E27FC236}">
                    <a16:creationId xmlns:a16="http://schemas.microsoft.com/office/drawing/2014/main" id="{2366FD42-476C-4143-B696-F85839F8E19A}"/>
                  </a:ext>
                </a:extLst>
              </p:cNvPr>
              <p:cNvGrpSpPr>
                <a:grpSpLocks/>
              </p:cNvGrpSpPr>
              <p:nvPr/>
            </p:nvGrpSpPr>
            <p:grpSpPr bwMode="auto">
              <a:xfrm>
                <a:off x="1507" y="557"/>
                <a:ext cx="226" cy="226"/>
                <a:chOff x="3512" y="1112"/>
                <a:chExt cx="241" cy="158"/>
              </a:xfrm>
            </p:grpSpPr>
            <p:sp>
              <p:nvSpPr>
                <p:cNvPr id="241" name="Freeform 486">
                  <a:extLst>
                    <a:ext uri="{FF2B5EF4-FFF2-40B4-BE49-F238E27FC236}">
                      <a16:creationId xmlns:a16="http://schemas.microsoft.com/office/drawing/2014/main" id="{A64552F2-3B20-48AF-8981-CAA070F025EE}"/>
                    </a:ext>
                  </a:extLst>
                </p:cNvPr>
                <p:cNvSpPr>
                  <a:spLocks noChangeArrowheads="1"/>
                </p:cNvSpPr>
                <p:nvPr/>
              </p:nvSpPr>
              <p:spPr bwMode="auto">
                <a:xfrm>
                  <a:off x="3512" y="1112"/>
                  <a:ext cx="241" cy="158"/>
                </a:xfrm>
                <a:custGeom>
                  <a:avLst/>
                  <a:gdLst>
                    <a:gd name="T0" fmla="*/ 0 w 1062"/>
                    <a:gd name="T1" fmla="*/ 16 h 698"/>
                    <a:gd name="T2" fmla="*/ 0 w 1062"/>
                    <a:gd name="T3" fmla="*/ 9 h 698"/>
                    <a:gd name="T4" fmla="*/ 4 w 1062"/>
                    <a:gd name="T5" fmla="*/ 2 h 698"/>
                    <a:gd name="T6" fmla="*/ 18 w 1062"/>
                    <a:gd name="T7" fmla="*/ 1 h 698"/>
                    <a:gd name="T8" fmla="*/ 27 w 1062"/>
                    <a:gd name="T9" fmla="*/ 0 h 698"/>
                    <a:gd name="T10" fmla="*/ 197 w 1062"/>
                    <a:gd name="T11" fmla="*/ 0 h 698"/>
                    <a:gd name="T12" fmla="*/ 227 w 1062"/>
                    <a:gd name="T13" fmla="*/ 1 h 698"/>
                    <a:gd name="T14" fmla="*/ 237 w 1062"/>
                    <a:gd name="T15" fmla="*/ 4 h 698"/>
                    <a:gd name="T16" fmla="*/ 241 w 1062"/>
                    <a:gd name="T17" fmla="*/ 10 h 698"/>
                    <a:gd name="T18" fmla="*/ 241 w 1062"/>
                    <a:gd name="T19" fmla="*/ 15 h 698"/>
                    <a:gd name="T20" fmla="*/ 217 w 1062"/>
                    <a:gd name="T21" fmla="*/ 89 h 698"/>
                    <a:gd name="T22" fmla="*/ 203 w 1062"/>
                    <a:gd name="T23" fmla="*/ 147 h 698"/>
                    <a:gd name="T24" fmla="*/ 199 w 1062"/>
                    <a:gd name="T25" fmla="*/ 152 h 698"/>
                    <a:gd name="T26" fmla="*/ 187 w 1062"/>
                    <a:gd name="T27" fmla="*/ 158 h 698"/>
                    <a:gd name="T28" fmla="*/ 52 w 1062"/>
                    <a:gd name="T29" fmla="*/ 158 h 698"/>
                    <a:gd name="T30" fmla="*/ 49 w 1062"/>
                    <a:gd name="T31" fmla="*/ 157 h 698"/>
                    <a:gd name="T32" fmla="*/ 37 w 1062"/>
                    <a:gd name="T33" fmla="*/ 151 h 698"/>
                    <a:gd name="T34" fmla="*/ 37 w 1062"/>
                    <a:gd name="T35" fmla="*/ 148 h 698"/>
                    <a:gd name="T36" fmla="*/ 20 w 1062"/>
                    <a:gd name="T37" fmla="*/ 86 h 698"/>
                    <a:gd name="T38" fmla="*/ 2 w 1062"/>
                    <a:gd name="T39" fmla="*/ 23 h 698"/>
                    <a:gd name="T40" fmla="*/ 0 w 1062"/>
                    <a:gd name="T41" fmla="*/ 16 h 698"/>
                    <a:gd name="T42" fmla="*/ 0 w 1062"/>
                    <a:gd name="T43" fmla="*/ 16 h 6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2"/>
                    <a:gd name="T67" fmla="*/ 0 h 698"/>
                    <a:gd name="T68" fmla="*/ 1062 w 1062"/>
                    <a:gd name="T69" fmla="*/ 698 h 6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2" h="698">
                      <a:moveTo>
                        <a:pt x="0" y="70"/>
                      </a:moveTo>
                      <a:lnTo>
                        <a:pt x="0" y="38"/>
                      </a:lnTo>
                      <a:lnTo>
                        <a:pt x="19" y="11"/>
                      </a:lnTo>
                      <a:lnTo>
                        <a:pt x="80" y="6"/>
                      </a:lnTo>
                      <a:lnTo>
                        <a:pt x="121" y="0"/>
                      </a:lnTo>
                      <a:lnTo>
                        <a:pt x="866" y="0"/>
                      </a:lnTo>
                      <a:lnTo>
                        <a:pt x="999" y="5"/>
                      </a:lnTo>
                      <a:lnTo>
                        <a:pt x="1043" y="19"/>
                      </a:lnTo>
                      <a:lnTo>
                        <a:pt x="1061" y="43"/>
                      </a:lnTo>
                      <a:lnTo>
                        <a:pt x="1061" y="67"/>
                      </a:lnTo>
                      <a:lnTo>
                        <a:pt x="956" y="394"/>
                      </a:lnTo>
                      <a:lnTo>
                        <a:pt x="896" y="649"/>
                      </a:lnTo>
                      <a:lnTo>
                        <a:pt x="879" y="673"/>
                      </a:lnTo>
                      <a:lnTo>
                        <a:pt x="826" y="697"/>
                      </a:lnTo>
                      <a:lnTo>
                        <a:pt x="228" y="697"/>
                      </a:lnTo>
                      <a:lnTo>
                        <a:pt x="214" y="692"/>
                      </a:lnTo>
                      <a:lnTo>
                        <a:pt x="162" y="669"/>
                      </a:lnTo>
                      <a:lnTo>
                        <a:pt x="162" y="653"/>
                      </a:lnTo>
                      <a:lnTo>
                        <a:pt x="86" y="378"/>
                      </a:lnTo>
                      <a:lnTo>
                        <a:pt x="8" y="102"/>
                      </a:lnTo>
                      <a:lnTo>
                        <a:pt x="0" y="70"/>
                      </a:lnTo>
                    </a:path>
                  </a:pathLst>
                </a:custGeom>
                <a:solidFill>
                  <a:srgbClr val="969696"/>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2" name="Freeform 487">
                  <a:extLst>
                    <a:ext uri="{FF2B5EF4-FFF2-40B4-BE49-F238E27FC236}">
                      <a16:creationId xmlns:a16="http://schemas.microsoft.com/office/drawing/2014/main" id="{5041A579-6585-4193-B966-1CA61CD94652}"/>
                    </a:ext>
                  </a:extLst>
                </p:cNvPr>
                <p:cNvSpPr>
                  <a:spLocks noChangeArrowheads="1"/>
                </p:cNvSpPr>
                <p:nvPr/>
              </p:nvSpPr>
              <p:spPr bwMode="auto">
                <a:xfrm>
                  <a:off x="3512" y="1112"/>
                  <a:ext cx="241" cy="158"/>
                </a:xfrm>
                <a:custGeom>
                  <a:avLst/>
                  <a:gdLst>
                    <a:gd name="T0" fmla="*/ 0 w 1062"/>
                    <a:gd name="T1" fmla="*/ 16 h 698"/>
                    <a:gd name="T2" fmla="*/ 0 w 1062"/>
                    <a:gd name="T3" fmla="*/ 9 h 698"/>
                    <a:gd name="T4" fmla="*/ 4 w 1062"/>
                    <a:gd name="T5" fmla="*/ 2 h 698"/>
                    <a:gd name="T6" fmla="*/ 18 w 1062"/>
                    <a:gd name="T7" fmla="*/ 1 h 698"/>
                    <a:gd name="T8" fmla="*/ 27 w 1062"/>
                    <a:gd name="T9" fmla="*/ 0 h 698"/>
                    <a:gd name="T10" fmla="*/ 197 w 1062"/>
                    <a:gd name="T11" fmla="*/ 0 h 698"/>
                    <a:gd name="T12" fmla="*/ 227 w 1062"/>
                    <a:gd name="T13" fmla="*/ 1 h 698"/>
                    <a:gd name="T14" fmla="*/ 237 w 1062"/>
                    <a:gd name="T15" fmla="*/ 4 h 698"/>
                    <a:gd name="T16" fmla="*/ 241 w 1062"/>
                    <a:gd name="T17" fmla="*/ 10 h 698"/>
                    <a:gd name="T18" fmla="*/ 241 w 1062"/>
                    <a:gd name="T19" fmla="*/ 15 h 698"/>
                    <a:gd name="T20" fmla="*/ 217 w 1062"/>
                    <a:gd name="T21" fmla="*/ 89 h 698"/>
                    <a:gd name="T22" fmla="*/ 203 w 1062"/>
                    <a:gd name="T23" fmla="*/ 147 h 698"/>
                    <a:gd name="T24" fmla="*/ 199 w 1062"/>
                    <a:gd name="T25" fmla="*/ 152 h 698"/>
                    <a:gd name="T26" fmla="*/ 187 w 1062"/>
                    <a:gd name="T27" fmla="*/ 158 h 698"/>
                    <a:gd name="T28" fmla="*/ 52 w 1062"/>
                    <a:gd name="T29" fmla="*/ 158 h 698"/>
                    <a:gd name="T30" fmla="*/ 49 w 1062"/>
                    <a:gd name="T31" fmla="*/ 157 h 698"/>
                    <a:gd name="T32" fmla="*/ 37 w 1062"/>
                    <a:gd name="T33" fmla="*/ 151 h 698"/>
                    <a:gd name="T34" fmla="*/ 37 w 1062"/>
                    <a:gd name="T35" fmla="*/ 148 h 698"/>
                    <a:gd name="T36" fmla="*/ 20 w 1062"/>
                    <a:gd name="T37" fmla="*/ 86 h 698"/>
                    <a:gd name="T38" fmla="*/ 2 w 1062"/>
                    <a:gd name="T39" fmla="*/ 23 h 698"/>
                    <a:gd name="T40" fmla="*/ 0 w 1062"/>
                    <a:gd name="T41" fmla="*/ 16 h 6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2"/>
                    <a:gd name="T64" fmla="*/ 0 h 698"/>
                    <a:gd name="T65" fmla="*/ 1062 w 1062"/>
                    <a:gd name="T66" fmla="*/ 698 h 6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2" h="698">
                      <a:moveTo>
                        <a:pt x="0" y="70"/>
                      </a:moveTo>
                      <a:lnTo>
                        <a:pt x="0" y="38"/>
                      </a:lnTo>
                      <a:lnTo>
                        <a:pt x="19" y="11"/>
                      </a:lnTo>
                      <a:lnTo>
                        <a:pt x="80" y="6"/>
                      </a:lnTo>
                      <a:lnTo>
                        <a:pt x="121" y="0"/>
                      </a:lnTo>
                      <a:lnTo>
                        <a:pt x="866" y="0"/>
                      </a:lnTo>
                      <a:lnTo>
                        <a:pt x="999" y="5"/>
                      </a:lnTo>
                      <a:lnTo>
                        <a:pt x="1043" y="19"/>
                      </a:lnTo>
                      <a:lnTo>
                        <a:pt x="1061" y="43"/>
                      </a:lnTo>
                      <a:lnTo>
                        <a:pt x="1061" y="67"/>
                      </a:lnTo>
                      <a:lnTo>
                        <a:pt x="956" y="394"/>
                      </a:lnTo>
                      <a:lnTo>
                        <a:pt x="896" y="649"/>
                      </a:lnTo>
                      <a:lnTo>
                        <a:pt x="879" y="673"/>
                      </a:lnTo>
                      <a:lnTo>
                        <a:pt x="826" y="697"/>
                      </a:lnTo>
                      <a:lnTo>
                        <a:pt x="228" y="697"/>
                      </a:lnTo>
                      <a:lnTo>
                        <a:pt x="214" y="692"/>
                      </a:lnTo>
                      <a:lnTo>
                        <a:pt x="162" y="669"/>
                      </a:lnTo>
                      <a:lnTo>
                        <a:pt x="162" y="653"/>
                      </a:lnTo>
                      <a:lnTo>
                        <a:pt x="86" y="378"/>
                      </a:lnTo>
                      <a:lnTo>
                        <a:pt x="8" y="102"/>
                      </a:lnTo>
                      <a:lnTo>
                        <a:pt x="0" y="70"/>
                      </a:lnTo>
                    </a:path>
                  </a:pathLst>
                </a:cu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40" name="Freeform 488">
                <a:extLst>
                  <a:ext uri="{FF2B5EF4-FFF2-40B4-BE49-F238E27FC236}">
                    <a16:creationId xmlns:a16="http://schemas.microsoft.com/office/drawing/2014/main" id="{F8DBC7BE-3FE8-4BA0-A5F6-577A28945127}"/>
                  </a:ext>
                </a:extLst>
              </p:cNvPr>
              <p:cNvSpPr>
                <a:spLocks noChangeArrowheads="1"/>
              </p:cNvSpPr>
              <p:nvPr/>
            </p:nvSpPr>
            <p:spPr bwMode="auto">
              <a:xfrm>
                <a:off x="1597" y="1786"/>
                <a:ext cx="35" cy="518"/>
              </a:xfrm>
              <a:custGeom>
                <a:avLst/>
                <a:gdLst>
                  <a:gd name="T0" fmla="*/ 0 w 76"/>
                  <a:gd name="T1" fmla="*/ 0 h 1053"/>
                  <a:gd name="T2" fmla="*/ 0 w 76"/>
                  <a:gd name="T3" fmla="*/ 518 h 1053"/>
                  <a:gd name="T4" fmla="*/ 35 w 76"/>
                  <a:gd name="T5" fmla="*/ 477 h 1053"/>
                  <a:gd name="T6" fmla="*/ 34 w 76"/>
                  <a:gd name="T7" fmla="*/ 3 h 1053"/>
                  <a:gd name="T8" fmla="*/ 19 w 76"/>
                  <a:gd name="T9" fmla="*/ 5 h 1053"/>
                  <a:gd name="T10" fmla="*/ 1 w 76"/>
                  <a:gd name="T11" fmla="*/ 0 h 1053"/>
                  <a:gd name="T12" fmla="*/ 0 w 76"/>
                  <a:gd name="T13" fmla="*/ 0 h 1053"/>
                  <a:gd name="T14" fmla="*/ 0 60000 65536"/>
                  <a:gd name="T15" fmla="*/ 0 60000 65536"/>
                  <a:gd name="T16" fmla="*/ 0 60000 65536"/>
                  <a:gd name="T17" fmla="*/ 0 60000 65536"/>
                  <a:gd name="T18" fmla="*/ 0 60000 65536"/>
                  <a:gd name="T19" fmla="*/ 0 60000 65536"/>
                  <a:gd name="T20" fmla="*/ 0 60000 65536"/>
                  <a:gd name="T21" fmla="*/ 0 w 76"/>
                  <a:gd name="T22" fmla="*/ 0 h 1053"/>
                  <a:gd name="T23" fmla="*/ 76 w 76"/>
                  <a:gd name="T24" fmla="*/ 1053 h 10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053">
                    <a:moveTo>
                      <a:pt x="0" y="0"/>
                    </a:moveTo>
                    <a:lnTo>
                      <a:pt x="0" y="1053"/>
                    </a:lnTo>
                    <a:lnTo>
                      <a:pt x="76" y="970"/>
                    </a:lnTo>
                    <a:lnTo>
                      <a:pt x="74" y="6"/>
                    </a:lnTo>
                    <a:lnTo>
                      <a:pt x="41" y="10"/>
                    </a:lnTo>
                    <a:lnTo>
                      <a:pt x="2" y="0"/>
                    </a:lnTo>
                    <a:lnTo>
                      <a:pt x="0" y="1"/>
                    </a:lnTo>
                  </a:path>
                </a:pathLst>
              </a:custGeom>
              <a:no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33" name="Freeform 489">
              <a:extLst>
                <a:ext uri="{FF2B5EF4-FFF2-40B4-BE49-F238E27FC236}">
                  <a16:creationId xmlns:a16="http://schemas.microsoft.com/office/drawing/2014/main" id="{A39373FA-C95B-4610-B9EC-4F0FD211DD79}"/>
                </a:ext>
              </a:extLst>
            </p:cNvPr>
            <p:cNvSpPr>
              <a:spLocks/>
            </p:cNvSpPr>
            <p:nvPr/>
          </p:nvSpPr>
          <p:spPr bwMode="auto">
            <a:xfrm>
              <a:off x="1540889" y="4406894"/>
              <a:ext cx="811213" cy="657225"/>
            </a:xfrm>
            <a:custGeom>
              <a:avLst/>
              <a:gdLst>
                <a:gd name="T0" fmla="*/ 454572 w 1110"/>
                <a:gd name="T1" fmla="*/ 621277 h 841"/>
                <a:gd name="T2" fmla="*/ 441417 w 1110"/>
                <a:gd name="T3" fmla="*/ 616588 h 841"/>
                <a:gd name="T4" fmla="*/ 428262 w 1110"/>
                <a:gd name="T5" fmla="*/ 614244 h 841"/>
                <a:gd name="T6" fmla="*/ 415107 w 1110"/>
                <a:gd name="T7" fmla="*/ 609555 h 841"/>
                <a:gd name="T8" fmla="*/ 386605 w 1110"/>
                <a:gd name="T9" fmla="*/ 609555 h 841"/>
                <a:gd name="T10" fmla="*/ 351526 w 1110"/>
                <a:gd name="T11" fmla="*/ 623621 h 841"/>
                <a:gd name="T12" fmla="*/ 327408 w 1110"/>
                <a:gd name="T13" fmla="*/ 637688 h 841"/>
                <a:gd name="T14" fmla="*/ 281367 w 1110"/>
                <a:gd name="T15" fmla="*/ 550944 h 841"/>
                <a:gd name="T16" fmla="*/ 0 w 1110"/>
                <a:gd name="T17" fmla="*/ 0 h 841"/>
                <a:gd name="T18" fmla="*/ 811213 w 1110"/>
                <a:gd name="T19" fmla="*/ 0 h 841"/>
                <a:gd name="T20" fmla="*/ 454572 w 1110"/>
                <a:gd name="T21" fmla="*/ 621277 h 8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0"/>
                <a:gd name="T34" fmla="*/ 0 h 841"/>
                <a:gd name="T35" fmla="*/ 1110 w 1110"/>
                <a:gd name="T36" fmla="*/ 841 h 8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0" h="841">
                  <a:moveTo>
                    <a:pt x="622" y="795"/>
                  </a:moveTo>
                  <a:lnTo>
                    <a:pt x="604" y="789"/>
                  </a:lnTo>
                  <a:cubicBezTo>
                    <a:pt x="598" y="788"/>
                    <a:pt x="592" y="787"/>
                    <a:pt x="586" y="786"/>
                  </a:cubicBezTo>
                  <a:cubicBezTo>
                    <a:pt x="580" y="785"/>
                    <a:pt x="577" y="781"/>
                    <a:pt x="568" y="780"/>
                  </a:cubicBezTo>
                  <a:cubicBezTo>
                    <a:pt x="559" y="779"/>
                    <a:pt x="544" y="777"/>
                    <a:pt x="529" y="780"/>
                  </a:cubicBezTo>
                  <a:cubicBezTo>
                    <a:pt x="514" y="783"/>
                    <a:pt x="494" y="792"/>
                    <a:pt x="481" y="798"/>
                  </a:cubicBezTo>
                  <a:cubicBezTo>
                    <a:pt x="468" y="804"/>
                    <a:pt x="464" y="831"/>
                    <a:pt x="448" y="816"/>
                  </a:cubicBezTo>
                  <a:cubicBezTo>
                    <a:pt x="432" y="801"/>
                    <a:pt x="460" y="841"/>
                    <a:pt x="385" y="705"/>
                  </a:cubicBezTo>
                  <a:lnTo>
                    <a:pt x="0" y="0"/>
                  </a:lnTo>
                  <a:lnTo>
                    <a:pt x="1110" y="0"/>
                  </a:lnTo>
                  <a:lnTo>
                    <a:pt x="622" y="795"/>
                  </a:lnTo>
                  <a:close/>
                </a:path>
              </a:pathLst>
            </a:custGeom>
            <a:solidFill>
              <a:srgbClr val="FF0000"/>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341" name="Gruppieren 340">
            <a:extLst>
              <a:ext uri="{FF2B5EF4-FFF2-40B4-BE49-F238E27FC236}">
                <a16:creationId xmlns:a16="http://schemas.microsoft.com/office/drawing/2014/main" id="{94D160C9-4EC3-4E36-8179-679F6AD9B3DE}"/>
              </a:ext>
            </a:extLst>
          </p:cNvPr>
          <p:cNvGrpSpPr/>
          <p:nvPr/>
        </p:nvGrpSpPr>
        <p:grpSpPr>
          <a:xfrm>
            <a:off x="4232811" y="3304993"/>
            <a:ext cx="2058524" cy="2917213"/>
            <a:chOff x="5364162" y="2212972"/>
            <a:chExt cx="1459324" cy="2432063"/>
          </a:xfrm>
        </p:grpSpPr>
        <p:grpSp>
          <p:nvGrpSpPr>
            <p:cNvPr id="245" name="Group 63">
              <a:extLst>
                <a:ext uri="{FF2B5EF4-FFF2-40B4-BE49-F238E27FC236}">
                  <a16:creationId xmlns:a16="http://schemas.microsoft.com/office/drawing/2014/main" id="{9EA5E0E7-0CE2-46E5-8B20-0DD605D911BA}"/>
                </a:ext>
              </a:extLst>
            </p:cNvPr>
            <p:cNvGrpSpPr>
              <a:grpSpLocks/>
            </p:cNvGrpSpPr>
            <p:nvPr/>
          </p:nvGrpSpPr>
          <p:grpSpPr bwMode="auto">
            <a:xfrm>
              <a:off x="6034089" y="2501902"/>
              <a:ext cx="752476" cy="747714"/>
              <a:chOff x="1395" y="1327"/>
              <a:chExt cx="850" cy="775"/>
            </a:xfrm>
          </p:grpSpPr>
          <p:sp>
            <p:nvSpPr>
              <p:cNvPr id="329" name="Freeform 64">
                <a:extLst>
                  <a:ext uri="{FF2B5EF4-FFF2-40B4-BE49-F238E27FC236}">
                    <a16:creationId xmlns:a16="http://schemas.microsoft.com/office/drawing/2014/main" id="{13AB2381-880D-437A-9325-604A1D309E25}"/>
                  </a:ext>
                </a:extLst>
              </p:cNvPr>
              <p:cNvSpPr>
                <a:spLocks/>
              </p:cNvSpPr>
              <p:nvPr/>
            </p:nvSpPr>
            <p:spPr bwMode="auto">
              <a:xfrm>
                <a:off x="1488" y="1362"/>
                <a:ext cx="351" cy="739"/>
              </a:xfrm>
              <a:custGeom>
                <a:avLst/>
                <a:gdLst/>
                <a:ahLst/>
                <a:cxnLst>
                  <a:cxn ang="0">
                    <a:pos x="0" y="285"/>
                  </a:cxn>
                  <a:cxn ang="0">
                    <a:pos x="1750" y="3694"/>
                  </a:cxn>
                  <a:cxn ang="0">
                    <a:pos x="967" y="0"/>
                  </a:cxn>
                  <a:cxn ang="0">
                    <a:pos x="50" y="285"/>
                  </a:cxn>
                  <a:cxn ang="0">
                    <a:pos x="0" y="285"/>
                  </a:cxn>
                </a:cxnLst>
                <a:rect l="0" t="0" r="r" b="b"/>
                <a:pathLst>
                  <a:path w="1750" h="3694">
                    <a:moveTo>
                      <a:pt x="0" y="285"/>
                    </a:moveTo>
                    <a:lnTo>
                      <a:pt x="1750" y="3694"/>
                    </a:lnTo>
                    <a:lnTo>
                      <a:pt x="967" y="0"/>
                    </a:lnTo>
                    <a:lnTo>
                      <a:pt x="50" y="285"/>
                    </a:lnTo>
                    <a:lnTo>
                      <a:pt x="0" y="285"/>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0" name="Freeform 65">
                <a:extLst>
                  <a:ext uri="{FF2B5EF4-FFF2-40B4-BE49-F238E27FC236}">
                    <a16:creationId xmlns:a16="http://schemas.microsoft.com/office/drawing/2014/main" id="{0330B23A-950B-476A-9B0C-7E515EE50048}"/>
                  </a:ext>
                </a:extLst>
              </p:cNvPr>
              <p:cNvSpPr>
                <a:spLocks/>
              </p:cNvSpPr>
              <p:nvPr/>
            </p:nvSpPr>
            <p:spPr bwMode="auto">
              <a:xfrm>
                <a:off x="1488" y="1362"/>
                <a:ext cx="351" cy="739"/>
              </a:xfrm>
              <a:custGeom>
                <a:avLst/>
                <a:gdLst/>
                <a:ahLst/>
                <a:cxnLst>
                  <a:cxn ang="0">
                    <a:pos x="0" y="285"/>
                  </a:cxn>
                  <a:cxn ang="0">
                    <a:pos x="1750" y="3694"/>
                  </a:cxn>
                  <a:cxn ang="0">
                    <a:pos x="967" y="0"/>
                  </a:cxn>
                  <a:cxn ang="0">
                    <a:pos x="50" y="285"/>
                  </a:cxn>
                  <a:cxn ang="0">
                    <a:pos x="0" y="285"/>
                  </a:cxn>
                </a:cxnLst>
                <a:rect l="0" t="0" r="r" b="b"/>
                <a:pathLst>
                  <a:path w="1750" h="3694">
                    <a:moveTo>
                      <a:pt x="0" y="285"/>
                    </a:moveTo>
                    <a:lnTo>
                      <a:pt x="1750" y="3694"/>
                    </a:lnTo>
                    <a:lnTo>
                      <a:pt x="967" y="0"/>
                    </a:lnTo>
                    <a:lnTo>
                      <a:pt x="50" y="285"/>
                    </a:lnTo>
                    <a:lnTo>
                      <a:pt x="0" y="285"/>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1" name="Freeform 66">
                <a:extLst>
                  <a:ext uri="{FF2B5EF4-FFF2-40B4-BE49-F238E27FC236}">
                    <a16:creationId xmlns:a16="http://schemas.microsoft.com/office/drawing/2014/main" id="{EEB805C0-6BE4-480A-BD06-56724097674B}"/>
                  </a:ext>
                </a:extLst>
              </p:cNvPr>
              <p:cNvSpPr>
                <a:spLocks/>
              </p:cNvSpPr>
              <p:nvPr/>
            </p:nvSpPr>
            <p:spPr bwMode="auto">
              <a:xfrm>
                <a:off x="1680" y="1343"/>
                <a:ext cx="249" cy="757"/>
              </a:xfrm>
              <a:custGeom>
                <a:avLst/>
                <a:gdLst/>
                <a:ahLst/>
                <a:cxnLst>
                  <a:cxn ang="0">
                    <a:pos x="0" y="0"/>
                  </a:cxn>
                  <a:cxn ang="0">
                    <a:pos x="790" y="3785"/>
                  </a:cxn>
                  <a:cxn ang="0">
                    <a:pos x="1243" y="101"/>
                  </a:cxn>
                  <a:cxn ang="0">
                    <a:pos x="8" y="26"/>
                  </a:cxn>
                  <a:cxn ang="0">
                    <a:pos x="0" y="0"/>
                  </a:cxn>
                </a:cxnLst>
                <a:rect l="0" t="0" r="r" b="b"/>
                <a:pathLst>
                  <a:path w="1243" h="3785">
                    <a:moveTo>
                      <a:pt x="0" y="0"/>
                    </a:moveTo>
                    <a:lnTo>
                      <a:pt x="790" y="3785"/>
                    </a:lnTo>
                    <a:lnTo>
                      <a:pt x="1243" y="101"/>
                    </a:lnTo>
                    <a:lnTo>
                      <a:pt x="8" y="26"/>
                    </a:lnTo>
                    <a:lnTo>
                      <a:pt x="0" y="0"/>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2" name="Freeform 67">
                <a:extLst>
                  <a:ext uri="{FF2B5EF4-FFF2-40B4-BE49-F238E27FC236}">
                    <a16:creationId xmlns:a16="http://schemas.microsoft.com/office/drawing/2014/main" id="{8C9D9C44-74B6-444B-9A57-3842D0D837A4}"/>
                  </a:ext>
                </a:extLst>
              </p:cNvPr>
              <p:cNvSpPr>
                <a:spLocks/>
              </p:cNvSpPr>
              <p:nvPr/>
            </p:nvSpPr>
            <p:spPr bwMode="auto">
              <a:xfrm>
                <a:off x="1680" y="1343"/>
                <a:ext cx="249" cy="757"/>
              </a:xfrm>
              <a:custGeom>
                <a:avLst/>
                <a:gdLst/>
                <a:ahLst/>
                <a:cxnLst>
                  <a:cxn ang="0">
                    <a:pos x="0" y="0"/>
                  </a:cxn>
                  <a:cxn ang="0">
                    <a:pos x="790" y="3785"/>
                  </a:cxn>
                  <a:cxn ang="0">
                    <a:pos x="1243" y="101"/>
                  </a:cxn>
                  <a:cxn ang="0">
                    <a:pos x="8" y="26"/>
                  </a:cxn>
                  <a:cxn ang="0">
                    <a:pos x="0" y="0"/>
                  </a:cxn>
                </a:cxnLst>
                <a:rect l="0" t="0" r="r" b="b"/>
                <a:pathLst>
                  <a:path w="1243" h="3785">
                    <a:moveTo>
                      <a:pt x="0" y="0"/>
                    </a:moveTo>
                    <a:lnTo>
                      <a:pt x="790" y="3785"/>
                    </a:lnTo>
                    <a:lnTo>
                      <a:pt x="1243" y="101"/>
                    </a:lnTo>
                    <a:lnTo>
                      <a:pt x="8" y="26"/>
                    </a:lnTo>
                    <a:lnTo>
                      <a:pt x="0" y="0"/>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3" name="Freeform 68">
                <a:extLst>
                  <a:ext uri="{FF2B5EF4-FFF2-40B4-BE49-F238E27FC236}">
                    <a16:creationId xmlns:a16="http://schemas.microsoft.com/office/drawing/2014/main" id="{B52CA280-937A-4BAA-8002-FEDC32069359}"/>
                  </a:ext>
                </a:extLst>
              </p:cNvPr>
              <p:cNvSpPr>
                <a:spLocks/>
              </p:cNvSpPr>
              <p:nvPr/>
            </p:nvSpPr>
            <p:spPr bwMode="auto">
              <a:xfrm>
                <a:off x="1840" y="1327"/>
                <a:ext cx="287" cy="773"/>
              </a:xfrm>
              <a:custGeom>
                <a:avLst/>
                <a:gdLst/>
                <a:ahLst/>
                <a:cxnLst>
                  <a:cxn ang="0">
                    <a:pos x="0" y="3873"/>
                  </a:cxn>
                  <a:cxn ang="0">
                    <a:pos x="1441" y="267"/>
                  </a:cxn>
                  <a:cxn ang="0">
                    <a:pos x="469" y="0"/>
                  </a:cxn>
                  <a:cxn ang="0">
                    <a:pos x="0" y="3873"/>
                  </a:cxn>
                </a:cxnLst>
                <a:rect l="0" t="0" r="r" b="b"/>
                <a:pathLst>
                  <a:path w="1441" h="3873">
                    <a:moveTo>
                      <a:pt x="0" y="3873"/>
                    </a:moveTo>
                    <a:lnTo>
                      <a:pt x="1441" y="267"/>
                    </a:lnTo>
                    <a:lnTo>
                      <a:pt x="469" y="0"/>
                    </a:lnTo>
                    <a:lnTo>
                      <a:pt x="0" y="3873"/>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4" name="Freeform 69">
                <a:extLst>
                  <a:ext uri="{FF2B5EF4-FFF2-40B4-BE49-F238E27FC236}">
                    <a16:creationId xmlns:a16="http://schemas.microsoft.com/office/drawing/2014/main" id="{5519A9C5-FEBB-4D3D-BCA4-086F40FDBEE4}"/>
                  </a:ext>
                </a:extLst>
              </p:cNvPr>
              <p:cNvSpPr>
                <a:spLocks/>
              </p:cNvSpPr>
              <p:nvPr/>
            </p:nvSpPr>
            <p:spPr bwMode="auto">
              <a:xfrm>
                <a:off x="1840" y="1327"/>
                <a:ext cx="287" cy="773"/>
              </a:xfrm>
              <a:custGeom>
                <a:avLst/>
                <a:gdLst/>
                <a:ahLst/>
                <a:cxnLst>
                  <a:cxn ang="0">
                    <a:pos x="0" y="3873"/>
                  </a:cxn>
                  <a:cxn ang="0">
                    <a:pos x="1441" y="267"/>
                  </a:cxn>
                  <a:cxn ang="0">
                    <a:pos x="469" y="0"/>
                  </a:cxn>
                  <a:cxn ang="0">
                    <a:pos x="0" y="3873"/>
                  </a:cxn>
                </a:cxnLst>
                <a:rect l="0" t="0" r="r" b="b"/>
                <a:pathLst>
                  <a:path w="1441" h="3873">
                    <a:moveTo>
                      <a:pt x="0" y="3873"/>
                    </a:moveTo>
                    <a:lnTo>
                      <a:pt x="1441" y="267"/>
                    </a:lnTo>
                    <a:lnTo>
                      <a:pt x="469" y="0"/>
                    </a:lnTo>
                    <a:lnTo>
                      <a:pt x="0" y="3873"/>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5" name="Freeform 70">
                <a:extLst>
                  <a:ext uri="{FF2B5EF4-FFF2-40B4-BE49-F238E27FC236}">
                    <a16:creationId xmlns:a16="http://schemas.microsoft.com/office/drawing/2014/main" id="{6C42DC7D-9F2E-4D3E-A5C5-7E320EFD65A7}"/>
                  </a:ext>
                </a:extLst>
              </p:cNvPr>
              <p:cNvSpPr>
                <a:spLocks/>
              </p:cNvSpPr>
              <p:nvPr/>
            </p:nvSpPr>
            <p:spPr bwMode="auto">
              <a:xfrm>
                <a:off x="1395" y="1421"/>
                <a:ext cx="445" cy="681"/>
              </a:xfrm>
              <a:custGeom>
                <a:avLst/>
                <a:gdLst/>
                <a:ahLst/>
                <a:cxnLst>
                  <a:cxn ang="0">
                    <a:pos x="471" y="0"/>
                  </a:cxn>
                  <a:cxn ang="0">
                    <a:pos x="2221" y="3408"/>
                  </a:cxn>
                  <a:cxn ang="0">
                    <a:pos x="0" y="279"/>
                  </a:cxn>
                  <a:cxn ang="0">
                    <a:pos x="0" y="336"/>
                  </a:cxn>
                  <a:cxn ang="0">
                    <a:pos x="471" y="0"/>
                  </a:cxn>
                </a:cxnLst>
                <a:rect l="0" t="0" r="r" b="b"/>
                <a:pathLst>
                  <a:path w="2221" h="3408">
                    <a:moveTo>
                      <a:pt x="471" y="0"/>
                    </a:moveTo>
                    <a:lnTo>
                      <a:pt x="2221" y="3408"/>
                    </a:lnTo>
                    <a:lnTo>
                      <a:pt x="0" y="279"/>
                    </a:lnTo>
                    <a:lnTo>
                      <a:pt x="0" y="336"/>
                    </a:lnTo>
                    <a:lnTo>
                      <a:pt x="471" y="0"/>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6" name="Freeform 71">
                <a:extLst>
                  <a:ext uri="{FF2B5EF4-FFF2-40B4-BE49-F238E27FC236}">
                    <a16:creationId xmlns:a16="http://schemas.microsoft.com/office/drawing/2014/main" id="{84C63DB1-5F63-40D1-9C72-8CBFBB9BA4F4}"/>
                  </a:ext>
                </a:extLst>
              </p:cNvPr>
              <p:cNvSpPr>
                <a:spLocks/>
              </p:cNvSpPr>
              <p:nvPr/>
            </p:nvSpPr>
            <p:spPr bwMode="auto">
              <a:xfrm>
                <a:off x="1395" y="1421"/>
                <a:ext cx="445" cy="681"/>
              </a:xfrm>
              <a:custGeom>
                <a:avLst/>
                <a:gdLst/>
                <a:ahLst/>
                <a:cxnLst>
                  <a:cxn ang="0">
                    <a:pos x="471" y="0"/>
                  </a:cxn>
                  <a:cxn ang="0">
                    <a:pos x="2221" y="3408"/>
                  </a:cxn>
                  <a:cxn ang="0">
                    <a:pos x="0" y="279"/>
                  </a:cxn>
                  <a:cxn ang="0">
                    <a:pos x="0" y="336"/>
                  </a:cxn>
                  <a:cxn ang="0">
                    <a:pos x="471" y="0"/>
                  </a:cxn>
                </a:cxnLst>
                <a:rect l="0" t="0" r="r" b="b"/>
                <a:pathLst>
                  <a:path w="2221" h="3408">
                    <a:moveTo>
                      <a:pt x="471" y="0"/>
                    </a:moveTo>
                    <a:lnTo>
                      <a:pt x="2221" y="3408"/>
                    </a:lnTo>
                    <a:lnTo>
                      <a:pt x="0" y="279"/>
                    </a:lnTo>
                    <a:lnTo>
                      <a:pt x="0" y="336"/>
                    </a:lnTo>
                    <a:lnTo>
                      <a:pt x="471" y="0"/>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7" name="Freeform 72">
                <a:extLst>
                  <a:ext uri="{FF2B5EF4-FFF2-40B4-BE49-F238E27FC236}">
                    <a16:creationId xmlns:a16="http://schemas.microsoft.com/office/drawing/2014/main" id="{D35BCC4B-D669-45F6-9667-84C1052DD863}"/>
                  </a:ext>
                </a:extLst>
              </p:cNvPr>
              <p:cNvSpPr>
                <a:spLocks/>
              </p:cNvSpPr>
              <p:nvPr/>
            </p:nvSpPr>
            <p:spPr bwMode="auto">
              <a:xfrm>
                <a:off x="1693" y="1330"/>
                <a:ext cx="244" cy="772"/>
              </a:xfrm>
              <a:custGeom>
                <a:avLst/>
                <a:gdLst/>
                <a:ahLst/>
                <a:cxnLst>
                  <a:cxn ang="0">
                    <a:pos x="0" y="71"/>
                  </a:cxn>
                  <a:cxn ang="0">
                    <a:pos x="792" y="3855"/>
                  </a:cxn>
                  <a:cxn ang="0">
                    <a:pos x="1224" y="0"/>
                  </a:cxn>
                  <a:cxn ang="0">
                    <a:pos x="9" y="96"/>
                  </a:cxn>
                  <a:cxn ang="0">
                    <a:pos x="0" y="71"/>
                  </a:cxn>
                </a:cxnLst>
                <a:rect l="0" t="0" r="r" b="b"/>
                <a:pathLst>
                  <a:path w="1224" h="3855">
                    <a:moveTo>
                      <a:pt x="0" y="71"/>
                    </a:moveTo>
                    <a:lnTo>
                      <a:pt x="792" y="3855"/>
                    </a:lnTo>
                    <a:lnTo>
                      <a:pt x="1224" y="0"/>
                    </a:lnTo>
                    <a:lnTo>
                      <a:pt x="9" y="96"/>
                    </a:lnTo>
                    <a:lnTo>
                      <a:pt x="0" y="71"/>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8" name="Freeform 73">
                <a:extLst>
                  <a:ext uri="{FF2B5EF4-FFF2-40B4-BE49-F238E27FC236}">
                    <a16:creationId xmlns:a16="http://schemas.microsoft.com/office/drawing/2014/main" id="{4253039F-AC7A-43AC-9FB1-BE072FAFC1C3}"/>
                  </a:ext>
                </a:extLst>
              </p:cNvPr>
              <p:cNvSpPr>
                <a:spLocks/>
              </p:cNvSpPr>
              <p:nvPr/>
            </p:nvSpPr>
            <p:spPr bwMode="auto">
              <a:xfrm>
                <a:off x="1693" y="1330"/>
                <a:ext cx="244" cy="772"/>
              </a:xfrm>
              <a:custGeom>
                <a:avLst/>
                <a:gdLst/>
                <a:ahLst/>
                <a:cxnLst>
                  <a:cxn ang="0">
                    <a:pos x="0" y="71"/>
                  </a:cxn>
                  <a:cxn ang="0">
                    <a:pos x="792" y="3855"/>
                  </a:cxn>
                  <a:cxn ang="0">
                    <a:pos x="1224" y="0"/>
                  </a:cxn>
                  <a:cxn ang="0">
                    <a:pos x="9" y="96"/>
                  </a:cxn>
                  <a:cxn ang="0">
                    <a:pos x="0" y="71"/>
                  </a:cxn>
                </a:cxnLst>
                <a:rect l="0" t="0" r="r" b="b"/>
                <a:pathLst>
                  <a:path w="1224" h="3855">
                    <a:moveTo>
                      <a:pt x="0" y="71"/>
                    </a:moveTo>
                    <a:lnTo>
                      <a:pt x="792" y="3855"/>
                    </a:lnTo>
                    <a:lnTo>
                      <a:pt x="1224" y="0"/>
                    </a:lnTo>
                    <a:lnTo>
                      <a:pt x="9" y="96"/>
                    </a:lnTo>
                    <a:lnTo>
                      <a:pt x="0" y="71"/>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9" name="Freeform 74">
                <a:extLst>
                  <a:ext uri="{FF2B5EF4-FFF2-40B4-BE49-F238E27FC236}">
                    <a16:creationId xmlns:a16="http://schemas.microsoft.com/office/drawing/2014/main" id="{7C5D0501-5855-4699-AA8E-EC3BD805A300}"/>
                  </a:ext>
                </a:extLst>
              </p:cNvPr>
              <p:cNvSpPr>
                <a:spLocks/>
              </p:cNvSpPr>
              <p:nvPr/>
            </p:nvSpPr>
            <p:spPr bwMode="auto">
              <a:xfrm>
                <a:off x="1840" y="1380"/>
                <a:ext cx="405" cy="722"/>
              </a:xfrm>
              <a:custGeom>
                <a:avLst/>
                <a:gdLst/>
                <a:ahLst/>
                <a:cxnLst>
                  <a:cxn ang="0">
                    <a:pos x="0" y="3608"/>
                  </a:cxn>
                  <a:cxn ang="0">
                    <a:pos x="2031" y="423"/>
                  </a:cxn>
                  <a:cxn ang="0">
                    <a:pos x="1416" y="0"/>
                  </a:cxn>
                  <a:cxn ang="0">
                    <a:pos x="0" y="3608"/>
                  </a:cxn>
                </a:cxnLst>
                <a:rect l="0" t="0" r="r" b="b"/>
                <a:pathLst>
                  <a:path w="2031" h="3608">
                    <a:moveTo>
                      <a:pt x="0" y="3608"/>
                    </a:moveTo>
                    <a:lnTo>
                      <a:pt x="2031" y="423"/>
                    </a:lnTo>
                    <a:lnTo>
                      <a:pt x="1416" y="0"/>
                    </a:lnTo>
                    <a:lnTo>
                      <a:pt x="0" y="3608"/>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40" name="Freeform 75">
                <a:extLst>
                  <a:ext uri="{FF2B5EF4-FFF2-40B4-BE49-F238E27FC236}">
                    <a16:creationId xmlns:a16="http://schemas.microsoft.com/office/drawing/2014/main" id="{1128D1E2-2C16-45A9-95B9-0D0B9BD45870}"/>
                  </a:ext>
                </a:extLst>
              </p:cNvPr>
              <p:cNvSpPr>
                <a:spLocks/>
              </p:cNvSpPr>
              <p:nvPr/>
            </p:nvSpPr>
            <p:spPr bwMode="auto">
              <a:xfrm>
                <a:off x="1840" y="1380"/>
                <a:ext cx="405" cy="722"/>
              </a:xfrm>
              <a:custGeom>
                <a:avLst/>
                <a:gdLst/>
                <a:ahLst/>
                <a:cxnLst>
                  <a:cxn ang="0">
                    <a:pos x="0" y="3608"/>
                  </a:cxn>
                  <a:cxn ang="0">
                    <a:pos x="2031" y="423"/>
                  </a:cxn>
                  <a:cxn ang="0">
                    <a:pos x="1416" y="0"/>
                  </a:cxn>
                  <a:cxn ang="0">
                    <a:pos x="0" y="3608"/>
                  </a:cxn>
                </a:cxnLst>
                <a:rect l="0" t="0" r="r" b="b"/>
                <a:pathLst>
                  <a:path w="2031" h="3608">
                    <a:moveTo>
                      <a:pt x="0" y="3608"/>
                    </a:moveTo>
                    <a:lnTo>
                      <a:pt x="2031" y="423"/>
                    </a:lnTo>
                    <a:lnTo>
                      <a:pt x="1416" y="0"/>
                    </a:lnTo>
                    <a:lnTo>
                      <a:pt x="0" y="3608"/>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grpSp>
        <p:sp>
          <p:nvSpPr>
            <p:cNvPr id="246" name="Freeform 97">
              <a:extLst>
                <a:ext uri="{FF2B5EF4-FFF2-40B4-BE49-F238E27FC236}">
                  <a16:creationId xmlns:a16="http://schemas.microsoft.com/office/drawing/2014/main" id="{7F09E07E-363B-4FE7-82D0-2408E47F0601}"/>
                </a:ext>
              </a:extLst>
            </p:cNvPr>
            <p:cNvSpPr>
              <a:spLocks/>
            </p:cNvSpPr>
            <p:nvPr/>
          </p:nvSpPr>
          <p:spPr bwMode="auto">
            <a:xfrm>
              <a:off x="6200775" y="4479925"/>
              <a:ext cx="461962" cy="158750"/>
            </a:xfrm>
            <a:custGeom>
              <a:avLst/>
              <a:gdLst>
                <a:gd name="T0" fmla="*/ 0 w 3712"/>
                <a:gd name="T1" fmla="*/ 0 h 1297"/>
                <a:gd name="T2" fmla="*/ 124 w 3712"/>
                <a:gd name="T3" fmla="*/ 13097 h 1297"/>
                <a:gd name="T4" fmla="*/ 6720 w 3712"/>
                <a:gd name="T5" fmla="*/ 81150 h 1297"/>
                <a:gd name="T6" fmla="*/ 19788 w 3712"/>
                <a:gd name="T7" fmla="*/ 110036 h 1297"/>
                <a:gd name="T8" fmla="*/ 32855 w 3712"/>
                <a:gd name="T9" fmla="*/ 129497 h 1297"/>
                <a:gd name="T10" fmla="*/ 58990 w 3712"/>
                <a:gd name="T11" fmla="*/ 148958 h 1297"/>
                <a:gd name="T12" fmla="*/ 386918 w 3712"/>
                <a:gd name="T13" fmla="*/ 158750 h 1297"/>
                <a:gd name="T14" fmla="*/ 409817 w 3712"/>
                <a:gd name="T15" fmla="*/ 151284 h 1297"/>
                <a:gd name="T16" fmla="*/ 429356 w 3712"/>
                <a:gd name="T17" fmla="*/ 134393 h 1297"/>
                <a:gd name="T18" fmla="*/ 448895 w 3712"/>
                <a:gd name="T19" fmla="*/ 102447 h 1297"/>
                <a:gd name="T20" fmla="*/ 455366 w 3712"/>
                <a:gd name="T21" fmla="*/ 76866 h 1297"/>
                <a:gd name="T22" fmla="*/ 461962 w 3712"/>
                <a:gd name="T23" fmla="*/ 51162 h 1297"/>
                <a:gd name="T24" fmla="*/ 461962 w 3712"/>
                <a:gd name="T25" fmla="*/ 0 h 1297"/>
                <a:gd name="T26" fmla="*/ 0 w 3712"/>
                <a:gd name="T27" fmla="*/ 0 h 1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12"/>
                <a:gd name="T43" fmla="*/ 0 h 1297"/>
                <a:gd name="T44" fmla="*/ 3712 w 3712"/>
                <a:gd name="T45" fmla="*/ 1297 h 1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12" h="1297">
                  <a:moveTo>
                    <a:pt x="0" y="0"/>
                  </a:moveTo>
                  <a:lnTo>
                    <a:pt x="1" y="107"/>
                  </a:lnTo>
                  <a:lnTo>
                    <a:pt x="54" y="663"/>
                  </a:lnTo>
                  <a:lnTo>
                    <a:pt x="159" y="899"/>
                  </a:lnTo>
                  <a:lnTo>
                    <a:pt x="264" y="1058"/>
                  </a:lnTo>
                  <a:lnTo>
                    <a:pt x="474" y="1217"/>
                  </a:lnTo>
                  <a:lnTo>
                    <a:pt x="3109" y="1297"/>
                  </a:lnTo>
                  <a:lnTo>
                    <a:pt x="3293" y="1236"/>
                  </a:lnTo>
                  <a:lnTo>
                    <a:pt x="3450" y="1098"/>
                  </a:lnTo>
                  <a:lnTo>
                    <a:pt x="3607" y="837"/>
                  </a:lnTo>
                  <a:lnTo>
                    <a:pt x="3659" y="628"/>
                  </a:lnTo>
                  <a:lnTo>
                    <a:pt x="3712" y="418"/>
                  </a:lnTo>
                  <a:lnTo>
                    <a:pt x="3712" y="0"/>
                  </a:lnTo>
                  <a:lnTo>
                    <a:pt x="0" y="0"/>
                  </a:lnTo>
                  <a:close/>
                </a:path>
              </a:pathLst>
            </a:custGeom>
            <a:solidFill>
              <a:srgbClr val="FFFFFF"/>
            </a:solidFill>
            <a:ln w="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7" name="Freeform 99">
              <a:extLst>
                <a:ext uri="{FF2B5EF4-FFF2-40B4-BE49-F238E27FC236}">
                  <a16:creationId xmlns:a16="http://schemas.microsoft.com/office/drawing/2014/main" id="{A5BE3E2E-A621-4301-A5E3-58FDD0071282}"/>
                </a:ext>
              </a:extLst>
            </p:cNvPr>
            <p:cNvSpPr>
              <a:spLocks/>
            </p:cNvSpPr>
            <p:nvPr/>
          </p:nvSpPr>
          <p:spPr bwMode="auto">
            <a:xfrm>
              <a:off x="5364162" y="2535238"/>
              <a:ext cx="706438" cy="381000"/>
            </a:xfrm>
            <a:custGeom>
              <a:avLst/>
              <a:gdLst>
                <a:gd name="T0" fmla="*/ 31179 w 5687"/>
                <a:gd name="T1" fmla="*/ 0 h 3107"/>
                <a:gd name="T2" fmla="*/ 41614 w 5687"/>
                <a:gd name="T3" fmla="*/ 3924 h 3107"/>
                <a:gd name="T4" fmla="*/ 9813 w 5687"/>
                <a:gd name="T5" fmla="*/ 36543 h 3107"/>
                <a:gd name="T6" fmla="*/ 2236 w 5687"/>
                <a:gd name="T7" fmla="*/ 58370 h 3107"/>
                <a:gd name="T8" fmla="*/ 0 w 5687"/>
                <a:gd name="T9" fmla="*/ 76396 h 3107"/>
                <a:gd name="T10" fmla="*/ 5714 w 5687"/>
                <a:gd name="T11" fmla="*/ 104600 h 3107"/>
                <a:gd name="T12" fmla="*/ 200739 w 5687"/>
                <a:gd name="T13" fmla="*/ 361993 h 3107"/>
                <a:gd name="T14" fmla="*/ 218503 w 5687"/>
                <a:gd name="T15" fmla="*/ 376831 h 3107"/>
                <a:gd name="T16" fmla="*/ 241359 w 5687"/>
                <a:gd name="T17" fmla="*/ 381000 h 3107"/>
                <a:gd name="T18" fmla="*/ 263098 w 5687"/>
                <a:gd name="T19" fmla="*/ 379528 h 3107"/>
                <a:gd name="T20" fmla="*/ 286202 w 5687"/>
                <a:gd name="T21" fmla="*/ 376463 h 3107"/>
                <a:gd name="T22" fmla="*/ 320736 w 5687"/>
                <a:gd name="T23" fmla="*/ 357946 h 3107"/>
                <a:gd name="T24" fmla="*/ 706438 w 5687"/>
                <a:gd name="T25" fmla="*/ 63888 h 3107"/>
                <a:gd name="T26" fmla="*/ 31179 w 5687"/>
                <a:gd name="T27" fmla="*/ 0 h 3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87"/>
                <a:gd name="T43" fmla="*/ 0 h 3107"/>
                <a:gd name="T44" fmla="*/ 5687 w 5687"/>
                <a:gd name="T45" fmla="*/ 3107 h 3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87" h="3107">
                  <a:moveTo>
                    <a:pt x="251" y="0"/>
                  </a:moveTo>
                  <a:lnTo>
                    <a:pt x="335" y="32"/>
                  </a:lnTo>
                  <a:lnTo>
                    <a:pt x="79" y="298"/>
                  </a:lnTo>
                  <a:lnTo>
                    <a:pt x="18" y="476"/>
                  </a:lnTo>
                  <a:lnTo>
                    <a:pt x="0" y="623"/>
                  </a:lnTo>
                  <a:lnTo>
                    <a:pt x="46" y="853"/>
                  </a:lnTo>
                  <a:lnTo>
                    <a:pt x="1616" y="2952"/>
                  </a:lnTo>
                  <a:lnTo>
                    <a:pt x="1759" y="3073"/>
                  </a:lnTo>
                  <a:lnTo>
                    <a:pt x="1943" y="3107"/>
                  </a:lnTo>
                  <a:lnTo>
                    <a:pt x="2118" y="3095"/>
                  </a:lnTo>
                  <a:lnTo>
                    <a:pt x="2304" y="3070"/>
                  </a:lnTo>
                  <a:lnTo>
                    <a:pt x="2582" y="2919"/>
                  </a:lnTo>
                  <a:lnTo>
                    <a:pt x="5687" y="521"/>
                  </a:lnTo>
                  <a:lnTo>
                    <a:pt x="251" y="0"/>
                  </a:lnTo>
                  <a:close/>
                </a:path>
              </a:pathLst>
            </a:custGeom>
            <a:solidFill>
              <a:schemeClr val="bg2"/>
            </a:solidFill>
            <a:ln w="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48" name="Group 100">
              <a:extLst>
                <a:ext uri="{FF2B5EF4-FFF2-40B4-BE49-F238E27FC236}">
                  <a16:creationId xmlns:a16="http://schemas.microsoft.com/office/drawing/2014/main" id="{F4155F39-9462-47AA-A4F8-776154A1CA71}"/>
                </a:ext>
              </a:extLst>
            </p:cNvPr>
            <p:cNvGrpSpPr>
              <a:grpSpLocks/>
            </p:cNvGrpSpPr>
            <p:nvPr/>
          </p:nvGrpSpPr>
          <p:grpSpPr bwMode="auto">
            <a:xfrm>
              <a:off x="5365736" y="2212972"/>
              <a:ext cx="747701" cy="700084"/>
              <a:chOff x="1057" y="681"/>
              <a:chExt cx="859" cy="814"/>
            </a:xfrm>
          </p:grpSpPr>
          <p:sp>
            <p:nvSpPr>
              <p:cNvPr id="309" name="Freeform 101">
                <a:extLst>
                  <a:ext uri="{FF2B5EF4-FFF2-40B4-BE49-F238E27FC236}">
                    <a16:creationId xmlns:a16="http://schemas.microsoft.com/office/drawing/2014/main" id="{2FCBAB41-6561-423F-9F1C-FB78EFB0847D}"/>
                  </a:ext>
                </a:extLst>
              </p:cNvPr>
              <p:cNvSpPr>
                <a:spLocks/>
              </p:cNvSpPr>
              <p:nvPr/>
            </p:nvSpPr>
            <p:spPr bwMode="auto">
              <a:xfrm>
                <a:off x="1386" y="1461"/>
                <a:ext cx="39" cy="30"/>
              </a:xfrm>
              <a:custGeom>
                <a:avLst/>
                <a:gdLst>
                  <a:gd name="T0" fmla="*/ 39 w 272"/>
                  <a:gd name="T1" fmla="*/ 14 h 207"/>
                  <a:gd name="T2" fmla="*/ 6 w 272"/>
                  <a:gd name="T3" fmla="*/ 29 h 207"/>
                  <a:gd name="T4" fmla="*/ 6 w 272"/>
                  <a:gd name="T5" fmla="*/ 29 h 207"/>
                  <a:gd name="T6" fmla="*/ 4 w 272"/>
                  <a:gd name="T7" fmla="*/ 30 h 207"/>
                  <a:gd name="T8" fmla="*/ 3 w 272"/>
                  <a:gd name="T9" fmla="*/ 23 h 207"/>
                  <a:gd name="T10" fmla="*/ 0 w 272"/>
                  <a:gd name="T11" fmla="*/ 16 h 207"/>
                  <a:gd name="T12" fmla="*/ 33 w 272"/>
                  <a:gd name="T13" fmla="*/ 0 h 207"/>
                  <a:gd name="T14" fmla="*/ 39 w 272"/>
                  <a:gd name="T15" fmla="*/ 14 h 207"/>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07"/>
                  <a:gd name="T26" fmla="*/ 272 w 272"/>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07">
                    <a:moveTo>
                      <a:pt x="272" y="95"/>
                    </a:moveTo>
                    <a:lnTo>
                      <a:pt x="44" y="203"/>
                    </a:lnTo>
                    <a:lnTo>
                      <a:pt x="28" y="207"/>
                    </a:lnTo>
                    <a:lnTo>
                      <a:pt x="23" y="156"/>
                    </a:lnTo>
                    <a:lnTo>
                      <a:pt x="0" y="108"/>
                    </a:lnTo>
                    <a:lnTo>
                      <a:pt x="227" y="0"/>
                    </a:lnTo>
                    <a:lnTo>
                      <a:pt x="272" y="9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0" name="Freeform 102">
                <a:extLst>
                  <a:ext uri="{FF2B5EF4-FFF2-40B4-BE49-F238E27FC236}">
                    <a16:creationId xmlns:a16="http://schemas.microsoft.com/office/drawing/2014/main" id="{FE0C750C-46F9-4D4B-9010-01E002DA14B6}"/>
                  </a:ext>
                </a:extLst>
              </p:cNvPr>
              <p:cNvSpPr>
                <a:spLocks/>
              </p:cNvSpPr>
              <p:nvPr/>
            </p:nvSpPr>
            <p:spPr bwMode="auto">
              <a:xfrm>
                <a:off x="1354" y="1476"/>
                <a:ext cx="36" cy="19"/>
              </a:xfrm>
              <a:custGeom>
                <a:avLst/>
                <a:gdLst>
                  <a:gd name="T0" fmla="*/ 36 w 255"/>
                  <a:gd name="T1" fmla="*/ 15 h 128"/>
                  <a:gd name="T2" fmla="*/ 2 w 255"/>
                  <a:gd name="T3" fmla="*/ 19 h 128"/>
                  <a:gd name="T4" fmla="*/ 2 w 255"/>
                  <a:gd name="T5" fmla="*/ 19 h 128"/>
                  <a:gd name="T6" fmla="*/ 0 w 255"/>
                  <a:gd name="T7" fmla="*/ 19 h 128"/>
                  <a:gd name="T8" fmla="*/ 2 w 255"/>
                  <a:gd name="T9" fmla="*/ 11 h 128"/>
                  <a:gd name="T10" fmla="*/ 1 w 255"/>
                  <a:gd name="T11" fmla="*/ 4 h 128"/>
                  <a:gd name="T12" fmla="*/ 34 w 255"/>
                  <a:gd name="T13" fmla="*/ 0 h 128"/>
                  <a:gd name="T14" fmla="*/ 35 w 255"/>
                  <a:gd name="T15" fmla="*/ 8 h 128"/>
                  <a:gd name="T16" fmla="*/ 36 w 255"/>
                  <a:gd name="T17" fmla="*/ 15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5"/>
                  <a:gd name="T28" fmla="*/ 0 h 128"/>
                  <a:gd name="T29" fmla="*/ 255 w 25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5" h="128">
                    <a:moveTo>
                      <a:pt x="255" y="103"/>
                    </a:moveTo>
                    <a:lnTo>
                      <a:pt x="17" y="128"/>
                    </a:lnTo>
                    <a:lnTo>
                      <a:pt x="0" y="127"/>
                    </a:lnTo>
                    <a:lnTo>
                      <a:pt x="12" y="77"/>
                    </a:lnTo>
                    <a:lnTo>
                      <a:pt x="6" y="25"/>
                    </a:lnTo>
                    <a:lnTo>
                      <a:pt x="243" y="0"/>
                    </a:lnTo>
                    <a:lnTo>
                      <a:pt x="250" y="52"/>
                    </a:lnTo>
                    <a:lnTo>
                      <a:pt x="255" y="10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1" name="Freeform 103">
                <a:extLst>
                  <a:ext uri="{FF2B5EF4-FFF2-40B4-BE49-F238E27FC236}">
                    <a16:creationId xmlns:a16="http://schemas.microsoft.com/office/drawing/2014/main" id="{7B1DDBA5-7814-44A5-BC7A-A1B3A5178AAE}"/>
                  </a:ext>
                </a:extLst>
              </p:cNvPr>
              <p:cNvSpPr>
                <a:spLocks/>
              </p:cNvSpPr>
              <p:nvPr/>
            </p:nvSpPr>
            <p:spPr bwMode="auto">
              <a:xfrm>
                <a:off x="1319" y="1472"/>
                <a:ext cx="38" cy="22"/>
              </a:xfrm>
              <a:custGeom>
                <a:avLst/>
                <a:gdLst>
                  <a:gd name="T0" fmla="*/ 35 w 267"/>
                  <a:gd name="T1" fmla="*/ 22 h 156"/>
                  <a:gd name="T2" fmla="*/ 3 w 267"/>
                  <a:gd name="T3" fmla="*/ 14 h 156"/>
                  <a:gd name="T4" fmla="*/ 3 w 267"/>
                  <a:gd name="T5" fmla="*/ 14 h 156"/>
                  <a:gd name="T6" fmla="*/ 2 w 267"/>
                  <a:gd name="T7" fmla="*/ 14 h 156"/>
                  <a:gd name="T8" fmla="*/ 0 w 267"/>
                  <a:gd name="T9" fmla="*/ 13 h 156"/>
                  <a:gd name="T10" fmla="*/ 4 w 267"/>
                  <a:gd name="T11" fmla="*/ 7 h 156"/>
                  <a:gd name="T12" fmla="*/ 6 w 267"/>
                  <a:gd name="T13" fmla="*/ 0 h 156"/>
                  <a:gd name="T14" fmla="*/ 38 w 267"/>
                  <a:gd name="T15" fmla="*/ 8 h 156"/>
                  <a:gd name="T16" fmla="*/ 36 w 267"/>
                  <a:gd name="T17" fmla="*/ 15 h 156"/>
                  <a:gd name="T18" fmla="*/ 35 w 267"/>
                  <a:gd name="T19" fmla="*/ 22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7"/>
                  <a:gd name="T31" fmla="*/ 0 h 156"/>
                  <a:gd name="T32" fmla="*/ 267 w 267"/>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7" h="156">
                    <a:moveTo>
                      <a:pt x="243" y="156"/>
                    </a:moveTo>
                    <a:lnTo>
                      <a:pt x="19" y="102"/>
                    </a:lnTo>
                    <a:lnTo>
                      <a:pt x="13" y="100"/>
                    </a:lnTo>
                    <a:lnTo>
                      <a:pt x="0" y="93"/>
                    </a:lnTo>
                    <a:lnTo>
                      <a:pt x="31" y="52"/>
                    </a:lnTo>
                    <a:lnTo>
                      <a:pt x="43" y="0"/>
                    </a:lnTo>
                    <a:lnTo>
                      <a:pt x="267" y="55"/>
                    </a:lnTo>
                    <a:lnTo>
                      <a:pt x="255" y="106"/>
                    </a:lnTo>
                    <a:lnTo>
                      <a:pt x="243" y="156"/>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2" name="Freeform 104">
                <a:extLst>
                  <a:ext uri="{FF2B5EF4-FFF2-40B4-BE49-F238E27FC236}">
                    <a16:creationId xmlns:a16="http://schemas.microsoft.com/office/drawing/2014/main" id="{7D7CF45D-96A5-4874-B2C9-96F47D7044B4}"/>
                  </a:ext>
                </a:extLst>
              </p:cNvPr>
              <p:cNvSpPr>
                <a:spLocks/>
              </p:cNvSpPr>
              <p:nvPr/>
            </p:nvSpPr>
            <p:spPr bwMode="auto">
              <a:xfrm>
                <a:off x="1293" y="1454"/>
                <a:ext cx="35" cy="31"/>
              </a:xfrm>
              <a:custGeom>
                <a:avLst/>
                <a:gdLst>
                  <a:gd name="T0" fmla="*/ 31 w 248"/>
                  <a:gd name="T1" fmla="*/ 25 h 217"/>
                  <a:gd name="T2" fmla="*/ 26 w 248"/>
                  <a:gd name="T3" fmla="*/ 31 h 217"/>
                  <a:gd name="T4" fmla="*/ 0 w 248"/>
                  <a:gd name="T5" fmla="*/ 12 h 217"/>
                  <a:gd name="T6" fmla="*/ 9 w 248"/>
                  <a:gd name="T7" fmla="*/ 0 h 217"/>
                  <a:gd name="T8" fmla="*/ 35 w 248"/>
                  <a:gd name="T9" fmla="*/ 19 h 217"/>
                  <a:gd name="T10" fmla="*/ 31 w 248"/>
                  <a:gd name="T11" fmla="*/ 25 h 217"/>
                  <a:gd name="T12" fmla="*/ 0 60000 65536"/>
                  <a:gd name="T13" fmla="*/ 0 60000 65536"/>
                  <a:gd name="T14" fmla="*/ 0 60000 65536"/>
                  <a:gd name="T15" fmla="*/ 0 60000 65536"/>
                  <a:gd name="T16" fmla="*/ 0 60000 65536"/>
                  <a:gd name="T17" fmla="*/ 0 60000 65536"/>
                  <a:gd name="T18" fmla="*/ 0 w 248"/>
                  <a:gd name="T19" fmla="*/ 0 h 217"/>
                  <a:gd name="T20" fmla="*/ 248 w 248"/>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248" h="217">
                    <a:moveTo>
                      <a:pt x="217" y="176"/>
                    </a:moveTo>
                    <a:lnTo>
                      <a:pt x="186" y="217"/>
                    </a:lnTo>
                    <a:lnTo>
                      <a:pt x="0" y="85"/>
                    </a:lnTo>
                    <a:lnTo>
                      <a:pt x="62" y="0"/>
                    </a:lnTo>
                    <a:lnTo>
                      <a:pt x="248" y="133"/>
                    </a:lnTo>
                    <a:lnTo>
                      <a:pt x="217" y="176"/>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3" name="Freeform 105">
                <a:extLst>
                  <a:ext uri="{FF2B5EF4-FFF2-40B4-BE49-F238E27FC236}">
                    <a16:creationId xmlns:a16="http://schemas.microsoft.com/office/drawing/2014/main" id="{80D88963-3B89-4E96-8919-5B7BD8C89792}"/>
                  </a:ext>
                </a:extLst>
              </p:cNvPr>
              <p:cNvSpPr>
                <a:spLocks/>
              </p:cNvSpPr>
              <p:nvPr/>
            </p:nvSpPr>
            <p:spPr bwMode="auto">
              <a:xfrm>
                <a:off x="1076" y="1177"/>
                <a:ext cx="12" cy="10"/>
              </a:xfrm>
              <a:custGeom>
                <a:avLst/>
                <a:gdLst>
                  <a:gd name="T0" fmla="*/ 0 w 89"/>
                  <a:gd name="T1" fmla="*/ 10 h 69"/>
                  <a:gd name="T2" fmla="*/ 0 w 89"/>
                  <a:gd name="T3" fmla="*/ 10 h 69"/>
                  <a:gd name="T4" fmla="*/ 6 w 89"/>
                  <a:gd name="T5" fmla="*/ 5 h 69"/>
                  <a:gd name="T6" fmla="*/ 11 w 89"/>
                  <a:gd name="T7" fmla="*/ 0 h 69"/>
                  <a:gd name="T8" fmla="*/ 11 w 89"/>
                  <a:gd name="T9" fmla="*/ 0 h 69"/>
                  <a:gd name="T10" fmla="*/ 12 w 89"/>
                  <a:gd name="T11" fmla="*/ 1 h 69"/>
                  <a:gd name="T12" fmla="*/ 12 w 89"/>
                  <a:gd name="T13" fmla="*/ 2 h 69"/>
                  <a:gd name="T14" fmla="*/ 0 w 89"/>
                  <a:gd name="T15" fmla="*/ 10 h 69"/>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69"/>
                  <a:gd name="T26" fmla="*/ 89 w 89"/>
                  <a:gd name="T27" fmla="*/ 69 h 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69">
                    <a:moveTo>
                      <a:pt x="2" y="69"/>
                    </a:moveTo>
                    <a:lnTo>
                      <a:pt x="0" y="66"/>
                    </a:lnTo>
                    <a:lnTo>
                      <a:pt x="44" y="37"/>
                    </a:lnTo>
                    <a:lnTo>
                      <a:pt x="81" y="0"/>
                    </a:lnTo>
                    <a:lnTo>
                      <a:pt x="87" y="8"/>
                    </a:lnTo>
                    <a:lnTo>
                      <a:pt x="89" y="11"/>
                    </a:lnTo>
                    <a:lnTo>
                      <a:pt x="2" y="6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4" name="Freeform 106">
                <a:extLst>
                  <a:ext uri="{FF2B5EF4-FFF2-40B4-BE49-F238E27FC236}">
                    <a16:creationId xmlns:a16="http://schemas.microsoft.com/office/drawing/2014/main" id="{E88A76EB-A68B-4569-957C-32EBC98A3CF1}"/>
                  </a:ext>
                </a:extLst>
              </p:cNvPr>
              <p:cNvSpPr>
                <a:spLocks/>
              </p:cNvSpPr>
              <p:nvPr/>
            </p:nvSpPr>
            <p:spPr bwMode="auto">
              <a:xfrm>
                <a:off x="1076" y="1177"/>
                <a:ext cx="11" cy="11"/>
              </a:xfrm>
              <a:custGeom>
                <a:avLst/>
                <a:gdLst>
                  <a:gd name="T0" fmla="*/ 6 w 77"/>
                  <a:gd name="T1" fmla="*/ 6 h 76"/>
                  <a:gd name="T2" fmla="*/ 0 w 77"/>
                  <a:gd name="T3" fmla="*/ 11 h 76"/>
                  <a:gd name="T4" fmla="*/ 0 w 77"/>
                  <a:gd name="T5" fmla="*/ 11 h 76"/>
                  <a:gd name="T6" fmla="*/ 5 w 77"/>
                  <a:gd name="T7" fmla="*/ 5 h 76"/>
                  <a:gd name="T8" fmla="*/ 11 w 77"/>
                  <a:gd name="T9" fmla="*/ 0 h 76"/>
                  <a:gd name="T10" fmla="*/ 11 w 77"/>
                  <a:gd name="T11" fmla="*/ 0 h 76"/>
                  <a:gd name="T12" fmla="*/ 6 w 77"/>
                  <a:gd name="T13" fmla="*/ 6 h 76"/>
                  <a:gd name="T14" fmla="*/ 0 60000 65536"/>
                  <a:gd name="T15" fmla="*/ 0 60000 65536"/>
                  <a:gd name="T16" fmla="*/ 0 60000 65536"/>
                  <a:gd name="T17" fmla="*/ 0 60000 65536"/>
                  <a:gd name="T18" fmla="*/ 0 60000 65536"/>
                  <a:gd name="T19" fmla="*/ 0 60000 65536"/>
                  <a:gd name="T20" fmla="*/ 0 60000 65536"/>
                  <a:gd name="T21" fmla="*/ 0 w 77"/>
                  <a:gd name="T22" fmla="*/ 0 h 76"/>
                  <a:gd name="T23" fmla="*/ 77 w 7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76">
                    <a:moveTo>
                      <a:pt x="40" y="39"/>
                    </a:moveTo>
                    <a:lnTo>
                      <a:pt x="2" y="76"/>
                    </a:lnTo>
                    <a:lnTo>
                      <a:pt x="0" y="74"/>
                    </a:lnTo>
                    <a:lnTo>
                      <a:pt x="38" y="37"/>
                    </a:lnTo>
                    <a:lnTo>
                      <a:pt x="74" y="0"/>
                    </a:lnTo>
                    <a:lnTo>
                      <a:pt x="77" y="2"/>
                    </a:lnTo>
                    <a:lnTo>
                      <a:pt x="40" y="3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5" name="Freeform 107">
                <a:extLst>
                  <a:ext uri="{FF2B5EF4-FFF2-40B4-BE49-F238E27FC236}">
                    <a16:creationId xmlns:a16="http://schemas.microsoft.com/office/drawing/2014/main" id="{D50FC737-AFAA-493D-B634-4EDDB1230AA4}"/>
                  </a:ext>
                </a:extLst>
              </p:cNvPr>
              <p:cNvSpPr>
                <a:spLocks/>
              </p:cNvSpPr>
              <p:nvPr/>
            </p:nvSpPr>
            <p:spPr bwMode="auto">
              <a:xfrm>
                <a:off x="1075" y="1177"/>
                <a:ext cx="12" cy="11"/>
              </a:xfrm>
              <a:custGeom>
                <a:avLst/>
                <a:gdLst>
                  <a:gd name="T0" fmla="*/ 2 w 85"/>
                  <a:gd name="T1" fmla="*/ 11 h 76"/>
                  <a:gd name="T2" fmla="*/ 1 w 85"/>
                  <a:gd name="T3" fmla="*/ 11 h 76"/>
                  <a:gd name="T4" fmla="*/ 1 w 85"/>
                  <a:gd name="T5" fmla="*/ 11 h 76"/>
                  <a:gd name="T6" fmla="*/ 0 w 85"/>
                  <a:gd name="T7" fmla="*/ 9 h 76"/>
                  <a:gd name="T8" fmla="*/ 7 w 85"/>
                  <a:gd name="T9" fmla="*/ 5 h 76"/>
                  <a:gd name="T10" fmla="*/ 12 w 85"/>
                  <a:gd name="T11" fmla="*/ 0 h 76"/>
                  <a:gd name="T12" fmla="*/ 12 w 85"/>
                  <a:gd name="T13" fmla="*/ 0 h 76"/>
                  <a:gd name="T14" fmla="*/ 7 w 85"/>
                  <a:gd name="T15" fmla="*/ 6 h 76"/>
                  <a:gd name="T16" fmla="*/ 2 w 85"/>
                  <a:gd name="T17" fmla="*/ 1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76"/>
                  <a:gd name="T29" fmla="*/ 85 w 85"/>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76">
                    <a:moveTo>
                      <a:pt x="11" y="76"/>
                    </a:moveTo>
                    <a:lnTo>
                      <a:pt x="9" y="74"/>
                    </a:lnTo>
                    <a:lnTo>
                      <a:pt x="0" y="60"/>
                    </a:lnTo>
                    <a:lnTo>
                      <a:pt x="47" y="37"/>
                    </a:lnTo>
                    <a:lnTo>
                      <a:pt x="83" y="0"/>
                    </a:lnTo>
                    <a:lnTo>
                      <a:pt x="85" y="2"/>
                    </a:lnTo>
                    <a:lnTo>
                      <a:pt x="49" y="39"/>
                    </a:lnTo>
                    <a:lnTo>
                      <a:pt x="11" y="76"/>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6" name="Freeform 108">
                <a:extLst>
                  <a:ext uri="{FF2B5EF4-FFF2-40B4-BE49-F238E27FC236}">
                    <a16:creationId xmlns:a16="http://schemas.microsoft.com/office/drawing/2014/main" id="{123AE50E-A245-472C-AA3E-67C414963E55}"/>
                  </a:ext>
                </a:extLst>
              </p:cNvPr>
              <p:cNvSpPr>
                <a:spLocks/>
              </p:cNvSpPr>
              <p:nvPr/>
            </p:nvSpPr>
            <p:spPr bwMode="auto">
              <a:xfrm>
                <a:off x="1075" y="1179"/>
                <a:ext cx="13" cy="6"/>
              </a:xfrm>
              <a:custGeom>
                <a:avLst/>
                <a:gdLst>
                  <a:gd name="T0" fmla="*/ 7 w 94"/>
                  <a:gd name="T1" fmla="*/ 3 h 48"/>
                  <a:gd name="T2" fmla="*/ 0 w 94"/>
                  <a:gd name="T3" fmla="*/ 6 h 48"/>
                  <a:gd name="T4" fmla="*/ 0 w 94"/>
                  <a:gd name="T5" fmla="*/ 6 h 48"/>
                  <a:gd name="T6" fmla="*/ 7 w 94"/>
                  <a:gd name="T7" fmla="*/ 3 h 48"/>
                  <a:gd name="T8" fmla="*/ 13 w 94"/>
                  <a:gd name="T9" fmla="*/ 0 h 48"/>
                  <a:gd name="T10" fmla="*/ 13 w 94"/>
                  <a:gd name="T11" fmla="*/ 0 h 48"/>
                  <a:gd name="T12" fmla="*/ 7 w 94"/>
                  <a:gd name="T13" fmla="*/ 3 h 48"/>
                  <a:gd name="T14" fmla="*/ 0 60000 65536"/>
                  <a:gd name="T15" fmla="*/ 0 60000 65536"/>
                  <a:gd name="T16" fmla="*/ 0 60000 65536"/>
                  <a:gd name="T17" fmla="*/ 0 60000 65536"/>
                  <a:gd name="T18" fmla="*/ 0 60000 65536"/>
                  <a:gd name="T19" fmla="*/ 0 60000 65536"/>
                  <a:gd name="T20" fmla="*/ 0 60000 65536"/>
                  <a:gd name="T21" fmla="*/ 0 w 94"/>
                  <a:gd name="T22" fmla="*/ 0 h 48"/>
                  <a:gd name="T23" fmla="*/ 94 w 9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48">
                    <a:moveTo>
                      <a:pt x="48" y="25"/>
                    </a:moveTo>
                    <a:lnTo>
                      <a:pt x="1" y="48"/>
                    </a:lnTo>
                    <a:lnTo>
                      <a:pt x="0" y="45"/>
                    </a:lnTo>
                    <a:lnTo>
                      <a:pt x="47" y="23"/>
                    </a:lnTo>
                    <a:lnTo>
                      <a:pt x="93" y="0"/>
                    </a:lnTo>
                    <a:lnTo>
                      <a:pt x="94" y="1"/>
                    </a:lnTo>
                    <a:lnTo>
                      <a:pt x="48" y="2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7" name="Freeform 109">
                <a:extLst>
                  <a:ext uri="{FF2B5EF4-FFF2-40B4-BE49-F238E27FC236}">
                    <a16:creationId xmlns:a16="http://schemas.microsoft.com/office/drawing/2014/main" id="{4A049A53-18E8-4330-8D61-359DA087DE08}"/>
                  </a:ext>
                </a:extLst>
              </p:cNvPr>
              <p:cNvSpPr>
                <a:spLocks/>
              </p:cNvSpPr>
              <p:nvPr/>
            </p:nvSpPr>
            <p:spPr bwMode="auto">
              <a:xfrm>
                <a:off x="1059" y="1147"/>
                <a:ext cx="29" cy="38"/>
              </a:xfrm>
              <a:custGeom>
                <a:avLst/>
                <a:gdLst>
                  <a:gd name="T0" fmla="*/ 16 w 204"/>
                  <a:gd name="T1" fmla="*/ 38 h 264"/>
                  <a:gd name="T2" fmla="*/ 1 w 204"/>
                  <a:gd name="T3" fmla="*/ 6 h 264"/>
                  <a:gd name="T4" fmla="*/ 1 w 204"/>
                  <a:gd name="T5" fmla="*/ 6 h 264"/>
                  <a:gd name="T6" fmla="*/ 0 w 204"/>
                  <a:gd name="T7" fmla="*/ 5 h 264"/>
                  <a:gd name="T8" fmla="*/ 0 w 204"/>
                  <a:gd name="T9" fmla="*/ 3 h 264"/>
                  <a:gd name="T10" fmla="*/ 7 w 204"/>
                  <a:gd name="T11" fmla="*/ 3 h 264"/>
                  <a:gd name="T12" fmla="*/ 14 w 204"/>
                  <a:gd name="T13" fmla="*/ 0 h 264"/>
                  <a:gd name="T14" fmla="*/ 29 w 204"/>
                  <a:gd name="T15" fmla="*/ 32 h 264"/>
                  <a:gd name="T16" fmla="*/ 22 w 204"/>
                  <a:gd name="T17" fmla="*/ 35 h 264"/>
                  <a:gd name="T18" fmla="*/ 16 w 204"/>
                  <a:gd name="T19" fmla="*/ 38 h 2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264"/>
                  <a:gd name="T32" fmla="*/ 204 w 204"/>
                  <a:gd name="T33" fmla="*/ 264 h 2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264">
                    <a:moveTo>
                      <a:pt x="111" y="264"/>
                    </a:moveTo>
                    <a:lnTo>
                      <a:pt x="5" y="44"/>
                    </a:lnTo>
                    <a:lnTo>
                      <a:pt x="2" y="38"/>
                    </a:lnTo>
                    <a:lnTo>
                      <a:pt x="0" y="24"/>
                    </a:lnTo>
                    <a:lnTo>
                      <a:pt x="51" y="23"/>
                    </a:lnTo>
                    <a:lnTo>
                      <a:pt x="97" y="0"/>
                    </a:lnTo>
                    <a:lnTo>
                      <a:pt x="204" y="219"/>
                    </a:lnTo>
                    <a:lnTo>
                      <a:pt x="158" y="242"/>
                    </a:lnTo>
                    <a:lnTo>
                      <a:pt x="111" y="26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8" name="Freeform 110">
                <a:extLst>
                  <a:ext uri="{FF2B5EF4-FFF2-40B4-BE49-F238E27FC236}">
                    <a16:creationId xmlns:a16="http://schemas.microsoft.com/office/drawing/2014/main" id="{70C8B201-7B4E-4B3C-8EE8-173B3C712DD3}"/>
                  </a:ext>
                </a:extLst>
              </p:cNvPr>
              <p:cNvSpPr>
                <a:spLocks/>
              </p:cNvSpPr>
              <p:nvPr/>
            </p:nvSpPr>
            <p:spPr bwMode="auto">
              <a:xfrm>
                <a:off x="1057" y="1113"/>
                <a:ext cx="16" cy="38"/>
              </a:xfrm>
              <a:custGeom>
                <a:avLst/>
                <a:gdLst>
                  <a:gd name="T0" fmla="*/ 1 w 112"/>
                  <a:gd name="T1" fmla="*/ 38 h 262"/>
                  <a:gd name="T2" fmla="*/ 0 w 112"/>
                  <a:gd name="T3" fmla="*/ 3 h 262"/>
                  <a:gd name="T4" fmla="*/ 0 w 112"/>
                  <a:gd name="T5" fmla="*/ 3 h 262"/>
                  <a:gd name="T6" fmla="*/ 0 w 112"/>
                  <a:gd name="T7" fmla="*/ 2 h 262"/>
                  <a:gd name="T8" fmla="*/ 0 w 112"/>
                  <a:gd name="T9" fmla="*/ 0 h 262"/>
                  <a:gd name="T10" fmla="*/ 7 w 112"/>
                  <a:gd name="T11" fmla="*/ 3 h 262"/>
                  <a:gd name="T12" fmla="*/ 15 w 112"/>
                  <a:gd name="T13" fmla="*/ 2 h 262"/>
                  <a:gd name="T14" fmla="*/ 16 w 112"/>
                  <a:gd name="T15" fmla="*/ 37 h 262"/>
                  <a:gd name="T16" fmla="*/ 9 w 112"/>
                  <a:gd name="T17" fmla="*/ 38 h 262"/>
                  <a:gd name="T18" fmla="*/ 1 w 112"/>
                  <a:gd name="T19" fmla="*/ 38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262"/>
                  <a:gd name="T32" fmla="*/ 112 w 112"/>
                  <a:gd name="T33" fmla="*/ 262 h 2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262">
                    <a:moveTo>
                      <a:pt x="10" y="262"/>
                    </a:moveTo>
                    <a:lnTo>
                      <a:pt x="0" y="19"/>
                    </a:lnTo>
                    <a:lnTo>
                      <a:pt x="0" y="13"/>
                    </a:lnTo>
                    <a:lnTo>
                      <a:pt x="3" y="0"/>
                    </a:lnTo>
                    <a:lnTo>
                      <a:pt x="52" y="18"/>
                    </a:lnTo>
                    <a:lnTo>
                      <a:pt x="103" y="16"/>
                    </a:lnTo>
                    <a:lnTo>
                      <a:pt x="112" y="258"/>
                    </a:lnTo>
                    <a:lnTo>
                      <a:pt x="61" y="261"/>
                    </a:lnTo>
                    <a:lnTo>
                      <a:pt x="10" y="26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9" name="Freeform 111">
                <a:extLst>
                  <a:ext uri="{FF2B5EF4-FFF2-40B4-BE49-F238E27FC236}">
                    <a16:creationId xmlns:a16="http://schemas.microsoft.com/office/drawing/2014/main" id="{C3D7F16E-6E31-4DAA-84B3-AC87EEEA73F1}"/>
                  </a:ext>
                </a:extLst>
              </p:cNvPr>
              <p:cNvSpPr>
                <a:spLocks/>
              </p:cNvSpPr>
              <p:nvPr/>
            </p:nvSpPr>
            <p:spPr bwMode="auto">
              <a:xfrm>
                <a:off x="1058" y="1077"/>
                <a:ext cx="25" cy="41"/>
              </a:xfrm>
              <a:custGeom>
                <a:avLst/>
                <a:gdLst>
                  <a:gd name="T0" fmla="*/ 0 w 178"/>
                  <a:gd name="T1" fmla="*/ 36 h 288"/>
                  <a:gd name="T2" fmla="*/ 11 w 178"/>
                  <a:gd name="T3" fmla="*/ 2 h 288"/>
                  <a:gd name="T4" fmla="*/ 11 w 178"/>
                  <a:gd name="T5" fmla="*/ 2 h 288"/>
                  <a:gd name="T6" fmla="*/ 11 w 178"/>
                  <a:gd name="T7" fmla="*/ 2 h 288"/>
                  <a:gd name="T8" fmla="*/ 12 w 178"/>
                  <a:gd name="T9" fmla="*/ 0 h 288"/>
                  <a:gd name="T10" fmla="*/ 18 w 178"/>
                  <a:gd name="T11" fmla="*/ 5 h 288"/>
                  <a:gd name="T12" fmla="*/ 25 w 178"/>
                  <a:gd name="T13" fmla="*/ 7 h 288"/>
                  <a:gd name="T14" fmla="*/ 14 w 178"/>
                  <a:gd name="T15" fmla="*/ 41 h 288"/>
                  <a:gd name="T16" fmla="*/ 7 w 178"/>
                  <a:gd name="T17" fmla="*/ 39 h 288"/>
                  <a:gd name="T18" fmla="*/ 0 w 178"/>
                  <a:gd name="T19" fmla="*/ 36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8"/>
                  <a:gd name="T31" fmla="*/ 0 h 288"/>
                  <a:gd name="T32" fmla="*/ 178 w 178"/>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8" h="288">
                    <a:moveTo>
                      <a:pt x="0" y="253"/>
                    </a:moveTo>
                    <a:lnTo>
                      <a:pt x="79" y="16"/>
                    </a:lnTo>
                    <a:lnTo>
                      <a:pt x="81" y="11"/>
                    </a:lnTo>
                    <a:lnTo>
                      <a:pt x="88" y="0"/>
                    </a:lnTo>
                    <a:lnTo>
                      <a:pt x="129" y="34"/>
                    </a:lnTo>
                    <a:lnTo>
                      <a:pt x="178" y="50"/>
                    </a:lnTo>
                    <a:lnTo>
                      <a:pt x="98" y="288"/>
                    </a:lnTo>
                    <a:lnTo>
                      <a:pt x="49" y="271"/>
                    </a:lnTo>
                    <a:lnTo>
                      <a:pt x="0" y="25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0" name="Freeform 112">
                <a:extLst>
                  <a:ext uri="{FF2B5EF4-FFF2-40B4-BE49-F238E27FC236}">
                    <a16:creationId xmlns:a16="http://schemas.microsoft.com/office/drawing/2014/main" id="{68759214-4D3E-4FA9-AFF4-D2FF737CA14F}"/>
                  </a:ext>
                </a:extLst>
              </p:cNvPr>
              <p:cNvSpPr>
                <a:spLocks/>
              </p:cNvSpPr>
              <p:nvPr/>
            </p:nvSpPr>
            <p:spPr bwMode="auto">
              <a:xfrm>
                <a:off x="1070" y="1048"/>
                <a:ext cx="36" cy="39"/>
              </a:xfrm>
              <a:custGeom>
                <a:avLst/>
                <a:gdLst>
                  <a:gd name="T0" fmla="*/ 6 w 249"/>
                  <a:gd name="T1" fmla="*/ 34 h 271"/>
                  <a:gd name="T2" fmla="*/ 0 w 249"/>
                  <a:gd name="T3" fmla="*/ 30 h 271"/>
                  <a:gd name="T4" fmla="*/ 24 w 249"/>
                  <a:gd name="T5" fmla="*/ 0 h 271"/>
                  <a:gd name="T6" fmla="*/ 36 w 249"/>
                  <a:gd name="T7" fmla="*/ 9 h 271"/>
                  <a:gd name="T8" fmla="*/ 12 w 249"/>
                  <a:gd name="T9" fmla="*/ 39 h 271"/>
                  <a:gd name="T10" fmla="*/ 6 w 249"/>
                  <a:gd name="T11" fmla="*/ 34 h 271"/>
                  <a:gd name="T12" fmla="*/ 0 60000 65536"/>
                  <a:gd name="T13" fmla="*/ 0 60000 65536"/>
                  <a:gd name="T14" fmla="*/ 0 60000 65536"/>
                  <a:gd name="T15" fmla="*/ 0 60000 65536"/>
                  <a:gd name="T16" fmla="*/ 0 60000 65536"/>
                  <a:gd name="T17" fmla="*/ 0 60000 65536"/>
                  <a:gd name="T18" fmla="*/ 0 w 249"/>
                  <a:gd name="T19" fmla="*/ 0 h 271"/>
                  <a:gd name="T20" fmla="*/ 249 w 249"/>
                  <a:gd name="T21" fmla="*/ 271 h 271"/>
                </a:gdLst>
                <a:ahLst/>
                <a:cxnLst>
                  <a:cxn ang="T12">
                    <a:pos x="T0" y="T1"/>
                  </a:cxn>
                  <a:cxn ang="T13">
                    <a:pos x="T2" y="T3"/>
                  </a:cxn>
                  <a:cxn ang="T14">
                    <a:pos x="T4" y="T5"/>
                  </a:cxn>
                  <a:cxn ang="T15">
                    <a:pos x="T6" y="T7"/>
                  </a:cxn>
                  <a:cxn ang="T16">
                    <a:pos x="T8" y="T9"/>
                  </a:cxn>
                  <a:cxn ang="T17">
                    <a:pos x="T10" y="T11"/>
                  </a:cxn>
                </a:cxnLst>
                <a:rect l="T18" t="T19" r="T20" b="T21"/>
                <a:pathLst>
                  <a:path w="249" h="271">
                    <a:moveTo>
                      <a:pt x="41" y="239"/>
                    </a:moveTo>
                    <a:lnTo>
                      <a:pt x="0" y="205"/>
                    </a:lnTo>
                    <a:lnTo>
                      <a:pt x="169" y="0"/>
                    </a:lnTo>
                    <a:lnTo>
                      <a:pt x="249" y="66"/>
                    </a:lnTo>
                    <a:lnTo>
                      <a:pt x="81" y="271"/>
                    </a:lnTo>
                    <a:lnTo>
                      <a:pt x="41" y="23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1" name="Freeform 113">
                <a:extLst>
                  <a:ext uri="{FF2B5EF4-FFF2-40B4-BE49-F238E27FC236}">
                    <a16:creationId xmlns:a16="http://schemas.microsoft.com/office/drawing/2014/main" id="{104B693C-210E-43E1-B47C-F15FEEE74F32}"/>
                  </a:ext>
                </a:extLst>
              </p:cNvPr>
              <p:cNvSpPr>
                <a:spLocks/>
              </p:cNvSpPr>
              <p:nvPr/>
            </p:nvSpPr>
            <p:spPr bwMode="auto">
              <a:xfrm>
                <a:off x="1076" y="1179"/>
                <a:ext cx="227" cy="286"/>
              </a:xfrm>
              <a:custGeom>
                <a:avLst/>
                <a:gdLst>
                  <a:gd name="T0" fmla="*/ 12 w 1592"/>
                  <a:gd name="T1" fmla="*/ 0 h 2003"/>
                  <a:gd name="T2" fmla="*/ 227 w 1592"/>
                  <a:gd name="T3" fmla="*/ 277 h 2003"/>
                  <a:gd name="T4" fmla="*/ 215 w 1592"/>
                  <a:gd name="T5" fmla="*/ 286 h 2003"/>
                  <a:gd name="T6" fmla="*/ 0 w 1592"/>
                  <a:gd name="T7" fmla="*/ 9 h 2003"/>
                  <a:gd name="T8" fmla="*/ 12 w 1592"/>
                  <a:gd name="T9" fmla="*/ 0 h 2003"/>
                  <a:gd name="T10" fmla="*/ 0 60000 65536"/>
                  <a:gd name="T11" fmla="*/ 0 60000 65536"/>
                  <a:gd name="T12" fmla="*/ 0 60000 65536"/>
                  <a:gd name="T13" fmla="*/ 0 60000 65536"/>
                  <a:gd name="T14" fmla="*/ 0 60000 65536"/>
                  <a:gd name="T15" fmla="*/ 0 w 1592"/>
                  <a:gd name="T16" fmla="*/ 0 h 2003"/>
                  <a:gd name="T17" fmla="*/ 1592 w 1592"/>
                  <a:gd name="T18" fmla="*/ 2003 h 2003"/>
                </a:gdLst>
                <a:ahLst/>
                <a:cxnLst>
                  <a:cxn ang="T10">
                    <a:pos x="T0" y="T1"/>
                  </a:cxn>
                  <a:cxn ang="T11">
                    <a:pos x="T2" y="T3"/>
                  </a:cxn>
                  <a:cxn ang="T12">
                    <a:pos x="T4" y="T5"/>
                  </a:cxn>
                  <a:cxn ang="T13">
                    <a:pos x="T6" y="T7"/>
                  </a:cxn>
                  <a:cxn ang="T14">
                    <a:pos x="T8" y="T9"/>
                  </a:cxn>
                </a:cxnLst>
                <a:rect l="T15" t="T16" r="T17" b="T18"/>
                <a:pathLst>
                  <a:path w="1592" h="2003">
                    <a:moveTo>
                      <a:pt x="83" y="0"/>
                    </a:moveTo>
                    <a:lnTo>
                      <a:pt x="1592" y="1939"/>
                    </a:lnTo>
                    <a:lnTo>
                      <a:pt x="1510" y="2003"/>
                    </a:lnTo>
                    <a:lnTo>
                      <a:pt x="0" y="64"/>
                    </a:lnTo>
                    <a:lnTo>
                      <a:pt x="83"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2" name="Freeform 114">
                <a:extLst>
                  <a:ext uri="{FF2B5EF4-FFF2-40B4-BE49-F238E27FC236}">
                    <a16:creationId xmlns:a16="http://schemas.microsoft.com/office/drawing/2014/main" id="{08DD0825-D426-4CEE-8776-44F10220A09D}"/>
                  </a:ext>
                </a:extLst>
              </p:cNvPr>
              <p:cNvSpPr>
                <a:spLocks/>
              </p:cNvSpPr>
              <p:nvPr/>
            </p:nvSpPr>
            <p:spPr bwMode="auto">
              <a:xfrm>
                <a:off x="1090" y="681"/>
                <a:ext cx="485" cy="383"/>
              </a:xfrm>
              <a:custGeom>
                <a:avLst/>
                <a:gdLst>
                  <a:gd name="T0" fmla="*/ 0 w 3393"/>
                  <a:gd name="T1" fmla="*/ 371 h 2677"/>
                  <a:gd name="T2" fmla="*/ 476 w 3393"/>
                  <a:gd name="T3" fmla="*/ 0 h 2677"/>
                  <a:gd name="T4" fmla="*/ 485 w 3393"/>
                  <a:gd name="T5" fmla="*/ 12 h 2677"/>
                  <a:gd name="T6" fmla="*/ 9 w 3393"/>
                  <a:gd name="T7" fmla="*/ 383 h 2677"/>
                  <a:gd name="T8" fmla="*/ 0 w 3393"/>
                  <a:gd name="T9" fmla="*/ 371 h 2677"/>
                  <a:gd name="T10" fmla="*/ 0 60000 65536"/>
                  <a:gd name="T11" fmla="*/ 0 60000 65536"/>
                  <a:gd name="T12" fmla="*/ 0 60000 65536"/>
                  <a:gd name="T13" fmla="*/ 0 60000 65536"/>
                  <a:gd name="T14" fmla="*/ 0 60000 65536"/>
                  <a:gd name="T15" fmla="*/ 0 w 3393"/>
                  <a:gd name="T16" fmla="*/ 0 h 2677"/>
                  <a:gd name="T17" fmla="*/ 3393 w 3393"/>
                  <a:gd name="T18" fmla="*/ 2677 h 2677"/>
                </a:gdLst>
                <a:ahLst/>
                <a:cxnLst>
                  <a:cxn ang="T10">
                    <a:pos x="T0" y="T1"/>
                  </a:cxn>
                  <a:cxn ang="T11">
                    <a:pos x="T2" y="T3"/>
                  </a:cxn>
                  <a:cxn ang="T12">
                    <a:pos x="T4" y="T5"/>
                  </a:cxn>
                  <a:cxn ang="T13">
                    <a:pos x="T6" y="T7"/>
                  </a:cxn>
                  <a:cxn ang="T14">
                    <a:pos x="T8" y="T9"/>
                  </a:cxn>
                </a:cxnLst>
                <a:rect l="T15" t="T16" r="T17" b="T18"/>
                <a:pathLst>
                  <a:path w="3393" h="2677">
                    <a:moveTo>
                      <a:pt x="0" y="2595"/>
                    </a:moveTo>
                    <a:lnTo>
                      <a:pt x="3329" y="0"/>
                    </a:lnTo>
                    <a:lnTo>
                      <a:pt x="3393" y="81"/>
                    </a:lnTo>
                    <a:lnTo>
                      <a:pt x="64" y="2677"/>
                    </a:lnTo>
                    <a:lnTo>
                      <a:pt x="0" y="259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3" name="Freeform 115">
                <a:extLst>
                  <a:ext uri="{FF2B5EF4-FFF2-40B4-BE49-F238E27FC236}">
                    <a16:creationId xmlns:a16="http://schemas.microsoft.com/office/drawing/2014/main" id="{57175118-4BDE-4172-A2B7-09F6DF622132}"/>
                  </a:ext>
                </a:extLst>
              </p:cNvPr>
              <p:cNvSpPr>
                <a:spLocks/>
              </p:cNvSpPr>
              <p:nvPr/>
            </p:nvSpPr>
            <p:spPr bwMode="auto">
              <a:xfrm>
                <a:off x="1417" y="1127"/>
                <a:ext cx="437" cy="348"/>
              </a:xfrm>
              <a:custGeom>
                <a:avLst/>
                <a:gdLst>
                  <a:gd name="T0" fmla="*/ 0 w 3064"/>
                  <a:gd name="T1" fmla="*/ 336 h 2433"/>
                  <a:gd name="T2" fmla="*/ 428 w 3064"/>
                  <a:gd name="T3" fmla="*/ 0 h 2433"/>
                  <a:gd name="T4" fmla="*/ 437 w 3064"/>
                  <a:gd name="T5" fmla="*/ 12 h 2433"/>
                  <a:gd name="T6" fmla="*/ 9 w 3064"/>
                  <a:gd name="T7" fmla="*/ 348 h 2433"/>
                  <a:gd name="T8" fmla="*/ 0 w 3064"/>
                  <a:gd name="T9" fmla="*/ 336 h 2433"/>
                  <a:gd name="T10" fmla="*/ 0 60000 65536"/>
                  <a:gd name="T11" fmla="*/ 0 60000 65536"/>
                  <a:gd name="T12" fmla="*/ 0 60000 65536"/>
                  <a:gd name="T13" fmla="*/ 0 60000 65536"/>
                  <a:gd name="T14" fmla="*/ 0 60000 65536"/>
                  <a:gd name="T15" fmla="*/ 0 w 3064"/>
                  <a:gd name="T16" fmla="*/ 0 h 2433"/>
                  <a:gd name="T17" fmla="*/ 3064 w 3064"/>
                  <a:gd name="T18" fmla="*/ 2433 h 2433"/>
                </a:gdLst>
                <a:ahLst/>
                <a:cxnLst>
                  <a:cxn ang="T10">
                    <a:pos x="T0" y="T1"/>
                  </a:cxn>
                  <a:cxn ang="T11">
                    <a:pos x="T2" y="T3"/>
                  </a:cxn>
                  <a:cxn ang="T12">
                    <a:pos x="T4" y="T5"/>
                  </a:cxn>
                  <a:cxn ang="T13">
                    <a:pos x="T6" y="T7"/>
                  </a:cxn>
                  <a:cxn ang="T14">
                    <a:pos x="T8" y="T9"/>
                  </a:cxn>
                </a:cxnLst>
                <a:rect l="T15" t="T16" r="T17" b="T18"/>
                <a:pathLst>
                  <a:path w="3064" h="2433">
                    <a:moveTo>
                      <a:pt x="0" y="2351"/>
                    </a:moveTo>
                    <a:lnTo>
                      <a:pt x="3000" y="0"/>
                    </a:lnTo>
                    <a:lnTo>
                      <a:pt x="3064" y="83"/>
                    </a:lnTo>
                    <a:lnTo>
                      <a:pt x="64" y="2433"/>
                    </a:lnTo>
                    <a:lnTo>
                      <a:pt x="0" y="2351"/>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4" name="Freeform 116">
                <a:extLst>
                  <a:ext uri="{FF2B5EF4-FFF2-40B4-BE49-F238E27FC236}">
                    <a16:creationId xmlns:a16="http://schemas.microsoft.com/office/drawing/2014/main" id="{57325C7C-23AA-48D7-87DF-2F1DA1DD7022}"/>
                  </a:ext>
                </a:extLst>
              </p:cNvPr>
              <p:cNvSpPr>
                <a:spLocks/>
              </p:cNvSpPr>
              <p:nvPr/>
            </p:nvSpPr>
            <p:spPr bwMode="auto">
              <a:xfrm>
                <a:off x="1845" y="1122"/>
                <a:ext cx="21" cy="20"/>
              </a:xfrm>
              <a:custGeom>
                <a:avLst/>
                <a:gdLst>
                  <a:gd name="T0" fmla="*/ 0 w 145"/>
                  <a:gd name="T1" fmla="*/ 6 h 141"/>
                  <a:gd name="T2" fmla="*/ 15 w 145"/>
                  <a:gd name="T3" fmla="*/ 0 h 141"/>
                  <a:gd name="T4" fmla="*/ 15 w 145"/>
                  <a:gd name="T5" fmla="*/ 0 h 141"/>
                  <a:gd name="T6" fmla="*/ 17 w 145"/>
                  <a:gd name="T7" fmla="*/ 0 h 141"/>
                  <a:gd name="T8" fmla="*/ 18 w 145"/>
                  <a:gd name="T9" fmla="*/ 7 h 141"/>
                  <a:gd name="T10" fmla="*/ 21 w 145"/>
                  <a:gd name="T11" fmla="*/ 14 h 141"/>
                  <a:gd name="T12" fmla="*/ 6 w 145"/>
                  <a:gd name="T13" fmla="*/ 20 h 141"/>
                  <a:gd name="T14" fmla="*/ 0 w 145"/>
                  <a:gd name="T15" fmla="*/ 6 h 141"/>
                  <a:gd name="T16" fmla="*/ 0 60000 65536"/>
                  <a:gd name="T17" fmla="*/ 0 60000 65536"/>
                  <a:gd name="T18" fmla="*/ 0 60000 65536"/>
                  <a:gd name="T19" fmla="*/ 0 60000 65536"/>
                  <a:gd name="T20" fmla="*/ 0 60000 65536"/>
                  <a:gd name="T21" fmla="*/ 0 60000 65536"/>
                  <a:gd name="T22" fmla="*/ 0 60000 65536"/>
                  <a:gd name="T23" fmla="*/ 0 60000 65536"/>
                  <a:gd name="T24" fmla="*/ 0 w 145"/>
                  <a:gd name="T25" fmla="*/ 0 h 141"/>
                  <a:gd name="T26" fmla="*/ 145 w 145"/>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 h="141">
                    <a:moveTo>
                      <a:pt x="0" y="44"/>
                    </a:moveTo>
                    <a:lnTo>
                      <a:pt x="106" y="3"/>
                    </a:lnTo>
                    <a:lnTo>
                      <a:pt x="119" y="0"/>
                    </a:lnTo>
                    <a:lnTo>
                      <a:pt x="126" y="52"/>
                    </a:lnTo>
                    <a:lnTo>
                      <a:pt x="145" y="100"/>
                    </a:lnTo>
                    <a:lnTo>
                      <a:pt x="39" y="141"/>
                    </a:lnTo>
                    <a:lnTo>
                      <a:pt x="0" y="4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5" name="Freeform 117">
                <a:extLst>
                  <a:ext uri="{FF2B5EF4-FFF2-40B4-BE49-F238E27FC236}">
                    <a16:creationId xmlns:a16="http://schemas.microsoft.com/office/drawing/2014/main" id="{9327AEDC-1615-4F6B-B9AC-D43F8AC62488}"/>
                  </a:ext>
                </a:extLst>
              </p:cNvPr>
              <p:cNvSpPr>
                <a:spLocks/>
              </p:cNvSpPr>
              <p:nvPr/>
            </p:nvSpPr>
            <p:spPr bwMode="auto">
              <a:xfrm>
                <a:off x="1862" y="1120"/>
                <a:ext cx="18" cy="16"/>
              </a:xfrm>
              <a:custGeom>
                <a:avLst/>
                <a:gdLst>
                  <a:gd name="T0" fmla="*/ 0 w 127"/>
                  <a:gd name="T1" fmla="*/ 2 h 116"/>
                  <a:gd name="T2" fmla="*/ 16 w 127"/>
                  <a:gd name="T3" fmla="*/ 0 h 116"/>
                  <a:gd name="T4" fmla="*/ 16 w 127"/>
                  <a:gd name="T5" fmla="*/ 0 h 116"/>
                  <a:gd name="T6" fmla="*/ 18 w 127"/>
                  <a:gd name="T7" fmla="*/ 0 h 116"/>
                  <a:gd name="T8" fmla="*/ 17 w 127"/>
                  <a:gd name="T9" fmla="*/ 7 h 116"/>
                  <a:gd name="T10" fmla="*/ 18 w 127"/>
                  <a:gd name="T11" fmla="*/ 14 h 116"/>
                  <a:gd name="T12" fmla="*/ 2 w 127"/>
                  <a:gd name="T13" fmla="*/ 16 h 116"/>
                  <a:gd name="T14" fmla="*/ 1 w 127"/>
                  <a:gd name="T15" fmla="*/ 9 h 116"/>
                  <a:gd name="T16" fmla="*/ 0 w 127"/>
                  <a:gd name="T17" fmla="*/ 2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16"/>
                  <a:gd name="T29" fmla="*/ 127 w 127"/>
                  <a:gd name="T30" fmla="*/ 116 h 1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16">
                    <a:moveTo>
                      <a:pt x="0" y="13"/>
                    </a:moveTo>
                    <a:lnTo>
                      <a:pt x="115" y="0"/>
                    </a:lnTo>
                    <a:lnTo>
                      <a:pt x="127" y="0"/>
                    </a:lnTo>
                    <a:lnTo>
                      <a:pt x="122" y="52"/>
                    </a:lnTo>
                    <a:lnTo>
                      <a:pt x="127" y="104"/>
                    </a:lnTo>
                    <a:lnTo>
                      <a:pt x="12" y="116"/>
                    </a:lnTo>
                    <a:lnTo>
                      <a:pt x="7" y="65"/>
                    </a:lnTo>
                    <a:lnTo>
                      <a:pt x="0" y="1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6" name="Freeform 118">
                <a:extLst>
                  <a:ext uri="{FF2B5EF4-FFF2-40B4-BE49-F238E27FC236}">
                    <a16:creationId xmlns:a16="http://schemas.microsoft.com/office/drawing/2014/main" id="{1E4F3B94-971E-4898-837D-20EC83FBD0E1}"/>
                  </a:ext>
                </a:extLst>
              </p:cNvPr>
              <p:cNvSpPr>
                <a:spLocks/>
              </p:cNvSpPr>
              <p:nvPr/>
            </p:nvSpPr>
            <p:spPr bwMode="auto">
              <a:xfrm>
                <a:off x="1879" y="1120"/>
                <a:ext cx="20" cy="16"/>
              </a:xfrm>
              <a:custGeom>
                <a:avLst/>
                <a:gdLst>
                  <a:gd name="T0" fmla="*/ 2 w 141"/>
                  <a:gd name="T1" fmla="*/ 0 h 117"/>
                  <a:gd name="T2" fmla="*/ 18 w 141"/>
                  <a:gd name="T3" fmla="*/ 2 h 117"/>
                  <a:gd name="T4" fmla="*/ 18 w 141"/>
                  <a:gd name="T5" fmla="*/ 2 h 117"/>
                  <a:gd name="T6" fmla="*/ 20 w 141"/>
                  <a:gd name="T7" fmla="*/ 2 h 117"/>
                  <a:gd name="T8" fmla="*/ 18 w 141"/>
                  <a:gd name="T9" fmla="*/ 9 h 117"/>
                  <a:gd name="T10" fmla="*/ 17 w 141"/>
                  <a:gd name="T11" fmla="*/ 16 h 117"/>
                  <a:gd name="T12" fmla="*/ 0 w 141"/>
                  <a:gd name="T13" fmla="*/ 14 h 117"/>
                  <a:gd name="T14" fmla="*/ 1 w 141"/>
                  <a:gd name="T15" fmla="*/ 7 h 117"/>
                  <a:gd name="T16" fmla="*/ 2 w 141"/>
                  <a:gd name="T17" fmla="*/ 0 h 1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
                  <a:gd name="T28" fmla="*/ 0 h 117"/>
                  <a:gd name="T29" fmla="*/ 141 w 141"/>
                  <a:gd name="T30" fmla="*/ 117 h 1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 h="117">
                    <a:moveTo>
                      <a:pt x="12" y="0"/>
                    </a:moveTo>
                    <a:lnTo>
                      <a:pt x="130" y="14"/>
                    </a:lnTo>
                    <a:lnTo>
                      <a:pt x="141" y="16"/>
                    </a:lnTo>
                    <a:lnTo>
                      <a:pt x="125" y="66"/>
                    </a:lnTo>
                    <a:lnTo>
                      <a:pt x="119" y="117"/>
                    </a:lnTo>
                    <a:lnTo>
                      <a:pt x="0" y="104"/>
                    </a:lnTo>
                    <a:lnTo>
                      <a:pt x="7" y="52"/>
                    </a:lnTo>
                    <a:lnTo>
                      <a:pt x="12"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7" name="Freeform 119">
                <a:extLst>
                  <a:ext uri="{FF2B5EF4-FFF2-40B4-BE49-F238E27FC236}">
                    <a16:creationId xmlns:a16="http://schemas.microsoft.com/office/drawing/2014/main" id="{A050F7BD-81B2-40DB-BDA0-1045604763A1}"/>
                  </a:ext>
                </a:extLst>
              </p:cNvPr>
              <p:cNvSpPr>
                <a:spLocks/>
              </p:cNvSpPr>
              <p:nvPr/>
            </p:nvSpPr>
            <p:spPr bwMode="auto">
              <a:xfrm>
                <a:off x="1894" y="1122"/>
                <a:ext cx="22" cy="20"/>
              </a:xfrm>
              <a:custGeom>
                <a:avLst/>
                <a:gdLst>
                  <a:gd name="T0" fmla="*/ 2 w 151"/>
                  <a:gd name="T1" fmla="*/ 7 h 138"/>
                  <a:gd name="T2" fmla="*/ 5 w 151"/>
                  <a:gd name="T3" fmla="*/ 0 h 138"/>
                  <a:gd name="T4" fmla="*/ 22 w 151"/>
                  <a:gd name="T5" fmla="*/ 6 h 138"/>
                  <a:gd name="T6" fmla="*/ 17 w 151"/>
                  <a:gd name="T7" fmla="*/ 20 h 138"/>
                  <a:gd name="T8" fmla="*/ 0 w 151"/>
                  <a:gd name="T9" fmla="*/ 14 h 138"/>
                  <a:gd name="T10" fmla="*/ 2 w 151"/>
                  <a:gd name="T11" fmla="*/ 7 h 138"/>
                  <a:gd name="T12" fmla="*/ 0 60000 65536"/>
                  <a:gd name="T13" fmla="*/ 0 60000 65536"/>
                  <a:gd name="T14" fmla="*/ 0 60000 65536"/>
                  <a:gd name="T15" fmla="*/ 0 60000 65536"/>
                  <a:gd name="T16" fmla="*/ 0 60000 65536"/>
                  <a:gd name="T17" fmla="*/ 0 60000 65536"/>
                  <a:gd name="T18" fmla="*/ 0 w 151"/>
                  <a:gd name="T19" fmla="*/ 0 h 138"/>
                  <a:gd name="T20" fmla="*/ 151 w 151"/>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51" h="138">
                    <a:moveTo>
                      <a:pt x="17" y="50"/>
                    </a:moveTo>
                    <a:lnTo>
                      <a:pt x="33" y="0"/>
                    </a:lnTo>
                    <a:lnTo>
                      <a:pt x="151" y="39"/>
                    </a:lnTo>
                    <a:lnTo>
                      <a:pt x="118" y="138"/>
                    </a:lnTo>
                    <a:lnTo>
                      <a:pt x="0" y="99"/>
                    </a:lnTo>
                    <a:lnTo>
                      <a:pt x="17" y="5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8" name="Line 120">
                <a:extLst>
                  <a:ext uri="{FF2B5EF4-FFF2-40B4-BE49-F238E27FC236}">
                    <a16:creationId xmlns:a16="http://schemas.microsoft.com/office/drawing/2014/main" id="{273A55E1-BB61-44FE-8C1F-60D8401139F5}"/>
                  </a:ext>
                </a:extLst>
              </p:cNvPr>
              <p:cNvSpPr>
                <a:spLocks noChangeShapeType="1"/>
              </p:cNvSpPr>
              <p:nvPr/>
            </p:nvSpPr>
            <p:spPr bwMode="auto">
              <a:xfrm>
                <a:off x="1569" y="688"/>
                <a:ext cx="343" cy="440"/>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249" name="Group 121">
              <a:extLst>
                <a:ext uri="{FF2B5EF4-FFF2-40B4-BE49-F238E27FC236}">
                  <a16:creationId xmlns:a16="http://schemas.microsoft.com/office/drawing/2014/main" id="{353D7914-F678-4EE6-A243-70AA945C27FF}"/>
                </a:ext>
              </a:extLst>
            </p:cNvPr>
            <p:cNvGrpSpPr>
              <a:grpSpLocks/>
            </p:cNvGrpSpPr>
            <p:nvPr/>
          </p:nvGrpSpPr>
          <p:grpSpPr bwMode="auto">
            <a:xfrm>
              <a:off x="6410253" y="3944926"/>
              <a:ext cx="52385" cy="211136"/>
              <a:chOff x="2174" y="2959"/>
              <a:chExt cx="60" cy="247"/>
            </a:xfrm>
          </p:grpSpPr>
          <p:sp>
            <p:nvSpPr>
              <p:cNvPr id="303" name="Freeform 122">
                <a:extLst>
                  <a:ext uri="{FF2B5EF4-FFF2-40B4-BE49-F238E27FC236}">
                    <a16:creationId xmlns:a16="http://schemas.microsoft.com/office/drawing/2014/main" id="{6BD1DC43-D0C7-4942-BCDC-D9669979101D}"/>
                  </a:ext>
                </a:extLst>
              </p:cNvPr>
              <p:cNvSpPr>
                <a:spLocks/>
              </p:cNvSpPr>
              <p:nvPr/>
            </p:nvSpPr>
            <p:spPr bwMode="auto">
              <a:xfrm>
                <a:off x="2177" y="2959"/>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4 w 148"/>
                  <a:gd name="T13" fmla="*/ 60 h 416"/>
                  <a:gd name="T14" fmla="*/ 8 w 148"/>
                  <a:gd name="T15" fmla="*/ 60 h 416"/>
                  <a:gd name="T16" fmla="*/ 12 w 148"/>
                  <a:gd name="T17" fmla="*/ 60 h 416"/>
                  <a:gd name="T18" fmla="*/ 17 w 148"/>
                  <a:gd name="T19" fmla="*/ 60 h 416"/>
                  <a:gd name="T20" fmla="*/ 17 w 148"/>
                  <a:gd name="T21" fmla="*/ 60 h 416"/>
                  <a:gd name="T22" fmla="*/ 21 w 148"/>
                  <a:gd name="T23" fmla="*/ 55 h 416"/>
                  <a:gd name="T24" fmla="*/ 21 w 148"/>
                  <a:gd name="T25" fmla="*/ 55 h 416"/>
                  <a:gd name="T26" fmla="*/ 21 w 148"/>
                  <a:gd name="T27" fmla="*/ 50 h 416"/>
                  <a:gd name="T28" fmla="*/ 17 w 148"/>
                  <a:gd name="T29" fmla="*/ 40 h 416"/>
                  <a:gd name="T30" fmla="*/ 17 w 148"/>
                  <a:gd name="T31" fmla="*/ 30 h 416"/>
                  <a:gd name="T32" fmla="*/ 17 w 148"/>
                  <a:gd name="T33" fmla="*/ 30 h 416"/>
                  <a:gd name="T34" fmla="*/ 12 w 148"/>
                  <a:gd name="T35" fmla="*/ 15 h 416"/>
                  <a:gd name="T36" fmla="*/ 8 w 148"/>
                  <a:gd name="T37" fmla="*/ 0 h 416"/>
                  <a:gd name="T38" fmla="*/ 4 w 148"/>
                  <a:gd name="T39" fmla="*/ 15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416"/>
                  <a:gd name="T62" fmla="*/ 148 w 148"/>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416">
                    <a:moveTo>
                      <a:pt x="30" y="104"/>
                    </a:moveTo>
                    <a:lnTo>
                      <a:pt x="0" y="277"/>
                    </a:lnTo>
                    <a:lnTo>
                      <a:pt x="0" y="311"/>
                    </a:lnTo>
                    <a:lnTo>
                      <a:pt x="0" y="347"/>
                    </a:lnTo>
                    <a:lnTo>
                      <a:pt x="0" y="381"/>
                    </a:lnTo>
                    <a:lnTo>
                      <a:pt x="30" y="416"/>
                    </a:lnTo>
                    <a:lnTo>
                      <a:pt x="59" y="416"/>
                    </a:lnTo>
                    <a:lnTo>
                      <a:pt x="88" y="416"/>
                    </a:lnTo>
                    <a:lnTo>
                      <a:pt x="118" y="416"/>
                    </a:lnTo>
                    <a:lnTo>
                      <a:pt x="148" y="381"/>
                    </a:lnTo>
                    <a:lnTo>
                      <a:pt x="148" y="347"/>
                    </a:lnTo>
                    <a:lnTo>
                      <a:pt x="118" y="277"/>
                    </a:lnTo>
                    <a:lnTo>
                      <a:pt x="118" y="208"/>
                    </a:lnTo>
                    <a:lnTo>
                      <a:pt x="88" y="104"/>
                    </a:lnTo>
                    <a:lnTo>
                      <a:pt x="59" y="0"/>
                    </a:lnTo>
                    <a:lnTo>
                      <a:pt x="30" y="104"/>
                    </a:lnTo>
                    <a:close/>
                  </a:path>
                </a:pathLst>
              </a:custGeom>
              <a:solidFill>
                <a:srgbClr val="C0C0C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4" name="Freeform 123">
                <a:extLst>
                  <a:ext uri="{FF2B5EF4-FFF2-40B4-BE49-F238E27FC236}">
                    <a16:creationId xmlns:a16="http://schemas.microsoft.com/office/drawing/2014/main" id="{522B6355-DC2D-4F55-95B2-ABCDCF6FD53C}"/>
                  </a:ext>
                </a:extLst>
              </p:cNvPr>
              <p:cNvSpPr>
                <a:spLocks/>
              </p:cNvSpPr>
              <p:nvPr/>
            </p:nvSpPr>
            <p:spPr bwMode="auto">
              <a:xfrm>
                <a:off x="2177" y="2959"/>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8 w 148"/>
                  <a:gd name="T13" fmla="*/ 60 h 416"/>
                  <a:gd name="T14" fmla="*/ 12 w 148"/>
                  <a:gd name="T15" fmla="*/ 60 h 416"/>
                  <a:gd name="T16" fmla="*/ 17 w 148"/>
                  <a:gd name="T17" fmla="*/ 60 h 416"/>
                  <a:gd name="T18" fmla="*/ 21 w 148"/>
                  <a:gd name="T19" fmla="*/ 55 h 416"/>
                  <a:gd name="T20" fmla="*/ 21 w 148"/>
                  <a:gd name="T21" fmla="*/ 50 h 416"/>
                  <a:gd name="T22" fmla="*/ 17 w 148"/>
                  <a:gd name="T23" fmla="*/ 40 h 416"/>
                  <a:gd name="T24" fmla="*/ 17 w 148"/>
                  <a:gd name="T25" fmla="*/ 30 h 416"/>
                  <a:gd name="T26" fmla="*/ 12 w 148"/>
                  <a:gd name="T27" fmla="*/ 15 h 416"/>
                  <a:gd name="T28" fmla="*/ 8 w 148"/>
                  <a:gd name="T29" fmla="*/ 0 h 416"/>
                  <a:gd name="T30" fmla="*/ 4 w 148"/>
                  <a:gd name="T31" fmla="*/ 15 h 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416"/>
                  <a:gd name="T50" fmla="*/ 148 w 148"/>
                  <a:gd name="T51" fmla="*/ 416 h 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416">
                    <a:moveTo>
                      <a:pt x="30" y="104"/>
                    </a:moveTo>
                    <a:lnTo>
                      <a:pt x="0" y="277"/>
                    </a:lnTo>
                    <a:lnTo>
                      <a:pt x="0" y="311"/>
                    </a:lnTo>
                    <a:lnTo>
                      <a:pt x="0" y="347"/>
                    </a:lnTo>
                    <a:lnTo>
                      <a:pt x="0" y="381"/>
                    </a:lnTo>
                    <a:lnTo>
                      <a:pt x="30" y="416"/>
                    </a:lnTo>
                    <a:lnTo>
                      <a:pt x="59" y="416"/>
                    </a:lnTo>
                    <a:lnTo>
                      <a:pt x="88" y="416"/>
                    </a:lnTo>
                    <a:lnTo>
                      <a:pt x="118" y="416"/>
                    </a:lnTo>
                    <a:lnTo>
                      <a:pt x="148" y="381"/>
                    </a:lnTo>
                    <a:lnTo>
                      <a:pt x="148" y="347"/>
                    </a:lnTo>
                    <a:lnTo>
                      <a:pt x="118" y="277"/>
                    </a:lnTo>
                    <a:lnTo>
                      <a:pt x="118" y="208"/>
                    </a:lnTo>
                    <a:lnTo>
                      <a:pt x="88" y="104"/>
                    </a:lnTo>
                    <a:lnTo>
                      <a:pt x="59" y="0"/>
                    </a:lnTo>
                    <a:lnTo>
                      <a:pt x="30" y="104"/>
                    </a:lnTo>
                  </a:path>
                </a:pathLst>
              </a:custGeom>
              <a:no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5" name="Freeform 124">
                <a:extLst>
                  <a:ext uri="{FF2B5EF4-FFF2-40B4-BE49-F238E27FC236}">
                    <a16:creationId xmlns:a16="http://schemas.microsoft.com/office/drawing/2014/main" id="{768A2CDD-D766-4433-B2FD-36D8E9A18CF2}"/>
                  </a:ext>
                </a:extLst>
              </p:cNvPr>
              <p:cNvSpPr>
                <a:spLocks/>
              </p:cNvSpPr>
              <p:nvPr/>
            </p:nvSpPr>
            <p:spPr bwMode="auto">
              <a:xfrm>
                <a:off x="2174" y="3146"/>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4 w 148"/>
                  <a:gd name="T13" fmla="*/ 60 h 416"/>
                  <a:gd name="T14" fmla="*/ 8 w 148"/>
                  <a:gd name="T15" fmla="*/ 60 h 416"/>
                  <a:gd name="T16" fmla="*/ 12 w 148"/>
                  <a:gd name="T17" fmla="*/ 60 h 416"/>
                  <a:gd name="T18" fmla="*/ 17 w 148"/>
                  <a:gd name="T19" fmla="*/ 60 h 416"/>
                  <a:gd name="T20" fmla="*/ 17 w 148"/>
                  <a:gd name="T21" fmla="*/ 60 h 416"/>
                  <a:gd name="T22" fmla="*/ 21 w 148"/>
                  <a:gd name="T23" fmla="*/ 55 h 416"/>
                  <a:gd name="T24" fmla="*/ 21 w 148"/>
                  <a:gd name="T25" fmla="*/ 55 h 416"/>
                  <a:gd name="T26" fmla="*/ 21 w 148"/>
                  <a:gd name="T27" fmla="*/ 50 h 416"/>
                  <a:gd name="T28" fmla="*/ 17 w 148"/>
                  <a:gd name="T29" fmla="*/ 40 h 416"/>
                  <a:gd name="T30" fmla="*/ 17 w 148"/>
                  <a:gd name="T31" fmla="*/ 30 h 416"/>
                  <a:gd name="T32" fmla="*/ 17 w 148"/>
                  <a:gd name="T33" fmla="*/ 30 h 416"/>
                  <a:gd name="T34" fmla="*/ 12 w 148"/>
                  <a:gd name="T35" fmla="*/ 15 h 416"/>
                  <a:gd name="T36" fmla="*/ 8 w 148"/>
                  <a:gd name="T37" fmla="*/ 0 h 416"/>
                  <a:gd name="T38" fmla="*/ 4 w 148"/>
                  <a:gd name="T39" fmla="*/ 15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416"/>
                  <a:gd name="T62" fmla="*/ 148 w 148"/>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416">
                    <a:moveTo>
                      <a:pt x="30" y="104"/>
                    </a:moveTo>
                    <a:lnTo>
                      <a:pt x="0" y="277"/>
                    </a:lnTo>
                    <a:lnTo>
                      <a:pt x="0" y="311"/>
                    </a:lnTo>
                    <a:lnTo>
                      <a:pt x="0" y="347"/>
                    </a:lnTo>
                    <a:lnTo>
                      <a:pt x="0" y="380"/>
                    </a:lnTo>
                    <a:lnTo>
                      <a:pt x="30" y="416"/>
                    </a:lnTo>
                    <a:lnTo>
                      <a:pt x="59" y="416"/>
                    </a:lnTo>
                    <a:lnTo>
                      <a:pt x="88" y="416"/>
                    </a:lnTo>
                    <a:lnTo>
                      <a:pt x="119" y="416"/>
                    </a:lnTo>
                    <a:lnTo>
                      <a:pt x="148" y="380"/>
                    </a:lnTo>
                    <a:lnTo>
                      <a:pt x="148" y="347"/>
                    </a:lnTo>
                    <a:lnTo>
                      <a:pt x="119" y="277"/>
                    </a:lnTo>
                    <a:lnTo>
                      <a:pt x="119" y="208"/>
                    </a:lnTo>
                    <a:lnTo>
                      <a:pt x="88" y="104"/>
                    </a:lnTo>
                    <a:lnTo>
                      <a:pt x="59" y="0"/>
                    </a:lnTo>
                    <a:lnTo>
                      <a:pt x="30" y="104"/>
                    </a:lnTo>
                    <a:close/>
                  </a:path>
                </a:pathLst>
              </a:custGeom>
              <a:solidFill>
                <a:srgbClr val="C0C0C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6" name="Freeform 125">
                <a:extLst>
                  <a:ext uri="{FF2B5EF4-FFF2-40B4-BE49-F238E27FC236}">
                    <a16:creationId xmlns:a16="http://schemas.microsoft.com/office/drawing/2014/main" id="{7E75F39D-3782-4B2D-9881-7DF9328C7A59}"/>
                  </a:ext>
                </a:extLst>
              </p:cNvPr>
              <p:cNvSpPr>
                <a:spLocks/>
              </p:cNvSpPr>
              <p:nvPr/>
            </p:nvSpPr>
            <p:spPr bwMode="auto">
              <a:xfrm>
                <a:off x="2174" y="3146"/>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8 w 148"/>
                  <a:gd name="T13" fmla="*/ 60 h 416"/>
                  <a:gd name="T14" fmla="*/ 12 w 148"/>
                  <a:gd name="T15" fmla="*/ 60 h 416"/>
                  <a:gd name="T16" fmla="*/ 17 w 148"/>
                  <a:gd name="T17" fmla="*/ 60 h 416"/>
                  <a:gd name="T18" fmla="*/ 21 w 148"/>
                  <a:gd name="T19" fmla="*/ 55 h 416"/>
                  <a:gd name="T20" fmla="*/ 21 w 148"/>
                  <a:gd name="T21" fmla="*/ 50 h 416"/>
                  <a:gd name="T22" fmla="*/ 17 w 148"/>
                  <a:gd name="T23" fmla="*/ 40 h 416"/>
                  <a:gd name="T24" fmla="*/ 17 w 148"/>
                  <a:gd name="T25" fmla="*/ 30 h 416"/>
                  <a:gd name="T26" fmla="*/ 12 w 148"/>
                  <a:gd name="T27" fmla="*/ 15 h 416"/>
                  <a:gd name="T28" fmla="*/ 8 w 148"/>
                  <a:gd name="T29" fmla="*/ 0 h 416"/>
                  <a:gd name="T30" fmla="*/ 4 w 148"/>
                  <a:gd name="T31" fmla="*/ 15 h 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416"/>
                  <a:gd name="T50" fmla="*/ 148 w 148"/>
                  <a:gd name="T51" fmla="*/ 416 h 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416">
                    <a:moveTo>
                      <a:pt x="30" y="104"/>
                    </a:moveTo>
                    <a:lnTo>
                      <a:pt x="0" y="277"/>
                    </a:lnTo>
                    <a:lnTo>
                      <a:pt x="0" y="311"/>
                    </a:lnTo>
                    <a:lnTo>
                      <a:pt x="0" y="347"/>
                    </a:lnTo>
                    <a:lnTo>
                      <a:pt x="0" y="380"/>
                    </a:lnTo>
                    <a:lnTo>
                      <a:pt x="30" y="416"/>
                    </a:lnTo>
                    <a:lnTo>
                      <a:pt x="59" y="416"/>
                    </a:lnTo>
                    <a:lnTo>
                      <a:pt x="88" y="416"/>
                    </a:lnTo>
                    <a:lnTo>
                      <a:pt x="119" y="416"/>
                    </a:lnTo>
                    <a:lnTo>
                      <a:pt x="148" y="380"/>
                    </a:lnTo>
                    <a:lnTo>
                      <a:pt x="148" y="347"/>
                    </a:lnTo>
                    <a:lnTo>
                      <a:pt x="119" y="277"/>
                    </a:lnTo>
                    <a:lnTo>
                      <a:pt x="119" y="208"/>
                    </a:lnTo>
                    <a:lnTo>
                      <a:pt x="88" y="104"/>
                    </a:lnTo>
                    <a:lnTo>
                      <a:pt x="59" y="0"/>
                    </a:lnTo>
                    <a:lnTo>
                      <a:pt x="30" y="104"/>
                    </a:lnTo>
                  </a:path>
                </a:pathLst>
              </a:custGeom>
              <a:no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7" name="Freeform 126">
                <a:extLst>
                  <a:ext uri="{FF2B5EF4-FFF2-40B4-BE49-F238E27FC236}">
                    <a16:creationId xmlns:a16="http://schemas.microsoft.com/office/drawing/2014/main" id="{7D294905-D4FC-4844-AE39-34248C1A284B}"/>
                  </a:ext>
                </a:extLst>
              </p:cNvPr>
              <p:cNvSpPr>
                <a:spLocks/>
              </p:cNvSpPr>
              <p:nvPr/>
            </p:nvSpPr>
            <p:spPr bwMode="auto">
              <a:xfrm>
                <a:off x="2213" y="3035"/>
                <a:ext cx="21" cy="59"/>
              </a:xfrm>
              <a:custGeom>
                <a:avLst/>
                <a:gdLst>
                  <a:gd name="T0" fmla="*/ 4 w 148"/>
                  <a:gd name="T1" fmla="*/ 15 h 416"/>
                  <a:gd name="T2" fmla="*/ 0 w 148"/>
                  <a:gd name="T3" fmla="*/ 39 h 416"/>
                  <a:gd name="T4" fmla="*/ 0 w 148"/>
                  <a:gd name="T5" fmla="*/ 44 h 416"/>
                  <a:gd name="T6" fmla="*/ 0 w 148"/>
                  <a:gd name="T7" fmla="*/ 49 h 416"/>
                  <a:gd name="T8" fmla="*/ 0 w 148"/>
                  <a:gd name="T9" fmla="*/ 54 h 416"/>
                  <a:gd name="T10" fmla="*/ 4 w 148"/>
                  <a:gd name="T11" fmla="*/ 59 h 416"/>
                  <a:gd name="T12" fmla="*/ 4 w 148"/>
                  <a:gd name="T13" fmla="*/ 59 h 416"/>
                  <a:gd name="T14" fmla="*/ 8 w 148"/>
                  <a:gd name="T15" fmla="*/ 59 h 416"/>
                  <a:gd name="T16" fmla="*/ 12 w 148"/>
                  <a:gd name="T17" fmla="*/ 59 h 416"/>
                  <a:gd name="T18" fmla="*/ 17 w 148"/>
                  <a:gd name="T19" fmla="*/ 59 h 416"/>
                  <a:gd name="T20" fmla="*/ 17 w 148"/>
                  <a:gd name="T21" fmla="*/ 59 h 416"/>
                  <a:gd name="T22" fmla="*/ 21 w 148"/>
                  <a:gd name="T23" fmla="*/ 54 h 416"/>
                  <a:gd name="T24" fmla="*/ 21 w 148"/>
                  <a:gd name="T25" fmla="*/ 54 h 416"/>
                  <a:gd name="T26" fmla="*/ 21 w 148"/>
                  <a:gd name="T27" fmla="*/ 49 h 416"/>
                  <a:gd name="T28" fmla="*/ 17 w 148"/>
                  <a:gd name="T29" fmla="*/ 39 h 416"/>
                  <a:gd name="T30" fmla="*/ 17 w 148"/>
                  <a:gd name="T31" fmla="*/ 29 h 416"/>
                  <a:gd name="T32" fmla="*/ 17 w 148"/>
                  <a:gd name="T33" fmla="*/ 29 h 416"/>
                  <a:gd name="T34" fmla="*/ 12 w 148"/>
                  <a:gd name="T35" fmla="*/ 15 h 416"/>
                  <a:gd name="T36" fmla="*/ 8 w 148"/>
                  <a:gd name="T37" fmla="*/ 0 h 416"/>
                  <a:gd name="T38" fmla="*/ 4 w 148"/>
                  <a:gd name="T39" fmla="*/ 15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416"/>
                  <a:gd name="T62" fmla="*/ 148 w 148"/>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416">
                    <a:moveTo>
                      <a:pt x="29" y="104"/>
                    </a:moveTo>
                    <a:lnTo>
                      <a:pt x="0" y="277"/>
                    </a:lnTo>
                    <a:lnTo>
                      <a:pt x="0" y="311"/>
                    </a:lnTo>
                    <a:lnTo>
                      <a:pt x="0" y="347"/>
                    </a:lnTo>
                    <a:lnTo>
                      <a:pt x="0" y="380"/>
                    </a:lnTo>
                    <a:lnTo>
                      <a:pt x="29" y="416"/>
                    </a:lnTo>
                    <a:lnTo>
                      <a:pt x="59" y="416"/>
                    </a:lnTo>
                    <a:lnTo>
                      <a:pt x="88" y="416"/>
                    </a:lnTo>
                    <a:lnTo>
                      <a:pt x="118" y="416"/>
                    </a:lnTo>
                    <a:lnTo>
                      <a:pt x="148" y="380"/>
                    </a:lnTo>
                    <a:lnTo>
                      <a:pt x="148" y="347"/>
                    </a:lnTo>
                    <a:lnTo>
                      <a:pt x="118" y="277"/>
                    </a:lnTo>
                    <a:lnTo>
                      <a:pt x="118" y="208"/>
                    </a:lnTo>
                    <a:lnTo>
                      <a:pt x="88" y="104"/>
                    </a:lnTo>
                    <a:lnTo>
                      <a:pt x="59" y="0"/>
                    </a:lnTo>
                    <a:lnTo>
                      <a:pt x="29" y="104"/>
                    </a:lnTo>
                    <a:close/>
                  </a:path>
                </a:pathLst>
              </a:custGeom>
              <a:solidFill>
                <a:srgbClr val="C0C0C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8" name="Freeform 127">
                <a:extLst>
                  <a:ext uri="{FF2B5EF4-FFF2-40B4-BE49-F238E27FC236}">
                    <a16:creationId xmlns:a16="http://schemas.microsoft.com/office/drawing/2014/main" id="{C2E1EE40-92A2-49D8-B2A5-C93F20DC11AA}"/>
                  </a:ext>
                </a:extLst>
              </p:cNvPr>
              <p:cNvSpPr>
                <a:spLocks/>
              </p:cNvSpPr>
              <p:nvPr/>
            </p:nvSpPr>
            <p:spPr bwMode="auto">
              <a:xfrm>
                <a:off x="2213" y="3035"/>
                <a:ext cx="21" cy="59"/>
              </a:xfrm>
              <a:custGeom>
                <a:avLst/>
                <a:gdLst>
                  <a:gd name="T0" fmla="*/ 4 w 148"/>
                  <a:gd name="T1" fmla="*/ 15 h 416"/>
                  <a:gd name="T2" fmla="*/ 0 w 148"/>
                  <a:gd name="T3" fmla="*/ 39 h 416"/>
                  <a:gd name="T4" fmla="*/ 0 w 148"/>
                  <a:gd name="T5" fmla="*/ 44 h 416"/>
                  <a:gd name="T6" fmla="*/ 0 w 148"/>
                  <a:gd name="T7" fmla="*/ 49 h 416"/>
                  <a:gd name="T8" fmla="*/ 0 w 148"/>
                  <a:gd name="T9" fmla="*/ 54 h 416"/>
                  <a:gd name="T10" fmla="*/ 4 w 148"/>
                  <a:gd name="T11" fmla="*/ 59 h 416"/>
                  <a:gd name="T12" fmla="*/ 8 w 148"/>
                  <a:gd name="T13" fmla="*/ 59 h 416"/>
                  <a:gd name="T14" fmla="*/ 12 w 148"/>
                  <a:gd name="T15" fmla="*/ 59 h 416"/>
                  <a:gd name="T16" fmla="*/ 17 w 148"/>
                  <a:gd name="T17" fmla="*/ 59 h 416"/>
                  <a:gd name="T18" fmla="*/ 21 w 148"/>
                  <a:gd name="T19" fmla="*/ 54 h 416"/>
                  <a:gd name="T20" fmla="*/ 21 w 148"/>
                  <a:gd name="T21" fmla="*/ 49 h 416"/>
                  <a:gd name="T22" fmla="*/ 17 w 148"/>
                  <a:gd name="T23" fmla="*/ 39 h 416"/>
                  <a:gd name="T24" fmla="*/ 17 w 148"/>
                  <a:gd name="T25" fmla="*/ 29 h 416"/>
                  <a:gd name="T26" fmla="*/ 12 w 148"/>
                  <a:gd name="T27" fmla="*/ 15 h 416"/>
                  <a:gd name="T28" fmla="*/ 8 w 148"/>
                  <a:gd name="T29" fmla="*/ 0 h 416"/>
                  <a:gd name="T30" fmla="*/ 4 w 148"/>
                  <a:gd name="T31" fmla="*/ 15 h 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416"/>
                  <a:gd name="T50" fmla="*/ 148 w 148"/>
                  <a:gd name="T51" fmla="*/ 416 h 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416">
                    <a:moveTo>
                      <a:pt x="29" y="104"/>
                    </a:moveTo>
                    <a:lnTo>
                      <a:pt x="0" y="277"/>
                    </a:lnTo>
                    <a:lnTo>
                      <a:pt x="0" y="311"/>
                    </a:lnTo>
                    <a:lnTo>
                      <a:pt x="0" y="347"/>
                    </a:lnTo>
                    <a:lnTo>
                      <a:pt x="0" y="380"/>
                    </a:lnTo>
                    <a:lnTo>
                      <a:pt x="29" y="416"/>
                    </a:lnTo>
                    <a:lnTo>
                      <a:pt x="59" y="416"/>
                    </a:lnTo>
                    <a:lnTo>
                      <a:pt x="88" y="416"/>
                    </a:lnTo>
                    <a:lnTo>
                      <a:pt x="118" y="416"/>
                    </a:lnTo>
                    <a:lnTo>
                      <a:pt x="148" y="380"/>
                    </a:lnTo>
                    <a:lnTo>
                      <a:pt x="148" y="347"/>
                    </a:lnTo>
                    <a:lnTo>
                      <a:pt x="118" y="277"/>
                    </a:lnTo>
                    <a:lnTo>
                      <a:pt x="118" y="208"/>
                    </a:lnTo>
                    <a:lnTo>
                      <a:pt x="88" y="104"/>
                    </a:lnTo>
                    <a:lnTo>
                      <a:pt x="59" y="0"/>
                    </a:lnTo>
                    <a:lnTo>
                      <a:pt x="29" y="104"/>
                    </a:lnTo>
                  </a:path>
                </a:pathLst>
              </a:custGeom>
              <a:no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250" name="Group 173">
              <a:extLst>
                <a:ext uri="{FF2B5EF4-FFF2-40B4-BE49-F238E27FC236}">
                  <a16:creationId xmlns:a16="http://schemas.microsoft.com/office/drawing/2014/main" id="{6EB2312B-E1D4-408F-B86E-899207942441}"/>
                </a:ext>
              </a:extLst>
            </p:cNvPr>
            <p:cNvGrpSpPr>
              <a:grpSpLocks/>
            </p:cNvGrpSpPr>
            <p:nvPr/>
          </p:nvGrpSpPr>
          <p:grpSpPr bwMode="auto">
            <a:xfrm>
              <a:off x="5989331" y="2664554"/>
              <a:ext cx="834155" cy="1237521"/>
              <a:chOff x="1388" y="1343"/>
              <a:chExt cx="959" cy="1441"/>
            </a:xfrm>
          </p:grpSpPr>
          <p:grpSp>
            <p:nvGrpSpPr>
              <p:cNvPr id="296" name="Group 174">
                <a:extLst>
                  <a:ext uri="{FF2B5EF4-FFF2-40B4-BE49-F238E27FC236}">
                    <a16:creationId xmlns:a16="http://schemas.microsoft.com/office/drawing/2014/main" id="{3D64AE23-F07D-4747-9CDA-9F82FC4A2451}"/>
                  </a:ext>
                </a:extLst>
              </p:cNvPr>
              <p:cNvGrpSpPr>
                <a:grpSpLocks/>
              </p:cNvGrpSpPr>
              <p:nvPr/>
            </p:nvGrpSpPr>
            <p:grpSpPr bwMode="auto">
              <a:xfrm>
                <a:off x="1388" y="1343"/>
                <a:ext cx="959" cy="1439"/>
                <a:chOff x="1750" y="1319"/>
                <a:chExt cx="894" cy="1427"/>
              </a:xfrm>
            </p:grpSpPr>
            <p:sp>
              <p:nvSpPr>
                <p:cNvPr id="298" name="Freeform 175">
                  <a:extLst>
                    <a:ext uri="{FF2B5EF4-FFF2-40B4-BE49-F238E27FC236}">
                      <a16:creationId xmlns:a16="http://schemas.microsoft.com/office/drawing/2014/main" id="{F4C9E203-8500-4680-A9CE-2673739E1B98}"/>
                    </a:ext>
                  </a:extLst>
                </p:cNvPr>
                <p:cNvSpPr>
                  <a:spLocks/>
                </p:cNvSpPr>
                <p:nvPr/>
              </p:nvSpPr>
              <p:spPr bwMode="auto">
                <a:xfrm>
                  <a:off x="1750" y="1319"/>
                  <a:ext cx="392" cy="690"/>
                </a:xfrm>
                <a:custGeom>
                  <a:avLst/>
                  <a:gdLst>
                    <a:gd name="T0" fmla="*/ 13 w 2745"/>
                    <a:gd name="T1" fmla="*/ 0 h 4830"/>
                    <a:gd name="T2" fmla="*/ 392 w 2745"/>
                    <a:gd name="T3" fmla="*/ 683 h 4830"/>
                    <a:gd name="T4" fmla="*/ 379 w 2745"/>
                    <a:gd name="T5" fmla="*/ 690 h 4830"/>
                    <a:gd name="T6" fmla="*/ 0 w 2745"/>
                    <a:gd name="T7" fmla="*/ 7 h 4830"/>
                    <a:gd name="T8" fmla="*/ 13 w 2745"/>
                    <a:gd name="T9" fmla="*/ 0 h 4830"/>
                    <a:gd name="T10" fmla="*/ 0 60000 65536"/>
                    <a:gd name="T11" fmla="*/ 0 60000 65536"/>
                    <a:gd name="T12" fmla="*/ 0 60000 65536"/>
                    <a:gd name="T13" fmla="*/ 0 60000 65536"/>
                    <a:gd name="T14" fmla="*/ 0 60000 65536"/>
                    <a:gd name="T15" fmla="*/ 0 w 2745"/>
                    <a:gd name="T16" fmla="*/ 0 h 4830"/>
                    <a:gd name="T17" fmla="*/ 2745 w 2745"/>
                    <a:gd name="T18" fmla="*/ 4830 h 4830"/>
                  </a:gdLst>
                  <a:ahLst/>
                  <a:cxnLst>
                    <a:cxn ang="T10">
                      <a:pos x="T0" y="T1"/>
                    </a:cxn>
                    <a:cxn ang="T11">
                      <a:pos x="T2" y="T3"/>
                    </a:cxn>
                    <a:cxn ang="T12">
                      <a:pos x="T4" y="T5"/>
                    </a:cxn>
                    <a:cxn ang="T13">
                      <a:pos x="T6" y="T7"/>
                    </a:cxn>
                    <a:cxn ang="T14">
                      <a:pos x="T8" y="T9"/>
                    </a:cxn>
                  </a:cxnLst>
                  <a:rect l="T15" t="T16" r="T17" b="T18"/>
                  <a:pathLst>
                    <a:path w="2745" h="4830">
                      <a:moveTo>
                        <a:pt x="91" y="0"/>
                      </a:moveTo>
                      <a:lnTo>
                        <a:pt x="2745" y="4778"/>
                      </a:lnTo>
                      <a:lnTo>
                        <a:pt x="2654" y="4830"/>
                      </a:lnTo>
                      <a:lnTo>
                        <a:pt x="0" y="51"/>
                      </a:lnTo>
                      <a:lnTo>
                        <a:pt x="91"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9" name="Freeform 176">
                  <a:extLst>
                    <a:ext uri="{FF2B5EF4-FFF2-40B4-BE49-F238E27FC236}">
                      <a16:creationId xmlns:a16="http://schemas.microsoft.com/office/drawing/2014/main" id="{01E6BAFF-A8DD-438E-B1C5-8F613B798BA1}"/>
                    </a:ext>
                  </a:extLst>
                </p:cNvPr>
                <p:cNvSpPr>
                  <a:spLocks/>
                </p:cNvSpPr>
                <p:nvPr/>
              </p:nvSpPr>
              <p:spPr bwMode="auto">
                <a:xfrm>
                  <a:off x="2128" y="2005"/>
                  <a:ext cx="46" cy="741"/>
                </a:xfrm>
                <a:custGeom>
                  <a:avLst/>
                  <a:gdLst>
                    <a:gd name="T0" fmla="*/ 15 w 319"/>
                    <a:gd name="T1" fmla="*/ 0 h 5184"/>
                    <a:gd name="T2" fmla="*/ 46 w 319"/>
                    <a:gd name="T3" fmla="*/ 740 h 5184"/>
                    <a:gd name="T4" fmla="*/ 31 w 319"/>
                    <a:gd name="T5" fmla="*/ 741 h 5184"/>
                    <a:gd name="T6" fmla="*/ 0 w 319"/>
                    <a:gd name="T7" fmla="*/ 1 h 5184"/>
                    <a:gd name="T8" fmla="*/ 15 w 319"/>
                    <a:gd name="T9" fmla="*/ 0 h 5184"/>
                    <a:gd name="T10" fmla="*/ 0 60000 65536"/>
                    <a:gd name="T11" fmla="*/ 0 60000 65536"/>
                    <a:gd name="T12" fmla="*/ 0 60000 65536"/>
                    <a:gd name="T13" fmla="*/ 0 60000 65536"/>
                    <a:gd name="T14" fmla="*/ 0 60000 65536"/>
                    <a:gd name="T15" fmla="*/ 0 w 319"/>
                    <a:gd name="T16" fmla="*/ 0 h 5184"/>
                    <a:gd name="T17" fmla="*/ 319 w 319"/>
                    <a:gd name="T18" fmla="*/ 5184 h 5184"/>
                  </a:gdLst>
                  <a:ahLst/>
                  <a:cxnLst>
                    <a:cxn ang="T10">
                      <a:pos x="T0" y="T1"/>
                    </a:cxn>
                    <a:cxn ang="T11">
                      <a:pos x="T2" y="T3"/>
                    </a:cxn>
                    <a:cxn ang="T12">
                      <a:pos x="T4" y="T5"/>
                    </a:cxn>
                    <a:cxn ang="T13">
                      <a:pos x="T6" y="T7"/>
                    </a:cxn>
                    <a:cxn ang="T14">
                      <a:pos x="T8" y="T9"/>
                    </a:cxn>
                  </a:cxnLst>
                  <a:rect l="T15" t="T16" r="T17" b="T18"/>
                  <a:pathLst>
                    <a:path w="319" h="5184">
                      <a:moveTo>
                        <a:pt x="104" y="0"/>
                      </a:moveTo>
                      <a:lnTo>
                        <a:pt x="319" y="5178"/>
                      </a:lnTo>
                      <a:lnTo>
                        <a:pt x="216" y="5184"/>
                      </a:lnTo>
                      <a:lnTo>
                        <a:pt x="0" y="6"/>
                      </a:lnTo>
                      <a:lnTo>
                        <a:pt x="104"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0" name="Freeform 177">
                  <a:extLst>
                    <a:ext uri="{FF2B5EF4-FFF2-40B4-BE49-F238E27FC236}">
                      <a16:creationId xmlns:a16="http://schemas.microsoft.com/office/drawing/2014/main" id="{74F2404A-8E23-4E64-971D-9D5A975951E5}"/>
                    </a:ext>
                  </a:extLst>
                </p:cNvPr>
                <p:cNvSpPr>
                  <a:spLocks/>
                </p:cNvSpPr>
                <p:nvPr/>
              </p:nvSpPr>
              <p:spPr bwMode="auto">
                <a:xfrm>
                  <a:off x="2262" y="1319"/>
                  <a:ext cx="382" cy="679"/>
                </a:xfrm>
                <a:custGeom>
                  <a:avLst/>
                  <a:gdLst>
                    <a:gd name="T0" fmla="*/ 382 w 2673"/>
                    <a:gd name="T1" fmla="*/ 7 h 4750"/>
                    <a:gd name="T2" fmla="*/ 13 w 2673"/>
                    <a:gd name="T3" fmla="*/ 679 h 4750"/>
                    <a:gd name="T4" fmla="*/ 0 w 2673"/>
                    <a:gd name="T5" fmla="*/ 672 h 4750"/>
                    <a:gd name="T6" fmla="*/ 369 w 2673"/>
                    <a:gd name="T7" fmla="*/ 0 h 4750"/>
                    <a:gd name="T8" fmla="*/ 382 w 2673"/>
                    <a:gd name="T9" fmla="*/ 7 h 4750"/>
                    <a:gd name="T10" fmla="*/ 0 60000 65536"/>
                    <a:gd name="T11" fmla="*/ 0 60000 65536"/>
                    <a:gd name="T12" fmla="*/ 0 60000 65536"/>
                    <a:gd name="T13" fmla="*/ 0 60000 65536"/>
                    <a:gd name="T14" fmla="*/ 0 60000 65536"/>
                    <a:gd name="T15" fmla="*/ 0 w 2673"/>
                    <a:gd name="T16" fmla="*/ 0 h 4750"/>
                    <a:gd name="T17" fmla="*/ 2673 w 2673"/>
                    <a:gd name="T18" fmla="*/ 4750 h 4750"/>
                  </a:gdLst>
                  <a:ahLst/>
                  <a:cxnLst>
                    <a:cxn ang="T10">
                      <a:pos x="T0" y="T1"/>
                    </a:cxn>
                    <a:cxn ang="T11">
                      <a:pos x="T2" y="T3"/>
                    </a:cxn>
                    <a:cxn ang="T12">
                      <a:pos x="T4" y="T5"/>
                    </a:cxn>
                    <a:cxn ang="T13">
                      <a:pos x="T6" y="T7"/>
                    </a:cxn>
                    <a:cxn ang="T14">
                      <a:pos x="T8" y="T9"/>
                    </a:cxn>
                  </a:cxnLst>
                  <a:rect l="T15" t="T16" r="T17" b="T18"/>
                  <a:pathLst>
                    <a:path w="2673" h="4750">
                      <a:moveTo>
                        <a:pt x="2673" y="51"/>
                      </a:moveTo>
                      <a:lnTo>
                        <a:pt x="91" y="4750"/>
                      </a:lnTo>
                      <a:lnTo>
                        <a:pt x="0" y="4699"/>
                      </a:lnTo>
                      <a:lnTo>
                        <a:pt x="2582" y="0"/>
                      </a:lnTo>
                      <a:lnTo>
                        <a:pt x="2673" y="51"/>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1" name="Freeform 178">
                  <a:extLst>
                    <a:ext uri="{FF2B5EF4-FFF2-40B4-BE49-F238E27FC236}">
                      <a16:creationId xmlns:a16="http://schemas.microsoft.com/office/drawing/2014/main" id="{4493B922-0B9D-4387-836D-494BC9BB1113}"/>
                    </a:ext>
                  </a:extLst>
                </p:cNvPr>
                <p:cNvSpPr>
                  <a:spLocks/>
                </p:cNvSpPr>
                <p:nvPr/>
              </p:nvSpPr>
              <p:spPr bwMode="auto">
                <a:xfrm>
                  <a:off x="2231" y="1994"/>
                  <a:ext cx="45" cy="695"/>
                </a:xfrm>
                <a:custGeom>
                  <a:avLst/>
                  <a:gdLst>
                    <a:gd name="T0" fmla="*/ 45 w 318"/>
                    <a:gd name="T1" fmla="*/ 1 h 4864"/>
                    <a:gd name="T2" fmla="*/ 15 w 318"/>
                    <a:gd name="T3" fmla="*/ 695 h 4864"/>
                    <a:gd name="T4" fmla="*/ 0 w 318"/>
                    <a:gd name="T5" fmla="*/ 694 h 4864"/>
                    <a:gd name="T6" fmla="*/ 30 w 318"/>
                    <a:gd name="T7" fmla="*/ 0 h 4864"/>
                    <a:gd name="T8" fmla="*/ 45 w 318"/>
                    <a:gd name="T9" fmla="*/ 1 h 4864"/>
                    <a:gd name="T10" fmla="*/ 0 60000 65536"/>
                    <a:gd name="T11" fmla="*/ 0 60000 65536"/>
                    <a:gd name="T12" fmla="*/ 0 60000 65536"/>
                    <a:gd name="T13" fmla="*/ 0 60000 65536"/>
                    <a:gd name="T14" fmla="*/ 0 60000 65536"/>
                    <a:gd name="T15" fmla="*/ 0 w 318"/>
                    <a:gd name="T16" fmla="*/ 0 h 4864"/>
                    <a:gd name="T17" fmla="*/ 318 w 318"/>
                    <a:gd name="T18" fmla="*/ 4864 h 4864"/>
                  </a:gdLst>
                  <a:ahLst/>
                  <a:cxnLst>
                    <a:cxn ang="T10">
                      <a:pos x="T0" y="T1"/>
                    </a:cxn>
                    <a:cxn ang="T11">
                      <a:pos x="T2" y="T3"/>
                    </a:cxn>
                    <a:cxn ang="T12">
                      <a:pos x="T4" y="T5"/>
                    </a:cxn>
                    <a:cxn ang="T13">
                      <a:pos x="T6" y="T7"/>
                    </a:cxn>
                    <a:cxn ang="T14">
                      <a:pos x="T8" y="T9"/>
                    </a:cxn>
                  </a:cxnLst>
                  <a:rect l="T15" t="T16" r="T17" b="T18"/>
                  <a:pathLst>
                    <a:path w="318" h="4864">
                      <a:moveTo>
                        <a:pt x="318" y="5"/>
                      </a:moveTo>
                      <a:lnTo>
                        <a:pt x="103" y="4864"/>
                      </a:lnTo>
                      <a:lnTo>
                        <a:pt x="0" y="4859"/>
                      </a:lnTo>
                      <a:lnTo>
                        <a:pt x="215" y="0"/>
                      </a:lnTo>
                      <a:lnTo>
                        <a:pt x="318" y="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2" name="Line 179">
                  <a:extLst>
                    <a:ext uri="{FF2B5EF4-FFF2-40B4-BE49-F238E27FC236}">
                      <a16:creationId xmlns:a16="http://schemas.microsoft.com/office/drawing/2014/main" id="{9892F198-C554-4A36-83C8-334E922F7730}"/>
                    </a:ext>
                  </a:extLst>
                </p:cNvPr>
                <p:cNvSpPr>
                  <a:spLocks noChangeShapeType="1"/>
                </p:cNvSpPr>
                <p:nvPr/>
              </p:nvSpPr>
              <p:spPr bwMode="auto">
                <a:xfrm>
                  <a:off x="1767" y="1323"/>
                  <a:ext cx="871" cy="1"/>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97" name="Line 180">
                <a:extLst>
                  <a:ext uri="{FF2B5EF4-FFF2-40B4-BE49-F238E27FC236}">
                    <a16:creationId xmlns:a16="http://schemas.microsoft.com/office/drawing/2014/main" id="{3C1A9552-7A75-4E39-BB68-F80F23752C49}"/>
                  </a:ext>
                </a:extLst>
              </p:cNvPr>
              <p:cNvSpPr>
                <a:spLocks noChangeShapeType="1"/>
              </p:cNvSpPr>
              <p:nvPr/>
            </p:nvSpPr>
            <p:spPr bwMode="auto">
              <a:xfrm flipV="1">
                <a:off x="1824" y="2736"/>
                <a:ext cx="96" cy="48"/>
              </a:xfrm>
              <a:prstGeom prst="line">
                <a:avLst/>
              </a:prstGeom>
              <a:noFill/>
              <a:ln w="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251" name="Group 181">
              <a:extLst>
                <a:ext uri="{FF2B5EF4-FFF2-40B4-BE49-F238E27FC236}">
                  <a16:creationId xmlns:a16="http://schemas.microsoft.com/office/drawing/2014/main" id="{2BE8B344-99C6-4108-B782-9E6210E0177C}"/>
                </a:ext>
              </a:extLst>
            </p:cNvPr>
            <p:cNvGrpSpPr>
              <a:grpSpLocks/>
            </p:cNvGrpSpPr>
            <p:nvPr/>
          </p:nvGrpSpPr>
          <p:grpSpPr bwMode="auto">
            <a:xfrm>
              <a:off x="6200770" y="3738569"/>
              <a:ext cx="506403" cy="906466"/>
              <a:chOff x="384" y="1599"/>
              <a:chExt cx="581" cy="1055"/>
            </a:xfrm>
          </p:grpSpPr>
          <p:sp>
            <p:nvSpPr>
              <p:cNvPr id="252" name="Freeform 182">
                <a:extLst>
                  <a:ext uri="{FF2B5EF4-FFF2-40B4-BE49-F238E27FC236}">
                    <a16:creationId xmlns:a16="http://schemas.microsoft.com/office/drawing/2014/main" id="{8D9429FD-1ED1-48CE-AA28-3E3849A71E6E}"/>
                  </a:ext>
                </a:extLst>
              </p:cNvPr>
              <p:cNvSpPr>
                <a:spLocks/>
              </p:cNvSpPr>
              <p:nvPr/>
            </p:nvSpPr>
            <p:spPr bwMode="auto">
              <a:xfrm>
                <a:off x="908" y="2503"/>
                <a:ext cx="20" cy="47"/>
              </a:xfrm>
              <a:custGeom>
                <a:avLst/>
                <a:gdLst>
                  <a:gd name="T0" fmla="*/ 20 w 142"/>
                  <a:gd name="T1" fmla="*/ 2 h 326"/>
                  <a:gd name="T2" fmla="*/ 15 w 142"/>
                  <a:gd name="T3" fmla="*/ 46 h 326"/>
                  <a:gd name="T4" fmla="*/ 15 w 142"/>
                  <a:gd name="T5" fmla="*/ 46 h 326"/>
                  <a:gd name="T6" fmla="*/ 14 w 142"/>
                  <a:gd name="T7" fmla="*/ 47 h 326"/>
                  <a:gd name="T8" fmla="*/ 7 w 142"/>
                  <a:gd name="T9" fmla="*/ 45 h 326"/>
                  <a:gd name="T10" fmla="*/ 0 w 142"/>
                  <a:gd name="T11" fmla="*/ 44 h 326"/>
                  <a:gd name="T12" fmla="*/ 5 w 142"/>
                  <a:gd name="T13" fmla="*/ 0 h 326"/>
                  <a:gd name="T14" fmla="*/ 20 w 142"/>
                  <a:gd name="T15" fmla="*/ 2 h 326"/>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326"/>
                  <a:gd name="T26" fmla="*/ 142 w 142"/>
                  <a:gd name="T27" fmla="*/ 326 h 3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326">
                    <a:moveTo>
                      <a:pt x="142" y="13"/>
                    </a:moveTo>
                    <a:lnTo>
                      <a:pt x="104" y="317"/>
                    </a:lnTo>
                    <a:lnTo>
                      <a:pt x="102" y="326"/>
                    </a:lnTo>
                    <a:lnTo>
                      <a:pt x="52" y="310"/>
                    </a:lnTo>
                    <a:lnTo>
                      <a:pt x="0" y="303"/>
                    </a:lnTo>
                    <a:lnTo>
                      <a:pt x="39" y="0"/>
                    </a:lnTo>
                    <a:lnTo>
                      <a:pt x="142" y="1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3" name="Freeform 183">
                <a:extLst>
                  <a:ext uri="{FF2B5EF4-FFF2-40B4-BE49-F238E27FC236}">
                    <a16:creationId xmlns:a16="http://schemas.microsoft.com/office/drawing/2014/main" id="{CFD6EDAF-05A2-4B33-A8C9-30A7FDE187B8}"/>
                  </a:ext>
                </a:extLst>
              </p:cNvPr>
              <p:cNvSpPr>
                <a:spLocks/>
              </p:cNvSpPr>
              <p:nvPr/>
            </p:nvSpPr>
            <p:spPr bwMode="auto">
              <a:xfrm>
                <a:off x="896" y="2545"/>
                <a:ext cx="26" cy="44"/>
              </a:xfrm>
              <a:custGeom>
                <a:avLst/>
                <a:gdLst>
                  <a:gd name="T0" fmla="*/ 26 w 184"/>
                  <a:gd name="T1" fmla="*/ 5 h 307"/>
                  <a:gd name="T2" fmla="*/ 14 w 184"/>
                  <a:gd name="T3" fmla="*/ 42 h 307"/>
                  <a:gd name="T4" fmla="*/ 14 w 184"/>
                  <a:gd name="T5" fmla="*/ 42 h 307"/>
                  <a:gd name="T6" fmla="*/ 13 w 184"/>
                  <a:gd name="T7" fmla="*/ 44 h 307"/>
                  <a:gd name="T8" fmla="*/ 7 w 184"/>
                  <a:gd name="T9" fmla="*/ 40 h 307"/>
                  <a:gd name="T10" fmla="*/ 0 w 184"/>
                  <a:gd name="T11" fmla="*/ 38 h 307"/>
                  <a:gd name="T12" fmla="*/ 12 w 184"/>
                  <a:gd name="T13" fmla="*/ 0 h 307"/>
                  <a:gd name="T14" fmla="*/ 19 w 184"/>
                  <a:gd name="T15" fmla="*/ 2 h 307"/>
                  <a:gd name="T16" fmla="*/ 26 w 184"/>
                  <a:gd name="T17" fmla="*/ 5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307"/>
                  <a:gd name="T29" fmla="*/ 184 w 184"/>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307">
                    <a:moveTo>
                      <a:pt x="184" y="32"/>
                    </a:moveTo>
                    <a:lnTo>
                      <a:pt x="99" y="296"/>
                    </a:lnTo>
                    <a:lnTo>
                      <a:pt x="95" y="307"/>
                    </a:lnTo>
                    <a:lnTo>
                      <a:pt x="50" y="281"/>
                    </a:lnTo>
                    <a:lnTo>
                      <a:pt x="0" y="264"/>
                    </a:lnTo>
                    <a:lnTo>
                      <a:pt x="84" y="0"/>
                    </a:lnTo>
                    <a:lnTo>
                      <a:pt x="134" y="16"/>
                    </a:lnTo>
                    <a:lnTo>
                      <a:pt x="184" y="3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4" name="Freeform 184">
                <a:extLst>
                  <a:ext uri="{FF2B5EF4-FFF2-40B4-BE49-F238E27FC236}">
                    <a16:creationId xmlns:a16="http://schemas.microsoft.com/office/drawing/2014/main" id="{5264FDF9-204F-4257-90DC-177E073EB632}"/>
                  </a:ext>
                </a:extLst>
              </p:cNvPr>
              <p:cNvSpPr>
                <a:spLocks/>
              </p:cNvSpPr>
              <p:nvPr/>
            </p:nvSpPr>
            <p:spPr bwMode="auto">
              <a:xfrm>
                <a:off x="878" y="2581"/>
                <a:ext cx="31" cy="40"/>
              </a:xfrm>
              <a:custGeom>
                <a:avLst/>
                <a:gdLst>
                  <a:gd name="T0" fmla="*/ 31 w 217"/>
                  <a:gd name="T1" fmla="*/ 8 h 278"/>
                  <a:gd name="T2" fmla="*/ 13 w 217"/>
                  <a:gd name="T3" fmla="*/ 38 h 278"/>
                  <a:gd name="T4" fmla="*/ 13 w 217"/>
                  <a:gd name="T5" fmla="*/ 38 h 278"/>
                  <a:gd name="T6" fmla="*/ 12 w 217"/>
                  <a:gd name="T7" fmla="*/ 40 h 278"/>
                  <a:gd name="T8" fmla="*/ 7 w 217"/>
                  <a:gd name="T9" fmla="*/ 35 h 278"/>
                  <a:gd name="T10" fmla="*/ 0 w 217"/>
                  <a:gd name="T11" fmla="*/ 31 h 278"/>
                  <a:gd name="T12" fmla="*/ 18 w 217"/>
                  <a:gd name="T13" fmla="*/ 0 h 278"/>
                  <a:gd name="T14" fmla="*/ 25 w 217"/>
                  <a:gd name="T15" fmla="*/ 4 h 278"/>
                  <a:gd name="T16" fmla="*/ 31 w 217"/>
                  <a:gd name="T17" fmla="*/ 8 h 2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7"/>
                  <a:gd name="T28" fmla="*/ 0 h 278"/>
                  <a:gd name="T29" fmla="*/ 217 w 217"/>
                  <a:gd name="T30" fmla="*/ 278 h 2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7" h="278">
                    <a:moveTo>
                      <a:pt x="217" y="53"/>
                    </a:moveTo>
                    <a:lnTo>
                      <a:pt x="91" y="266"/>
                    </a:lnTo>
                    <a:lnTo>
                      <a:pt x="82" y="278"/>
                    </a:lnTo>
                    <a:lnTo>
                      <a:pt x="46" y="240"/>
                    </a:lnTo>
                    <a:lnTo>
                      <a:pt x="0" y="213"/>
                    </a:lnTo>
                    <a:lnTo>
                      <a:pt x="126" y="0"/>
                    </a:lnTo>
                    <a:lnTo>
                      <a:pt x="172" y="27"/>
                    </a:lnTo>
                    <a:lnTo>
                      <a:pt x="217" y="5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5" name="Freeform 185">
                <a:extLst>
                  <a:ext uri="{FF2B5EF4-FFF2-40B4-BE49-F238E27FC236}">
                    <a16:creationId xmlns:a16="http://schemas.microsoft.com/office/drawing/2014/main" id="{2BFBF305-4612-436B-9584-0337C988D835}"/>
                  </a:ext>
                </a:extLst>
              </p:cNvPr>
              <p:cNvSpPr>
                <a:spLocks/>
              </p:cNvSpPr>
              <p:nvPr/>
            </p:nvSpPr>
            <p:spPr bwMode="auto">
              <a:xfrm>
                <a:off x="857" y="2610"/>
                <a:ext cx="33" cy="34"/>
              </a:xfrm>
              <a:custGeom>
                <a:avLst/>
                <a:gdLst>
                  <a:gd name="T0" fmla="*/ 33 w 229"/>
                  <a:gd name="T1" fmla="*/ 11 h 235"/>
                  <a:gd name="T2" fmla="*/ 10 w 229"/>
                  <a:gd name="T3" fmla="*/ 32 h 235"/>
                  <a:gd name="T4" fmla="*/ 10 w 229"/>
                  <a:gd name="T5" fmla="*/ 32 h 235"/>
                  <a:gd name="T6" fmla="*/ 10 w 229"/>
                  <a:gd name="T7" fmla="*/ 33 h 235"/>
                  <a:gd name="T8" fmla="*/ 8 w 229"/>
                  <a:gd name="T9" fmla="*/ 34 h 235"/>
                  <a:gd name="T10" fmla="*/ 5 w 229"/>
                  <a:gd name="T11" fmla="*/ 27 h 235"/>
                  <a:gd name="T12" fmla="*/ 0 w 229"/>
                  <a:gd name="T13" fmla="*/ 21 h 235"/>
                  <a:gd name="T14" fmla="*/ 23 w 229"/>
                  <a:gd name="T15" fmla="*/ 0 h 235"/>
                  <a:gd name="T16" fmla="*/ 28 w 229"/>
                  <a:gd name="T17" fmla="*/ 6 h 235"/>
                  <a:gd name="T18" fmla="*/ 33 w 229"/>
                  <a:gd name="T19" fmla="*/ 11 h 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235"/>
                  <a:gd name="T32" fmla="*/ 229 w 229"/>
                  <a:gd name="T33" fmla="*/ 235 h 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235">
                    <a:moveTo>
                      <a:pt x="229" y="77"/>
                    </a:moveTo>
                    <a:lnTo>
                      <a:pt x="72" y="224"/>
                    </a:lnTo>
                    <a:lnTo>
                      <a:pt x="67" y="228"/>
                    </a:lnTo>
                    <a:lnTo>
                      <a:pt x="55" y="235"/>
                    </a:lnTo>
                    <a:lnTo>
                      <a:pt x="37" y="186"/>
                    </a:lnTo>
                    <a:lnTo>
                      <a:pt x="0" y="148"/>
                    </a:lnTo>
                    <a:lnTo>
                      <a:pt x="157" y="0"/>
                    </a:lnTo>
                    <a:lnTo>
                      <a:pt x="193" y="39"/>
                    </a:lnTo>
                    <a:lnTo>
                      <a:pt x="229" y="7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6" name="Freeform 186">
                <a:extLst>
                  <a:ext uri="{FF2B5EF4-FFF2-40B4-BE49-F238E27FC236}">
                    <a16:creationId xmlns:a16="http://schemas.microsoft.com/office/drawing/2014/main" id="{3A90713F-EBA1-4181-AD1B-4174C3D1774D}"/>
                  </a:ext>
                </a:extLst>
              </p:cNvPr>
              <p:cNvSpPr>
                <a:spLocks/>
              </p:cNvSpPr>
              <p:nvPr/>
            </p:nvSpPr>
            <p:spPr bwMode="auto">
              <a:xfrm>
                <a:off x="834" y="2630"/>
                <a:ext cx="31" cy="24"/>
              </a:xfrm>
              <a:custGeom>
                <a:avLst/>
                <a:gdLst>
                  <a:gd name="T0" fmla="*/ 28 w 217"/>
                  <a:gd name="T1" fmla="*/ 7 h 168"/>
                  <a:gd name="T2" fmla="*/ 31 w 217"/>
                  <a:gd name="T3" fmla="*/ 14 h 168"/>
                  <a:gd name="T4" fmla="*/ 6 w 217"/>
                  <a:gd name="T5" fmla="*/ 24 h 168"/>
                  <a:gd name="T6" fmla="*/ 0 w 217"/>
                  <a:gd name="T7" fmla="*/ 10 h 168"/>
                  <a:gd name="T8" fmla="*/ 26 w 217"/>
                  <a:gd name="T9" fmla="*/ 0 h 168"/>
                  <a:gd name="T10" fmla="*/ 28 w 217"/>
                  <a:gd name="T11" fmla="*/ 7 h 168"/>
                  <a:gd name="T12" fmla="*/ 0 60000 65536"/>
                  <a:gd name="T13" fmla="*/ 0 60000 65536"/>
                  <a:gd name="T14" fmla="*/ 0 60000 65536"/>
                  <a:gd name="T15" fmla="*/ 0 60000 65536"/>
                  <a:gd name="T16" fmla="*/ 0 60000 65536"/>
                  <a:gd name="T17" fmla="*/ 0 60000 65536"/>
                  <a:gd name="T18" fmla="*/ 0 w 217"/>
                  <a:gd name="T19" fmla="*/ 0 h 168"/>
                  <a:gd name="T20" fmla="*/ 217 w 217"/>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217" h="168">
                    <a:moveTo>
                      <a:pt x="199" y="49"/>
                    </a:moveTo>
                    <a:lnTo>
                      <a:pt x="217" y="98"/>
                    </a:lnTo>
                    <a:lnTo>
                      <a:pt x="39" y="168"/>
                    </a:lnTo>
                    <a:lnTo>
                      <a:pt x="0" y="70"/>
                    </a:lnTo>
                    <a:lnTo>
                      <a:pt x="179" y="0"/>
                    </a:lnTo>
                    <a:lnTo>
                      <a:pt x="199" y="4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7" name="Freeform 187">
                <a:extLst>
                  <a:ext uri="{FF2B5EF4-FFF2-40B4-BE49-F238E27FC236}">
                    <a16:creationId xmlns:a16="http://schemas.microsoft.com/office/drawing/2014/main" id="{75DF0113-0E89-4865-9128-D7BFCF67696D}"/>
                  </a:ext>
                </a:extLst>
              </p:cNvPr>
              <p:cNvSpPr>
                <a:spLocks/>
              </p:cNvSpPr>
              <p:nvPr/>
            </p:nvSpPr>
            <p:spPr bwMode="auto">
              <a:xfrm>
                <a:off x="484" y="2638"/>
                <a:ext cx="1" cy="15"/>
              </a:xfrm>
              <a:custGeom>
                <a:avLst/>
                <a:gdLst>
                  <a:gd name="T0" fmla="*/ 1 w 3"/>
                  <a:gd name="T1" fmla="*/ 15 h 104"/>
                  <a:gd name="T2" fmla="*/ 0 w 3"/>
                  <a:gd name="T3" fmla="*/ 15 h 104"/>
                  <a:gd name="T4" fmla="*/ 0 w 3"/>
                  <a:gd name="T5" fmla="*/ 7 h 104"/>
                  <a:gd name="T6" fmla="*/ 0 w 3"/>
                  <a:gd name="T7" fmla="*/ 0 h 104"/>
                  <a:gd name="T8" fmla="*/ 1 w 3"/>
                  <a:gd name="T9" fmla="*/ 0 h 104"/>
                  <a:gd name="T10" fmla="*/ 1 w 3"/>
                  <a:gd name="T11" fmla="*/ 15 h 104"/>
                  <a:gd name="T12" fmla="*/ 0 60000 65536"/>
                  <a:gd name="T13" fmla="*/ 0 60000 65536"/>
                  <a:gd name="T14" fmla="*/ 0 60000 65536"/>
                  <a:gd name="T15" fmla="*/ 0 60000 65536"/>
                  <a:gd name="T16" fmla="*/ 0 60000 65536"/>
                  <a:gd name="T17" fmla="*/ 0 60000 65536"/>
                  <a:gd name="T18" fmla="*/ 0 w 3"/>
                  <a:gd name="T19" fmla="*/ 0 h 104"/>
                  <a:gd name="T20" fmla="*/ 3 w 3"/>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3" h="104">
                    <a:moveTo>
                      <a:pt x="3" y="104"/>
                    </a:moveTo>
                    <a:lnTo>
                      <a:pt x="0" y="104"/>
                    </a:lnTo>
                    <a:lnTo>
                      <a:pt x="0" y="52"/>
                    </a:lnTo>
                    <a:lnTo>
                      <a:pt x="0" y="0"/>
                    </a:lnTo>
                    <a:lnTo>
                      <a:pt x="3" y="0"/>
                    </a:lnTo>
                    <a:lnTo>
                      <a:pt x="3"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8" name="Freeform 188">
                <a:extLst>
                  <a:ext uri="{FF2B5EF4-FFF2-40B4-BE49-F238E27FC236}">
                    <a16:creationId xmlns:a16="http://schemas.microsoft.com/office/drawing/2014/main" id="{90526CB2-AE33-4A75-B47D-70A47467FA5D}"/>
                  </a:ext>
                </a:extLst>
              </p:cNvPr>
              <p:cNvSpPr>
                <a:spLocks/>
              </p:cNvSpPr>
              <p:nvPr/>
            </p:nvSpPr>
            <p:spPr bwMode="auto">
              <a:xfrm>
                <a:off x="483"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9" name="Freeform 189">
                <a:extLst>
                  <a:ext uri="{FF2B5EF4-FFF2-40B4-BE49-F238E27FC236}">
                    <a16:creationId xmlns:a16="http://schemas.microsoft.com/office/drawing/2014/main" id="{08EAF0B8-F8B0-4F08-BFB7-C0B13159EC81}"/>
                  </a:ext>
                </a:extLst>
              </p:cNvPr>
              <p:cNvSpPr>
                <a:spLocks/>
              </p:cNvSpPr>
              <p:nvPr/>
            </p:nvSpPr>
            <p:spPr bwMode="auto">
              <a:xfrm>
                <a:off x="483"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0" name="Freeform 190">
                <a:extLst>
                  <a:ext uri="{FF2B5EF4-FFF2-40B4-BE49-F238E27FC236}">
                    <a16:creationId xmlns:a16="http://schemas.microsoft.com/office/drawing/2014/main" id="{572CFFA2-326A-4E4F-AB5D-F3FCED86F3A3}"/>
                  </a:ext>
                </a:extLst>
              </p:cNvPr>
              <p:cNvSpPr>
                <a:spLocks/>
              </p:cNvSpPr>
              <p:nvPr/>
            </p:nvSpPr>
            <p:spPr bwMode="auto">
              <a:xfrm>
                <a:off x="481" y="2638"/>
                <a:ext cx="2" cy="15"/>
              </a:xfrm>
              <a:custGeom>
                <a:avLst/>
                <a:gdLst>
                  <a:gd name="T0" fmla="*/ 2 w 17"/>
                  <a:gd name="T1" fmla="*/ 15 h 104"/>
                  <a:gd name="T2" fmla="*/ 2 w 17"/>
                  <a:gd name="T3" fmla="*/ 15 h 104"/>
                  <a:gd name="T4" fmla="*/ 2 w 17"/>
                  <a:gd name="T5" fmla="*/ 15 h 104"/>
                  <a:gd name="T6" fmla="*/ 0 w 17"/>
                  <a:gd name="T7" fmla="*/ 15 h 104"/>
                  <a:gd name="T8" fmla="*/ 2 w 17"/>
                  <a:gd name="T9" fmla="*/ 7 h 104"/>
                  <a:gd name="T10" fmla="*/ 2 w 17"/>
                  <a:gd name="T11" fmla="*/ 0 h 104"/>
                  <a:gd name="T12" fmla="*/ 2 w 17"/>
                  <a:gd name="T13" fmla="*/ 0 h 104"/>
                  <a:gd name="T14" fmla="*/ 2 w 17"/>
                  <a:gd name="T15" fmla="*/ 7 h 104"/>
                  <a:gd name="T16" fmla="*/ 2 w 17"/>
                  <a:gd name="T17" fmla="*/ 15 h 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04"/>
                  <a:gd name="T29" fmla="*/ 17 w 17"/>
                  <a:gd name="T30" fmla="*/ 104 h 1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04">
                    <a:moveTo>
                      <a:pt x="17" y="104"/>
                    </a:moveTo>
                    <a:lnTo>
                      <a:pt x="14" y="104"/>
                    </a:lnTo>
                    <a:lnTo>
                      <a:pt x="0" y="102"/>
                    </a:lnTo>
                    <a:lnTo>
                      <a:pt x="14" y="52"/>
                    </a:lnTo>
                    <a:lnTo>
                      <a:pt x="14" y="0"/>
                    </a:lnTo>
                    <a:lnTo>
                      <a:pt x="17" y="0"/>
                    </a:lnTo>
                    <a:lnTo>
                      <a:pt x="17" y="52"/>
                    </a:lnTo>
                    <a:lnTo>
                      <a:pt x="17"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1" name="Freeform 191">
                <a:extLst>
                  <a:ext uri="{FF2B5EF4-FFF2-40B4-BE49-F238E27FC236}">
                    <a16:creationId xmlns:a16="http://schemas.microsoft.com/office/drawing/2014/main" id="{14F472C9-2E5B-4ABE-8822-8C71C2808BE2}"/>
                  </a:ext>
                </a:extLst>
              </p:cNvPr>
              <p:cNvSpPr>
                <a:spLocks/>
              </p:cNvSpPr>
              <p:nvPr/>
            </p:nvSpPr>
            <p:spPr bwMode="auto">
              <a:xfrm>
                <a:off x="450" y="2631"/>
                <a:ext cx="34" cy="21"/>
              </a:xfrm>
              <a:custGeom>
                <a:avLst/>
                <a:gdLst>
                  <a:gd name="T0" fmla="*/ 30 w 240"/>
                  <a:gd name="T1" fmla="*/ 21 h 152"/>
                  <a:gd name="T2" fmla="*/ 3 w 240"/>
                  <a:gd name="T3" fmla="*/ 14 h 152"/>
                  <a:gd name="T4" fmla="*/ 3 w 240"/>
                  <a:gd name="T5" fmla="*/ 14 h 152"/>
                  <a:gd name="T6" fmla="*/ 2 w 240"/>
                  <a:gd name="T7" fmla="*/ 14 h 152"/>
                  <a:gd name="T8" fmla="*/ 0 w 240"/>
                  <a:gd name="T9" fmla="*/ 13 h 152"/>
                  <a:gd name="T10" fmla="*/ 5 w 240"/>
                  <a:gd name="T11" fmla="*/ 7 h 152"/>
                  <a:gd name="T12" fmla="*/ 7 w 240"/>
                  <a:gd name="T13" fmla="*/ 0 h 152"/>
                  <a:gd name="T14" fmla="*/ 34 w 240"/>
                  <a:gd name="T15" fmla="*/ 7 h 152"/>
                  <a:gd name="T16" fmla="*/ 32 w 240"/>
                  <a:gd name="T17" fmla="*/ 14 h 152"/>
                  <a:gd name="T18" fmla="*/ 30 w 240"/>
                  <a:gd name="T19" fmla="*/ 2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0"/>
                  <a:gd name="T31" fmla="*/ 0 h 152"/>
                  <a:gd name="T32" fmla="*/ 240 w 240"/>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0" h="152">
                    <a:moveTo>
                      <a:pt x="214" y="152"/>
                    </a:moveTo>
                    <a:lnTo>
                      <a:pt x="20" y="101"/>
                    </a:lnTo>
                    <a:lnTo>
                      <a:pt x="12" y="99"/>
                    </a:lnTo>
                    <a:lnTo>
                      <a:pt x="0" y="91"/>
                    </a:lnTo>
                    <a:lnTo>
                      <a:pt x="33" y="51"/>
                    </a:lnTo>
                    <a:lnTo>
                      <a:pt x="46" y="0"/>
                    </a:lnTo>
                    <a:lnTo>
                      <a:pt x="240" y="51"/>
                    </a:lnTo>
                    <a:lnTo>
                      <a:pt x="228" y="102"/>
                    </a:lnTo>
                    <a:lnTo>
                      <a:pt x="214" y="1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2" name="Freeform 192">
                <a:extLst>
                  <a:ext uri="{FF2B5EF4-FFF2-40B4-BE49-F238E27FC236}">
                    <a16:creationId xmlns:a16="http://schemas.microsoft.com/office/drawing/2014/main" id="{7A1715A2-7EAE-43DD-8803-B84B3B101164}"/>
                  </a:ext>
                </a:extLst>
              </p:cNvPr>
              <p:cNvSpPr>
                <a:spLocks/>
              </p:cNvSpPr>
              <p:nvPr/>
            </p:nvSpPr>
            <p:spPr bwMode="auto">
              <a:xfrm>
                <a:off x="424" y="2612"/>
                <a:ext cx="35" cy="32"/>
              </a:xfrm>
              <a:custGeom>
                <a:avLst/>
                <a:gdLst>
                  <a:gd name="T0" fmla="*/ 26 w 248"/>
                  <a:gd name="T1" fmla="*/ 32 h 222"/>
                  <a:gd name="T2" fmla="*/ 2 w 248"/>
                  <a:gd name="T3" fmla="*/ 12 h 222"/>
                  <a:gd name="T4" fmla="*/ 2 w 248"/>
                  <a:gd name="T5" fmla="*/ 12 h 222"/>
                  <a:gd name="T6" fmla="*/ 0 w 248"/>
                  <a:gd name="T7" fmla="*/ 10 h 222"/>
                  <a:gd name="T8" fmla="*/ 6 w 248"/>
                  <a:gd name="T9" fmla="*/ 6 h 222"/>
                  <a:gd name="T10" fmla="*/ 11 w 248"/>
                  <a:gd name="T11" fmla="*/ 0 h 222"/>
                  <a:gd name="T12" fmla="*/ 35 w 248"/>
                  <a:gd name="T13" fmla="*/ 20 h 222"/>
                  <a:gd name="T14" fmla="*/ 30 w 248"/>
                  <a:gd name="T15" fmla="*/ 26 h 222"/>
                  <a:gd name="T16" fmla="*/ 26 w 248"/>
                  <a:gd name="T17" fmla="*/ 32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
                  <a:gd name="T28" fmla="*/ 0 h 222"/>
                  <a:gd name="T29" fmla="*/ 248 w 248"/>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 h="222">
                    <a:moveTo>
                      <a:pt x="182" y="222"/>
                    </a:moveTo>
                    <a:lnTo>
                      <a:pt x="12" y="80"/>
                    </a:lnTo>
                    <a:lnTo>
                      <a:pt x="0" y="68"/>
                    </a:lnTo>
                    <a:lnTo>
                      <a:pt x="45" y="41"/>
                    </a:lnTo>
                    <a:lnTo>
                      <a:pt x="77" y="0"/>
                    </a:lnTo>
                    <a:lnTo>
                      <a:pt x="248" y="141"/>
                    </a:lnTo>
                    <a:lnTo>
                      <a:pt x="215" y="182"/>
                    </a:lnTo>
                    <a:lnTo>
                      <a:pt x="182" y="22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3" name="Freeform 193">
                <a:extLst>
                  <a:ext uri="{FF2B5EF4-FFF2-40B4-BE49-F238E27FC236}">
                    <a16:creationId xmlns:a16="http://schemas.microsoft.com/office/drawing/2014/main" id="{11514341-3E3E-415C-A7A1-832FD9A87C04}"/>
                  </a:ext>
                </a:extLst>
              </p:cNvPr>
              <p:cNvSpPr>
                <a:spLocks/>
              </p:cNvSpPr>
              <p:nvPr/>
            </p:nvSpPr>
            <p:spPr bwMode="auto">
              <a:xfrm>
                <a:off x="404" y="2583"/>
                <a:ext cx="33" cy="39"/>
              </a:xfrm>
              <a:custGeom>
                <a:avLst/>
                <a:gdLst>
                  <a:gd name="T0" fmla="*/ 20 w 230"/>
                  <a:gd name="T1" fmla="*/ 39 h 272"/>
                  <a:gd name="T2" fmla="*/ 1 w 230"/>
                  <a:gd name="T3" fmla="*/ 8 h 272"/>
                  <a:gd name="T4" fmla="*/ 1 w 230"/>
                  <a:gd name="T5" fmla="*/ 8 h 272"/>
                  <a:gd name="T6" fmla="*/ 0 w 230"/>
                  <a:gd name="T7" fmla="*/ 6 h 272"/>
                  <a:gd name="T8" fmla="*/ 7 w 230"/>
                  <a:gd name="T9" fmla="*/ 4 h 272"/>
                  <a:gd name="T10" fmla="*/ 13 w 230"/>
                  <a:gd name="T11" fmla="*/ 0 h 272"/>
                  <a:gd name="T12" fmla="*/ 33 w 230"/>
                  <a:gd name="T13" fmla="*/ 31 h 272"/>
                  <a:gd name="T14" fmla="*/ 27 w 230"/>
                  <a:gd name="T15" fmla="*/ 35 h 272"/>
                  <a:gd name="T16" fmla="*/ 20 w 230"/>
                  <a:gd name="T17" fmla="*/ 39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
                  <a:gd name="T28" fmla="*/ 0 h 272"/>
                  <a:gd name="T29" fmla="*/ 230 w 23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 h="272">
                    <a:moveTo>
                      <a:pt x="141" y="272"/>
                    </a:moveTo>
                    <a:lnTo>
                      <a:pt x="5" y="55"/>
                    </a:lnTo>
                    <a:lnTo>
                      <a:pt x="0" y="45"/>
                    </a:lnTo>
                    <a:lnTo>
                      <a:pt x="50" y="28"/>
                    </a:lnTo>
                    <a:lnTo>
                      <a:pt x="94" y="0"/>
                    </a:lnTo>
                    <a:lnTo>
                      <a:pt x="230" y="216"/>
                    </a:lnTo>
                    <a:lnTo>
                      <a:pt x="186" y="245"/>
                    </a:lnTo>
                    <a:lnTo>
                      <a:pt x="141" y="27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4" name="Freeform 194">
                <a:extLst>
                  <a:ext uri="{FF2B5EF4-FFF2-40B4-BE49-F238E27FC236}">
                    <a16:creationId xmlns:a16="http://schemas.microsoft.com/office/drawing/2014/main" id="{085E7ECF-0EF4-4EE5-B6F6-021B9C8F7BB1}"/>
                  </a:ext>
                </a:extLst>
              </p:cNvPr>
              <p:cNvSpPr>
                <a:spLocks/>
              </p:cNvSpPr>
              <p:nvPr/>
            </p:nvSpPr>
            <p:spPr bwMode="auto">
              <a:xfrm>
                <a:off x="390" y="2545"/>
                <a:ext cx="28" cy="44"/>
              </a:xfrm>
              <a:custGeom>
                <a:avLst/>
                <a:gdLst>
                  <a:gd name="T0" fmla="*/ 14 w 195"/>
                  <a:gd name="T1" fmla="*/ 44 h 310"/>
                  <a:gd name="T2" fmla="*/ 0 w 195"/>
                  <a:gd name="T3" fmla="*/ 5 h 310"/>
                  <a:gd name="T4" fmla="*/ 0 w 195"/>
                  <a:gd name="T5" fmla="*/ 5 h 310"/>
                  <a:gd name="T6" fmla="*/ 0 w 195"/>
                  <a:gd name="T7" fmla="*/ 3 h 310"/>
                  <a:gd name="T8" fmla="*/ 7 w 195"/>
                  <a:gd name="T9" fmla="*/ 2 h 310"/>
                  <a:gd name="T10" fmla="*/ 15 w 195"/>
                  <a:gd name="T11" fmla="*/ 0 h 310"/>
                  <a:gd name="T12" fmla="*/ 28 w 195"/>
                  <a:gd name="T13" fmla="*/ 39 h 310"/>
                  <a:gd name="T14" fmla="*/ 21 w 195"/>
                  <a:gd name="T15" fmla="*/ 42 h 310"/>
                  <a:gd name="T16" fmla="*/ 14 w 195"/>
                  <a:gd name="T17" fmla="*/ 44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
                  <a:gd name="T28" fmla="*/ 0 h 310"/>
                  <a:gd name="T29" fmla="*/ 195 w 195"/>
                  <a:gd name="T30" fmla="*/ 310 h 3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 h="310">
                    <a:moveTo>
                      <a:pt x="96" y="310"/>
                    </a:moveTo>
                    <a:lnTo>
                      <a:pt x="2" y="34"/>
                    </a:lnTo>
                    <a:lnTo>
                      <a:pt x="0" y="24"/>
                    </a:lnTo>
                    <a:lnTo>
                      <a:pt x="52" y="17"/>
                    </a:lnTo>
                    <a:lnTo>
                      <a:pt x="101" y="0"/>
                    </a:lnTo>
                    <a:lnTo>
                      <a:pt x="195" y="276"/>
                    </a:lnTo>
                    <a:lnTo>
                      <a:pt x="146" y="293"/>
                    </a:lnTo>
                    <a:lnTo>
                      <a:pt x="96" y="31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5" name="Freeform 195">
                <a:extLst>
                  <a:ext uri="{FF2B5EF4-FFF2-40B4-BE49-F238E27FC236}">
                    <a16:creationId xmlns:a16="http://schemas.microsoft.com/office/drawing/2014/main" id="{CBE08DD3-EA21-45BD-B84B-397A681B5F81}"/>
                  </a:ext>
                </a:extLst>
              </p:cNvPr>
              <p:cNvSpPr>
                <a:spLocks/>
              </p:cNvSpPr>
              <p:nvPr/>
            </p:nvSpPr>
            <p:spPr bwMode="auto">
              <a:xfrm>
                <a:off x="384" y="2501"/>
                <a:ext cx="21" cy="47"/>
              </a:xfrm>
              <a:custGeom>
                <a:avLst/>
                <a:gdLst>
                  <a:gd name="T0" fmla="*/ 14 w 143"/>
                  <a:gd name="T1" fmla="*/ 46 h 332"/>
                  <a:gd name="T2" fmla="*/ 6 w 143"/>
                  <a:gd name="T3" fmla="*/ 47 h 332"/>
                  <a:gd name="T4" fmla="*/ 0 w 143"/>
                  <a:gd name="T5" fmla="*/ 2 h 332"/>
                  <a:gd name="T6" fmla="*/ 15 w 143"/>
                  <a:gd name="T7" fmla="*/ 0 h 332"/>
                  <a:gd name="T8" fmla="*/ 21 w 143"/>
                  <a:gd name="T9" fmla="*/ 45 h 332"/>
                  <a:gd name="T10" fmla="*/ 14 w 143"/>
                  <a:gd name="T11" fmla="*/ 46 h 332"/>
                  <a:gd name="T12" fmla="*/ 0 60000 65536"/>
                  <a:gd name="T13" fmla="*/ 0 60000 65536"/>
                  <a:gd name="T14" fmla="*/ 0 60000 65536"/>
                  <a:gd name="T15" fmla="*/ 0 60000 65536"/>
                  <a:gd name="T16" fmla="*/ 0 60000 65536"/>
                  <a:gd name="T17" fmla="*/ 0 60000 65536"/>
                  <a:gd name="T18" fmla="*/ 0 w 143"/>
                  <a:gd name="T19" fmla="*/ 0 h 332"/>
                  <a:gd name="T20" fmla="*/ 143 w 143"/>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143" h="332">
                    <a:moveTo>
                      <a:pt x="92" y="325"/>
                    </a:moveTo>
                    <a:lnTo>
                      <a:pt x="40" y="332"/>
                    </a:lnTo>
                    <a:lnTo>
                      <a:pt x="0" y="14"/>
                    </a:lnTo>
                    <a:lnTo>
                      <a:pt x="103" y="0"/>
                    </a:lnTo>
                    <a:lnTo>
                      <a:pt x="143" y="318"/>
                    </a:lnTo>
                    <a:lnTo>
                      <a:pt x="92" y="32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6" name="Rectangle 196">
                <a:extLst>
                  <a:ext uri="{FF2B5EF4-FFF2-40B4-BE49-F238E27FC236}">
                    <a16:creationId xmlns:a16="http://schemas.microsoft.com/office/drawing/2014/main" id="{E9999E8E-002B-4AE2-8DB1-E7757D25225E}"/>
                  </a:ext>
                </a:extLst>
              </p:cNvPr>
              <p:cNvSpPr>
                <a:spLocks noChangeArrowheads="1"/>
              </p:cNvSpPr>
              <p:nvPr/>
            </p:nvSpPr>
            <p:spPr bwMode="auto">
              <a:xfrm>
                <a:off x="484" y="2639"/>
                <a:ext cx="353" cy="15"/>
              </a:xfrm>
              <a:prstGeom prst="rect">
                <a:avLst/>
              </a:prstGeom>
              <a:solidFill>
                <a:srgbClr val="000000"/>
              </a:solidFill>
              <a:ln w="0">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7" name="Freeform 197">
                <a:extLst>
                  <a:ext uri="{FF2B5EF4-FFF2-40B4-BE49-F238E27FC236}">
                    <a16:creationId xmlns:a16="http://schemas.microsoft.com/office/drawing/2014/main" id="{51EA4453-A6CD-43F0-A1BE-9615DA2B4AC9}"/>
                  </a:ext>
                </a:extLst>
              </p:cNvPr>
              <p:cNvSpPr>
                <a:spLocks/>
              </p:cNvSpPr>
              <p:nvPr/>
            </p:nvSpPr>
            <p:spPr bwMode="auto">
              <a:xfrm>
                <a:off x="384" y="1599"/>
                <a:ext cx="16" cy="915"/>
              </a:xfrm>
              <a:custGeom>
                <a:avLst/>
                <a:gdLst>
                  <a:gd name="T0" fmla="*/ 0 w 107"/>
                  <a:gd name="T1" fmla="*/ 915 h 6404"/>
                  <a:gd name="T2" fmla="*/ 0 w 107"/>
                  <a:gd name="T3" fmla="*/ 0 h 6404"/>
                  <a:gd name="T4" fmla="*/ 15 w 107"/>
                  <a:gd name="T5" fmla="*/ 0 h 6404"/>
                  <a:gd name="T6" fmla="*/ 16 w 107"/>
                  <a:gd name="T7" fmla="*/ 915 h 6404"/>
                  <a:gd name="T8" fmla="*/ 0 w 107"/>
                  <a:gd name="T9" fmla="*/ 915 h 6404"/>
                  <a:gd name="T10" fmla="*/ 0 60000 65536"/>
                  <a:gd name="T11" fmla="*/ 0 60000 65536"/>
                  <a:gd name="T12" fmla="*/ 0 60000 65536"/>
                  <a:gd name="T13" fmla="*/ 0 60000 65536"/>
                  <a:gd name="T14" fmla="*/ 0 60000 65536"/>
                  <a:gd name="T15" fmla="*/ 0 w 107"/>
                  <a:gd name="T16" fmla="*/ 0 h 6404"/>
                  <a:gd name="T17" fmla="*/ 107 w 107"/>
                  <a:gd name="T18" fmla="*/ 6404 h 6404"/>
                </a:gdLst>
                <a:ahLst/>
                <a:cxnLst>
                  <a:cxn ang="T10">
                    <a:pos x="T0" y="T1"/>
                  </a:cxn>
                  <a:cxn ang="T11">
                    <a:pos x="T2" y="T3"/>
                  </a:cxn>
                  <a:cxn ang="T12">
                    <a:pos x="T4" y="T5"/>
                  </a:cxn>
                  <a:cxn ang="T13">
                    <a:pos x="T6" y="T7"/>
                  </a:cxn>
                  <a:cxn ang="T14">
                    <a:pos x="T8" y="T9"/>
                  </a:cxn>
                </a:cxnLst>
                <a:rect l="T15" t="T16" r="T17" b="T18"/>
                <a:pathLst>
                  <a:path w="107" h="6404">
                    <a:moveTo>
                      <a:pt x="3" y="6404"/>
                    </a:moveTo>
                    <a:lnTo>
                      <a:pt x="0" y="1"/>
                    </a:lnTo>
                    <a:lnTo>
                      <a:pt x="103" y="0"/>
                    </a:lnTo>
                    <a:lnTo>
                      <a:pt x="107" y="6403"/>
                    </a:lnTo>
                    <a:lnTo>
                      <a:pt x="3" y="64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8" name="Freeform 198">
                <a:extLst>
                  <a:ext uri="{FF2B5EF4-FFF2-40B4-BE49-F238E27FC236}">
                    <a16:creationId xmlns:a16="http://schemas.microsoft.com/office/drawing/2014/main" id="{492AE1D6-99D3-4C7A-AA6D-5E5739B998BB}"/>
                  </a:ext>
                </a:extLst>
              </p:cNvPr>
              <p:cNvSpPr>
                <a:spLocks/>
              </p:cNvSpPr>
              <p:nvPr/>
            </p:nvSpPr>
            <p:spPr bwMode="auto">
              <a:xfrm>
                <a:off x="912" y="1680"/>
                <a:ext cx="16" cy="826"/>
              </a:xfrm>
              <a:custGeom>
                <a:avLst/>
                <a:gdLst>
                  <a:gd name="T0" fmla="*/ 2 w 114"/>
                  <a:gd name="T1" fmla="*/ 826 h 5784"/>
                  <a:gd name="T2" fmla="*/ 0 w 114"/>
                  <a:gd name="T3" fmla="*/ 0 h 5784"/>
                  <a:gd name="T4" fmla="*/ 15 w 114"/>
                  <a:gd name="T5" fmla="*/ 0 h 5784"/>
                  <a:gd name="T6" fmla="*/ 16 w 114"/>
                  <a:gd name="T7" fmla="*/ 826 h 5784"/>
                  <a:gd name="T8" fmla="*/ 2 w 114"/>
                  <a:gd name="T9" fmla="*/ 826 h 5784"/>
                  <a:gd name="T10" fmla="*/ 0 60000 65536"/>
                  <a:gd name="T11" fmla="*/ 0 60000 65536"/>
                  <a:gd name="T12" fmla="*/ 0 60000 65536"/>
                  <a:gd name="T13" fmla="*/ 0 60000 65536"/>
                  <a:gd name="T14" fmla="*/ 0 60000 65536"/>
                  <a:gd name="T15" fmla="*/ 0 w 114"/>
                  <a:gd name="T16" fmla="*/ 0 h 5784"/>
                  <a:gd name="T17" fmla="*/ 114 w 114"/>
                  <a:gd name="T18" fmla="*/ 5784 h 5784"/>
                </a:gdLst>
                <a:ahLst/>
                <a:cxnLst>
                  <a:cxn ang="T10">
                    <a:pos x="T0" y="T1"/>
                  </a:cxn>
                  <a:cxn ang="T11">
                    <a:pos x="T2" y="T3"/>
                  </a:cxn>
                  <a:cxn ang="T12">
                    <a:pos x="T4" y="T5"/>
                  </a:cxn>
                  <a:cxn ang="T13">
                    <a:pos x="T6" y="T7"/>
                  </a:cxn>
                  <a:cxn ang="T14">
                    <a:pos x="T8" y="T9"/>
                  </a:cxn>
                </a:cxnLst>
                <a:rect l="T15" t="T16" r="T17" b="T18"/>
                <a:pathLst>
                  <a:path w="114" h="5784">
                    <a:moveTo>
                      <a:pt x="11" y="5784"/>
                    </a:moveTo>
                    <a:lnTo>
                      <a:pt x="0" y="1"/>
                    </a:lnTo>
                    <a:lnTo>
                      <a:pt x="104" y="0"/>
                    </a:lnTo>
                    <a:lnTo>
                      <a:pt x="114" y="5783"/>
                    </a:lnTo>
                    <a:lnTo>
                      <a:pt x="11" y="578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9" name="Freeform 199">
                <a:extLst>
                  <a:ext uri="{FF2B5EF4-FFF2-40B4-BE49-F238E27FC236}">
                    <a16:creationId xmlns:a16="http://schemas.microsoft.com/office/drawing/2014/main" id="{8201C89E-E3DB-4F24-9049-CF6728ABA143}"/>
                  </a:ext>
                </a:extLst>
              </p:cNvPr>
              <p:cNvSpPr>
                <a:spLocks/>
              </p:cNvSpPr>
              <p:nvPr/>
            </p:nvSpPr>
            <p:spPr bwMode="auto">
              <a:xfrm>
                <a:off x="912" y="1657"/>
                <a:ext cx="19" cy="28"/>
              </a:xfrm>
              <a:custGeom>
                <a:avLst/>
                <a:gdLst>
                  <a:gd name="T0" fmla="*/ 0 w 137"/>
                  <a:gd name="T1" fmla="*/ 25 h 195"/>
                  <a:gd name="T2" fmla="*/ 5 w 137"/>
                  <a:gd name="T3" fmla="*/ 1 h 195"/>
                  <a:gd name="T4" fmla="*/ 5 w 137"/>
                  <a:gd name="T5" fmla="*/ 1 h 195"/>
                  <a:gd name="T6" fmla="*/ 5 w 137"/>
                  <a:gd name="T7" fmla="*/ 0 h 195"/>
                  <a:gd name="T8" fmla="*/ 12 w 137"/>
                  <a:gd name="T9" fmla="*/ 3 h 195"/>
                  <a:gd name="T10" fmla="*/ 19 w 137"/>
                  <a:gd name="T11" fmla="*/ 4 h 195"/>
                  <a:gd name="T12" fmla="*/ 14 w 137"/>
                  <a:gd name="T13" fmla="*/ 28 h 195"/>
                  <a:gd name="T14" fmla="*/ 0 w 137"/>
                  <a:gd name="T15" fmla="*/ 25 h 195"/>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195"/>
                  <a:gd name="T26" fmla="*/ 137 w 137"/>
                  <a:gd name="T27" fmla="*/ 195 h 1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195">
                    <a:moveTo>
                      <a:pt x="0" y="175"/>
                    </a:moveTo>
                    <a:lnTo>
                      <a:pt x="34" y="9"/>
                    </a:lnTo>
                    <a:lnTo>
                      <a:pt x="37" y="0"/>
                    </a:lnTo>
                    <a:lnTo>
                      <a:pt x="86" y="19"/>
                    </a:lnTo>
                    <a:lnTo>
                      <a:pt x="137" y="29"/>
                    </a:lnTo>
                    <a:lnTo>
                      <a:pt x="104" y="195"/>
                    </a:lnTo>
                    <a:lnTo>
                      <a:pt x="0" y="17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0" name="Freeform 200">
                <a:extLst>
                  <a:ext uri="{FF2B5EF4-FFF2-40B4-BE49-F238E27FC236}">
                    <a16:creationId xmlns:a16="http://schemas.microsoft.com/office/drawing/2014/main" id="{AA764602-F46C-452B-B042-341311B81F0B}"/>
                  </a:ext>
                </a:extLst>
              </p:cNvPr>
              <p:cNvSpPr>
                <a:spLocks/>
              </p:cNvSpPr>
              <p:nvPr/>
            </p:nvSpPr>
            <p:spPr bwMode="auto">
              <a:xfrm>
                <a:off x="917" y="1635"/>
                <a:ext cx="22" cy="28"/>
              </a:xfrm>
              <a:custGeom>
                <a:avLst/>
                <a:gdLst>
                  <a:gd name="T0" fmla="*/ 0 w 158"/>
                  <a:gd name="T1" fmla="*/ 23 h 197"/>
                  <a:gd name="T2" fmla="*/ 8 w 158"/>
                  <a:gd name="T3" fmla="*/ 1 h 197"/>
                  <a:gd name="T4" fmla="*/ 8 w 158"/>
                  <a:gd name="T5" fmla="*/ 1 h 197"/>
                  <a:gd name="T6" fmla="*/ 9 w 158"/>
                  <a:gd name="T7" fmla="*/ 0 h 197"/>
                  <a:gd name="T8" fmla="*/ 15 w 158"/>
                  <a:gd name="T9" fmla="*/ 4 h 197"/>
                  <a:gd name="T10" fmla="*/ 22 w 158"/>
                  <a:gd name="T11" fmla="*/ 7 h 197"/>
                  <a:gd name="T12" fmla="*/ 14 w 158"/>
                  <a:gd name="T13" fmla="*/ 28 h 197"/>
                  <a:gd name="T14" fmla="*/ 7 w 158"/>
                  <a:gd name="T15" fmla="*/ 25 h 197"/>
                  <a:gd name="T16" fmla="*/ 0 w 158"/>
                  <a:gd name="T17" fmla="*/ 23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197"/>
                  <a:gd name="T29" fmla="*/ 158 w 158"/>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197">
                    <a:moveTo>
                      <a:pt x="0" y="159"/>
                    </a:moveTo>
                    <a:lnTo>
                      <a:pt x="61" y="9"/>
                    </a:lnTo>
                    <a:lnTo>
                      <a:pt x="66" y="0"/>
                    </a:lnTo>
                    <a:lnTo>
                      <a:pt x="110" y="29"/>
                    </a:lnTo>
                    <a:lnTo>
                      <a:pt x="158" y="48"/>
                    </a:lnTo>
                    <a:lnTo>
                      <a:pt x="97" y="197"/>
                    </a:lnTo>
                    <a:lnTo>
                      <a:pt x="49" y="178"/>
                    </a:lnTo>
                    <a:lnTo>
                      <a:pt x="0" y="15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1" name="Freeform 201">
                <a:extLst>
                  <a:ext uri="{FF2B5EF4-FFF2-40B4-BE49-F238E27FC236}">
                    <a16:creationId xmlns:a16="http://schemas.microsoft.com/office/drawing/2014/main" id="{4C3A66AC-3181-42CF-B7E0-54766BF2986C}"/>
                  </a:ext>
                </a:extLst>
              </p:cNvPr>
              <p:cNvSpPr>
                <a:spLocks/>
              </p:cNvSpPr>
              <p:nvPr/>
            </p:nvSpPr>
            <p:spPr bwMode="auto">
              <a:xfrm>
                <a:off x="926" y="1615"/>
                <a:ext cx="25" cy="28"/>
              </a:xfrm>
              <a:custGeom>
                <a:avLst/>
                <a:gdLst>
                  <a:gd name="T0" fmla="*/ 0 w 171"/>
                  <a:gd name="T1" fmla="*/ 20 h 194"/>
                  <a:gd name="T2" fmla="*/ 12 w 171"/>
                  <a:gd name="T3" fmla="*/ 1 h 194"/>
                  <a:gd name="T4" fmla="*/ 12 w 171"/>
                  <a:gd name="T5" fmla="*/ 1 h 194"/>
                  <a:gd name="T6" fmla="*/ 13 w 171"/>
                  <a:gd name="T7" fmla="*/ 0 h 194"/>
                  <a:gd name="T8" fmla="*/ 19 w 171"/>
                  <a:gd name="T9" fmla="*/ 5 h 194"/>
                  <a:gd name="T10" fmla="*/ 25 w 171"/>
                  <a:gd name="T11" fmla="*/ 10 h 194"/>
                  <a:gd name="T12" fmla="*/ 13 w 171"/>
                  <a:gd name="T13" fmla="*/ 28 h 194"/>
                  <a:gd name="T14" fmla="*/ 6 w 171"/>
                  <a:gd name="T15" fmla="*/ 24 h 194"/>
                  <a:gd name="T16" fmla="*/ 0 w 171"/>
                  <a:gd name="T17" fmla="*/ 20 h 1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1"/>
                  <a:gd name="T28" fmla="*/ 0 h 194"/>
                  <a:gd name="T29" fmla="*/ 171 w 171"/>
                  <a:gd name="T30" fmla="*/ 194 h 1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1" h="194">
                    <a:moveTo>
                      <a:pt x="0" y="137"/>
                    </a:moveTo>
                    <a:lnTo>
                      <a:pt x="85" y="8"/>
                    </a:lnTo>
                    <a:lnTo>
                      <a:pt x="91" y="0"/>
                    </a:lnTo>
                    <a:lnTo>
                      <a:pt x="128" y="37"/>
                    </a:lnTo>
                    <a:lnTo>
                      <a:pt x="171" y="66"/>
                    </a:lnTo>
                    <a:lnTo>
                      <a:pt x="87" y="194"/>
                    </a:lnTo>
                    <a:lnTo>
                      <a:pt x="44" y="166"/>
                    </a:lnTo>
                    <a:lnTo>
                      <a:pt x="0" y="13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2" name="Freeform 202">
                <a:extLst>
                  <a:ext uri="{FF2B5EF4-FFF2-40B4-BE49-F238E27FC236}">
                    <a16:creationId xmlns:a16="http://schemas.microsoft.com/office/drawing/2014/main" id="{2C145054-FE9F-4D2C-8340-32BA9B8D629E}"/>
                  </a:ext>
                </a:extLst>
              </p:cNvPr>
              <p:cNvSpPr>
                <a:spLocks/>
              </p:cNvSpPr>
              <p:nvPr/>
            </p:nvSpPr>
            <p:spPr bwMode="auto">
              <a:xfrm>
                <a:off x="939" y="1600"/>
                <a:ext cx="26" cy="26"/>
              </a:xfrm>
              <a:custGeom>
                <a:avLst/>
                <a:gdLst>
                  <a:gd name="T0" fmla="*/ 5 w 178"/>
                  <a:gd name="T1" fmla="*/ 21 h 179"/>
                  <a:gd name="T2" fmla="*/ 0 w 178"/>
                  <a:gd name="T3" fmla="*/ 15 h 179"/>
                  <a:gd name="T4" fmla="*/ 15 w 178"/>
                  <a:gd name="T5" fmla="*/ 0 h 179"/>
                  <a:gd name="T6" fmla="*/ 26 w 178"/>
                  <a:gd name="T7" fmla="*/ 11 h 179"/>
                  <a:gd name="T8" fmla="*/ 11 w 178"/>
                  <a:gd name="T9" fmla="*/ 26 h 179"/>
                  <a:gd name="T10" fmla="*/ 5 w 178"/>
                  <a:gd name="T11" fmla="*/ 21 h 179"/>
                  <a:gd name="T12" fmla="*/ 0 60000 65536"/>
                  <a:gd name="T13" fmla="*/ 0 60000 65536"/>
                  <a:gd name="T14" fmla="*/ 0 60000 65536"/>
                  <a:gd name="T15" fmla="*/ 0 60000 65536"/>
                  <a:gd name="T16" fmla="*/ 0 60000 65536"/>
                  <a:gd name="T17" fmla="*/ 0 60000 65536"/>
                  <a:gd name="T18" fmla="*/ 0 w 178"/>
                  <a:gd name="T19" fmla="*/ 0 h 179"/>
                  <a:gd name="T20" fmla="*/ 178 w 178"/>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78" h="179">
                    <a:moveTo>
                      <a:pt x="37" y="142"/>
                    </a:moveTo>
                    <a:lnTo>
                      <a:pt x="0" y="105"/>
                    </a:lnTo>
                    <a:lnTo>
                      <a:pt x="103" y="0"/>
                    </a:lnTo>
                    <a:lnTo>
                      <a:pt x="178" y="74"/>
                    </a:lnTo>
                    <a:lnTo>
                      <a:pt x="74" y="179"/>
                    </a:lnTo>
                    <a:lnTo>
                      <a:pt x="37" y="14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3" name="Line 203">
                <a:extLst>
                  <a:ext uri="{FF2B5EF4-FFF2-40B4-BE49-F238E27FC236}">
                    <a16:creationId xmlns:a16="http://schemas.microsoft.com/office/drawing/2014/main" id="{341A13D6-85C9-4343-8F4A-A5E0C3BDFC69}"/>
                  </a:ext>
                </a:extLst>
              </p:cNvPr>
              <p:cNvSpPr>
                <a:spLocks noChangeShapeType="1"/>
              </p:cNvSpPr>
              <p:nvPr/>
            </p:nvSpPr>
            <p:spPr bwMode="auto">
              <a:xfrm>
                <a:off x="392" y="1601"/>
                <a:ext cx="561" cy="1"/>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4" name="Freeform 204">
                <a:extLst>
                  <a:ext uri="{FF2B5EF4-FFF2-40B4-BE49-F238E27FC236}">
                    <a16:creationId xmlns:a16="http://schemas.microsoft.com/office/drawing/2014/main" id="{0FF7B190-1C7C-46E6-BA7E-B1C1D48F52DF}"/>
                  </a:ext>
                </a:extLst>
              </p:cNvPr>
              <p:cNvSpPr>
                <a:spLocks/>
              </p:cNvSpPr>
              <p:nvPr/>
            </p:nvSpPr>
            <p:spPr bwMode="auto">
              <a:xfrm>
                <a:off x="908" y="2503"/>
                <a:ext cx="20" cy="47"/>
              </a:xfrm>
              <a:custGeom>
                <a:avLst/>
                <a:gdLst>
                  <a:gd name="T0" fmla="*/ 20 w 142"/>
                  <a:gd name="T1" fmla="*/ 2 h 326"/>
                  <a:gd name="T2" fmla="*/ 15 w 142"/>
                  <a:gd name="T3" fmla="*/ 46 h 326"/>
                  <a:gd name="T4" fmla="*/ 15 w 142"/>
                  <a:gd name="T5" fmla="*/ 46 h 326"/>
                  <a:gd name="T6" fmla="*/ 14 w 142"/>
                  <a:gd name="T7" fmla="*/ 47 h 326"/>
                  <a:gd name="T8" fmla="*/ 7 w 142"/>
                  <a:gd name="T9" fmla="*/ 45 h 326"/>
                  <a:gd name="T10" fmla="*/ 0 w 142"/>
                  <a:gd name="T11" fmla="*/ 44 h 326"/>
                  <a:gd name="T12" fmla="*/ 5 w 142"/>
                  <a:gd name="T13" fmla="*/ 0 h 326"/>
                  <a:gd name="T14" fmla="*/ 20 w 142"/>
                  <a:gd name="T15" fmla="*/ 2 h 326"/>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326"/>
                  <a:gd name="T26" fmla="*/ 142 w 142"/>
                  <a:gd name="T27" fmla="*/ 326 h 3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326">
                    <a:moveTo>
                      <a:pt x="142" y="13"/>
                    </a:moveTo>
                    <a:lnTo>
                      <a:pt x="104" y="317"/>
                    </a:lnTo>
                    <a:lnTo>
                      <a:pt x="102" y="326"/>
                    </a:lnTo>
                    <a:lnTo>
                      <a:pt x="53" y="310"/>
                    </a:lnTo>
                    <a:lnTo>
                      <a:pt x="0" y="303"/>
                    </a:lnTo>
                    <a:lnTo>
                      <a:pt x="39" y="0"/>
                    </a:lnTo>
                    <a:lnTo>
                      <a:pt x="142" y="1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5" name="Freeform 205">
                <a:extLst>
                  <a:ext uri="{FF2B5EF4-FFF2-40B4-BE49-F238E27FC236}">
                    <a16:creationId xmlns:a16="http://schemas.microsoft.com/office/drawing/2014/main" id="{8B25723E-47F4-4F08-A79F-2316E3DBFA77}"/>
                  </a:ext>
                </a:extLst>
              </p:cNvPr>
              <p:cNvSpPr>
                <a:spLocks/>
              </p:cNvSpPr>
              <p:nvPr/>
            </p:nvSpPr>
            <p:spPr bwMode="auto">
              <a:xfrm>
                <a:off x="896" y="2545"/>
                <a:ext cx="26" cy="44"/>
              </a:xfrm>
              <a:custGeom>
                <a:avLst/>
                <a:gdLst>
                  <a:gd name="T0" fmla="*/ 26 w 184"/>
                  <a:gd name="T1" fmla="*/ 5 h 307"/>
                  <a:gd name="T2" fmla="*/ 14 w 184"/>
                  <a:gd name="T3" fmla="*/ 42 h 307"/>
                  <a:gd name="T4" fmla="*/ 14 w 184"/>
                  <a:gd name="T5" fmla="*/ 42 h 307"/>
                  <a:gd name="T6" fmla="*/ 13 w 184"/>
                  <a:gd name="T7" fmla="*/ 44 h 307"/>
                  <a:gd name="T8" fmla="*/ 7 w 184"/>
                  <a:gd name="T9" fmla="*/ 40 h 307"/>
                  <a:gd name="T10" fmla="*/ 0 w 184"/>
                  <a:gd name="T11" fmla="*/ 38 h 307"/>
                  <a:gd name="T12" fmla="*/ 12 w 184"/>
                  <a:gd name="T13" fmla="*/ 0 h 307"/>
                  <a:gd name="T14" fmla="*/ 19 w 184"/>
                  <a:gd name="T15" fmla="*/ 2 h 307"/>
                  <a:gd name="T16" fmla="*/ 26 w 184"/>
                  <a:gd name="T17" fmla="*/ 5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307"/>
                  <a:gd name="T29" fmla="*/ 184 w 184"/>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307">
                    <a:moveTo>
                      <a:pt x="184" y="32"/>
                    </a:moveTo>
                    <a:lnTo>
                      <a:pt x="99" y="296"/>
                    </a:lnTo>
                    <a:lnTo>
                      <a:pt x="95" y="307"/>
                    </a:lnTo>
                    <a:lnTo>
                      <a:pt x="50" y="281"/>
                    </a:lnTo>
                    <a:lnTo>
                      <a:pt x="0" y="264"/>
                    </a:lnTo>
                    <a:lnTo>
                      <a:pt x="84" y="0"/>
                    </a:lnTo>
                    <a:lnTo>
                      <a:pt x="135" y="16"/>
                    </a:lnTo>
                    <a:lnTo>
                      <a:pt x="184" y="3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6" name="Freeform 206">
                <a:extLst>
                  <a:ext uri="{FF2B5EF4-FFF2-40B4-BE49-F238E27FC236}">
                    <a16:creationId xmlns:a16="http://schemas.microsoft.com/office/drawing/2014/main" id="{860685E1-E8DC-4734-9DFC-5D014B82A646}"/>
                  </a:ext>
                </a:extLst>
              </p:cNvPr>
              <p:cNvSpPr>
                <a:spLocks/>
              </p:cNvSpPr>
              <p:nvPr/>
            </p:nvSpPr>
            <p:spPr bwMode="auto">
              <a:xfrm>
                <a:off x="879" y="2581"/>
                <a:ext cx="31" cy="40"/>
              </a:xfrm>
              <a:custGeom>
                <a:avLst/>
                <a:gdLst>
                  <a:gd name="T0" fmla="*/ 31 w 217"/>
                  <a:gd name="T1" fmla="*/ 8 h 278"/>
                  <a:gd name="T2" fmla="*/ 13 w 217"/>
                  <a:gd name="T3" fmla="*/ 38 h 278"/>
                  <a:gd name="T4" fmla="*/ 13 w 217"/>
                  <a:gd name="T5" fmla="*/ 38 h 278"/>
                  <a:gd name="T6" fmla="*/ 12 w 217"/>
                  <a:gd name="T7" fmla="*/ 40 h 278"/>
                  <a:gd name="T8" fmla="*/ 7 w 217"/>
                  <a:gd name="T9" fmla="*/ 35 h 278"/>
                  <a:gd name="T10" fmla="*/ 0 w 217"/>
                  <a:gd name="T11" fmla="*/ 31 h 278"/>
                  <a:gd name="T12" fmla="*/ 18 w 217"/>
                  <a:gd name="T13" fmla="*/ 0 h 278"/>
                  <a:gd name="T14" fmla="*/ 25 w 217"/>
                  <a:gd name="T15" fmla="*/ 4 h 278"/>
                  <a:gd name="T16" fmla="*/ 31 w 217"/>
                  <a:gd name="T17" fmla="*/ 8 h 2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7"/>
                  <a:gd name="T28" fmla="*/ 0 h 278"/>
                  <a:gd name="T29" fmla="*/ 217 w 217"/>
                  <a:gd name="T30" fmla="*/ 278 h 2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7" h="278">
                    <a:moveTo>
                      <a:pt x="217" y="53"/>
                    </a:moveTo>
                    <a:lnTo>
                      <a:pt x="91" y="266"/>
                    </a:lnTo>
                    <a:lnTo>
                      <a:pt x="82" y="278"/>
                    </a:lnTo>
                    <a:lnTo>
                      <a:pt x="46" y="240"/>
                    </a:lnTo>
                    <a:lnTo>
                      <a:pt x="0" y="213"/>
                    </a:lnTo>
                    <a:lnTo>
                      <a:pt x="126" y="0"/>
                    </a:lnTo>
                    <a:lnTo>
                      <a:pt x="172" y="27"/>
                    </a:lnTo>
                    <a:lnTo>
                      <a:pt x="217" y="5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7" name="Freeform 207">
                <a:extLst>
                  <a:ext uri="{FF2B5EF4-FFF2-40B4-BE49-F238E27FC236}">
                    <a16:creationId xmlns:a16="http://schemas.microsoft.com/office/drawing/2014/main" id="{1A79A926-61BB-4AAA-9422-673D59354E01}"/>
                  </a:ext>
                </a:extLst>
              </p:cNvPr>
              <p:cNvSpPr>
                <a:spLocks/>
              </p:cNvSpPr>
              <p:nvPr/>
            </p:nvSpPr>
            <p:spPr bwMode="auto">
              <a:xfrm>
                <a:off x="858" y="2610"/>
                <a:ext cx="32" cy="34"/>
              </a:xfrm>
              <a:custGeom>
                <a:avLst/>
                <a:gdLst>
                  <a:gd name="T0" fmla="*/ 32 w 229"/>
                  <a:gd name="T1" fmla="*/ 11 h 235"/>
                  <a:gd name="T2" fmla="*/ 10 w 229"/>
                  <a:gd name="T3" fmla="*/ 32 h 235"/>
                  <a:gd name="T4" fmla="*/ 10 w 229"/>
                  <a:gd name="T5" fmla="*/ 32 h 235"/>
                  <a:gd name="T6" fmla="*/ 9 w 229"/>
                  <a:gd name="T7" fmla="*/ 33 h 235"/>
                  <a:gd name="T8" fmla="*/ 8 w 229"/>
                  <a:gd name="T9" fmla="*/ 34 h 235"/>
                  <a:gd name="T10" fmla="*/ 5 w 229"/>
                  <a:gd name="T11" fmla="*/ 27 h 235"/>
                  <a:gd name="T12" fmla="*/ 0 w 229"/>
                  <a:gd name="T13" fmla="*/ 21 h 235"/>
                  <a:gd name="T14" fmla="*/ 22 w 229"/>
                  <a:gd name="T15" fmla="*/ 0 h 235"/>
                  <a:gd name="T16" fmla="*/ 27 w 229"/>
                  <a:gd name="T17" fmla="*/ 6 h 235"/>
                  <a:gd name="T18" fmla="*/ 32 w 229"/>
                  <a:gd name="T19" fmla="*/ 11 h 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235"/>
                  <a:gd name="T32" fmla="*/ 229 w 229"/>
                  <a:gd name="T33" fmla="*/ 235 h 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235">
                    <a:moveTo>
                      <a:pt x="229" y="77"/>
                    </a:moveTo>
                    <a:lnTo>
                      <a:pt x="72" y="224"/>
                    </a:lnTo>
                    <a:lnTo>
                      <a:pt x="67" y="228"/>
                    </a:lnTo>
                    <a:lnTo>
                      <a:pt x="55" y="235"/>
                    </a:lnTo>
                    <a:lnTo>
                      <a:pt x="37" y="186"/>
                    </a:lnTo>
                    <a:lnTo>
                      <a:pt x="0" y="148"/>
                    </a:lnTo>
                    <a:lnTo>
                      <a:pt x="157" y="0"/>
                    </a:lnTo>
                    <a:lnTo>
                      <a:pt x="193" y="39"/>
                    </a:lnTo>
                    <a:lnTo>
                      <a:pt x="229" y="7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8" name="Freeform 208">
                <a:extLst>
                  <a:ext uri="{FF2B5EF4-FFF2-40B4-BE49-F238E27FC236}">
                    <a16:creationId xmlns:a16="http://schemas.microsoft.com/office/drawing/2014/main" id="{44DAA74F-600C-4F22-A6E6-8A0784CEDC63}"/>
                  </a:ext>
                </a:extLst>
              </p:cNvPr>
              <p:cNvSpPr>
                <a:spLocks/>
              </p:cNvSpPr>
              <p:nvPr/>
            </p:nvSpPr>
            <p:spPr bwMode="auto">
              <a:xfrm>
                <a:off x="834" y="2630"/>
                <a:ext cx="31" cy="24"/>
              </a:xfrm>
              <a:custGeom>
                <a:avLst/>
                <a:gdLst>
                  <a:gd name="T0" fmla="*/ 28 w 217"/>
                  <a:gd name="T1" fmla="*/ 7 h 168"/>
                  <a:gd name="T2" fmla="*/ 31 w 217"/>
                  <a:gd name="T3" fmla="*/ 14 h 168"/>
                  <a:gd name="T4" fmla="*/ 6 w 217"/>
                  <a:gd name="T5" fmla="*/ 24 h 168"/>
                  <a:gd name="T6" fmla="*/ 0 w 217"/>
                  <a:gd name="T7" fmla="*/ 10 h 168"/>
                  <a:gd name="T8" fmla="*/ 26 w 217"/>
                  <a:gd name="T9" fmla="*/ 0 h 168"/>
                  <a:gd name="T10" fmla="*/ 28 w 217"/>
                  <a:gd name="T11" fmla="*/ 7 h 168"/>
                  <a:gd name="T12" fmla="*/ 0 60000 65536"/>
                  <a:gd name="T13" fmla="*/ 0 60000 65536"/>
                  <a:gd name="T14" fmla="*/ 0 60000 65536"/>
                  <a:gd name="T15" fmla="*/ 0 60000 65536"/>
                  <a:gd name="T16" fmla="*/ 0 60000 65536"/>
                  <a:gd name="T17" fmla="*/ 0 60000 65536"/>
                  <a:gd name="T18" fmla="*/ 0 w 217"/>
                  <a:gd name="T19" fmla="*/ 0 h 168"/>
                  <a:gd name="T20" fmla="*/ 217 w 217"/>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217" h="168">
                    <a:moveTo>
                      <a:pt x="199" y="49"/>
                    </a:moveTo>
                    <a:lnTo>
                      <a:pt x="217" y="98"/>
                    </a:lnTo>
                    <a:lnTo>
                      <a:pt x="39" y="168"/>
                    </a:lnTo>
                    <a:lnTo>
                      <a:pt x="0" y="70"/>
                    </a:lnTo>
                    <a:lnTo>
                      <a:pt x="179" y="0"/>
                    </a:lnTo>
                    <a:lnTo>
                      <a:pt x="199" y="4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9" name="Freeform 209">
                <a:extLst>
                  <a:ext uri="{FF2B5EF4-FFF2-40B4-BE49-F238E27FC236}">
                    <a16:creationId xmlns:a16="http://schemas.microsoft.com/office/drawing/2014/main" id="{83DE6DCB-A5A9-40F8-852F-F6725B381B41}"/>
                  </a:ext>
                </a:extLst>
              </p:cNvPr>
              <p:cNvSpPr>
                <a:spLocks/>
              </p:cNvSpPr>
              <p:nvPr/>
            </p:nvSpPr>
            <p:spPr bwMode="auto">
              <a:xfrm>
                <a:off x="484" y="2638"/>
                <a:ext cx="1" cy="15"/>
              </a:xfrm>
              <a:custGeom>
                <a:avLst/>
                <a:gdLst>
                  <a:gd name="T0" fmla="*/ 1 w 3"/>
                  <a:gd name="T1" fmla="*/ 15 h 104"/>
                  <a:gd name="T2" fmla="*/ 0 w 3"/>
                  <a:gd name="T3" fmla="*/ 15 h 104"/>
                  <a:gd name="T4" fmla="*/ 0 w 3"/>
                  <a:gd name="T5" fmla="*/ 7 h 104"/>
                  <a:gd name="T6" fmla="*/ 0 w 3"/>
                  <a:gd name="T7" fmla="*/ 0 h 104"/>
                  <a:gd name="T8" fmla="*/ 1 w 3"/>
                  <a:gd name="T9" fmla="*/ 0 h 104"/>
                  <a:gd name="T10" fmla="*/ 1 w 3"/>
                  <a:gd name="T11" fmla="*/ 15 h 104"/>
                  <a:gd name="T12" fmla="*/ 0 60000 65536"/>
                  <a:gd name="T13" fmla="*/ 0 60000 65536"/>
                  <a:gd name="T14" fmla="*/ 0 60000 65536"/>
                  <a:gd name="T15" fmla="*/ 0 60000 65536"/>
                  <a:gd name="T16" fmla="*/ 0 60000 65536"/>
                  <a:gd name="T17" fmla="*/ 0 60000 65536"/>
                  <a:gd name="T18" fmla="*/ 0 w 3"/>
                  <a:gd name="T19" fmla="*/ 0 h 104"/>
                  <a:gd name="T20" fmla="*/ 3 w 3"/>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3" h="104">
                    <a:moveTo>
                      <a:pt x="3" y="104"/>
                    </a:moveTo>
                    <a:lnTo>
                      <a:pt x="0" y="104"/>
                    </a:lnTo>
                    <a:lnTo>
                      <a:pt x="0" y="52"/>
                    </a:lnTo>
                    <a:lnTo>
                      <a:pt x="0" y="0"/>
                    </a:lnTo>
                    <a:lnTo>
                      <a:pt x="3" y="0"/>
                    </a:lnTo>
                    <a:lnTo>
                      <a:pt x="3"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0" name="Freeform 210">
                <a:extLst>
                  <a:ext uri="{FF2B5EF4-FFF2-40B4-BE49-F238E27FC236}">
                    <a16:creationId xmlns:a16="http://schemas.microsoft.com/office/drawing/2014/main" id="{22F3FC66-F8F0-4499-8799-C504C342E3A9}"/>
                  </a:ext>
                </a:extLst>
              </p:cNvPr>
              <p:cNvSpPr>
                <a:spLocks/>
              </p:cNvSpPr>
              <p:nvPr/>
            </p:nvSpPr>
            <p:spPr bwMode="auto">
              <a:xfrm>
                <a:off x="484"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1" name="Freeform 211">
                <a:extLst>
                  <a:ext uri="{FF2B5EF4-FFF2-40B4-BE49-F238E27FC236}">
                    <a16:creationId xmlns:a16="http://schemas.microsoft.com/office/drawing/2014/main" id="{2887A981-D39F-4C61-BA83-065AD46B2580}"/>
                  </a:ext>
                </a:extLst>
              </p:cNvPr>
              <p:cNvSpPr>
                <a:spLocks/>
              </p:cNvSpPr>
              <p:nvPr/>
            </p:nvSpPr>
            <p:spPr bwMode="auto">
              <a:xfrm>
                <a:off x="483"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2" name="Freeform 212">
                <a:extLst>
                  <a:ext uri="{FF2B5EF4-FFF2-40B4-BE49-F238E27FC236}">
                    <a16:creationId xmlns:a16="http://schemas.microsoft.com/office/drawing/2014/main" id="{01E852F8-739A-4E94-B607-4F197086A816}"/>
                  </a:ext>
                </a:extLst>
              </p:cNvPr>
              <p:cNvSpPr>
                <a:spLocks/>
              </p:cNvSpPr>
              <p:nvPr/>
            </p:nvSpPr>
            <p:spPr bwMode="auto">
              <a:xfrm>
                <a:off x="481" y="2638"/>
                <a:ext cx="2" cy="15"/>
              </a:xfrm>
              <a:custGeom>
                <a:avLst/>
                <a:gdLst>
                  <a:gd name="T0" fmla="*/ 2 w 17"/>
                  <a:gd name="T1" fmla="*/ 15 h 104"/>
                  <a:gd name="T2" fmla="*/ 2 w 17"/>
                  <a:gd name="T3" fmla="*/ 15 h 104"/>
                  <a:gd name="T4" fmla="*/ 2 w 17"/>
                  <a:gd name="T5" fmla="*/ 15 h 104"/>
                  <a:gd name="T6" fmla="*/ 0 w 17"/>
                  <a:gd name="T7" fmla="*/ 15 h 104"/>
                  <a:gd name="T8" fmla="*/ 2 w 17"/>
                  <a:gd name="T9" fmla="*/ 7 h 104"/>
                  <a:gd name="T10" fmla="*/ 2 w 17"/>
                  <a:gd name="T11" fmla="*/ 0 h 104"/>
                  <a:gd name="T12" fmla="*/ 2 w 17"/>
                  <a:gd name="T13" fmla="*/ 0 h 104"/>
                  <a:gd name="T14" fmla="*/ 2 w 17"/>
                  <a:gd name="T15" fmla="*/ 7 h 104"/>
                  <a:gd name="T16" fmla="*/ 2 w 17"/>
                  <a:gd name="T17" fmla="*/ 15 h 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04"/>
                  <a:gd name="T29" fmla="*/ 17 w 17"/>
                  <a:gd name="T30" fmla="*/ 104 h 1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04">
                    <a:moveTo>
                      <a:pt x="17" y="104"/>
                    </a:moveTo>
                    <a:lnTo>
                      <a:pt x="14" y="104"/>
                    </a:lnTo>
                    <a:lnTo>
                      <a:pt x="0" y="102"/>
                    </a:lnTo>
                    <a:lnTo>
                      <a:pt x="14" y="52"/>
                    </a:lnTo>
                    <a:lnTo>
                      <a:pt x="14" y="0"/>
                    </a:lnTo>
                    <a:lnTo>
                      <a:pt x="17" y="0"/>
                    </a:lnTo>
                    <a:lnTo>
                      <a:pt x="17" y="52"/>
                    </a:lnTo>
                    <a:lnTo>
                      <a:pt x="17"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3" name="Freeform 213">
                <a:extLst>
                  <a:ext uri="{FF2B5EF4-FFF2-40B4-BE49-F238E27FC236}">
                    <a16:creationId xmlns:a16="http://schemas.microsoft.com/office/drawing/2014/main" id="{04CFF64F-66AB-4243-B877-0CF97038A41D}"/>
                  </a:ext>
                </a:extLst>
              </p:cNvPr>
              <p:cNvSpPr>
                <a:spLocks/>
              </p:cNvSpPr>
              <p:nvPr/>
            </p:nvSpPr>
            <p:spPr bwMode="auto">
              <a:xfrm>
                <a:off x="450" y="2631"/>
                <a:ext cx="34" cy="21"/>
              </a:xfrm>
              <a:custGeom>
                <a:avLst/>
                <a:gdLst>
                  <a:gd name="T0" fmla="*/ 30 w 240"/>
                  <a:gd name="T1" fmla="*/ 21 h 152"/>
                  <a:gd name="T2" fmla="*/ 3 w 240"/>
                  <a:gd name="T3" fmla="*/ 14 h 152"/>
                  <a:gd name="T4" fmla="*/ 3 w 240"/>
                  <a:gd name="T5" fmla="*/ 14 h 152"/>
                  <a:gd name="T6" fmla="*/ 2 w 240"/>
                  <a:gd name="T7" fmla="*/ 14 h 152"/>
                  <a:gd name="T8" fmla="*/ 0 w 240"/>
                  <a:gd name="T9" fmla="*/ 13 h 152"/>
                  <a:gd name="T10" fmla="*/ 5 w 240"/>
                  <a:gd name="T11" fmla="*/ 7 h 152"/>
                  <a:gd name="T12" fmla="*/ 7 w 240"/>
                  <a:gd name="T13" fmla="*/ 0 h 152"/>
                  <a:gd name="T14" fmla="*/ 34 w 240"/>
                  <a:gd name="T15" fmla="*/ 7 h 152"/>
                  <a:gd name="T16" fmla="*/ 32 w 240"/>
                  <a:gd name="T17" fmla="*/ 14 h 152"/>
                  <a:gd name="T18" fmla="*/ 30 w 240"/>
                  <a:gd name="T19" fmla="*/ 2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0"/>
                  <a:gd name="T31" fmla="*/ 0 h 152"/>
                  <a:gd name="T32" fmla="*/ 240 w 240"/>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0" h="152">
                    <a:moveTo>
                      <a:pt x="214" y="152"/>
                    </a:moveTo>
                    <a:lnTo>
                      <a:pt x="20" y="101"/>
                    </a:lnTo>
                    <a:lnTo>
                      <a:pt x="13" y="99"/>
                    </a:lnTo>
                    <a:lnTo>
                      <a:pt x="0" y="91"/>
                    </a:lnTo>
                    <a:lnTo>
                      <a:pt x="33" y="51"/>
                    </a:lnTo>
                    <a:lnTo>
                      <a:pt x="46" y="0"/>
                    </a:lnTo>
                    <a:lnTo>
                      <a:pt x="240" y="51"/>
                    </a:lnTo>
                    <a:lnTo>
                      <a:pt x="228" y="102"/>
                    </a:lnTo>
                    <a:lnTo>
                      <a:pt x="214" y="1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4" name="Freeform 214">
                <a:extLst>
                  <a:ext uri="{FF2B5EF4-FFF2-40B4-BE49-F238E27FC236}">
                    <a16:creationId xmlns:a16="http://schemas.microsoft.com/office/drawing/2014/main" id="{1EF854FF-18F7-4278-9691-36CDC78F99F3}"/>
                  </a:ext>
                </a:extLst>
              </p:cNvPr>
              <p:cNvSpPr>
                <a:spLocks/>
              </p:cNvSpPr>
              <p:nvPr/>
            </p:nvSpPr>
            <p:spPr bwMode="auto">
              <a:xfrm>
                <a:off x="424" y="2612"/>
                <a:ext cx="36" cy="32"/>
              </a:xfrm>
              <a:custGeom>
                <a:avLst/>
                <a:gdLst>
                  <a:gd name="T0" fmla="*/ 26 w 248"/>
                  <a:gd name="T1" fmla="*/ 32 h 222"/>
                  <a:gd name="T2" fmla="*/ 2 w 248"/>
                  <a:gd name="T3" fmla="*/ 12 h 222"/>
                  <a:gd name="T4" fmla="*/ 2 w 248"/>
                  <a:gd name="T5" fmla="*/ 12 h 222"/>
                  <a:gd name="T6" fmla="*/ 0 w 248"/>
                  <a:gd name="T7" fmla="*/ 10 h 222"/>
                  <a:gd name="T8" fmla="*/ 7 w 248"/>
                  <a:gd name="T9" fmla="*/ 6 h 222"/>
                  <a:gd name="T10" fmla="*/ 11 w 248"/>
                  <a:gd name="T11" fmla="*/ 0 h 222"/>
                  <a:gd name="T12" fmla="*/ 36 w 248"/>
                  <a:gd name="T13" fmla="*/ 20 h 222"/>
                  <a:gd name="T14" fmla="*/ 31 w 248"/>
                  <a:gd name="T15" fmla="*/ 26 h 222"/>
                  <a:gd name="T16" fmla="*/ 26 w 248"/>
                  <a:gd name="T17" fmla="*/ 32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
                  <a:gd name="T28" fmla="*/ 0 h 222"/>
                  <a:gd name="T29" fmla="*/ 248 w 248"/>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 h="222">
                    <a:moveTo>
                      <a:pt x="182" y="222"/>
                    </a:moveTo>
                    <a:lnTo>
                      <a:pt x="12" y="80"/>
                    </a:lnTo>
                    <a:lnTo>
                      <a:pt x="0" y="68"/>
                    </a:lnTo>
                    <a:lnTo>
                      <a:pt x="45" y="41"/>
                    </a:lnTo>
                    <a:lnTo>
                      <a:pt x="77" y="0"/>
                    </a:lnTo>
                    <a:lnTo>
                      <a:pt x="248" y="141"/>
                    </a:lnTo>
                    <a:lnTo>
                      <a:pt x="215" y="182"/>
                    </a:lnTo>
                    <a:lnTo>
                      <a:pt x="182" y="22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5" name="Freeform 215">
                <a:extLst>
                  <a:ext uri="{FF2B5EF4-FFF2-40B4-BE49-F238E27FC236}">
                    <a16:creationId xmlns:a16="http://schemas.microsoft.com/office/drawing/2014/main" id="{64EBDE64-8C00-4752-B235-3F7BE9251F5D}"/>
                  </a:ext>
                </a:extLst>
              </p:cNvPr>
              <p:cNvSpPr>
                <a:spLocks/>
              </p:cNvSpPr>
              <p:nvPr/>
            </p:nvSpPr>
            <p:spPr bwMode="auto">
              <a:xfrm>
                <a:off x="404" y="2583"/>
                <a:ext cx="33" cy="39"/>
              </a:xfrm>
              <a:custGeom>
                <a:avLst/>
                <a:gdLst>
                  <a:gd name="T0" fmla="*/ 20 w 230"/>
                  <a:gd name="T1" fmla="*/ 39 h 272"/>
                  <a:gd name="T2" fmla="*/ 1 w 230"/>
                  <a:gd name="T3" fmla="*/ 8 h 272"/>
                  <a:gd name="T4" fmla="*/ 1 w 230"/>
                  <a:gd name="T5" fmla="*/ 8 h 272"/>
                  <a:gd name="T6" fmla="*/ 0 w 230"/>
                  <a:gd name="T7" fmla="*/ 6 h 272"/>
                  <a:gd name="T8" fmla="*/ 7 w 230"/>
                  <a:gd name="T9" fmla="*/ 4 h 272"/>
                  <a:gd name="T10" fmla="*/ 13 w 230"/>
                  <a:gd name="T11" fmla="*/ 0 h 272"/>
                  <a:gd name="T12" fmla="*/ 33 w 230"/>
                  <a:gd name="T13" fmla="*/ 31 h 272"/>
                  <a:gd name="T14" fmla="*/ 27 w 230"/>
                  <a:gd name="T15" fmla="*/ 35 h 272"/>
                  <a:gd name="T16" fmla="*/ 20 w 230"/>
                  <a:gd name="T17" fmla="*/ 39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
                  <a:gd name="T28" fmla="*/ 0 h 272"/>
                  <a:gd name="T29" fmla="*/ 230 w 23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 h="272">
                    <a:moveTo>
                      <a:pt x="141" y="272"/>
                    </a:moveTo>
                    <a:lnTo>
                      <a:pt x="5" y="55"/>
                    </a:lnTo>
                    <a:lnTo>
                      <a:pt x="0" y="45"/>
                    </a:lnTo>
                    <a:lnTo>
                      <a:pt x="50" y="28"/>
                    </a:lnTo>
                    <a:lnTo>
                      <a:pt x="94" y="0"/>
                    </a:lnTo>
                    <a:lnTo>
                      <a:pt x="230" y="216"/>
                    </a:lnTo>
                    <a:lnTo>
                      <a:pt x="186" y="245"/>
                    </a:lnTo>
                    <a:lnTo>
                      <a:pt x="141" y="27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6" name="Freeform 216">
                <a:extLst>
                  <a:ext uri="{FF2B5EF4-FFF2-40B4-BE49-F238E27FC236}">
                    <a16:creationId xmlns:a16="http://schemas.microsoft.com/office/drawing/2014/main" id="{11765DDD-7530-45B1-A50E-7D13A67ACA33}"/>
                  </a:ext>
                </a:extLst>
              </p:cNvPr>
              <p:cNvSpPr>
                <a:spLocks/>
              </p:cNvSpPr>
              <p:nvPr/>
            </p:nvSpPr>
            <p:spPr bwMode="auto">
              <a:xfrm>
                <a:off x="390" y="2545"/>
                <a:ext cx="28" cy="44"/>
              </a:xfrm>
              <a:custGeom>
                <a:avLst/>
                <a:gdLst>
                  <a:gd name="T0" fmla="*/ 14 w 195"/>
                  <a:gd name="T1" fmla="*/ 44 h 310"/>
                  <a:gd name="T2" fmla="*/ 0 w 195"/>
                  <a:gd name="T3" fmla="*/ 5 h 310"/>
                  <a:gd name="T4" fmla="*/ 0 w 195"/>
                  <a:gd name="T5" fmla="*/ 5 h 310"/>
                  <a:gd name="T6" fmla="*/ 0 w 195"/>
                  <a:gd name="T7" fmla="*/ 3 h 310"/>
                  <a:gd name="T8" fmla="*/ 7 w 195"/>
                  <a:gd name="T9" fmla="*/ 2 h 310"/>
                  <a:gd name="T10" fmla="*/ 15 w 195"/>
                  <a:gd name="T11" fmla="*/ 0 h 310"/>
                  <a:gd name="T12" fmla="*/ 28 w 195"/>
                  <a:gd name="T13" fmla="*/ 39 h 310"/>
                  <a:gd name="T14" fmla="*/ 21 w 195"/>
                  <a:gd name="T15" fmla="*/ 42 h 310"/>
                  <a:gd name="T16" fmla="*/ 14 w 195"/>
                  <a:gd name="T17" fmla="*/ 44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
                  <a:gd name="T28" fmla="*/ 0 h 310"/>
                  <a:gd name="T29" fmla="*/ 195 w 195"/>
                  <a:gd name="T30" fmla="*/ 310 h 3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 h="310">
                    <a:moveTo>
                      <a:pt x="96" y="310"/>
                    </a:moveTo>
                    <a:lnTo>
                      <a:pt x="2" y="34"/>
                    </a:lnTo>
                    <a:lnTo>
                      <a:pt x="0" y="24"/>
                    </a:lnTo>
                    <a:lnTo>
                      <a:pt x="52" y="17"/>
                    </a:lnTo>
                    <a:lnTo>
                      <a:pt x="101" y="0"/>
                    </a:lnTo>
                    <a:lnTo>
                      <a:pt x="195" y="276"/>
                    </a:lnTo>
                    <a:lnTo>
                      <a:pt x="146" y="293"/>
                    </a:lnTo>
                    <a:lnTo>
                      <a:pt x="96" y="31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7" name="Freeform 217">
                <a:extLst>
                  <a:ext uri="{FF2B5EF4-FFF2-40B4-BE49-F238E27FC236}">
                    <a16:creationId xmlns:a16="http://schemas.microsoft.com/office/drawing/2014/main" id="{00E2D773-C788-4183-AF1C-FCB731E25B6C}"/>
                  </a:ext>
                </a:extLst>
              </p:cNvPr>
              <p:cNvSpPr>
                <a:spLocks/>
              </p:cNvSpPr>
              <p:nvPr/>
            </p:nvSpPr>
            <p:spPr bwMode="auto">
              <a:xfrm>
                <a:off x="385" y="2501"/>
                <a:ext cx="20" cy="47"/>
              </a:xfrm>
              <a:custGeom>
                <a:avLst/>
                <a:gdLst>
                  <a:gd name="T0" fmla="*/ 13 w 143"/>
                  <a:gd name="T1" fmla="*/ 46 h 332"/>
                  <a:gd name="T2" fmla="*/ 6 w 143"/>
                  <a:gd name="T3" fmla="*/ 47 h 332"/>
                  <a:gd name="T4" fmla="*/ 0 w 143"/>
                  <a:gd name="T5" fmla="*/ 2 h 332"/>
                  <a:gd name="T6" fmla="*/ 15 w 143"/>
                  <a:gd name="T7" fmla="*/ 0 h 332"/>
                  <a:gd name="T8" fmla="*/ 20 w 143"/>
                  <a:gd name="T9" fmla="*/ 45 h 332"/>
                  <a:gd name="T10" fmla="*/ 13 w 143"/>
                  <a:gd name="T11" fmla="*/ 46 h 332"/>
                  <a:gd name="T12" fmla="*/ 0 60000 65536"/>
                  <a:gd name="T13" fmla="*/ 0 60000 65536"/>
                  <a:gd name="T14" fmla="*/ 0 60000 65536"/>
                  <a:gd name="T15" fmla="*/ 0 60000 65536"/>
                  <a:gd name="T16" fmla="*/ 0 60000 65536"/>
                  <a:gd name="T17" fmla="*/ 0 60000 65536"/>
                  <a:gd name="T18" fmla="*/ 0 w 143"/>
                  <a:gd name="T19" fmla="*/ 0 h 332"/>
                  <a:gd name="T20" fmla="*/ 143 w 143"/>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143" h="332">
                    <a:moveTo>
                      <a:pt x="92" y="325"/>
                    </a:moveTo>
                    <a:lnTo>
                      <a:pt x="40" y="332"/>
                    </a:lnTo>
                    <a:lnTo>
                      <a:pt x="0" y="14"/>
                    </a:lnTo>
                    <a:lnTo>
                      <a:pt x="104" y="0"/>
                    </a:lnTo>
                    <a:lnTo>
                      <a:pt x="143" y="318"/>
                    </a:lnTo>
                    <a:lnTo>
                      <a:pt x="92" y="32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8" name="Rectangle 218">
                <a:extLst>
                  <a:ext uri="{FF2B5EF4-FFF2-40B4-BE49-F238E27FC236}">
                    <a16:creationId xmlns:a16="http://schemas.microsoft.com/office/drawing/2014/main" id="{6CED67A7-F3C0-4CC9-B50B-012A72CED61C}"/>
                  </a:ext>
                </a:extLst>
              </p:cNvPr>
              <p:cNvSpPr>
                <a:spLocks noChangeArrowheads="1"/>
              </p:cNvSpPr>
              <p:nvPr/>
            </p:nvSpPr>
            <p:spPr bwMode="auto">
              <a:xfrm>
                <a:off x="484" y="2639"/>
                <a:ext cx="353" cy="15"/>
              </a:xfrm>
              <a:prstGeom prst="rect">
                <a:avLst/>
              </a:prstGeom>
              <a:solidFill>
                <a:srgbClr val="000000"/>
              </a:solidFill>
              <a:ln w="0">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9" name="Freeform 219">
                <a:extLst>
                  <a:ext uri="{FF2B5EF4-FFF2-40B4-BE49-F238E27FC236}">
                    <a16:creationId xmlns:a16="http://schemas.microsoft.com/office/drawing/2014/main" id="{58665ACA-59CC-41C3-B154-847BCD16B9BD}"/>
                  </a:ext>
                </a:extLst>
              </p:cNvPr>
              <p:cNvSpPr>
                <a:spLocks/>
              </p:cNvSpPr>
              <p:nvPr/>
            </p:nvSpPr>
            <p:spPr bwMode="auto">
              <a:xfrm>
                <a:off x="385" y="1599"/>
                <a:ext cx="15" cy="915"/>
              </a:xfrm>
              <a:custGeom>
                <a:avLst/>
                <a:gdLst>
                  <a:gd name="T0" fmla="*/ 0 w 107"/>
                  <a:gd name="T1" fmla="*/ 915 h 6404"/>
                  <a:gd name="T2" fmla="*/ 0 w 107"/>
                  <a:gd name="T3" fmla="*/ 0 h 6404"/>
                  <a:gd name="T4" fmla="*/ 15 w 107"/>
                  <a:gd name="T5" fmla="*/ 0 h 6404"/>
                  <a:gd name="T6" fmla="*/ 15 w 107"/>
                  <a:gd name="T7" fmla="*/ 915 h 6404"/>
                  <a:gd name="T8" fmla="*/ 0 w 107"/>
                  <a:gd name="T9" fmla="*/ 915 h 6404"/>
                  <a:gd name="T10" fmla="*/ 0 60000 65536"/>
                  <a:gd name="T11" fmla="*/ 0 60000 65536"/>
                  <a:gd name="T12" fmla="*/ 0 60000 65536"/>
                  <a:gd name="T13" fmla="*/ 0 60000 65536"/>
                  <a:gd name="T14" fmla="*/ 0 60000 65536"/>
                  <a:gd name="T15" fmla="*/ 0 w 107"/>
                  <a:gd name="T16" fmla="*/ 0 h 6404"/>
                  <a:gd name="T17" fmla="*/ 107 w 107"/>
                  <a:gd name="T18" fmla="*/ 6404 h 6404"/>
                </a:gdLst>
                <a:ahLst/>
                <a:cxnLst>
                  <a:cxn ang="T10">
                    <a:pos x="T0" y="T1"/>
                  </a:cxn>
                  <a:cxn ang="T11">
                    <a:pos x="T2" y="T3"/>
                  </a:cxn>
                  <a:cxn ang="T12">
                    <a:pos x="T4" y="T5"/>
                  </a:cxn>
                  <a:cxn ang="T13">
                    <a:pos x="T6" y="T7"/>
                  </a:cxn>
                  <a:cxn ang="T14">
                    <a:pos x="T8" y="T9"/>
                  </a:cxn>
                </a:cxnLst>
                <a:rect l="T15" t="T16" r="T17" b="T18"/>
                <a:pathLst>
                  <a:path w="107" h="6404">
                    <a:moveTo>
                      <a:pt x="3" y="6404"/>
                    </a:moveTo>
                    <a:lnTo>
                      <a:pt x="0" y="1"/>
                    </a:lnTo>
                    <a:lnTo>
                      <a:pt x="104" y="0"/>
                    </a:lnTo>
                    <a:lnTo>
                      <a:pt x="107" y="6403"/>
                    </a:lnTo>
                    <a:lnTo>
                      <a:pt x="3" y="64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0" name="Freeform 220">
                <a:extLst>
                  <a:ext uri="{FF2B5EF4-FFF2-40B4-BE49-F238E27FC236}">
                    <a16:creationId xmlns:a16="http://schemas.microsoft.com/office/drawing/2014/main" id="{2E042F97-88E5-45E1-B3E5-C8F018C81183}"/>
                  </a:ext>
                </a:extLst>
              </p:cNvPr>
              <p:cNvSpPr>
                <a:spLocks/>
              </p:cNvSpPr>
              <p:nvPr/>
            </p:nvSpPr>
            <p:spPr bwMode="auto">
              <a:xfrm>
                <a:off x="912" y="1680"/>
                <a:ext cx="16" cy="826"/>
              </a:xfrm>
              <a:custGeom>
                <a:avLst/>
                <a:gdLst>
                  <a:gd name="T0" fmla="*/ 2 w 114"/>
                  <a:gd name="T1" fmla="*/ 826 h 5784"/>
                  <a:gd name="T2" fmla="*/ 0 w 114"/>
                  <a:gd name="T3" fmla="*/ 0 h 5784"/>
                  <a:gd name="T4" fmla="*/ 15 w 114"/>
                  <a:gd name="T5" fmla="*/ 0 h 5784"/>
                  <a:gd name="T6" fmla="*/ 16 w 114"/>
                  <a:gd name="T7" fmla="*/ 826 h 5784"/>
                  <a:gd name="T8" fmla="*/ 2 w 114"/>
                  <a:gd name="T9" fmla="*/ 826 h 5784"/>
                  <a:gd name="T10" fmla="*/ 0 60000 65536"/>
                  <a:gd name="T11" fmla="*/ 0 60000 65536"/>
                  <a:gd name="T12" fmla="*/ 0 60000 65536"/>
                  <a:gd name="T13" fmla="*/ 0 60000 65536"/>
                  <a:gd name="T14" fmla="*/ 0 60000 65536"/>
                  <a:gd name="T15" fmla="*/ 0 w 114"/>
                  <a:gd name="T16" fmla="*/ 0 h 5784"/>
                  <a:gd name="T17" fmla="*/ 114 w 114"/>
                  <a:gd name="T18" fmla="*/ 5784 h 5784"/>
                </a:gdLst>
                <a:ahLst/>
                <a:cxnLst>
                  <a:cxn ang="T10">
                    <a:pos x="T0" y="T1"/>
                  </a:cxn>
                  <a:cxn ang="T11">
                    <a:pos x="T2" y="T3"/>
                  </a:cxn>
                  <a:cxn ang="T12">
                    <a:pos x="T4" y="T5"/>
                  </a:cxn>
                  <a:cxn ang="T13">
                    <a:pos x="T6" y="T7"/>
                  </a:cxn>
                  <a:cxn ang="T14">
                    <a:pos x="T8" y="T9"/>
                  </a:cxn>
                </a:cxnLst>
                <a:rect l="T15" t="T16" r="T17" b="T18"/>
                <a:pathLst>
                  <a:path w="114" h="5784">
                    <a:moveTo>
                      <a:pt x="11" y="5784"/>
                    </a:moveTo>
                    <a:lnTo>
                      <a:pt x="0" y="1"/>
                    </a:lnTo>
                    <a:lnTo>
                      <a:pt x="104" y="0"/>
                    </a:lnTo>
                    <a:lnTo>
                      <a:pt x="114" y="5783"/>
                    </a:lnTo>
                    <a:lnTo>
                      <a:pt x="11" y="578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1" name="Freeform 221">
                <a:extLst>
                  <a:ext uri="{FF2B5EF4-FFF2-40B4-BE49-F238E27FC236}">
                    <a16:creationId xmlns:a16="http://schemas.microsoft.com/office/drawing/2014/main" id="{74172E0E-E001-447B-80CA-7057AF7B56CA}"/>
                  </a:ext>
                </a:extLst>
              </p:cNvPr>
              <p:cNvSpPr>
                <a:spLocks/>
              </p:cNvSpPr>
              <p:nvPr/>
            </p:nvSpPr>
            <p:spPr bwMode="auto">
              <a:xfrm>
                <a:off x="912" y="1657"/>
                <a:ext cx="19" cy="28"/>
              </a:xfrm>
              <a:custGeom>
                <a:avLst/>
                <a:gdLst>
                  <a:gd name="T0" fmla="*/ 0 w 137"/>
                  <a:gd name="T1" fmla="*/ 25 h 195"/>
                  <a:gd name="T2" fmla="*/ 5 w 137"/>
                  <a:gd name="T3" fmla="*/ 1 h 195"/>
                  <a:gd name="T4" fmla="*/ 5 w 137"/>
                  <a:gd name="T5" fmla="*/ 1 h 195"/>
                  <a:gd name="T6" fmla="*/ 5 w 137"/>
                  <a:gd name="T7" fmla="*/ 0 h 195"/>
                  <a:gd name="T8" fmla="*/ 12 w 137"/>
                  <a:gd name="T9" fmla="*/ 3 h 195"/>
                  <a:gd name="T10" fmla="*/ 19 w 137"/>
                  <a:gd name="T11" fmla="*/ 4 h 195"/>
                  <a:gd name="T12" fmla="*/ 14 w 137"/>
                  <a:gd name="T13" fmla="*/ 28 h 195"/>
                  <a:gd name="T14" fmla="*/ 0 w 137"/>
                  <a:gd name="T15" fmla="*/ 25 h 195"/>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195"/>
                  <a:gd name="T26" fmla="*/ 137 w 137"/>
                  <a:gd name="T27" fmla="*/ 195 h 1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195">
                    <a:moveTo>
                      <a:pt x="0" y="175"/>
                    </a:moveTo>
                    <a:lnTo>
                      <a:pt x="34" y="9"/>
                    </a:lnTo>
                    <a:lnTo>
                      <a:pt x="37" y="0"/>
                    </a:lnTo>
                    <a:lnTo>
                      <a:pt x="86" y="19"/>
                    </a:lnTo>
                    <a:lnTo>
                      <a:pt x="137" y="29"/>
                    </a:lnTo>
                    <a:lnTo>
                      <a:pt x="104" y="195"/>
                    </a:lnTo>
                    <a:lnTo>
                      <a:pt x="0" y="17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2" name="Freeform 222">
                <a:extLst>
                  <a:ext uri="{FF2B5EF4-FFF2-40B4-BE49-F238E27FC236}">
                    <a16:creationId xmlns:a16="http://schemas.microsoft.com/office/drawing/2014/main" id="{DB3A90CA-346F-4481-A678-731C2EF262B9}"/>
                  </a:ext>
                </a:extLst>
              </p:cNvPr>
              <p:cNvSpPr>
                <a:spLocks/>
              </p:cNvSpPr>
              <p:nvPr/>
            </p:nvSpPr>
            <p:spPr bwMode="auto">
              <a:xfrm>
                <a:off x="917" y="1635"/>
                <a:ext cx="23" cy="28"/>
              </a:xfrm>
              <a:custGeom>
                <a:avLst/>
                <a:gdLst>
                  <a:gd name="T0" fmla="*/ 0 w 158"/>
                  <a:gd name="T1" fmla="*/ 23 h 197"/>
                  <a:gd name="T2" fmla="*/ 9 w 158"/>
                  <a:gd name="T3" fmla="*/ 1 h 197"/>
                  <a:gd name="T4" fmla="*/ 9 w 158"/>
                  <a:gd name="T5" fmla="*/ 1 h 197"/>
                  <a:gd name="T6" fmla="*/ 10 w 158"/>
                  <a:gd name="T7" fmla="*/ 0 h 197"/>
                  <a:gd name="T8" fmla="*/ 16 w 158"/>
                  <a:gd name="T9" fmla="*/ 4 h 197"/>
                  <a:gd name="T10" fmla="*/ 23 w 158"/>
                  <a:gd name="T11" fmla="*/ 7 h 197"/>
                  <a:gd name="T12" fmla="*/ 14 w 158"/>
                  <a:gd name="T13" fmla="*/ 28 h 197"/>
                  <a:gd name="T14" fmla="*/ 7 w 158"/>
                  <a:gd name="T15" fmla="*/ 25 h 197"/>
                  <a:gd name="T16" fmla="*/ 0 w 158"/>
                  <a:gd name="T17" fmla="*/ 23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197"/>
                  <a:gd name="T29" fmla="*/ 158 w 158"/>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197">
                    <a:moveTo>
                      <a:pt x="0" y="159"/>
                    </a:moveTo>
                    <a:lnTo>
                      <a:pt x="61" y="9"/>
                    </a:lnTo>
                    <a:lnTo>
                      <a:pt x="66" y="0"/>
                    </a:lnTo>
                    <a:lnTo>
                      <a:pt x="110" y="29"/>
                    </a:lnTo>
                    <a:lnTo>
                      <a:pt x="158" y="48"/>
                    </a:lnTo>
                    <a:lnTo>
                      <a:pt x="97" y="197"/>
                    </a:lnTo>
                    <a:lnTo>
                      <a:pt x="49" y="178"/>
                    </a:lnTo>
                    <a:lnTo>
                      <a:pt x="0" y="15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3" name="Freeform 223">
                <a:extLst>
                  <a:ext uri="{FF2B5EF4-FFF2-40B4-BE49-F238E27FC236}">
                    <a16:creationId xmlns:a16="http://schemas.microsoft.com/office/drawing/2014/main" id="{C174F3E3-899C-4A07-A067-23981093E264}"/>
                  </a:ext>
                </a:extLst>
              </p:cNvPr>
              <p:cNvSpPr>
                <a:spLocks/>
              </p:cNvSpPr>
              <p:nvPr/>
            </p:nvSpPr>
            <p:spPr bwMode="auto">
              <a:xfrm>
                <a:off x="926" y="1615"/>
                <a:ext cx="25" cy="28"/>
              </a:xfrm>
              <a:custGeom>
                <a:avLst/>
                <a:gdLst>
                  <a:gd name="T0" fmla="*/ 0 w 171"/>
                  <a:gd name="T1" fmla="*/ 20 h 194"/>
                  <a:gd name="T2" fmla="*/ 12 w 171"/>
                  <a:gd name="T3" fmla="*/ 1 h 194"/>
                  <a:gd name="T4" fmla="*/ 12 w 171"/>
                  <a:gd name="T5" fmla="*/ 1 h 194"/>
                  <a:gd name="T6" fmla="*/ 13 w 171"/>
                  <a:gd name="T7" fmla="*/ 0 h 194"/>
                  <a:gd name="T8" fmla="*/ 19 w 171"/>
                  <a:gd name="T9" fmla="*/ 5 h 194"/>
                  <a:gd name="T10" fmla="*/ 25 w 171"/>
                  <a:gd name="T11" fmla="*/ 10 h 194"/>
                  <a:gd name="T12" fmla="*/ 13 w 171"/>
                  <a:gd name="T13" fmla="*/ 28 h 194"/>
                  <a:gd name="T14" fmla="*/ 6 w 171"/>
                  <a:gd name="T15" fmla="*/ 24 h 194"/>
                  <a:gd name="T16" fmla="*/ 0 w 171"/>
                  <a:gd name="T17" fmla="*/ 20 h 1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1"/>
                  <a:gd name="T28" fmla="*/ 0 h 194"/>
                  <a:gd name="T29" fmla="*/ 171 w 171"/>
                  <a:gd name="T30" fmla="*/ 194 h 1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1" h="194">
                    <a:moveTo>
                      <a:pt x="0" y="137"/>
                    </a:moveTo>
                    <a:lnTo>
                      <a:pt x="85" y="8"/>
                    </a:lnTo>
                    <a:lnTo>
                      <a:pt x="91" y="0"/>
                    </a:lnTo>
                    <a:lnTo>
                      <a:pt x="129" y="37"/>
                    </a:lnTo>
                    <a:lnTo>
                      <a:pt x="171" y="66"/>
                    </a:lnTo>
                    <a:lnTo>
                      <a:pt x="87" y="194"/>
                    </a:lnTo>
                    <a:lnTo>
                      <a:pt x="44" y="166"/>
                    </a:lnTo>
                    <a:lnTo>
                      <a:pt x="0" y="13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4" name="Freeform 224">
                <a:extLst>
                  <a:ext uri="{FF2B5EF4-FFF2-40B4-BE49-F238E27FC236}">
                    <a16:creationId xmlns:a16="http://schemas.microsoft.com/office/drawing/2014/main" id="{A4FEA702-22B6-4169-BBE4-9EBFD3231D5A}"/>
                  </a:ext>
                </a:extLst>
              </p:cNvPr>
              <p:cNvSpPr>
                <a:spLocks/>
              </p:cNvSpPr>
              <p:nvPr/>
            </p:nvSpPr>
            <p:spPr bwMode="auto">
              <a:xfrm>
                <a:off x="939" y="1600"/>
                <a:ext cx="26" cy="26"/>
              </a:xfrm>
              <a:custGeom>
                <a:avLst/>
                <a:gdLst>
                  <a:gd name="T0" fmla="*/ 6 w 178"/>
                  <a:gd name="T1" fmla="*/ 21 h 179"/>
                  <a:gd name="T2" fmla="*/ 0 w 178"/>
                  <a:gd name="T3" fmla="*/ 15 h 179"/>
                  <a:gd name="T4" fmla="*/ 15 w 178"/>
                  <a:gd name="T5" fmla="*/ 0 h 179"/>
                  <a:gd name="T6" fmla="*/ 26 w 178"/>
                  <a:gd name="T7" fmla="*/ 11 h 179"/>
                  <a:gd name="T8" fmla="*/ 11 w 178"/>
                  <a:gd name="T9" fmla="*/ 26 h 179"/>
                  <a:gd name="T10" fmla="*/ 6 w 178"/>
                  <a:gd name="T11" fmla="*/ 21 h 179"/>
                  <a:gd name="T12" fmla="*/ 0 60000 65536"/>
                  <a:gd name="T13" fmla="*/ 0 60000 65536"/>
                  <a:gd name="T14" fmla="*/ 0 60000 65536"/>
                  <a:gd name="T15" fmla="*/ 0 60000 65536"/>
                  <a:gd name="T16" fmla="*/ 0 60000 65536"/>
                  <a:gd name="T17" fmla="*/ 0 60000 65536"/>
                  <a:gd name="T18" fmla="*/ 0 w 178"/>
                  <a:gd name="T19" fmla="*/ 0 h 179"/>
                  <a:gd name="T20" fmla="*/ 178 w 178"/>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78" h="179">
                    <a:moveTo>
                      <a:pt x="38" y="142"/>
                    </a:moveTo>
                    <a:lnTo>
                      <a:pt x="0" y="105"/>
                    </a:lnTo>
                    <a:lnTo>
                      <a:pt x="103" y="0"/>
                    </a:lnTo>
                    <a:lnTo>
                      <a:pt x="178" y="74"/>
                    </a:lnTo>
                    <a:lnTo>
                      <a:pt x="74" y="179"/>
                    </a:lnTo>
                    <a:lnTo>
                      <a:pt x="38" y="14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5" name="Line 225">
                <a:extLst>
                  <a:ext uri="{FF2B5EF4-FFF2-40B4-BE49-F238E27FC236}">
                    <a16:creationId xmlns:a16="http://schemas.microsoft.com/office/drawing/2014/main" id="{86EA7CB4-AF85-4845-B151-CA8930E27C0D}"/>
                  </a:ext>
                </a:extLst>
              </p:cNvPr>
              <p:cNvSpPr>
                <a:spLocks noChangeShapeType="1"/>
              </p:cNvSpPr>
              <p:nvPr/>
            </p:nvSpPr>
            <p:spPr bwMode="auto">
              <a:xfrm>
                <a:off x="392" y="1601"/>
                <a:ext cx="561" cy="1"/>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grpSp>
        <p:nvGrpSpPr>
          <p:cNvPr id="354" name="Gruppieren 353">
            <a:extLst>
              <a:ext uri="{FF2B5EF4-FFF2-40B4-BE49-F238E27FC236}">
                <a16:creationId xmlns:a16="http://schemas.microsoft.com/office/drawing/2014/main" id="{FD9F29DE-920B-4F9F-BA31-E69672E9E016}"/>
              </a:ext>
            </a:extLst>
          </p:cNvPr>
          <p:cNvGrpSpPr>
            <a:grpSpLocks/>
          </p:cNvGrpSpPr>
          <p:nvPr/>
        </p:nvGrpSpPr>
        <p:grpSpPr bwMode="auto">
          <a:xfrm>
            <a:off x="1466370" y="239784"/>
            <a:ext cx="1143644" cy="2971799"/>
            <a:chOff x="4043371" y="3657601"/>
            <a:chExt cx="1285877" cy="2971799"/>
          </a:xfrm>
        </p:grpSpPr>
        <p:grpSp>
          <p:nvGrpSpPr>
            <p:cNvPr id="355" name="Group 82">
              <a:extLst>
                <a:ext uri="{FF2B5EF4-FFF2-40B4-BE49-F238E27FC236}">
                  <a16:creationId xmlns:a16="http://schemas.microsoft.com/office/drawing/2014/main" id="{4B35F8F3-0ADA-4E3B-8E7F-8D30A6FDF2AA}"/>
                </a:ext>
              </a:extLst>
            </p:cNvPr>
            <p:cNvGrpSpPr>
              <a:grpSpLocks/>
            </p:cNvGrpSpPr>
            <p:nvPr/>
          </p:nvGrpSpPr>
          <p:grpSpPr bwMode="auto">
            <a:xfrm>
              <a:off x="4083050" y="3657601"/>
              <a:ext cx="1206500" cy="1503366"/>
              <a:chOff x="3552" y="528"/>
              <a:chExt cx="960" cy="1152"/>
            </a:xfrm>
          </p:grpSpPr>
          <p:sp>
            <p:nvSpPr>
              <p:cNvPr id="427" name="Freeform 83">
                <a:extLst>
                  <a:ext uri="{FF2B5EF4-FFF2-40B4-BE49-F238E27FC236}">
                    <a16:creationId xmlns:a16="http://schemas.microsoft.com/office/drawing/2014/main" id="{1996A8B0-DABD-4347-B1BF-F4C2B1FAF54F}"/>
                  </a:ext>
                </a:extLst>
              </p:cNvPr>
              <p:cNvSpPr>
                <a:spLocks/>
              </p:cNvSpPr>
              <p:nvPr/>
            </p:nvSpPr>
            <p:spPr bwMode="auto">
              <a:xfrm>
                <a:off x="3552" y="1488"/>
                <a:ext cx="960" cy="192"/>
              </a:xfrm>
              <a:custGeom>
                <a:avLst/>
                <a:gdLst>
                  <a:gd name="T0" fmla="*/ 131 w 1359"/>
                  <a:gd name="T1" fmla="*/ 192 h 288"/>
                  <a:gd name="T2" fmla="*/ 0 w 1359"/>
                  <a:gd name="T3" fmla="*/ 4 h 288"/>
                  <a:gd name="T4" fmla="*/ 32 w 1359"/>
                  <a:gd name="T5" fmla="*/ 0 h 288"/>
                  <a:gd name="T6" fmla="*/ 170 w 1359"/>
                  <a:gd name="T7" fmla="*/ 0 h 288"/>
                  <a:gd name="T8" fmla="*/ 886 w 1359"/>
                  <a:gd name="T9" fmla="*/ 0 h 288"/>
                  <a:gd name="T10" fmla="*/ 930 w 1359"/>
                  <a:gd name="T11" fmla="*/ 3 h 288"/>
                  <a:gd name="T12" fmla="*/ 949 w 1359"/>
                  <a:gd name="T13" fmla="*/ 15 h 288"/>
                  <a:gd name="T14" fmla="*/ 960 w 1359"/>
                  <a:gd name="T15" fmla="*/ 29 h 288"/>
                  <a:gd name="T16" fmla="*/ 952 w 1359"/>
                  <a:gd name="T17" fmla="*/ 45 h 288"/>
                  <a:gd name="T18" fmla="*/ 937 w 1359"/>
                  <a:gd name="T19" fmla="*/ 41 h 288"/>
                  <a:gd name="T20" fmla="*/ 915 w 1359"/>
                  <a:gd name="T21" fmla="*/ 45 h 288"/>
                  <a:gd name="T22" fmla="*/ 911 w 1359"/>
                  <a:gd name="T23" fmla="*/ 57 h 288"/>
                  <a:gd name="T24" fmla="*/ 782 w 1359"/>
                  <a:gd name="T25" fmla="*/ 192 h 288"/>
                  <a:gd name="T26" fmla="*/ 131 w 1359"/>
                  <a:gd name="T27" fmla="*/ 192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59"/>
                  <a:gd name="T43" fmla="*/ 0 h 288"/>
                  <a:gd name="T44" fmla="*/ 1359 w 1359"/>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59" h="288">
                    <a:moveTo>
                      <a:pt x="186" y="288"/>
                    </a:moveTo>
                    <a:cubicBezTo>
                      <a:pt x="1" y="241"/>
                      <a:pt x="24" y="54"/>
                      <a:pt x="0" y="6"/>
                    </a:cubicBezTo>
                    <a:lnTo>
                      <a:pt x="45" y="0"/>
                    </a:lnTo>
                    <a:lnTo>
                      <a:pt x="240" y="0"/>
                    </a:lnTo>
                    <a:lnTo>
                      <a:pt x="1254" y="0"/>
                    </a:lnTo>
                    <a:lnTo>
                      <a:pt x="1317" y="5"/>
                    </a:lnTo>
                    <a:lnTo>
                      <a:pt x="1344" y="23"/>
                    </a:lnTo>
                    <a:lnTo>
                      <a:pt x="1359" y="44"/>
                    </a:lnTo>
                    <a:lnTo>
                      <a:pt x="1347" y="68"/>
                    </a:lnTo>
                    <a:cubicBezTo>
                      <a:pt x="1342" y="71"/>
                      <a:pt x="1334" y="62"/>
                      <a:pt x="1326" y="62"/>
                    </a:cubicBezTo>
                    <a:cubicBezTo>
                      <a:pt x="1318" y="62"/>
                      <a:pt x="1302" y="64"/>
                      <a:pt x="1296" y="68"/>
                    </a:cubicBezTo>
                    <a:cubicBezTo>
                      <a:pt x="1290" y="72"/>
                      <a:pt x="1321" y="49"/>
                      <a:pt x="1290" y="86"/>
                    </a:cubicBezTo>
                    <a:cubicBezTo>
                      <a:pt x="1259" y="123"/>
                      <a:pt x="1291" y="254"/>
                      <a:pt x="1107" y="288"/>
                    </a:cubicBezTo>
                    <a:lnTo>
                      <a:pt x="186" y="288"/>
                    </a:lnTo>
                    <a:close/>
                  </a:path>
                </a:pathLst>
              </a:custGeom>
              <a:solidFill>
                <a:srgbClr val="FFFFFF"/>
              </a:solidFill>
              <a:ln w="15875" cap="flat" cmpd="sng">
                <a:solidFill>
                  <a:schemeClr val="tx1"/>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8" name="Freeform 84">
                <a:extLst>
                  <a:ext uri="{FF2B5EF4-FFF2-40B4-BE49-F238E27FC236}">
                    <a16:creationId xmlns:a16="http://schemas.microsoft.com/office/drawing/2014/main" id="{80B87AB6-C1E3-4E4C-815B-D606B63954EB}"/>
                  </a:ext>
                </a:extLst>
              </p:cNvPr>
              <p:cNvSpPr>
                <a:spLocks/>
              </p:cNvSpPr>
              <p:nvPr/>
            </p:nvSpPr>
            <p:spPr bwMode="auto">
              <a:xfrm>
                <a:off x="3840" y="528"/>
                <a:ext cx="209" cy="955"/>
              </a:xfrm>
              <a:custGeom>
                <a:avLst/>
                <a:gdLst>
                  <a:gd name="T0" fmla="*/ 154 w 209"/>
                  <a:gd name="T1" fmla="*/ 955 h 1024"/>
                  <a:gd name="T2" fmla="*/ 72 w 209"/>
                  <a:gd name="T3" fmla="*/ 802 h 1024"/>
                  <a:gd name="T4" fmla="*/ 63 w 209"/>
                  <a:gd name="T5" fmla="*/ 751 h 1024"/>
                  <a:gd name="T6" fmla="*/ 35 w 209"/>
                  <a:gd name="T7" fmla="*/ 708 h 1024"/>
                  <a:gd name="T8" fmla="*/ 8 w 209"/>
                  <a:gd name="T9" fmla="*/ 580 h 1024"/>
                  <a:gd name="T10" fmla="*/ 35 w 209"/>
                  <a:gd name="T11" fmla="*/ 418 h 1024"/>
                  <a:gd name="T12" fmla="*/ 63 w 209"/>
                  <a:gd name="T13" fmla="*/ 409 h 1024"/>
                  <a:gd name="T14" fmla="*/ 108 w 209"/>
                  <a:gd name="T15" fmla="*/ 384 h 1024"/>
                  <a:gd name="T16" fmla="*/ 163 w 209"/>
                  <a:gd name="T17" fmla="*/ 367 h 1024"/>
                  <a:gd name="T18" fmla="*/ 118 w 209"/>
                  <a:gd name="T19" fmla="*/ 137 h 1024"/>
                  <a:gd name="T20" fmla="*/ 72 w 209"/>
                  <a:gd name="T21" fmla="*/ 26 h 1024"/>
                  <a:gd name="T22" fmla="*/ 54 w 209"/>
                  <a:gd name="T23" fmla="*/ 0 h 10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024"/>
                  <a:gd name="T38" fmla="*/ 209 w 209"/>
                  <a:gd name="T39" fmla="*/ 1024 h 10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024">
                    <a:moveTo>
                      <a:pt x="154" y="1024"/>
                    </a:moveTo>
                    <a:cubicBezTo>
                      <a:pt x="135" y="966"/>
                      <a:pt x="103" y="913"/>
                      <a:pt x="72" y="860"/>
                    </a:cubicBezTo>
                    <a:cubicBezTo>
                      <a:pt x="69" y="842"/>
                      <a:pt x="69" y="822"/>
                      <a:pt x="63" y="805"/>
                    </a:cubicBezTo>
                    <a:cubicBezTo>
                      <a:pt x="57" y="788"/>
                      <a:pt x="40" y="776"/>
                      <a:pt x="35" y="759"/>
                    </a:cubicBezTo>
                    <a:cubicBezTo>
                      <a:pt x="22" y="714"/>
                      <a:pt x="8" y="622"/>
                      <a:pt x="8" y="622"/>
                    </a:cubicBezTo>
                    <a:cubicBezTo>
                      <a:pt x="8" y="615"/>
                      <a:pt x="0" y="483"/>
                      <a:pt x="35" y="448"/>
                    </a:cubicBezTo>
                    <a:cubicBezTo>
                      <a:pt x="42" y="441"/>
                      <a:pt x="54" y="443"/>
                      <a:pt x="63" y="439"/>
                    </a:cubicBezTo>
                    <a:cubicBezTo>
                      <a:pt x="79" y="431"/>
                      <a:pt x="92" y="419"/>
                      <a:pt x="108" y="412"/>
                    </a:cubicBezTo>
                    <a:cubicBezTo>
                      <a:pt x="126" y="404"/>
                      <a:pt x="163" y="394"/>
                      <a:pt x="163" y="394"/>
                    </a:cubicBezTo>
                    <a:cubicBezTo>
                      <a:pt x="209" y="304"/>
                      <a:pt x="173" y="220"/>
                      <a:pt x="118" y="147"/>
                    </a:cubicBezTo>
                    <a:cubicBezTo>
                      <a:pt x="107" y="107"/>
                      <a:pt x="88" y="66"/>
                      <a:pt x="72" y="28"/>
                    </a:cubicBezTo>
                    <a:cubicBezTo>
                      <a:pt x="68" y="18"/>
                      <a:pt x="54" y="0"/>
                      <a:pt x="54" y="0"/>
                    </a:cubicBezTo>
                  </a:path>
                </a:pathLst>
              </a:custGeom>
              <a:noFill/>
              <a:ln w="15875" cap="flat" cmpd="sng">
                <a:solidFill>
                  <a:schemeClr val="tx1"/>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9" name="Freeform 85">
                <a:extLst>
                  <a:ext uri="{FF2B5EF4-FFF2-40B4-BE49-F238E27FC236}">
                    <a16:creationId xmlns:a16="http://schemas.microsoft.com/office/drawing/2014/main" id="{B32E9134-9013-4885-9CC2-CF339CCD6331}"/>
                  </a:ext>
                </a:extLst>
              </p:cNvPr>
              <p:cNvSpPr>
                <a:spLocks/>
              </p:cNvSpPr>
              <p:nvPr/>
            </p:nvSpPr>
            <p:spPr bwMode="auto">
              <a:xfrm>
                <a:off x="4128" y="816"/>
                <a:ext cx="96" cy="640"/>
              </a:xfrm>
              <a:custGeom>
                <a:avLst/>
                <a:gdLst>
                  <a:gd name="T0" fmla="*/ 71 w 209"/>
                  <a:gd name="T1" fmla="*/ 640 h 1024"/>
                  <a:gd name="T2" fmla="*/ 33 w 209"/>
                  <a:gd name="T3" fmla="*/ 537 h 1024"/>
                  <a:gd name="T4" fmla="*/ 29 w 209"/>
                  <a:gd name="T5" fmla="*/ 503 h 1024"/>
                  <a:gd name="T6" fmla="*/ 16 w 209"/>
                  <a:gd name="T7" fmla="*/ 474 h 1024"/>
                  <a:gd name="T8" fmla="*/ 4 w 209"/>
                  <a:gd name="T9" fmla="*/ 389 h 1024"/>
                  <a:gd name="T10" fmla="*/ 16 w 209"/>
                  <a:gd name="T11" fmla="*/ 280 h 1024"/>
                  <a:gd name="T12" fmla="*/ 29 w 209"/>
                  <a:gd name="T13" fmla="*/ 274 h 1024"/>
                  <a:gd name="T14" fmla="*/ 50 w 209"/>
                  <a:gd name="T15" fmla="*/ 257 h 1024"/>
                  <a:gd name="T16" fmla="*/ 75 w 209"/>
                  <a:gd name="T17" fmla="*/ 246 h 1024"/>
                  <a:gd name="T18" fmla="*/ 54 w 209"/>
                  <a:gd name="T19" fmla="*/ 92 h 1024"/>
                  <a:gd name="T20" fmla="*/ 33 w 209"/>
                  <a:gd name="T21" fmla="*/ 17 h 1024"/>
                  <a:gd name="T22" fmla="*/ 25 w 209"/>
                  <a:gd name="T23" fmla="*/ 0 h 10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024"/>
                  <a:gd name="T38" fmla="*/ 209 w 209"/>
                  <a:gd name="T39" fmla="*/ 1024 h 10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024">
                    <a:moveTo>
                      <a:pt x="154" y="1024"/>
                    </a:moveTo>
                    <a:cubicBezTo>
                      <a:pt x="135" y="966"/>
                      <a:pt x="103" y="913"/>
                      <a:pt x="72" y="860"/>
                    </a:cubicBezTo>
                    <a:cubicBezTo>
                      <a:pt x="69" y="842"/>
                      <a:pt x="69" y="822"/>
                      <a:pt x="63" y="805"/>
                    </a:cubicBezTo>
                    <a:cubicBezTo>
                      <a:pt x="57" y="788"/>
                      <a:pt x="40" y="776"/>
                      <a:pt x="35" y="759"/>
                    </a:cubicBezTo>
                    <a:cubicBezTo>
                      <a:pt x="22" y="714"/>
                      <a:pt x="8" y="622"/>
                      <a:pt x="8" y="622"/>
                    </a:cubicBezTo>
                    <a:cubicBezTo>
                      <a:pt x="8" y="615"/>
                      <a:pt x="0" y="483"/>
                      <a:pt x="35" y="448"/>
                    </a:cubicBezTo>
                    <a:cubicBezTo>
                      <a:pt x="42" y="441"/>
                      <a:pt x="54" y="443"/>
                      <a:pt x="63" y="439"/>
                    </a:cubicBezTo>
                    <a:cubicBezTo>
                      <a:pt x="79" y="431"/>
                      <a:pt x="92" y="419"/>
                      <a:pt x="108" y="412"/>
                    </a:cubicBezTo>
                    <a:cubicBezTo>
                      <a:pt x="126" y="404"/>
                      <a:pt x="163" y="394"/>
                      <a:pt x="163" y="394"/>
                    </a:cubicBezTo>
                    <a:cubicBezTo>
                      <a:pt x="209" y="304"/>
                      <a:pt x="173" y="220"/>
                      <a:pt x="118" y="147"/>
                    </a:cubicBezTo>
                    <a:cubicBezTo>
                      <a:pt x="107" y="107"/>
                      <a:pt x="88" y="66"/>
                      <a:pt x="72" y="28"/>
                    </a:cubicBezTo>
                    <a:cubicBezTo>
                      <a:pt x="68" y="18"/>
                      <a:pt x="54" y="0"/>
                      <a:pt x="54" y="0"/>
                    </a:cubicBezTo>
                  </a:path>
                </a:pathLst>
              </a:custGeom>
              <a:noFill/>
              <a:ln w="15875" cap="flat" cmpd="sng">
                <a:solidFill>
                  <a:schemeClr val="tx1"/>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356" name="Group 86">
              <a:extLst>
                <a:ext uri="{FF2B5EF4-FFF2-40B4-BE49-F238E27FC236}">
                  <a16:creationId xmlns:a16="http://schemas.microsoft.com/office/drawing/2014/main" id="{185ACE2D-2E9D-4FFA-89AC-38C3D778D6C2}"/>
                </a:ext>
              </a:extLst>
            </p:cNvPr>
            <p:cNvGrpSpPr>
              <a:grpSpLocks/>
            </p:cNvGrpSpPr>
            <p:nvPr/>
          </p:nvGrpSpPr>
          <p:grpSpPr bwMode="auto">
            <a:xfrm>
              <a:off x="4284663" y="5264143"/>
              <a:ext cx="804156" cy="1365246"/>
              <a:chOff x="1768" y="2400"/>
              <a:chExt cx="913" cy="1651"/>
            </a:xfrm>
          </p:grpSpPr>
          <p:sp>
            <p:nvSpPr>
              <p:cNvPr id="361" name="Freeform 87">
                <a:extLst>
                  <a:ext uri="{FF2B5EF4-FFF2-40B4-BE49-F238E27FC236}">
                    <a16:creationId xmlns:a16="http://schemas.microsoft.com/office/drawing/2014/main" id="{180EAD9C-4640-4993-97E4-29C9A3D89913}"/>
                  </a:ext>
                </a:extLst>
              </p:cNvPr>
              <p:cNvSpPr>
                <a:spLocks/>
              </p:cNvSpPr>
              <p:nvPr/>
            </p:nvSpPr>
            <p:spPr bwMode="auto">
              <a:xfrm>
                <a:off x="1784" y="2408"/>
                <a:ext cx="864" cy="621"/>
              </a:xfrm>
              <a:custGeom>
                <a:avLst/>
                <a:gdLst>
                  <a:gd name="T0" fmla="*/ 318 w 864"/>
                  <a:gd name="T1" fmla="*/ 606 h 621"/>
                  <a:gd name="T2" fmla="*/ 320 w 864"/>
                  <a:gd name="T3" fmla="*/ 568 h 621"/>
                  <a:gd name="T4" fmla="*/ 337 w 864"/>
                  <a:gd name="T5" fmla="*/ 503 h 621"/>
                  <a:gd name="T6" fmla="*/ 280 w 864"/>
                  <a:gd name="T7" fmla="*/ 392 h 621"/>
                  <a:gd name="T8" fmla="*/ 304 w 864"/>
                  <a:gd name="T9" fmla="*/ 296 h 621"/>
                  <a:gd name="T10" fmla="*/ 0 w 864"/>
                  <a:gd name="T11" fmla="*/ 8 h 621"/>
                  <a:gd name="T12" fmla="*/ 448 w 864"/>
                  <a:gd name="T13" fmla="*/ 0 h 621"/>
                  <a:gd name="T14" fmla="*/ 864 w 864"/>
                  <a:gd name="T15" fmla="*/ 8 h 621"/>
                  <a:gd name="T16" fmla="*/ 539 w 864"/>
                  <a:gd name="T17" fmla="*/ 326 h 621"/>
                  <a:gd name="T18" fmla="*/ 551 w 864"/>
                  <a:gd name="T19" fmla="*/ 415 h 621"/>
                  <a:gd name="T20" fmla="*/ 548 w 864"/>
                  <a:gd name="T21" fmla="*/ 466 h 621"/>
                  <a:gd name="T22" fmla="*/ 564 w 864"/>
                  <a:gd name="T23" fmla="*/ 535 h 621"/>
                  <a:gd name="T24" fmla="*/ 565 w 864"/>
                  <a:gd name="T25" fmla="*/ 599 h 621"/>
                  <a:gd name="T26" fmla="*/ 571 w 864"/>
                  <a:gd name="T27" fmla="*/ 619 h 621"/>
                  <a:gd name="T28" fmla="*/ 450 w 864"/>
                  <a:gd name="T29" fmla="*/ 621 h 621"/>
                  <a:gd name="T30" fmla="*/ 337 w 864"/>
                  <a:gd name="T31" fmla="*/ 621 h 621"/>
                  <a:gd name="T32" fmla="*/ 322 w 864"/>
                  <a:gd name="T33" fmla="*/ 618 h 621"/>
                  <a:gd name="T34" fmla="*/ 318 w 864"/>
                  <a:gd name="T35" fmla="*/ 606 h 6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4"/>
                  <a:gd name="T55" fmla="*/ 0 h 621"/>
                  <a:gd name="T56" fmla="*/ 864 w 864"/>
                  <a:gd name="T57" fmla="*/ 621 h 6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4" h="621">
                    <a:moveTo>
                      <a:pt x="318" y="606"/>
                    </a:moveTo>
                    <a:lnTo>
                      <a:pt x="320" y="568"/>
                    </a:lnTo>
                    <a:lnTo>
                      <a:pt x="337" y="503"/>
                    </a:lnTo>
                    <a:lnTo>
                      <a:pt x="280" y="392"/>
                    </a:lnTo>
                    <a:lnTo>
                      <a:pt x="304" y="296"/>
                    </a:lnTo>
                    <a:lnTo>
                      <a:pt x="0" y="8"/>
                    </a:lnTo>
                    <a:lnTo>
                      <a:pt x="448" y="0"/>
                    </a:lnTo>
                    <a:lnTo>
                      <a:pt x="864" y="8"/>
                    </a:lnTo>
                    <a:lnTo>
                      <a:pt x="539" y="326"/>
                    </a:lnTo>
                    <a:lnTo>
                      <a:pt x="551" y="415"/>
                    </a:lnTo>
                    <a:lnTo>
                      <a:pt x="548" y="466"/>
                    </a:lnTo>
                    <a:lnTo>
                      <a:pt x="564" y="535"/>
                    </a:lnTo>
                    <a:lnTo>
                      <a:pt x="565" y="599"/>
                    </a:lnTo>
                    <a:lnTo>
                      <a:pt x="571" y="619"/>
                    </a:lnTo>
                    <a:lnTo>
                      <a:pt x="450" y="621"/>
                    </a:lnTo>
                    <a:lnTo>
                      <a:pt x="337" y="621"/>
                    </a:lnTo>
                    <a:lnTo>
                      <a:pt x="322" y="618"/>
                    </a:lnTo>
                    <a:lnTo>
                      <a:pt x="318" y="606"/>
                    </a:lnTo>
                    <a:close/>
                  </a:path>
                </a:pathLst>
              </a:custGeom>
              <a:gradFill rotWithShape="0">
                <a:gsLst>
                  <a:gs pos="0">
                    <a:srgbClr val="66CCFF"/>
                  </a:gs>
                  <a:gs pos="100000">
                    <a:schemeClr val="accent2"/>
                  </a:gs>
                </a:gsLst>
                <a:lin ang="5400000" scaled="1"/>
              </a:gra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2" name="Freeform 88">
                <a:extLst>
                  <a:ext uri="{FF2B5EF4-FFF2-40B4-BE49-F238E27FC236}">
                    <a16:creationId xmlns:a16="http://schemas.microsoft.com/office/drawing/2014/main" id="{57D33CB1-043D-413A-AC96-4EE845022B7B}"/>
                  </a:ext>
                </a:extLst>
              </p:cNvPr>
              <p:cNvSpPr>
                <a:spLocks/>
              </p:cNvSpPr>
              <p:nvPr/>
            </p:nvSpPr>
            <p:spPr bwMode="auto">
              <a:xfrm>
                <a:off x="1888" y="2400"/>
                <a:ext cx="664" cy="629"/>
              </a:xfrm>
              <a:custGeom>
                <a:avLst/>
                <a:gdLst>
                  <a:gd name="T0" fmla="*/ 214 w 664"/>
                  <a:gd name="T1" fmla="*/ 614 h 629"/>
                  <a:gd name="T2" fmla="*/ 216 w 664"/>
                  <a:gd name="T3" fmla="*/ 576 h 629"/>
                  <a:gd name="T4" fmla="*/ 233 w 664"/>
                  <a:gd name="T5" fmla="*/ 511 h 629"/>
                  <a:gd name="T6" fmla="*/ 208 w 664"/>
                  <a:gd name="T7" fmla="*/ 408 h 629"/>
                  <a:gd name="T8" fmla="*/ 248 w 664"/>
                  <a:gd name="T9" fmla="*/ 312 h 629"/>
                  <a:gd name="T10" fmla="*/ 0 w 664"/>
                  <a:gd name="T11" fmla="*/ 16 h 629"/>
                  <a:gd name="T12" fmla="*/ 216 w 664"/>
                  <a:gd name="T13" fmla="*/ 24 h 629"/>
                  <a:gd name="T14" fmla="*/ 448 w 664"/>
                  <a:gd name="T15" fmla="*/ 24 h 629"/>
                  <a:gd name="T16" fmla="*/ 664 w 664"/>
                  <a:gd name="T17" fmla="*/ 0 h 629"/>
                  <a:gd name="T18" fmla="*/ 440 w 664"/>
                  <a:gd name="T19" fmla="*/ 312 h 629"/>
                  <a:gd name="T20" fmla="*/ 444 w 664"/>
                  <a:gd name="T21" fmla="*/ 474 h 629"/>
                  <a:gd name="T22" fmla="*/ 460 w 664"/>
                  <a:gd name="T23" fmla="*/ 543 h 629"/>
                  <a:gd name="T24" fmla="*/ 461 w 664"/>
                  <a:gd name="T25" fmla="*/ 607 h 629"/>
                  <a:gd name="T26" fmla="*/ 467 w 664"/>
                  <a:gd name="T27" fmla="*/ 627 h 629"/>
                  <a:gd name="T28" fmla="*/ 346 w 664"/>
                  <a:gd name="T29" fmla="*/ 629 h 629"/>
                  <a:gd name="T30" fmla="*/ 233 w 664"/>
                  <a:gd name="T31" fmla="*/ 629 h 629"/>
                  <a:gd name="T32" fmla="*/ 218 w 664"/>
                  <a:gd name="T33" fmla="*/ 626 h 629"/>
                  <a:gd name="T34" fmla="*/ 214 w 664"/>
                  <a:gd name="T35" fmla="*/ 614 h 6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4"/>
                  <a:gd name="T55" fmla="*/ 0 h 629"/>
                  <a:gd name="T56" fmla="*/ 664 w 664"/>
                  <a:gd name="T57" fmla="*/ 629 h 6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4" h="629">
                    <a:moveTo>
                      <a:pt x="214" y="614"/>
                    </a:moveTo>
                    <a:lnTo>
                      <a:pt x="216" y="576"/>
                    </a:lnTo>
                    <a:lnTo>
                      <a:pt x="233" y="511"/>
                    </a:lnTo>
                    <a:lnTo>
                      <a:pt x="208" y="408"/>
                    </a:lnTo>
                    <a:lnTo>
                      <a:pt x="248" y="312"/>
                    </a:lnTo>
                    <a:lnTo>
                      <a:pt x="0" y="16"/>
                    </a:lnTo>
                    <a:lnTo>
                      <a:pt x="216" y="24"/>
                    </a:lnTo>
                    <a:lnTo>
                      <a:pt x="448" y="24"/>
                    </a:lnTo>
                    <a:lnTo>
                      <a:pt x="664" y="0"/>
                    </a:lnTo>
                    <a:lnTo>
                      <a:pt x="440" y="312"/>
                    </a:lnTo>
                    <a:lnTo>
                      <a:pt x="444" y="474"/>
                    </a:lnTo>
                    <a:lnTo>
                      <a:pt x="460" y="543"/>
                    </a:lnTo>
                    <a:lnTo>
                      <a:pt x="461" y="607"/>
                    </a:lnTo>
                    <a:lnTo>
                      <a:pt x="467" y="627"/>
                    </a:lnTo>
                    <a:lnTo>
                      <a:pt x="346" y="629"/>
                    </a:lnTo>
                    <a:lnTo>
                      <a:pt x="233" y="629"/>
                    </a:lnTo>
                    <a:lnTo>
                      <a:pt x="218" y="626"/>
                    </a:lnTo>
                    <a:lnTo>
                      <a:pt x="214" y="614"/>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63" name="Group 89">
                <a:extLst>
                  <a:ext uri="{FF2B5EF4-FFF2-40B4-BE49-F238E27FC236}">
                    <a16:creationId xmlns:a16="http://schemas.microsoft.com/office/drawing/2014/main" id="{51D15262-0B81-4FE8-968D-00D5524ABBC1}"/>
                  </a:ext>
                </a:extLst>
              </p:cNvPr>
              <p:cNvGrpSpPr>
                <a:grpSpLocks/>
              </p:cNvGrpSpPr>
              <p:nvPr/>
            </p:nvGrpSpPr>
            <p:grpSpPr bwMode="auto">
              <a:xfrm>
                <a:off x="1768" y="3029"/>
                <a:ext cx="913" cy="1022"/>
                <a:chOff x="288" y="2448"/>
                <a:chExt cx="1309" cy="1643"/>
              </a:xfrm>
            </p:grpSpPr>
            <p:grpSp>
              <p:nvGrpSpPr>
                <p:cNvPr id="364" name="Group 90">
                  <a:extLst>
                    <a:ext uri="{FF2B5EF4-FFF2-40B4-BE49-F238E27FC236}">
                      <a16:creationId xmlns:a16="http://schemas.microsoft.com/office/drawing/2014/main" id="{FFA4984F-110A-4F7A-8796-52E49F411FA7}"/>
                    </a:ext>
                  </a:extLst>
                </p:cNvPr>
                <p:cNvGrpSpPr>
                  <a:grpSpLocks/>
                </p:cNvGrpSpPr>
                <p:nvPr/>
              </p:nvGrpSpPr>
              <p:grpSpPr bwMode="auto">
                <a:xfrm>
                  <a:off x="288" y="2448"/>
                  <a:ext cx="1309" cy="1643"/>
                  <a:chOff x="2222" y="2060"/>
                  <a:chExt cx="1309" cy="1643"/>
                </a:xfrm>
              </p:grpSpPr>
              <p:sp>
                <p:nvSpPr>
                  <p:cNvPr id="366" name="Freeform 91">
                    <a:extLst>
                      <a:ext uri="{FF2B5EF4-FFF2-40B4-BE49-F238E27FC236}">
                        <a16:creationId xmlns:a16="http://schemas.microsoft.com/office/drawing/2014/main" id="{E562C278-931A-47BE-8363-E5C4B7EB2C94}"/>
                      </a:ext>
                    </a:extLst>
                  </p:cNvPr>
                  <p:cNvSpPr>
                    <a:spLocks/>
                  </p:cNvSpPr>
                  <p:nvPr/>
                </p:nvSpPr>
                <p:spPr bwMode="auto">
                  <a:xfrm>
                    <a:off x="2222" y="2060"/>
                    <a:ext cx="766" cy="1643"/>
                  </a:xfrm>
                  <a:custGeom>
                    <a:avLst/>
                    <a:gdLst>
                      <a:gd name="T0" fmla="*/ 481 w 3831"/>
                      <a:gd name="T1" fmla="*/ 0 h 8213"/>
                      <a:gd name="T2" fmla="*/ 487 w 3831"/>
                      <a:gd name="T3" fmla="*/ 430 h 8213"/>
                      <a:gd name="T4" fmla="*/ 334 w 3831"/>
                      <a:gd name="T5" fmla="*/ 961 h 8213"/>
                      <a:gd name="T6" fmla="*/ 577 w 3831"/>
                      <a:gd name="T7" fmla="*/ 961 h 8213"/>
                      <a:gd name="T8" fmla="*/ 577 w 3831"/>
                      <a:gd name="T9" fmla="*/ 1166 h 8213"/>
                      <a:gd name="T10" fmla="*/ 577 w 3831"/>
                      <a:gd name="T11" fmla="*/ 1412 h 8213"/>
                      <a:gd name="T12" fmla="*/ 7 w 3831"/>
                      <a:gd name="T13" fmla="*/ 1601 h 8213"/>
                      <a:gd name="T14" fmla="*/ 0 w 3831"/>
                      <a:gd name="T15" fmla="*/ 1643 h 8213"/>
                      <a:gd name="T16" fmla="*/ 766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2405" y="0"/>
                        </a:moveTo>
                        <a:lnTo>
                          <a:pt x="2435" y="2150"/>
                        </a:lnTo>
                        <a:lnTo>
                          <a:pt x="1668" y="4803"/>
                        </a:lnTo>
                        <a:lnTo>
                          <a:pt x="2885" y="4803"/>
                        </a:lnTo>
                        <a:lnTo>
                          <a:pt x="2885" y="5829"/>
                        </a:lnTo>
                        <a:lnTo>
                          <a:pt x="2885" y="7056"/>
                        </a:lnTo>
                        <a:lnTo>
                          <a:pt x="35" y="8004"/>
                        </a:lnTo>
                        <a:lnTo>
                          <a:pt x="0" y="8213"/>
                        </a:lnTo>
                        <a:lnTo>
                          <a:pt x="3831"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7" name="Freeform 92">
                    <a:extLst>
                      <a:ext uri="{FF2B5EF4-FFF2-40B4-BE49-F238E27FC236}">
                        <a16:creationId xmlns:a16="http://schemas.microsoft.com/office/drawing/2014/main" id="{B55DE1E4-DB1F-43E0-A706-823309E41A3E}"/>
                      </a:ext>
                    </a:extLst>
                  </p:cNvPr>
                  <p:cNvSpPr>
                    <a:spLocks/>
                  </p:cNvSpPr>
                  <p:nvPr/>
                </p:nvSpPr>
                <p:spPr bwMode="auto">
                  <a:xfrm>
                    <a:off x="2764" y="2060"/>
                    <a:ext cx="767" cy="1643"/>
                  </a:xfrm>
                  <a:custGeom>
                    <a:avLst/>
                    <a:gdLst>
                      <a:gd name="T0" fmla="*/ 279 w 3831"/>
                      <a:gd name="T1" fmla="*/ 0 h 8213"/>
                      <a:gd name="T2" fmla="*/ 279 w 3831"/>
                      <a:gd name="T3" fmla="*/ 430 h 8213"/>
                      <a:gd name="T4" fmla="*/ 433 w 3831"/>
                      <a:gd name="T5" fmla="*/ 961 h 8213"/>
                      <a:gd name="T6" fmla="*/ 189 w 3831"/>
                      <a:gd name="T7" fmla="*/ 961 h 8213"/>
                      <a:gd name="T8" fmla="*/ 189 w 3831"/>
                      <a:gd name="T9" fmla="*/ 1166 h 8213"/>
                      <a:gd name="T10" fmla="*/ 189 w 3831"/>
                      <a:gd name="T11" fmla="*/ 1412 h 8213"/>
                      <a:gd name="T12" fmla="*/ 760 w 3831"/>
                      <a:gd name="T13" fmla="*/ 1601 h 8213"/>
                      <a:gd name="T14" fmla="*/ 767 w 3831"/>
                      <a:gd name="T15" fmla="*/ 1643 h 8213"/>
                      <a:gd name="T16" fmla="*/ 0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1393" y="0"/>
                        </a:moveTo>
                        <a:lnTo>
                          <a:pt x="1393" y="2150"/>
                        </a:lnTo>
                        <a:lnTo>
                          <a:pt x="2161" y="4803"/>
                        </a:lnTo>
                        <a:lnTo>
                          <a:pt x="943" y="4803"/>
                        </a:lnTo>
                        <a:lnTo>
                          <a:pt x="943" y="5829"/>
                        </a:lnTo>
                        <a:lnTo>
                          <a:pt x="943" y="7056"/>
                        </a:lnTo>
                        <a:lnTo>
                          <a:pt x="3795" y="8004"/>
                        </a:lnTo>
                        <a:lnTo>
                          <a:pt x="3831" y="8213"/>
                        </a:lnTo>
                        <a:lnTo>
                          <a:pt x="0"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8" name="Rectangle 93">
                    <a:extLst>
                      <a:ext uri="{FF2B5EF4-FFF2-40B4-BE49-F238E27FC236}">
                        <a16:creationId xmlns:a16="http://schemas.microsoft.com/office/drawing/2014/main" id="{23F54CA4-F287-4ACA-AFB6-9C9BC3979C83}"/>
                      </a:ext>
                    </a:extLst>
                  </p:cNvPr>
                  <p:cNvSpPr>
                    <a:spLocks noChangeArrowheads="1"/>
                  </p:cNvSpPr>
                  <p:nvPr/>
                </p:nvSpPr>
                <p:spPr bwMode="auto">
                  <a:xfrm>
                    <a:off x="2419" y="3319"/>
                    <a:ext cx="386" cy="68"/>
                  </a:xfrm>
                  <a:prstGeom prst="rect">
                    <a:avLst/>
                  </a:prstGeom>
                  <a:solidFill>
                    <a:srgbClr val="000000"/>
                  </a:solidFill>
                  <a:ln w="15875">
                    <a:solidFill>
                      <a:srgbClr val="000000"/>
                    </a:solid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9" name="Freeform 94">
                    <a:extLst>
                      <a:ext uri="{FF2B5EF4-FFF2-40B4-BE49-F238E27FC236}">
                        <a16:creationId xmlns:a16="http://schemas.microsoft.com/office/drawing/2014/main" id="{1BB93E94-65CC-4F80-9278-1B758CAD9DEA}"/>
                      </a:ext>
                    </a:extLst>
                  </p:cNvPr>
                  <p:cNvSpPr>
                    <a:spLocks/>
                  </p:cNvSpPr>
                  <p:nvPr/>
                </p:nvSpPr>
                <p:spPr bwMode="auto">
                  <a:xfrm>
                    <a:off x="2952" y="3307"/>
                    <a:ext cx="536" cy="106"/>
                  </a:xfrm>
                  <a:custGeom>
                    <a:avLst/>
                    <a:gdLst>
                      <a:gd name="T0" fmla="*/ 536 w 2677"/>
                      <a:gd name="T1" fmla="*/ 22 h 531"/>
                      <a:gd name="T2" fmla="*/ 536 w 2677"/>
                      <a:gd name="T3" fmla="*/ 91 h 531"/>
                      <a:gd name="T4" fmla="*/ 397 w 2677"/>
                      <a:gd name="T5" fmla="*/ 93 h 531"/>
                      <a:gd name="T6" fmla="*/ 384 w 2677"/>
                      <a:gd name="T7" fmla="*/ 95 h 531"/>
                      <a:gd name="T8" fmla="*/ 373 w 2677"/>
                      <a:gd name="T9" fmla="*/ 93 h 531"/>
                      <a:gd name="T10" fmla="*/ 272 w 2677"/>
                      <a:gd name="T11" fmla="*/ 95 h 531"/>
                      <a:gd name="T12" fmla="*/ 262 w 2677"/>
                      <a:gd name="T13" fmla="*/ 99 h 531"/>
                      <a:gd name="T14" fmla="*/ 252 w 2677"/>
                      <a:gd name="T15" fmla="*/ 95 h 531"/>
                      <a:gd name="T16" fmla="*/ 117 w 2677"/>
                      <a:gd name="T17" fmla="*/ 103 h 531"/>
                      <a:gd name="T18" fmla="*/ 107 w 2677"/>
                      <a:gd name="T19" fmla="*/ 106 h 531"/>
                      <a:gd name="T20" fmla="*/ 96 w 2677"/>
                      <a:gd name="T21" fmla="*/ 103 h 531"/>
                      <a:gd name="T22" fmla="*/ 0 w 2677"/>
                      <a:gd name="T23" fmla="*/ 104 h 531"/>
                      <a:gd name="T24" fmla="*/ 0 w 2677"/>
                      <a:gd name="T25" fmla="*/ 0 h 531"/>
                      <a:gd name="T26" fmla="*/ 92 w 2677"/>
                      <a:gd name="T27" fmla="*/ 4 h 531"/>
                      <a:gd name="T28" fmla="*/ 105 w 2677"/>
                      <a:gd name="T29" fmla="*/ 0 h 531"/>
                      <a:gd name="T30" fmla="*/ 114 w 2677"/>
                      <a:gd name="T31" fmla="*/ 5 h 531"/>
                      <a:gd name="T32" fmla="*/ 250 w 2677"/>
                      <a:gd name="T33" fmla="*/ 10 h 531"/>
                      <a:gd name="T34" fmla="*/ 260 w 2677"/>
                      <a:gd name="T35" fmla="*/ 5 h 531"/>
                      <a:gd name="T36" fmla="*/ 271 w 2677"/>
                      <a:gd name="T37" fmla="*/ 10 h 531"/>
                      <a:gd name="T38" fmla="*/ 369 w 2677"/>
                      <a:gd name="T39" fmla="*/ 19 h 531"/>
                      <a:gd name="T40" fmla="*/ 383 w 2677"/>
                      <a:gd name="T41" fmla="*/ 15 h 531"/>
                      <a:gd name="T42" fmla="*/ 395 w 2677"/>
                      <a:gd name="T43" fmla="*/ 19 h 531"/>
                      <a:gd name="T44" fmla="*/ 536 w 2677"/>
                      <a:gd name="T45" fmla="*/ 22 h 5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77"/>
                      <a:gd name="T70" fmla="*/ 0 h 531"/>
                      <a:gd name="T71" fmla="*/ 2677 w 2677"/>
                      <a:gd name="T72" fmla="*/ 531 h 5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77" h="531">
                        <a:moveTo>
                          <a:pt x="2677" y="111"/>
                        </a:moveTo>
                        <a:lnTo>
                          <a:pt x="2677" y="457"/>
                        </a:lnTo>
                        <a:lnTo>
                          <a:pt x="1985" y="466"/>
                        </a:lnTo>
                        <a:lnTo>
                          <a:pt x="1920" y="478"/>
                        </a:lnTo>
                        <a:lnTo>
                          <a:pt x="1865" y="466"/>
                        </a:lnTo>
                        <a:lnTo>
                          <a:pt x="1358" y="478"/>
                        </a:lnTo>
                        <a:lnTo>
                          <a:pt x="1308" y="496"/>
                        </a:lnTo>
                        <a:lnTo>
                          <a:pt x="1259" y="478"/>
                        </a:lnTo>
                        <a:lnTo>
                          <a:pt x="586" y="514"/>
                        </a:lnTo>
                        <a:lnTo>
                          <a:pt x="532" y="531"/>
                        </a:lnTo>
                        <a:lnTo>
                          <a:pt x="479" y="514"/>
                        </a:lnTo>
                        <a:lnTo>
                          <a:pt x="0" y="520"/>
                        </a:lnTo>
                        <a:lnTo>
                          <a:pt x="0" y="0"/>
                        </a:lnTo>
                        <a:lnTo>
                          <a:pt x="458" y="21"/>
                        </a:lnTo>
                        <a:lnTo>
                          <a:pt x="522" y="0"/>
                        </a:lnTo>
                        <a:lnTo>
                          <a:pt x="570" y="23"/>
                        </a:lnTo>
                        <a:lnTo>
                          <a:pt x="1249" y="50"/>
                        </a:lnTo>
                        <a:lnTo>
                          <a:pt x="1297" y="23"/>
                        </a:lnTo>
                        <a:lnTo>
                          <a:pt x="1353" y="50"/>
                        </a:lnTo>
                        <a:lnTo>
                          <a:pt x="1845" y="93"/>
                        </a:lnTo>
                        <a:lnTo>
                          <a:pt x="1912" y="73"/>
                        </a:lnTo>
                        <a:lnTo>
                          <a:pt x="1971" y="93"/>
                        </a:lnTo>
                        <a:lnTo>
                          <a:pt x="2677" y="111"/>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0" name="Line 95">
                    <a:extLst>
                      <a:ext uri="{FF2B5EF4-FFF2-40B4-BE49-F238E27FC236}">
                        <a16:creationId xmlns:a16="http://schemas.microsoft.com/office/drawing/2014/main" id="{8C6CBFB4-6817-4240-87FE-385730C86007}"/>
                      </a:ext>
                    </a:extLst>
                  </p:cNvPr>
                  <p:cNvSpPr>
                    <a:spLocks noChangeShapeType="1"/>
                  </p:cNvSpPr>
                  <p:nvPr/>
                </p:nvSpPr>
                <p:spPr bwMode="auto">
                  <a:xfrm>
                    <a:off x="253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1" name="Line 96">
                    <a:extLst>
                      <a:ext uri="{FF2B5EF4-FFF2-40B4-BE49-F238E27FC236}">
                        <a16:creationId xmlns:a16="http://schemas.microsoft.com/office/drawing/2014/main" id="{BC7C401D-B893-4210-815F-53C6FAF64FBD}"/>
                      </a:ext>
                    </a:extLst>
                  </p:cNvPr>
                  <p:cNvSpPr>
                    <a:spLocks noChangeShapeType="1"/>
                  </p:cNvSpPr>
                  <p:nvPr/>
                </p:nvSpPr>
                <p:spPr bwMode="auto">
                  <a:xfrm>
                    <a:off x="256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2" name="Line 97">
                    <a:extLst>
                      <a:ext uri="{FF2B5EF4-FFF2-40B4-BE49-F238E27FC236}">
                        <a16:creationId xmlns:a16="http://schemas.microsoft.com/office/drawing/2014/main" id="{288B4D16-E672-457B-A78A-F944F803911D}"/>
                      </a:ext>
                    </a:extLst>
                  </p:cNvPr>
                  <p:cNvSpPr>
                    <a:spLocks noChangeShapeType="1"/>
                  </p:cNvSpPr>
                  <p:nvPr/>
                </p:nvSpPr>
                <p:spPr bwMode="auto">
                  <a:xfrm>
                    <a:off x="258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3" name="Line 98">
                    <a:extLst>
                      <a:ext uri="{FF2B5EF4-FFF2-40B4-BE49-F238E27FC236}">
                        <a16:creationId xmlns:a16="http://schemas.microsoft.com/office/drawing/2014/main" id="{C98870A2-5A27-4EE6-8C1D-CF737C89F8A8}"/>
                      </a:ext>
                    </a:extLst>
                  </p:cNvPr>
                  <p:cNvSpPr>
                    <a:spLocks noChangeShapeType="1"/>
                  </p:cNvSpPr>
                  <p:nvPr/>
                </p:nvSpPr>
                <p:spPr bwMode="auto">
                  <a:xfrm>
                    <a:off x="260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4" name="Line 99">
                    <a:extLst>
                      <a:ext uri="{FF2B5EF4-FFF2-40B4-BE49-F238E27FC236}">
                        <a16:creationId xmlns:a16="http://schemas.microsoft.com/office/drawing/2014/main" id="{D7DAA424-08C9-4DE0-B3CD-ABB92AC30FA0}"/>
                      </a:ext>
                    </a:extLst>
                  </p:cNvPr>
                  <p:cNvSpPr>
                    <a:spLocks noChangeShapeType="1"/>
                  </p:cNvSpPr>
                  <p:nvPr/>
                </p:nvSpPr>
                <p:spPr bwMode="auto">
                  <a:xfrm>
                    <a:off x="263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5" name="Line 100">
                    <a:extLst>
                      <a:ext uri="{FF2B5EF4-FFF2-40B4-BE49-F238E27FC236}">
                        <a16:creationId xmlns:a16="http://schemas.microsoft.com/office/drawing/2014/main" id="{0E72B527-7759-4174-B8E0-776A98341D86}"/>
                      </a:ext>
                    </a:extLst>
                  </p:cNvPr>
                  <p:cNvSpPr>
                    <a:spLocks noChangeShapeType="1"/>
                  </p:cNvSpPr>
                  <p:nvPr/>
                </p:nvSpPr>
                <p:spPr bwMode="auto">
                  <a:xfrm>
                    <a:off x="265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6" name="Line 101">
                    <a:extLst>
                      <a:ext uri="{FF2B5EF4-FFF2-40B4-BE49-F238E27FC236}">
                        <a16:creationId xmlns:a16="http://schemas.microsoft.com/office/drawing/2014/main" id="{9EDAC8A4-79A0-4A6D-847B-724756E5C0F9}"/>
                      </a:ext>
                    </a:extLst>
                  </p:cNvPr>
                  <p:cNvSpPr>
                    <a:spLocks noChangeShapeType="1"/>
                  </p:cNvSpPr>
                  <p:nvPr/>
                </p:nvSpPr>
                <p:spPr bwMode="auto">
                  <a:xfrm>
                    <a:off x="268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7" name="Line 102">
                    <a:extLst>
                      <a:ext uri="{FF2B5EF4-FFF2-40B4-BE49-F238E27FC236}">
                        <a16:creationId xmlns:a16="http://schemas.microsoft.com/office/drawing/2014/main" id="{EC905070-5B70-4569-93EF-5EAB5167E0C1}"/>
                      </a:ext>
                    </a:extLst>
                  </p:cNvPr>
                  <p:cNvSpPr>
                    <a:spLocks noChangeShapeType="1"/>
                  </p:cNvSpPr>
                  <p:nvPr/>
                </p:nvSpPr>
                <p:spPr bwMode="auto">
                  <a:xfrm>
                    <a:off x="270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8" name="Line 103">
                    <a:extLst>
                      <a:ext uri="{FF2B5EF4-FFF2-40B4-BE49-F238E27FC236}">
                        <a16:creationId xmlns:a16="http://schemas.microsoft.com/office/drawing/2014/main" id="{673FC8AC-DCF6-451C-B9F5-13DE5371E160}"/>
                      </a:ext>
                    </a:extLst>
                  </p:cNvPr>
                  <p:cNvSpPr>
                    <a:spLocks noChangeShapeType="1"/>
                  </p:cNvSpPr>
                  <p:nvPr/>
                </p:nvSpPr>
                <p:spPr bwMode="auto">
                  <a:xfrm>
                    <a:off x="272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9" name="Line 104">
                    <a:extLst>
                      <a:ext uri="{FF2B5EF4-FFF2-40B4-BE49-F238E27FC236}">
                        <a16:creationId xmlns:a16="http://schemas.microsoft.com/office/drawing/2014/main" id="{6099D6B7-96E4-4989-9C25-A7BF2531A577}"/>
                      </a:ext>
                    </a:extLst>
                  </p:cNvPr>
                  <p:cNvSpPr>
                    <a:spLocks noChangeShapeType="1"/>
                  </p:cNvSpPr>
                  <p:nvPr/>
                </p:nvSpPr>
                <p:spPr bwMode="auto">
                  <a:xfrm>
                    <a:off x="275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0" name="Line 105">
                    <a:extLst>
                      <a:ext uri="{FF2B5EF4-FFF2-40B4-BE49-F238E27FC236}">
                        <a16:creationId xmlns:a16="http://schemas.microsoft.com/office/drawing/2014/main" id="{4FC23AA4-2481-47A8-B745-67BC665D9BE7}"/>
                      </a:ext>
                    </a:extLst>
                  </p:cNvPr>
                  <p:cNvSpPr>
                    <a:spLocks noChangeShapeType="1"/>
                  </p:cNvSpPr>
                  <p:nvPr/>
                </p:nvSpPr>
                <p:spPr bwMode="auto">
                  <a:xfrm>
                    <a:off x="277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1" name="Line 106">
                    <a:extLst>
                      <a:ext uri="{FF2B5EF4-FFF2-40B4-BE49-F238E27FC236}">
                        <a16:creationId xmlns:a16="http://schemas.microsoft.com/office/drawing/2014/main" id="{B63BAD61-70EE-45AE-A297-8C658D6D2231}"/>
                      </a:ext>
                    </a:extLst>
                  </p:cNvPr>
                  <p:cNvSpPr>
                    <a:spLocks noChangeShapeType="1"/>
                  </p:cNvSpPr>
                  <p:nvPr/>
                </p:nvSpPr>
                <p:spPr bwMode="auto">
                  <a:xfrm>
                    <a:off x="280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2" name="Line 107">
                    <a:extLst>
                      <a:ext uri="{FF2B5EF4-FFF2-40B4-BE49-F238E27FC236}">
                        <a16:creationId xmlns:a16="http://schemas.microsoft.com/office/drawing/2014/main" id="{5065B9DF-C9FB-4BF1-9A59-FC0D83239DFF}"/>
                      </a:ext>
                    </a:extLst>
                  </p:cNvPr>
                  <p:cNvSpPr>
                    <a:spLocks noChangeShapeType="1"/>
                  </p:cNvSpPr>
                  <p:nvPr/>
                </p:nvSpPr>
                <p:spPr bwMode="auto">
                  <a:xfrm>
                    <a:off x="282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3" name="Line 108">
                    <a:extLst>
                      <a:ext uri="{FF2B5EF4-FFF2-40B4-BE49-F238E27FC236}">
                        <a16:creationId xmlns:a16="http://schemas.microsoft.com/office/drawing/2014/main" id="{DDC72B88-4965-4FC7-914A-7F181CFD3BEC}"/>
                      </a:ext>
                    </a:extLst>
                  </p:cNvPr>
                  <p:cNvSpPr>
                    <a:spLocks noChangeShapeType="1"/>
                  </p:cNvSpPr>
                  <p:nvPr/>
                </p:nvSpPr>
                <p:spPr bwMode="auto">
                  <a:xfrm>
                    <a:off x="284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4" name="Line 109">
                    <a:extLst>
                      <a:ext uri="{FF2B5EF4-FFF2-40B4-BE49-F238E27FC236}">
                        <a16:creationId xmlns:a16="http://schemas.microsoft.com/office/drawing/2014/main" id="{30A6952B-B1DF-43A2-8149-2BFA3878379A}"/>
                      </a:ext>
                    </a:extLst>
                  </p:cNvPr>
                  <p:cNvSpPr>
                    <a:spLocks noChangeShapeType="1"/>
                  </p:cNvSpPr>
                  <p:nvPr/>
                </p:nvSpPr>
                <p:spPr bwMode="auto">
                  <a:xfrm>
                    <a:off x="287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5" name="Line 110">
                    <a:extLst>
                      <a:ext uri="{FF2B5EF4-FFF2-40B4-BE49-F238E27FC236}">
                        <a16:creationId xmlns:a16="http://schemas.microsoft.com/office/drawing/2014/main" id="{5D835DD9-EB6B-4538-92C5-7424AC175A7F}"/>
                      </a:ext>
                    </a:extLst>
                  </p:cNvPr>
                  <p:cNvSpPr>
                    <a:spLocks noChangeShapeType="1"/>
                  </p:cNvSpPr>
                  <p:nvPr/>
                </p:nvSpPr>
                <p:spPr bwMode="auto">
                  <a:xfrm>
                    <a:off x="289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6" name="Line 111">
                    <a:extLst>
                      <a:ext uri="{FF2B5EF4-FFF2-40B4-BE49-F238E27FC236}">
                        <a16:creationId xmlns:a16="http://schemas.microsoft.com/office/drawing/2014/main" id="{1636ECA7-EE0C-488B-AEB5-2FD726108495}"/>
                      </a:ext>
                    </a:extLst>
                  </p:cNvPr>
                  <p:cNvSpPr>
                    <a:spLocks noChangeShapeType="1"/>
                  </p:cNvSpPr>
                  <p:nvPr/>
                </p:nvSpPr>
                <p:spPr bwMode="auto">
                  <a:xfrm>
                    <a:off x="292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7" name="Line 112">
                    <a:extLst>
                      <a:ext uri="{FF2B5EF4-FFF2-40B4-BE49-F238E27FC236}">
                        <a16:creationId xmlns:a16="http://schemas.microsoft.com/office/drawing/2014/main" id="{3B296AA9-0BD9-4FDE-A9C9-6C63A67DE699}"/>
                      </a:ext>
                    </a:extLst>
                  </p:cNvPr>
                  <p:cNvSpPr>
                    <a:spLocks noChangeShapeType="1"/>
                  </p:cNvSpPr>
                  <p:nvPr/>
                </p:nvSpPr>
                <p:spPr bwMode="auto">
                  <a:xfrm>
                    <a:off x="294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8" name="Line 113">
                    <a:extLst>
                      <a:ext uri="{FF2B5EF4-FFF2-40B4-BE49-F238E27FC236}">
                        <a16:creationId xmlns:a16="http://schemas.microsoft.com/office/drawing/2014/main" id="{78E301C8-E80A-4C4B-9CCF-2845867F0A6B}"/>
                      </a:ext>
                    </a:extLst>
                  </p:cNvPr>
                  <p:cNvSpPr>
                    <a:spLocks noChangeShapeType="1"/>
                  </p:cNvSpPr>
                  <p:nvPr/>
                </p:nvSpPr>
                <p:spPr bwMode="auto">
                  <a:xfrm>
                    <a:off x="297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9" name="Line 114">
                    <a:extLst>
                      <a:ext uri="{FF2B5EF4-FFF2-40B4-BE49-F238E27FC236}">
                        <a16:creationId xmlns:a16="http://schemas.microsoft.com/office/drawing/2014/main" id="{C6982394-D859-465A-9907-2812A6726892}"/>
                      </a:ext>
                    </a:extLst>
                  </p:cNvPr>
                  <p:cNvSpPr>
                    <a:spLocks noChangeShapeType="1"/>
                  </p:cNvSpPr>
                  <p:nvPr/>
                </p:nvSpPr>
                <p:spPr bwMode="auto">
                  <a:xfrm>
                    <a:off x="299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0" name="Line 115">
                    <a:extLst>
                      <a:ext uri="{FF2B5EF4-FFF2-40B4-BE49-F238E27FC236}">
                        <a16:creationId xmlns:a16="http://schemas.microsoft.com/office/drawing/2014/main" id="{5497E071-0E4E-458E-9CAC-7A00ACEC30B9}"/>
                      </a:ext>
                    </a:extLst>
                  </p:cNvPr>
                  <p:cNvSpPr>
                    <a:spLocks noChangeShapeType="1"/>
                  </p:cNvSpPr>
                  <p:nvPr/>
                </p:nvSpPr>
                <p:spPr bwMode="auto">
                  <a:xfrm>
                    <a:off x="301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1" name="Line 116">
                    <a:extLst>
                      <a:ext uri="{FF2B5EF4-FFF2-40B4-BE49-F238E27FC236}">
                        <a16:creationId xmlns:a16="http://schemas.microsoft.com/office/drawing/2014/main" id="{655EB6C6-FB98-495A-8C37-9DEF9BEB17D0}"/>
                      </a:ext>
                    </a:extLst>
                  </p:cNvPr>
                  <p:cNvSpPr>
                    <a:spLocks noChangeShapeType="1"/>
                  </p:cNvSpPr>
                  <p:nvPr/>
                </p:nvSpPr>
                <p:spPr bwMode="auto">
                  <a:xfrm>
                    <a:off x="304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2" name="Line 117">
                    <a:extLst>
                      <a:ext uri="{FF2B5EF4-FFF2-40B4-BE49-F238E27FC236}">
                        <a16:creationId xmlns:a16="http://schemas.microsoft.com/office/drawing/2014/main" id="{62331BFA-7CFC-49B5-974A-D29ADF90BDC5}"/>
                      </a:ext>
                    </a:extLst>
                  </p:cNvPr>
                  <p:cNvSpPr>
                    <a:spLocks noChangeShapeType="1"/>
                  </p:cNvSpPr>
                  <p:nvPr/>
                </p:nvSpPr>
                <p:spPr bwMode="auto">
                  <a:xfrm>
                    <a:off x="306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3" name="Line 118">
                    <a:extLst>
                      <a:ext uri="{FF2B5EF4-FFF2-40B4-BE49-F238E27FC236}">
                        <a16:creationId xmlns:a16="http://schemas.microsoft.com/office/drawing/2014/main" id="{342C00E2-D050-487C-A287-7B92C9A81670}"/>
                      </a:ext>
                    </a:extLst>
                  </p:cNvPr>
                  <p:cNvSpPr>
                    <a:spLocks noChangeShapeType="1"/>
                  </p:cNvSpPr>
                  <p:nvPr/>
                </p:nvSpPr>
                <p:spPr bwMode="auto">
                  <a:xfrm>
                    <a:off x="309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4" name="Line 119">
                    <a:extLst>
                      <a:ext uri="{FF2B5EF4-FFF2-40B4-BE49-F238E27FC236}">
                        <a16:creationId xmlns:a16="http://schemas.microsoft.com/office/drawing/2014/main" id="{7A91278E-5530-4247-9683-6B6EB7824EF7}"/>
                      </a:ext>
                    </a:extLst>
                  </p:cNvPr>
                  <p:cNvSpPr>
                    <a:spLocks noChangeShapeType="1"/>
                  </p:cNvSpPr>
                  <p:nvPr/>
                </p:nvSpPr>
                <p:spPr bwMode="auto">
                  <a:xfrm>
                    <a:off x="311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5" name="Line 120">
                    <a:extLst>
                      <a:ext uri="{FF2B5EF4-FFF2-40B4-BE49-F238E27FC236}">
                        <a16:creationId xmlns:a16="http://schemas.microsoft.com/office/drawing/2014/main" id="{40F837FC-4C4E-4454-8D9E-9BFAC082761A}"/>
                      </a:ext>
                    </a:extLst>
                  </p:cNvPr>
                  <p:cNvSpPr>
                    <a:spLocks noChangeShapeType="1"/>
                  </p:cNvSpPr>
                  <p:nvPr/>
                </p:nvSpPr>
                <p:spPr bwMode="auto">
                  <a:xfrm>
                    <a:off x="313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6" name="Line 121">
                    <a:extLst>
                      <a:ext uri="{FF2B5EF4-FFF2-40B4-BE49-F238E27FC236}">
                        <a16:creationId xmlns:a16="http://schemas.microsoft.com/office/drawing/2014/main" id="{5A93B2F5-9F20-43DC-82BF-658638AEAB9A}"/>
                      </a:ext>
                    </a:extLst>
                  </p:cNvPr>
                  <p:cNvSpPr>
                    <a:spLocks noChangeShapeType="1"/>
                  </p:cNvSpPr>
                  <p:nvPr/>
                </p:nvSpPr>
                <p:spPr bwMode="auto">
                  <a:xfrm>
                    <a:off x="316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7" name="Line 122">
                    <a:extLst>
                      <a:ext uri="{FF2B5EF4-FFF2-40B4-BE49-F238E27FC236}">
                        <a16:creationId xmlns:a16="http://schemas.microsoft.com/office/drawing/2014/main" id="{CE304EF4-E110-4E32-83C2-519497BE71EF}"/>
                      </a:ext>
                    </a:extLst>
                  </p:cNvPr>
                  <p:cNvSpPr>
                    <a:spLocks noChangeShapeType="1"/>
                  </p:cNvSpPr>
                  <p:nvPr/>
                </p:nvSpPr>
                <p:spPr bwMode="auto">
                  <a:xfrm>
                    <a:off x="318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8" name="Line 123">
                    <a:extLst>
                      <a:ext uri="{FF2B5EF4-FFF2-40B4-BE49-F238E27FC236}">
                        <a16:creationId xmlns:a16="http://schemas.microsoft.com/office/drawing/2014/main" id="{41A28C92-44BD-4EF3-B075-8FFDF73DA538}"/>
                      </a:ext>
                    </a:extLst>
                  </p:cNvPr>
                  <p:cNvSpPr>
                    <a:spLocks noChangeShapeType="1"/>
                  </p:cNvSpPr>
                  <p:nvPr/>
                </p:nvSpPr>
                <p:spPr bwMode="auto">
                  <a:xfrm>
                    <a:off x="321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9" name="Line 124">
                    <a:extLst>
                      <a:ext uri="{FF2B5EF4-FFF2-40B4-BE49-F238E27FC236}">
                        <a16:creationId xmlns:a16="http://schemas.microsoft.com/office/drawing/2014/main" id="{4E889D4A-EB9F-4136-A3EC-D06B4307C784}"/>
                      </a:ext>
                    </a:extLst>
                  </p:cNvPr>
                  <p:cNvSpPr>
                    <a:spLocks noChangeShapeType="1"/>
                  </p:cNvSpPr>
                  <p:nvPr/>
                </p:nvSpPr>
                <p:spPr bwMode="auto">
                  <a:xfrm>
                    <a:off x="323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0" name="Freeform 125">
                    <a:extLst>
                      <a:ext uri="{FF2B5EF4-FFF2-40B4-BE49-F238E27FC236}">
                        <a16:creationId xmlns:a16="http://schemas.microsoft.com/office/drawing/2014/main" id="{80AB0D10-8E39-404F-8CCF-F2B5FAEEC63A}"/>
                      </a:ext>
                    </a:extLst>
                  </p:cNvPr>
                  <p:cNvSpPr>
                    <a:spLocks/>
                  </p:cNvSpPr>
                  <p:nvPr/>
                </p:nvSpPr>
                <p:spPr bwMode="auto">
                  <a:xfrm>
                    <a:off x="2507" y="3171"/>
                    <a:ext cx="380" cy="23"/>
                  </a:xfrm>
                  <a:custGeom>
                    <a:avLst/>
                    <a:gdLst>
                      <a:gd name="T0" fmla="*/ 380 w 1899"/>
                      <a:gd name="T1" fmla="*/ 23 h 113"/>
                      <a:gd name="T2" fmla="*/ 11 w 1899"/>
                      <a:gd name="T3" fmla="*/ 23 h 113"/>
                      <a:gd name="T4" fmla="*/ 11 w 1899"/>
                      <a:gd name="T5" fmla="*/ 23 h 113"/>
                      <a:gd name="T6" fmla="*/ 10 w 1899"/>
                      <a:gd name="T7" fmla="*/ 23 h 113"/>
                      <a:gd name="T8" fmla="*/ 8 w 1899"/>
                      <a:gd name="T9" fmla="*/ 22 h 113"/>
                      <a:gd name="T10" fmla="*/ 6 w 1899"/>
                      <a:gd name="T11" fmla="*/ 22 h 113"/>
                      <a:gd name="T12" fmla="*/ 5 w 1899"/>
                      <a:gd name="T13" fmla="*/ 21 h 113"/>
                      <a:gd name="T14" fmla="*/ 3 w 1899"/>
                      <a:gd name="T15" fmla="*/ 20 h 113"/>
                      <a:gd name="T16" fmla="*/ 2 w 1899"/>
                      <a:gd name="T17" fmla="*/ 18 h 113"/>
                      <a:gd name="T18" fmla="*/ 1 w 1899"/>
                      <a:gd name="T19" fmla="*/ 17 h 113"/>
                      <a:gd name="T20" fmla="*/ 1 w 1899"/>
                      <a:gd name="T21" fmla="*/ 15 h 113"/>
                      <a:gd name="T22" fmla="*/ 0 w 1899"/>
                      <a:gd name="T23" fmla="*/ 12 h 113"/>
                      <a:gd name="T24" fmla="*/ 11 w 1899"/>
                      <a:gd name="T25" fmla="*/ 12 h 113"/>
                      <a:gd name="T26" fmla="*/ 11 w 1899"/>
                      <a:gd name="T27" fmla="*/ 0 h 113"/>
                      <a:gd name="T28" fmla="*/ 380 w 1899"/>
                      <a:gd name="T29" fmla="*/ 0 h 113"/>
                      <a:gd name="T30" fmla="*/ 380 w 1899"/>
                      <a:gd name="T31" fmla="*/ 12 h 113"/>
                      <a:gd name="T32" fmla="*/ 380 w 1899"/>
                      <a:gd name="T33" fmla="*/ 23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99"/>
                      <a:gd name="T52" fmla="*/ 0 h 113"/>
                      <a:gd name="T53" fmla="*/ 1899 w 1899"/>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99" h="113">
                        <a:moveTo>
                          <a:pt x="1899" y="113"/>
                        </a:moveTo>
                        <a:lnTo>
                          <a:pt x="57" y="113"/>
                        </a:lnTo>
                        <a:lnTo>
                          <a:pt x="48" y="112"/>
                        </a:lnTo>
                        <a:lnTo>
                          <a:pt x="39" y="110"/>
                        </a:lnTo>
                        <a:lnTo>
                          <a:pt x="31" y="107"/>
                        </a:lnTo>
                        <a:lnTo>
                          <a:pt x="23" y="102"/>
                        </a:lnTo>
                        <a:lnTo>
                          <a:pt x="16" y="96"/>
                        </a:lnTo>
                        <a:lnTo>
                          <a:pt x="11" y="90"/>
                        </a:lnTo>
                        <a:lnTo>
                          <a:pt x="6" y="82"/>
                        </a:lnTo>
                        <a:lnTo>
                          <a:pt x="3" y="74"/>
                        </a:lnTo>
                        <a:lnTo>
                          <a:pt x="0" y="57"/>
                        </a:lnTo>
                        <a:lnTo>
                          <a:pt x="57" y="57"/>
                        </a:lnTo>
                        <a:lnTo>
                          <a:pt x="57" y="0"/>
                        </a:lnTo>
                        <a:lnTo>
                          <a:pt x="1899" y="0"/>
                        </a:lnTo>
                        <a:lnTo>
                          <a:pt x="1899" y="57"/>
                        </a:lnTo>
                        <a:lnTo>
                          <a:pt x="1899" y="113"/>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1" name="Freeform 126">
                    <a:extLst>
                      <a:ext uri="{FF2B5EF4-FFF2-40B4-BE49-F238E27FC236}">
                        <a16:creationId xmlns:a16="http://schemas.microsoft.com/office/drawing/2014/main" id="{3833442D-C145-4DF0-B83A-9231EC3AD48A}"/>
                      </a:ext>
                    </a:extLst>
                  </p:cNvPr>
                  <p:cNvSpPr>
                    <a:spLocks/>
                  </p:cNvSpPr>
                  <p:nvPr/>
                </p:nvSpPr>
                <p:spPr bwMode="auto">
                  <a:xfrm>
                    <a:off x="2507" y="3112"/>
                    <a:ext cx="23" cy="71"/>
                  </a:xfrm>
                  <a:custGeom>
                    <a:avLst/>
                    <a:gdLst>
                      <a:gd name="T0" fmla="*/ 0 w 114"/>
                      <a:gd name="T1" fmla="*/ 71 h 355"/>
                      <a:gd name="T2" fmla="*/ 0 w 114"/>
                      <a:gd name="T3" fmla="*/ 11 h 355"/>
                      <a:gd name="T4" fmla="*/ 0 w 114"/>
                      <a:gd name="T5" fmla="*/ 11 h 355"/>
                      <a:gd name="T6" fmla="*/ 0 w 114"/>
                      <a:gd name="T7" fmla="*/ 9 h 355"/>
                      <a:gd name="T8" fmla="*/ 1 w 114"/>
                      <a:gd name="T9" fmla="*/ 8 h 355"/>
                      <a:gd name="T10" fmla="*/ 1 w 114"/>
                      <a:gd name="T11" fmla="*/ 6 h 355"/>
                      <a:gd name="T12" fmla="*/ 2 w 114"/>
                      <a:gd name="T13" fmla="*/ 4 h 355"/>
                      <a:gd name="T14" fmla="*/ 3 w 114"/>
                      <a:gd name="T15" fmla="*/ 3 h 355"/>
                      <a:gd name="T16" fmla="*/ 5 w 114"/>
                      <a:gd name="T17" fmla="*/ 2 h 355"/>
                      <a:gd name="T18" fmla="*/ 6 w 114"/>
                      <a:gd name="T19" fmla="*/ 1 h 355"/>
                      <a:gd name="T20" fmla="*/ 8 w 114"/>
                      <a:gd name="T21" fmla="*/ 0 h 355"/>
                      <a:gd name="T22" fmla="*/ 12 w 114"/>
                      <a:gd name="T23" fmla="*/ 0 h 355"/>
                      <a:gd name="T24" fmla="*/ 12 w 114"/>
                      <a:gd name="T25" fmla="*/ 11 h 355"/>
                      <a:gd name="T26" fmla="*/ 23 w 114"/>
                      <a:gd name="T27" fmla="*/ 11 h 355"/>
                      <a:gd name="T28" fmla="*/ 23 w 114"/>
                      <a:gd name="T29" fmla="*/ 71 h 355"/>
                      <a:gd name="T30" fmla="*/ 12 w 114"/>
                      <a:gd name="T31" fmla="*/ 71 h 355"/>
                      <a:gd name="T32" fmla="*/ 0 w 114"/>
                      <a:gd name="T33" fmla="*/ 71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4"/>
                      <a:gd name="T52" fmla="*/ 0 h 355"/>
                      <a:gd name="T53" fmla="*/ 114 w 114"/>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4" h="355">
                        <a:moveTo>
                          <a:pt x="0" y="355"/>
                        </a:moveTo>
                        <a:lnTo>
                          <a:pt x="0" y="56"/>
                        </a:lnTo>
                        <a:lnTo>
                          <a:pt x="0" y="47"/>
                        </a:lnTo>
                        <a:lnTo>
                          <a:pt x="3" y="38"/>
                        </a:lnTo>
                        <a:lnTo>
                          <a:pt x="6" y="30"/>
                        </a:lnTo>
                        <a:lnTo>
                          <a:pt x="11" y="22"/>
                        </a:lnTo>
                        <a:lnTo>
                          <a:pt x="16" y="16"/>
                        </a:lnTo>
                        <a:lnTo>
                          <a:pt x="23" y="10"/>
                        </a:lnTo>
                        <a:lnTo>
                          <a:pt x="31" y="5"/>
                        </a:lnTo>
                        <a:lnTo>
                          <a:pt x="39" y="2"/>
                        </a:lnTo>
                        <a:lnTo>
                          <a:pt x="57" y="0"/>
                        </a:lnTo>
                        <a:lnTo>
                          <a:pt x="57" y="56"/>
                        </a:lnTo>
                        <a:lnTo>
                          <a:pt x="114" y="56"/>
                        </a:lnTo>
                        <a:lnTo>
                          <a:pt x="114" y="355"/>
                        </a:lnTo>
                        <a:lnTo>
                          <a:pt x="57" y="355"/>
                        </a:lnTo>
                        <a:lnTo>
                          <a:pt x="0" y="355"/>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2" name="Freeform 127">
                    <a:extLst>
                      <a:ext uri="{FF2B5EF4-FFF2-40B4-BE49-F238E27FC236}">
                        <a16:creationId xmlns:a16="http://schemas.microsoft.com/office/drawing/2014/main" id="{E805002F-6B02-4153-8077-0AF37C42B0C1}"/>
                      </a:ext>
                    </a:extLst>
                  </p:cNvPr>
                  <p:cNvSpPr>
                    <a:spLocks/>
                  </p:cNvSpPr>
                  <p:nvPr/>
                </p:nvSpPr>
                <p:spPr bwMode="auto">
                  <a:xfrm>
                    <a:off x="2519" y="3112"/>
                    <a:ext cx="748" cy="22"/>
                  </a:xfrm>
                  <a:custGeom>
                    <a:avLst/>
                    <a:gdLst>
                      <a:gd name="T0" fmla="*/ 0 w 3741"/>
                      <a:gd name="T1" fmla="*/ 0 h 113"/>
                      <a:gd name="T2" fmla="*/ 737 w 3741"/>
                      <a:gd name="T3" fmla="*/ 0 h 113"/>
                      <a:gd name="T4" fmla="*/ 737 w 3741"/>
                      <a:gd name="T5" fmla="*/ 0 h 113"/>
                      <a:gd name="T6" fmla="*/ 738 w 3741"/>
                      <a:gd name="T7" fmla="*/ 0 h 113"/>
                      <a:gd name="T8" fmla="*/ 740 w 3741"/>
                      <a:gd name="T9" fmla="*/ 0 h 113"/>
                      <a:gd name="T10" fmla="*/ 742 w 3741"/>
                      <a:gd name="T11" fmla="*/ 1 h 113"/>
                      <a:gd name="T12" fmla="*/ 743 w 3741"/>
                      <a:gd name="T13" fmla="*/ 2 h 113"/>
                      <a:gd name="T14" fmla="*/ 745 w 3741"/>
                      <a:gd name="T15" fmla="*/ 3 h 113"/>
                      <a:gd name="T16" fmla="*/ 746 w 3741"/>
                      <a:gd name="T17" fmla="*/ 4 h 113"/>
                      <a:gd name="T18" fmla="*/ 747 w 3741"/>
                      <a:gd name="T19" fmla="*/ 6 h 113"/>
                      <a:gd name="T20" fmla="*/ 747 w 3741"/>
                      <a:gd name="T21" fmla="*/ 7 h 113"/>
                      <a:gd name="T22" fmla="*/ 748 w 3741"/>
                      <a:gd name="T23" fmla="*/ 11 h 113"/>
                      <a:gd name="T24" fmla="*/ 737 w 3741"/>
                      <a:gd name="T25" fmla="*/ 11 h 113"/>
                      <a:gd name="T26" fmla="*/ 737 w 3741"/>
                      <a:gd name="T27" fmla="*/ 22 h 113"/>
                      <a:gd name="T28" fmla="*/ 0 w 3741"/>
                      <a:gd name="T29" fmla="*/ 22 h 113"/>
                      <a:gd name="T30" fmla="*/ 0 w 3741"/>
                      <a:gd name="T31" fmla="*/ 11 h 113"/>
                      <a:gd name="T32" fmla="*/ 0 w 3741"/>
                      <a:gd name="T33" fmla="*/ 0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41"/>
                      <a:gd name="T52" fmla="*/ 0 h 113"/>
                      <a:gd name="T53" fmla="*/ 3741 w 3741"/>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41" h="113">
                        <a:moveTo>
                          <a:pt x="0" y="0"/>
                        </a:moveTo>
                        <a:lnTo>
                          <a:pt x="3685" y="0"/>
                        </a:lnTo>
                        <a:lnTo>
                          <a:pt x="3692" y="0"/>
                        </a:lnTo>
                        <a:lnTo>
                          <a:pt x="3702" y="2"/>
                        </a:lnTo>
                        <a:lnTo>
                          <a:pt x="3709" y="5"/>
                        </a:lnTo>
                        <a:lnTo>
                          <a:pt x="3717" y="10"/>
                        </a:lnTo>
                        <a:lnTo>
                          <a:pt x="3724" y="16"/>
                        </a:lnTo>
                        <a:lnTo>
                          <a:pt x="3730" y="22"/>
                        </a:lnTo>
                        <a:lnTo>
                          <a:pt x="3734" y="30"/>
                        </a:lnTo>
                        <a:lnTo>
                          <a:pt x="3738" y="38"/>
                        </a:lnTo>
                        <a:lnTo>
                          <a:pt x="3741" y="56"/>
                        </a:lnTo>
                        <a:lnTo>
                          <a:pt x="3685" y="56"/>
                        </a:lnTo>
                        <a:lnTo>
                          <a:pt x="3685" y="113"/>
                        </a:lnTo>
                        <a:lnTo>
                          <a:pt x="0" y="113"/>
                        </a:lnTo>
                        <a:lnTo>
                          <a:pt x="0" y="56"/>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3" name="Freeform 128">
                    <a:extLst>
                      <a:ext uri="{FF2B5EF4-FFF2-40B4-BE49-F238E27FC236}">
                        <a16:creationId xmlns:a16="http://schemas.microsoft.com/office/drawing/2014/main" id="{D1D6EFC1-3D66-4D1E-AD89-B48588B716F1}"/>
                      </a:ext>
                    </a:extLst>
                  </p:cNvPr>
                  <p:cNvSpPr>
                    <a:spLocks/>
                  </p:cNvSpPr>
                  <p:nvPr/>
                </p:nvSpPr>
                <p:spPr bwMode="auto">
                  <a:xfrm>
                    <a:off x="3244" y="3123"/>
                    <a:ext cx="23" cy="71"/>
                  </a:xfrm>
                  <a:custGeom>
                    <a:avLst/>
                    <a:gdLst>
                      <a:gd name="T0" fmla="*/ 23 w 113"/>
                      <a:gd name="T1" fmla="*/ 0 h 355"/>
                      <a:gd name="T2" fmla="*/ 23 w 113"/>
                      <a:gd name="T3" fmla="*/ 60 h 355"/>
                      <a:gd name="T4" fmla="*/ 23 w 113"/>
                      <a:gd name="T5" fmla="*/ 60 h 355"/>
                      <a:gd name="T6" fmla="*/ 23 w 113"/>
                      <a:gd name="T7" fmla="*/ 61 h 355"/>
                      <a:gd name="T8" fmla="*/ 22 w 113"/>
                      <a:gd name="T9" fmla="*/ 63 h 355"/>
                      <a:gd name="T10" fmla="*/ 22 w 113"/>
                      <a:gd name="T11" fmla="*/ 65 h 355"/>
                      <a:gd name="T12" fmla="*/ 21 w 113"/>
                      <a:gd name="T13" fmla="*/ 66 h 355"/>
                      <a:gd name="T14" fmla="*/ 20 w 113"/>
                      <a:gd name="T15" fmla="*/ 68 h 355"/>
                      <a:gd name="T16" fmla="*/ 18 w 113"/>
                      <a:gd name="T17" fmla="*/ 69 h 355"/>
                      <a:gd name="T18" fmla="*/ 16 w 113"/>
                      <a:gd name="T19" fmla="*/ 70 h 355"/>
                      <a:gd name="T20" fmla="*/ 15 w 113"/>
                      <a:gd name="T21" fmla="*/ 70 h 355"/>
                      <a:gd name="T22" fmla="*/ 12 w 113"/>
                      <a:gd name="T23" fmla="*/ 71 h 355"/>
                      <a:gd name="T24" fmla="*/ 12 w 113"/>
                      <a:gd name="T25" fmla="*/ 60 h 355"/>
                      <a:gd name="T26" fmla="*/ 0 w 113"/>
                      <a:gd name="T27" fmla="*/ 60 h 355"/>
                      <a:gd name="T28" fmla="*/ 0 w 113"/>
                      <a:gd name="T29" fmla="*/ 0 h 355"/>
                      <a:gd name="T30" fmla="*/ 12 w 113"/>
                      <a:gd name="T31" fmla="*/ 0 h 355"/>
                      <a:gd name="T32" fmla="*/ 23 w 113"/>
                      <a:gd name="T33" fmla="*/ 0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355"/>
                      <a:gd name="T53" fmla="*/ 113 w 113"/>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355">
                        <a:moveTo>
                          <a:pt x="113" y="0"/>
                        </a:moveTo>
                        <a:lnTo>
                          <a:pt x="113" y="299"/>
                        </a:lnTo>
                        <a:lnTo>
                          <a:pt x="112" y="307"/>
                        </a:lnTo>
                        <a:lnTo>
                          <a:pt x="110" y="316"/>
                        </a:lnTo>
                        <a:lnTo>
                          <a:pt x="106" y="324"/>
                        </a:lnTo>
                        <a:lnTo>
                          <a:pt x="102" y="332"/>
                        </a:lnTo>
                        <a:lnTo>
                          <a:pt x="96" y="338"/>
                        </a:lnTo>
                        <a:lnTo>
                          <a:pt x="89" y="344"/>
                        </a:lnTo>
                        <a:lnTo>
                          <a:pt x="81" y="349"/>
                        </a:lnTo>
                        <a:lnTo>
                          <a:pt x="74" y="352"/>
                        </a:lnTo>
                        <a:lnTo>
                          <a:pt x="57" y="355"/>
                        </a:lnTo>
                        <a:lnTo>
                          <a:pt x="57" y="299"/>
                        </a:lnTo>
                        <a:lnTo>
                          <a:pt x="0" y="299"/>
                        </a:lnTo>
                        <a:lnTo>
                          <a:pt x="0" y="0"/>
                        </a:lnTo>
                        <a:lnTo>
                          <a:pt x="57"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4" name="Freeform 129">
                    <a:extLst>
                      <a:ext uri="{FF2B5EF4-FFF2-40B4-BE49-F238E27FC236}">
                        <a16:creationId xmlns:a16="http://schemas.microsoft.com/office/drawing/2014/main" id="{7B52651B-245D-438F-BBF6-4F7732F190E2}"/>
                      </a:ext>
                    </a:extLst>
                  </p:cNvPr>
                  <p:cNvSpPr>
                    <a:spLocks/>
                  </p:cNvSpPr>
                  <p:nvPr/>
                </p:nvSpPr>
                <p:spPr bwMode="auto">
                  <a:xfrm>
                    <a:off x="2887" y="3171"/>
                    <a:ext cx="369" cy="23"/>
                  </a:xfrm>
                  <a:custGeom>
                    <a:avLst/>
                    <a:gdLst>
                      <a:gd name="T0" fmla="*/ 369 w 1843"/>
                      <a:gd name="T1" fmla="*/ 12 h 113"/>
                      <a:gd name="T2" fmla="*/ 369 w 1843"/>
                      <a:gd name="T3" fmla="*/ 23 h 113"/>
                      <a:gd name="T4" fmla="*/ 0 w 1843"/>
                      <a:gd name="T5" fmla="*/ 23 h 113"/>
                      <a:gd name="T6" fmla="*/ 0 w 1843"/>
                      <a:gd name="T7" fmla="*/ 12 h 113"/>
                      <a:gd name="T8" fmla="*/ 0 w 1843"/>
                      <a:gd name="T9" fmla="*/ 0 h 113"/>
                      <a:gd name="T10" fmla="*/ 369 w 1843"/>
                      <a:gd name="T11" fmla="*/ 0 h 113"/>
                      <a:gd name="T12" fmla="*/ 369 w 1843"/>
                      <a:gd name="T13" fmla="*/ 12 h 113"/>
                      <a:gd name="T14" fmla="*/ 0 60000 65536"/>
                      <a:gd name="T15" fmla="*/ 0 60000 65536"/>
                      <a:gd name="T16" fmla="*/ 0 60000 65536"/>
                      <a:gd name="T17" fmla="*/ 0 60000 65536"/>
                      <a:gd name="T18" fmla="*/ 0 60000 65536"/>
                      <a:gd name="T19" fmla="*/ 0 60000 65536"/>
                      <a:gd name="T20" fmla="*/ 0 60000 65536"/>
                      <a:gd name="T21" fmla="*/ 0 w 1843"/>
                      <a:gd name="T22" fmla="*/ 0 h 113"/>
                      <a:gd name="T23" fmla="*/ 1843 w 1843"/>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3" h="113">
                        <a:moveTo>
                          <a:pt x="1843" y="57"/>
                        </a:moveTo>
                        <a:lnTo>
                          <a:pt x="1843" y="113"/>
                        </a:lnTo>
                        <a:lnTo>
                          <a:pt x="0" y="113"/>
                        </a:lnTo>
                        <a:lnTo>
                          <a:pt x="0" y="57"/>
                        </a:lnTo>
                        <a:lnTo>
                          <a:pt x="0" y="0"/>
                        </a:lnTo>
                        <a:lnTo>
                          <a:pt x="1843" y="0"/>
                        </a:lnTo>
                        <a:lnTo>
                          <a:pt x="1843"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5" name="Line 130">
                    <a:extLst>
                      <a:ext uri="{FF2B5EF4-FFF2-40B4-BE49-F238E27FC236}">
                        <a16:creationId xmlns:a16="http://schemas.microsoft.com/office/drawing/2014/main" id="{11F295F4-3CA0-4C21-8C6D-99A8BD178D4E}"/>
                      </a:ext>
                    </a:extLst>
                  </p:cNvPr>
                  <p:cNvSpPr>
                    <a:spLocks noChangeShapeType="1"/>
                  </p:cNvSpPr>
                  <p:nvPr/>
                </p:nvSpPr>
                <p:spPr bwMode="auto">
                  <a:xfrm>
                    <a:off x="2352" y="3155"/>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6" name="Line 131">
                    <a:extLst>
                      <a:ext uri="{FF2B5EF4-FFF2-40B4-BE49-F238E27FC236}">
                        <a16:creationId xmlns:a16="http://schemas.microsoft.com/office/drawing/2014/main" id="{02B52856-889B-4EAB-9911-ADD708E07BE4}"/>
                      </a:ext>
                    </a:extLst>
                  </p:cNvPr>
                  <p:cNvSpPr>
                    <a:spLocks noChangeShapeType="1"/>
                  </p:cNvSpPr>
                  <p:nvPr/>
                </p:nvSpPr>
                <p:spPr bwMode="auto">
                  <a:xfrm>
                    <a:off x="2352" y="3179"/>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7" name="Line 132">
                    <a:extLst>
                      <a:ext uri="{FF2B5EF4-FFF2-40B4-BE49-F238E27FC236}">
                        <a16:creationId xmlns:a16="http://schemas.microsoft.com/office/drawing/2014/main" id="{9AC8B213-7D92-4B75-89D7-F2A24B2ED522}"/>
                      </a:ext>
                    </a:extLst>
                  </p:cNvPr>
                  <p:cNvSpPr>
                    <a:spLocks noChangeShapeType="1"/>
                  </p:cNvSpPr>
                  <p:nvPr/>
                </p:nvSpPr>
                <p:spPr bwMode="auto">
                  <a:xfrm>
                    <a:off x="2352" y="3203"/>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8" name="Line 133">
                    <a:extLst>
                      <a:ext uri="{FF2B5EF4-FFF2-40B4-BE49-F238E27FC236}">
                        <a16:creationId xmlns:a16="http://schemas.microsoft.com/office/drawing/2014/main" id="{8B0A8CB3-E96F-45E7-A67F-A733D1ED5BCA}"/>
                      </a:ext>
                    </a:extLst>
                  </p:cNvPr>
                  <p:cNvSpPr>
                    <a:spLocks noChangeShapeType="1"/>
                  </p:cNvSpPr>
                  <p:nvPr/>
                </p:nvSpPr>
                <p:spPr bwMode="auto">
                  <a:xfrm>
                    <a:off x="2352" y="3227"/>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9" name="Line 134">
                    <a:extLst>
                      <a:ext uri="{FF2B5EF4-FFF2-40B4-BE49-F238E27FC236}">
                        <a16:creationId xmlns:a16="http://schemas.microsoft.com/office/drawing/2014/main" id="{9B9A2ECD-DDEF-4520-8F5B-66085D579FA1}"/>
                      </a:ext>
                    </a:extLst>
                  </p:cNvPr>
                  <p:cNvSpPr>
                    <a:spLocks noChangeShapeType="1"/>
                  </p:cNvSpPr>
                  <p:nvPr/>
                </p:nvSpPr>
                <p:spPr bwMode="auto">
                  <a:xfrm>
                    <a:off x="2352" y="3251"/>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0" name="Line 135">
                    <a:extLst>
                      <a:ext uri="{FF2B5EF4-FFF2-40B4-BE49-F238E27FC236}">
                        <a16:creationId xmlns:a16="http://schemas.microsoft.com/office/drawing/2014/main" id="{F8DE8323-8A77-428F-B9B8-5EA5DAB2DB86}"/>
                      </a:ext>
                    </a:extLst>
                  </p:cNvPr>
                  <p:cNvSpPr>
                    <a:spLocks noChangeShapeType="1"/>
                  </p:cNvSpPr>
                  <p:nvPr/>
                </p:nvSpPr>
                <p:spPr bwMode="auto">
                  <a:xfrm>
                    <a:off x="2352" y="327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1" name="Line 136">
                    <a:extLst>
                      <a:ext uri="{FF2B5EF4-FFF2-40B4-BE49-F238E27FC236}">
                        <a16:creationId xmlns:a16="http://schemas.microsoft.com/office/drawing/2014/main" id="{C216E3B4-EFB9-4A69-B50C-605A8E867826}"/>
                      </a:ext>
                    </a:extLst>
                  </p:cNvPr>
                  <p:cNvSpPr>
                    <a:spLocks noChangeShapeType="1"/>
                  </p:cNvSpPr>
                  <p:nvPr/>
                </p:nvSpPr>
                <p:spPr bwMode="auto">
                  <a:xfrm>
                    <a:off x="2352" y="330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2" name="Line 137">
                    <a:extLst>
                      <a:ext uri="{FF2B5EF4-FFF2-40B4-BE49-F238E27FC236}">
                        <a16:creationId xmlns:a16="http://schemas.microsoft.com/office/drawing/2014/main" id="{A98A368B-6A31-4B1D-B957-34B320445401}"/>
                      </a:ext>
                    </a:extLst>
                  </p:cNvPr>
                  <p:cNvSpPr>
                    <a:spLocks noChangeShapeType="1"/>
                  </p:cNvSpPr>
                  <p:nvPr/>
                </p:nvSpPr>
                <p:spPr bwMode="auto">
                  <a:xfrm>
                    <a:off x="2352" y="332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3" name="Line 138">
                    <a:extLst>
                      <a:ext uri="{FF2B5EF4-FFF2-40B4-BE49-F238E27FC236}">
                        <a16:creationId xmlns:a16="http://schemas.microsoft.com/office/drawing/2014/main" id="{A8223E9F-B13D-461F-AAE4-A86B175D1C5A}"/>
                      </a:ext>
                    </a:extLst>
                  </p:cNvPr>
                  <p:cNvSpPr>
                    <a:spLocks noChangeShapeType="1"/>
                  </p:cNvSpPr>
                  <p:nvPr/>
                </p:nvSpPr>
                <p:spPr bwMode="auto">
                  <a:xfrm>
                    <a:off x="2352" y="334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4" name="Line 139">
                    <a:extLst>
                      <a:ext uri="{FF2B5EF4-FFF2-40B4-BE49-F238E27FC236}">
                        <a16:creationId xmlns:a16="http://schemas.microsoft.com/office/drawing/2014/main" id="{1BCA88FC-ACC9-4794-9076-7C35BF7FA454}"/>
                      </a:ext>
                    </a:extLst>
                  </p:cNvPr>
                  <p:cNvSpPr>
                    <a:spLocks noChangeShapeType="1"/>
                  </p:cNvSpPr>
                  <p:nvPr/>
                </p:nvSpPr>
                <p:spPr bwMode="auto">
                  <a:xfrm>
                    <a:off x="2352" y="337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5" name="Line 140">
                    <a:extLst>
                      <a:ext uri="{FF2B5EF4-FFF2-40B4-BE49-F238E27FC236}">
                        <a16:creationId xmlns:a16="http://schemas.microsoft.com/office/drawing/2014/main" id="{05544014-D43D-4DAD-9A52-75BC50AEBDB9}"/>
                      </a:ext>
                    </a:extLst>
                  </p:cNvPr>
                  <p:cNvSpPr>
                    <a:spLocks noChangeShapeType="1"/>
                  </p:cNvSpPr>
                  <p:nvPr/>
                </p:nvSpPr>
                <p:spPr bwMode="auto">
                  <a:xfrm>
                    <a:off x="2352" y="339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6" name="Line 141">
                    <a:extLst>
                      <a:ext uri="{FF2B5EF4-FFF2-40B4-BE49-F238E27FC236}">
                        <a16:creationId xmlns:a16="http://schemas.microsoft.com/office/drawing/2014/main" id="{C660702F-E0A6-46EB-96CA-BFE7755FF904}"/>
                      </a:ext>
                    </a:extLst>
                  </p:cNvPr>
                  <p:cNvSpPr>
                    <a:spLocks noChangeShapeType="1"/>
                  </p:cNvSpPr>
                  <p:nvPr/>
                </p:nvSpPr>
                <p:spPr bwMode="auto">
                  <a:xfrm>
                    <a:off x="2352" y="342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7" name="Line 142">
                    <a:extLst>
                      <a:ext uri="{FF2B5EF4-FFF2-40B4-BE49-F238E27FC236}">
                        <a16:creationId xmlns:a16="http://schemas.microsoft.com/office/drawing/2014/main" id="{5BAB3EC1-782C-4DFC-9AAF-0F5390AD13EF}"/>
                      </a:ext>
                    </a:extLst>
                  </p:cNvPr>
                  <p:cNvSpPr>
                    <a:spLocks noChangeShapeType="1"/>
                  </p:cNvSpPr>
                  <p:nvPr/>
                </p:nvSpPr>
                <p:spPr bwMode="auto">
                  <a:xfrm>
                    <a:off x="2352" y="344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8" name="Line 143">
                    <a:extLst>
                      <a:ext uri="{FF2B5EF4-FFF2-40B4-BE49-F238E27FC236}">
                        <a16:creationId xmlns:a16="http://schemas.microsoft.com/office/drawing/2014/main" id="{9435893F-9A86-4E42-BD67-C945B0260CF4}"/>
                      </a:ext>
                    </a:extLst>
                  </p:cNvPr>
                  <p:cNvSpPr>
                    <a:spLocks noChangeShapeType="1"/>
                  </p:cNvSpPr>
                  <p:nvPr/>
                </p:nvSpPr>
                <p:spPr bwMode="auto">
                  <a:xfrm>
                    <a:off x="2352" y="346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9" name="Line 144">
                    <a:extLst>
                      <a:ext uri="{FF2B5EF4-FFF2-40B4-BE49-F238E27FC236}">
                        <a16:creationId xmlns:a16="http://schemas.microsoft.com/office/drawing/2014/main" id="{608830CF-B461-4146-BBA9-57468C22E79C}"/>
                      </a:ext>
                    </a:extLst>
                  </p:cNvPr>
                  <p:cNvSpPr>
                    <a:spLocks noChangeShapeType="1"/>
                  </p:cNvSpPr>
                  <p:nvPr/>
                </p:nvSpPr>
                <p:spPr bwMode="auto">
                  <a:xfrm>
                    <a:off x="2352" y="349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0" name="Line 145">
                    <a:extLst>
                      <a:ext uri="{FF2B5EF4-FFF2-40B4-BE49-F238E27FC236}">
                        <a16:creationId xmlns:a16="http://schemas.microsoft.com/office/drawing/2014/main" id="{AA3FFA6C-DC9D-45DD-8B1B-B53EC1CB8C97}"/>
                      </a:ext>
                    </a:extLst>
                  </p:cNvPr>
                  <p:cNvSpPr>
                    <a:spLocks noChangeShapeType="1"/>
                  </p:cNvSpPr>
                  <p:nvPr/>
                </p:nvSpPr>
                <p:spPr bwMode="auto">
                  <a:xfrm>
                    <a:off x="2352" y="351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1" name="Line 146">
                    <a:extLst>
                      <a:ext uri="{FF2B5EF4-FFF2-40B4-BE49-F238E27FC236}">
                        <a16:creationId xmlns:a16="http://schemas.microsoft.com/office/drawing/2014/main" id="{C064E2B7-30AE-4E24-BC1A-C116805350DD}"/>
                      </a:ext>
                    </a:extLst>
                  </p:cNvPr>
                  <p:cNvSpPr>
                    <a:spLocks noChangeShapeType="1"/>
                  </p:cNvSpPr>
                  <p:nvPr/>
                </p:nvSpPr>
                <p:spPr bwMode="auto">
                  <a:xfrm>
                    <a:off x="2352" y="354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2" name="Freeform 147">
                    <a:extLst>
                      <a:ext uri="{FF2B5EF4-FFF2-40B4-BE49-F238E27FC236}">
                        <a16:creationId xmlns:a16="http://schemas.microsoft.com/office/drawing/2014/main" id="{6DA0C4B7-C935-445F-963B-DAA7E9198046}"/>
                      </a:ext>
                    </a:extLst>
                  </p:cNvPr>
                  <p:cNvSpPr>
                    <a:spLocks/>
                  </p:cNvSpPr>
                  <p:nvPr/>
                </p:nvSpPr>
                <p:spPr bwMode="auto">
                  <a:xfrm>
                    <a:off x="2341" y="3534"/>
                    <a:ext cx="51" cy="23"/>
                  </a:xfrm>
                  <a:custGeom>
                    <a:avLst/>
                    <a:gdLst>
                      <a:gd name="T0" fmla="*/ 51 w 255"/>
                      <a:gd name="T1" fmla="*/ 23 h 114"/>
                      <a:gd name="T2" fmla="*/ 11 w 255"/>
                      <a:gd name="T3" fmla="*/ 23 h 114"/>
                      <a:gd name="T4" fmla="*/ 11 w 255"/>
                      <a:gd name="T5" fmla="*/ 23 h 114"/>
                      <a:gd name="T6" fmla="*/ 10 w 255"/>
                      <a:gd name="T7" fmla="*/ 23 h 114"/>
                      <a:gd name="T8" fmla="*/ 8 w 255"/>
                      <a:gd name="T9" fmla="*/ 22 h 114"/>
                      <a:gd name="T10" fmla="*/ 6 w 255"/>
                      <a:gd name="T11" fmla="*/ 22 h 114"/>
                      <a:gd name="T12" fmla="*/ 5 w 255"/>
                      <a:gd name="T13" fmla="*/ 21 h 114"/>
                      <a:gd name="T14" fmla="*/ 3 w 255"/>
                      <a:gd name="T15" fmla="*/ 20 h 114"/>
                      <a:gd name="T16" fmla="*/ 2 w 255"/>
                      <a:gd name="T17" fmla="*/ 18 h 114"/>
                      <a:gd name="T18" fmla="*/ 1 w 255"/>
                      <a:gd name="T19" fmla="*/ 17 h 114"/>
                      <a:gd name="T20" fmla="*/ 0 w 255"/>
                      <a:gd name="T21" fmla="*/ 15 h 114"/>
                      <a:gd name="T22" fmla="*/ 0 w 255"/>
                      <a:gd name="T23" fmla="*/ 12 h 114"/>
                      <a:gd name="T24" fmla="*/ 11 w 255"/>
                      <a:gd name="T25" fmla="*/ 12 h 114"/>
                      <a:gd name="T26" fmla="*/ 11 w 255"/>
                      <a:gd name="T27" fmla="*/ 0 h 114"/>
                      <a:gd name="T28" fmla="*/ 51 w 255"/>
                      <a:gd name="T29" fmla="*/ 0 h 114"/>
                      <a:gd name="T30" fmla="*/ 51 w 255"/>
                      <a:gd name="T31" fmla="*/ 12 h 114"/>
                      <a:gd name="T32" fmla="*/ 51 w 255"/>
                      <a:gd name="T33" fmla="*/ 2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14"/>
                      <a:gd name="T53" fmla="*/ 255 w 255"/>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14">
                        <a:moveTo>
                          <a:pt x="255" y="114"/>
                        </a:moveTo>
                        <a:lnTo>
                          <a:pt x="57" y="114"/>
                        </a:lnTo>
                        <a:lnTo>
                          <a:pt x="48" y="112"/>
                        </a:lnTo>
                        <a:lnTo>
                          <a:pt x="38" y="110"/>
                        </a:lnTo>
                        <a:lnTo>
                          <a:pt x="31" y="107"/>
                        </a:lnTo>
                        <a:lnTo>
                          <a:pt x="23" y="102"/>
                        </a:lnTo>
                        <a:lnTo>
                          <a:pt x="16" y="97"/>
                        </a:lnTo>
                        <a:lnTo>
                          <a:pt x="10" y="90"/>
                        </a:lnTo>
                        <a:lnTo>
                          <a:pt x="6" y="82"/>
                        </a:lnTo>
                        <a:lnTo>
                          <a:pt x="2" y="74"/>
                        </a:lnTo>
                        <a:lnTo>
                          <a:pt x="0" y="57"/>
                        </a:lnTo>
                        <a:lnTo>
                          <a:pt x="57" y="57"/>
                        </a:lnTo>
                        <a:lnTo>
                          <a:pt x="57" y="0"/>
                        </a:lnTo>
                        <a:lnTo>
                          <a:pt x="255" y="0"/>
                        </a:lnTo>
                        <a:lnTo>
                          <a:pt x="255" y="57"/>
                        </a:lnTo>
                        <a:lnTo>
                          <a:pt x="255" y="114"/>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3" name="Freeform 148">
                    <a:extLst>
                      <a:ext uri="{FF2B5EF4-FFF2-40B4-BE49-F238E27FC236}">
                        <a16:creationId xmlns:a16="http://schemas.microsoft.com/office/drawing/2014/main" id="{A037710E-C34B-45F5-812B-A7FE53617E5F}"/>
                      </a:ext>
                    </a:extLst>
                  </p:cNvPr>
                  <p:cNvSpPr>
                    <a:spLocks/>
                  </p:cNvSpPr>
                  <p:nvPr/>
                </p:nvSpPr>
                <p:spPr bwMode="auto">
                  <a:xfrm>
                    <a:off x="2341" y="3126"/>
                    <a:ext cx="22" cy="419"/>
                  </a:xfrm>
                  <a:custGeom>
                    <a:avLst/>
                    <a:gdLst>
                      <a:gd name="T0" fmla="*/ 0 w 113"/>
                      <a:gd name="T1" fmla="*/ 419 h 2098"/>
                      <a:gd name="T2" fmla="*/ 0 w 113"/>
                      <a:gd name="T3" fmla="*/ 11 h 2098"/>
                      <a:gd name="T4" fmla="*/ 0 w 113"/>
                      <a:gd name="T5" fmla="*/ 11 h 2098"/>
                      <a:gd name="T6" fmla="*/ 0 w 113"/>
                      <a:gd name="T7" fmla="*/ 10 h 2098"/>
                      <a:gd name="T8" fmla="*/ 0 w 113"/>
                      <a:gd name="T9" fmla="*/ 8 h 2098"/>
                      <a:gd name="T10" fmla="*/ 1 w 113"/>
                      <a:gd name="T11" fmla="*/ 6 h 2098"/>
                      <a:gd name="T12" fmla="*/ 2 w 113"/>
                      <a:gd name="T13" fmla="*/ 5 h 2098"/>
                      <a:gd name="T14" fmla="*/ 3 w 113"/>
                      <a:gd name="T15" fmla="*/ 3 h 2098"/>
                      <a:gd name="T16" fmla="*/ 4 w 113"/>
                      <a:gd name="T17" fmla="*/ 2 h 2098"/>
                      <a:gd name="T18" fmla="*/ 6 w 113"/>
                      <a:gd name="T19" fmla="*/ 1 h 2098"/>
                      <a:gd name="T20" fmla="*/ 7 w 113"/>
                      <a:gd name="T21" fmla="*/ 0 h 2098"/>
                      <a:gd name="T22" fmla="*/ 11 w 113"/>
                      <a:gd name="T23" fmla="*/ 0 h 2098"/>
                      <a:gd name="T24" fmla="*/ 11 w 113"/>
                      <a:gd name="T25" fmla="*/ 11 h 2098"/>
                      <a:gd name="T26" fmla="*/ 22 w 113"/>
                      <a:gd name="T27" fmla="*/ 11 h 2098"/>
                      <a:gd name="T28" fmla="*/ 22 w 113"/>
                      <a:gd name="T29" fmla="*/ 419 h 2098"/>
                      <a:gd name="T30" fmla="*/ 11 w 113"/>
                      <a:gd name="T31" fmla="*/ 419 h 2098"/>
                      <a:gd name="T32" fmla="*/ 0 w 113"/>
                      <a:gd name="T33" fmla="*/ 419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0" y="2098"/>
                        </a:moveTo>
                        <a:lnTo>
                          <a:pt x="0" y="57"/>
                        </a:lnTo>
                        <a:lnTo>
                          <a:pt x="0" y="48"/>
                        </a:lnTo>
                        <a:lnTo>
                          <a:pt x="2" y="39"/>
                        </a:lnTo>
                        <a:lnTo>
                          <a:pt x="6" y="31"/>
                        </a:lnTo>
                        <a:lnTo>
                          <a:pt x="10" y="23"/>
                        </a:lnTo>
                        <a:lnTo>
                          <a:pt x="16" y="16"/>
                        </a:lnTo>
                        <a:lnTo>
                          <a:pt x="23" y="10"/>
                        </a:lnTo>
                        <a:lnTo>
                          <a:pt x="31" y="6"/>
                        </a:lnTo>
                        <a:lnTo>
                          <a:pt x="38" y="2"/>
                        </a:lnTo>
                        <a:lnTo>
                          <a:pt x="57" y="0"/>
                        </a:lnTo>
                        <a:lnTo>
                          <a:pt x="57" y="57"/>
                        </a:lnTo>
                        <a:lnTo>
                          <a:pt x="113" y="57"/>
                        </a:lnTo>
                        <a:lnTo>
                          <a:pt x="113" y="2098"/>
                        </a:lnTo>
                        <a:lnTo>
                          <a:pt x="57" y="2098"/>
                        </a:lnTo>
                        <a:lnTo>
                          <a:pt x="0" y="2098"/>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4" name="Freeform 149">
                    <a:extLst>
                      <a:ext uri="{FF2B5EF4-FFF2-40B4-BE49-F238E27FC236}">
                        <a16:creationId xmlns:a16="http://schemas.microsoft.com/office/drawing/2014/main" id="{8EB71555-3FC6-4350-B119-282D7045F5C1}"/>
                      </a:ext>
                    </a:extLst>
                  </p:cNvPr>
                  <p:cNvSpPr>
                    <a:spLocks/>
                  </p:cNvSpPr>
                  <p:nvPr/>
                </p:nvSpPr>
                <p:spPr bwMode="auto">
                  <a:xfrm>
                    <a:off x="2352" y="3126"/>
                    <a:ext cx="91" cy="23"/>
                  </a:xfrm>
                  <a:custGeom>
                    <a:avLst/>
                    <a:gdLst>
                      <a:gd name="T0" fmla="*/ 0 w 453"/>
                      <a:gd name="T1" fmla="*/ 0 h 114"/>
                      <a:gd name="T2" fmla="*/ 80 w 453"/>
                      <a:gd name="T3" fmla="*/ 0 h 114"/>
                      <a:gd name="T4" fmla="*/ 80 w 453"/>
                      <a:gd name="T5" fmla="*/ 0 h 114"/>
                      <a:gd name="T6" fmla="*/ 81 w 453"/>
                      <a:gd name="T7" fmla="*/ 0 h 114"/>
                      <a:gd name="T8" fmla="*/ 83 w 453"/>
                      <a:gd name="T9" fmla="*/ 0 h 114"/>
                      <a:gd name="T10" fmla="*/ 85 w 453"/>
                      <a:gd name="T11" fmla="*/ 1 h 114"/>
                      <a:gd name="T12" fmla="*/ 86 w 453"/>
                      <a:gd name="T13" fmla="*/ 2 h 114"/>
                      <a:gd name="T14" fmla="*/ 88 w 453"/>
                      <a:gd name="T15" fmla="*/ 3 h 114"/>
                      <a:gd name="T16" fmla="*/ 89 w 453"/>
                      <a:gd name="T17" fmla="*/ 5 h 114"/>
                      <a:gd name="T18" fmla="*/ 90 w 453"/>
                      <a:gd name="T19" fmla="*/ 6 h 114"/>
                      <a:gd name="T20" fmla="*/ 90 w 453"/>
                      <a:gd name="T21" fmla="*/ 8 h 114"/>
                      <a:gd name="T22" fmla="*/ 91 w 453"/>
                      <a:gd name="T23" fmla="*/ 12 h 114"/>
                      <a:gd name="T24" fmla="*/ 80 w 453"/>
                      <a:gd name="T25" fmla="*/ 12 h 114"/>
                      <a:gd name="T26" fmla="*/ 80 w 453"/>
                      <a:gd name="T27" fmla="*/ 23 h 114"/>
                      <a:gd name="T28" fmla="*/ 0 w 453"/>
                      <a:gd name="T29" fmla="*/ 23 h 114"/>
                      <a:gd name="T30" fmla="*/ 0 w 453"/>
                      <a:gd name="T31" fmla="*/ 12 h 114"/>
                      <a:gd name="T32" fmla="*/ 0 w 453"/>
                      <a:gd name="T33" fmla="*/ 0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3"/>
                      <a:gd name="T52" fmla="*/ 0 h 114"/>
                      <a:gd name="T53" fmla="*/ 453 w 453"/>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3" h="114">
                        <a:moveTo>
                          <a:pt x="0" y="0"/>
                        </a:moveTo>
                        <a:lnTo>
                          <a:pt x="396" y="0"/>
                        </a:lnTo>
                        <a:lnTo>
                          <a:pt x="404" y="0"/>
                        </a:lnTo>
                        <a:lnTo>
                          <a:pt x="413" y="2"/>
                        </a:lnTo>
                        <a:lnTo>
                          <a:pt x="421" y="6"/>
                        </a:lnTo>
                        <a:lnTo>
                          <a:pt x="429" y="10"/>
                        </a:lnTo>
                        <a:lnTo>
                          <a:pt x="436" y="16"/>
                        </a:lnTo>
                        <a:lnTo>
                          <a:pt x="442" y="23"/>
                        </a:lnTo>
                        <a:lnTo>
                          <a:pt x="446" y="31"/>
                        </a:lnTo>
                        <a:lnTo>
                          <a:pt x="450" y="39"/>
                        </a:lnTo>
                        <a:lnTo>
                          <a:pt x="453" y="57"/>
                        </a:lnTo>
                        <a:lnTo>
                          <a:pt x="396" y="57"/>
                        </a:lnTo>
                        <a:lnTo>
                          <a:pt x="396" y="114"/>
                        </a:lnTo>
                        <a:lnTo>
                          <a:pt x="0" y="114"/>
                        </a:lnTo>
                        <a:lnTo>
                          <a:pt x="0" y="57"/>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5" name="Freeform 150">
                    <a:extLst>
                      <a:ext uri="{FF2B5EF4-FFF2-40B4-BE49-F238E27FC236}">
                        <a16:creationId xmlns:a16="http://schemas.microsoft.com/office/drawing/2014/main" id="{CE60C70D-2524-4245-A9BF-A16392FCF860}"/>
                      </a:ext>
                    </a:extLst>
                  </p:cNvPr>
                  <p:cNvSpPr>
                    <a:spLocks/>
                  </p:cNvSpPr>
                  <p:nvPr/>
                </p:nvSpPr>
                <p:spPr bwMode="auto">
                  <a:xfrm>
                    <a:off x="2420" y="3137"/>
                    <a:ext cx="23" cy="420"/>
                  </a:xfrm>
                  <a:custGeom>
                    <a:avLst/>
                    <a:gdLst>
                      <a:gd name="T0" fmla="*/ 23 w 113"/>
                      <a:gd name="T1" fmla="*/ 0 h 2098"/>
                      <a:gd name="T2" fmla="*/ 23 w 113"/>
                      <a:gd name="T3" fmla="*/ 409 h 2098"/>
                      <a:gd name="T4" fmla="*/ 23 w 113"/>
                      <a:gd name="T5" fmla="*/ 409 h 2098"/>
                      <a:gd name="T6" fmla="*/ 23 w 113"/>
                      <a:gd name="T7" fmla="*/ 410 h 2098"/>
                      <a:gd name="T8" fmla="*/ 22 w 113"/>
                      <a:gd name="T9" fmla="*/ 412 h 2098"/>
                      <a:gd name="T10" fmla="*/ 22 w 113"/>
                      <a:gd name="T11" fmla="*/ 414 h 2098"/>
                      <a:gd name="T12" fmla="*/ 21 w 113"/>
                      <a:gd name="T13" fmla="*/ 415 h 2098"/>
                      <a:gd name="T14" fmla="*/ 20 w 113"/>
                      <a:gd name="T15" fmla="*/ 417 h 2098"/>
                      <a:gd name="T16" fmla="*/ 18 w 113"/>
                      <a:gd name="T17" fmla="*/ 418 h 2098"/>
                      <a:gd name="T18" fmla="*/ 16 w 113"/>
                      <a:gd name="T19" fmla="*/ 419 h 2098"/>
                      <a:gd name="T20" fmla="*/ 15 w 113"/>
                      <a:gd name="T21" fmla="*/ 419 h 2098"/>
                      <a:gd name="T22" fmla="*/ 11 w 113"/>
                      <a:gd name="T23" fmla="*/ 420 h 2098"/>
                      <a:gd name="T24" fmla="*/ 11 w 113"/>
                      <a:gd name="T25" fmla="*/ 409 h 2098"/>
                      <a:gd name="T26" fmla="*/ 0 w 113"/>
                      <a:gd name="T27" fmla="*/ 409 h 2098"/>
                      <a:gd name="T28" fmla="*/ 0 w 113"/>
                      <a:gd name="T29" fmla="*/ 0 h 2098"/>
                      <a:gd name="T30" fmla="*/ 11 w 113"/>
                      <a:gd name="T31" fmla="*/ 0 h 2098"/>
                      <a:gd name="T32" fmla="*/ 23 w 113"/>
                      <a:gd name="T33" fmla="*/ 0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113" y="0"/>
                        </a:moveTo>
                        <a:lnTo>
                          <a:pt x="113" y="2041"/>
                        </a:lnTo>
                        <a:lnTo>
                          <a:pt x="112" y="2049"/>
                        </a:lnTo>
                        <a:lnTo>
                          <a:pt x="110" y="2058"/>
                        </a:lnTo>
                        <a:lnTo>
                          <a:pt x="106" y="2066"/>
                        </a:lnTo>
                        <a:lnTo>
                          <a:pt x="102" y="2074"/>
                        </a:lnTo>
                        <a:lnTo>
                          <a:pt x="96" y="2081"/>
                        </a:lnTo>
                        <a:lnTo>
                          <a:pt x="89" y="2086"/>
                        </a:lnTo>
                        <a:lnTo>
                          <a:pt x="81" y="2091"/>
                        </a:lnTo>
                        <a:lnTo>
                          <a:pt x="73" y="2094"/>
                        </a:lnTo>
                        <a:lnTo>
                          <a:pt x="56" y="2098"/>
                        </a:lnTo>
                        <a:lnTo>
                          <a:pt x="56" y="2041"/>
                        </a:lnTo>
                        <a:lnTo>
                          <a:pt x="0" y="2041"/>
                        </a:lnTo>
                        <a:lnTo>
                          <a:pt x="0" y="0"/>
                        </a:lnTo>
                        <a:lnTo>
                          <a:pt x="56"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6" name="Freeform 151">
                    <a:extLst>
                      <a:ext uri="{FF2B5EF4-FFF2-40B4-BE49-F238E27FC236}">
                        <a16:creationId xmlns:a16="http://schemas.microsoft.com/office/drawing/2014/main" id="{67EC41FC-D28C-4EBB-B559-03B69B28B3B0}"/>
                      </a:ext>
                    </a:extLst>
                  </p:cNvPr>
                  <p:cNvSpPr>
                    <a:spLocks/>
                  </p:cNvSpPr>
                  <p:nvPr/>
                </p:nvSpPr>
                <p:spPr bwMode="auto">
                  <a:xfrm>
                    <a:off x="2392" y="3534"/>
                    <a:ext cx="39" cy="23"/>
                  </a:xfrm>
                  <a:custGeom>
                    <a:avLst/>
                    <a:gdLst>
                      <a:gd name="T0" fmla="*/ 39 w 198"/>
                      <a:gd name="T1" fmla="*/ 12 h 114"/>
                      <a:gd name="T2" fmla="*/ 39 w 198"/>
                      <a:gd name="T3" fmla="*/ 23 h 114"/>
                      <a:gd name="T4" fmla="*/ 0 w 198"/>
                      <a:gd name="T5" fmla="*/ 23 h 114"/>
                      <a:gd name="T6" fmla="*/ 0 w 198"/>
                      <a:gd name="T7" fmla="*/ 12 h 114"/>
                      <a:gd name="T8" fmla="*/ 0 w 198"/>
                      <a:gd name="T9" fmla="*/ 0 h 114"/>
                      <a:gd name="T10" fmla="*/ 39 w 198"/>
                      <a:gd name="T11" fmla="*/ 0 h 114"/>
                      <a:gd name="T12" fmla="*/ 39 w 198"/>
                      <a:gd name="T13" fmla="*/ 12 h 114"/>
                      <a:gd name="T14" fmla="*/ 0 60000 65536"/>
                      <a:gd name="T15" fmla="*/ 0 60000 65536"/>
                      <a:gd name="T16" fmla="*/ 0 60000 65536"/>
                      <a:gd name="T17" fmla="*/ 0 60000 65536"/>
                      <a:gd name="T18" fmla="*/ 0 60000 65536"/>
                      <a:gd name="T19" fmla="*/ 0 60000 65536"/>
                      <a:gd name="T20" fmla="*/ 0 60000 65536"/>
                      <a:gd name="T21" fmla="*/ 0 w 198"/>
                      <a:gd name="T22" fmla="*/ 0 h 114"/>
                      <a:gd name="T23" fmla="*/ 198 w 19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 h="114">
                        <a:moveTo>
                          <a:pt x="198" y="57"/>
                        </a:moveTo>
                        <a:lnTo>
                          <a:pt x="198" y="114"/>
                        </a:lnTo>
                        <a:lnTo>
                          <a:pt x="0" y="114"/>
                        </a:lnTo>
                        <a:lnTo>
                          <a:pt x="0" y="57"/>
                        </a:lnTo>
                        <a:lnTo>
                          <a:pt x="0" y="0"/>
                        </a:lnTo>
                        <a:lnTo>
                          <a:pt x="198" y="0"/>
                        </a:lnTo>
                        <a:lnTo>
                          <a:pt x="198"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365" name="Line 152">
                  <a:extLst>
                    <a:ext uri="{FF2B5EF4-FFF2-40B4-BE49-F238E27FC236}">
                      <a16:creationId xmlns:a16="http://schemas.microsoft.com/office/drawing/2014/main" id="{83947DE0-B6E2-47CA-A8FB-44AA406FD1AB}"/>
                    </a:ext>
                  </a:extLst>
                </p:cNvPr>
                <p:cNvSpPr>
                  <a:spLocks noChangeShapeType="1"/>
                </p:cNvSpPr>
                <p:nvPr/>
              </p:nvSpPr>
              <p:spPr bwMode="auto">
                <a:xfrm>
                  <a:off x="768" y="2448"/>
                  <a:ext cx="336" cy="0"/>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grpSp>
          <p:nvGrpSpPr>
            <p:cNvPr id="357" name="Group 153">
              <a:extLst>
                <a:ext uri="{FF2B5EF4-FFF2-40B4-BE49-F238E27FC236}">
                  <a16:creationId xmlns:a16="http://schemas.microsoft.com/office/drawing/2014/main" id="{21B159CC-C8B4-486E-9F6E-0C9EF76E0093}"/>
                </a:ext>
              </a:extLst>
            </p:cNvPr>
            <p:cNvGrpSpPr>
              <a:grpSpLocks/>
            </p:cNvGrpSpPr>
            <p:nvPr/>
          </p:nvGrpSpPr>
          <p:grpSpPr bwMode="auto">
            <a:xfrm>
              <a:off x="4043371" y="5187950"/>
              <a:ext cx="1285877" cy="1441450"/>
              <a:chOff x="2880" y="1248"/>
              <a:chExt cx="768" cy="912"/>
            </a:xfrm>
          </p:grpSpPr>
          <p:sp>
            <p:nvSpPr>
              <p:cNvPr id="358" name="Freeform 154">
                <a:extLst>
                  <a:ext uri="{FF2B5EF4-FFF2-40B4-BE49-F238E27FC236}">
                    <a16:creationId xmlns:a16="http://schemas.microsoft.com/office/drawing/2014/main" id="{C16DA42D-940A-4AB7-A47A-9606C0AD68E5}"/>
                  </a:ext>
                </a:extLst>
              </p:cNvPr>
              <p:cNvSpPr>
                <a:spLocks/>
              </p:cNvSpPr>
              <p:nvPr/>
            </p:nvSpPr>
            <p:spPr bwMode="auto">
              <a:xfrm>
                <a:off x="2880"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59" name="Freeform 155">
                <a:extLst>
                  <a:ext uri="{FF2B5EF4-FFF2-40B4-BE49-F238E27FC236}">
                    <a16:creationId xmlns:a16="http://schemas.microsoft.com/office/drawing/2014/main" id="{544B132F-31B8-456C-98A0-B99E5B9A7F8F}"/>
                  </a:ext>
                </a:extLst>
              </p:cNvPr>
              <p:cNvSpPr>
                <a:spLocks/>
              </p:cNvSpPr>
              <p:nvPr/>
            </p:nvSpPr>
            <p:spPr bwMode="auto">
              <a:xfrm flipH="1">
                <a:off x="3504"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0" name="AutoShape 156">
                <a:extLst>
                  <a:ext uri="{FF2B5EF4-FFF2-40B4-BE49-F238E27FC236}">
                    <a16:creationId xmlns:a16="http://schemas.microsoft.com/office/drawing/2014/main" id="{170617A2-F495-4873-8A62-AE1697CD2C6E}"/>
                  </a:ext>
                </a:extLst>
              </p:cNvPr>
              <p:cNvSpPr>
                <a:spLocks noChangeArrowheads="1"/>
              </p:cNvSpPr>
              <p:nvPr/>
            </p:nvSpPr>
            <p:spPr bwMode="auto">
              <a:xfrm flipV="1">
                <a:off x="2928" y="1248"/>
                <a:ext cx="672" cy="48"/>
              </a:xfrm>
              <a:prstGeom prst="roundRect">
                <a:avLst>
                  <a:gd name="adj" fmla="val 50000"/>
                </a:avLst>
              </a:prstGeom>
              <a:solidFill>
                <a:schemeClr val="bg2"/>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431" name="Textfeld 430">
            <a:extLst>
              <a:ext uri="{FF2B5EF4-FFF2-40B4-BE49-F238E27FC236}">
                <a16:creationId xmlns:a16="http://schemas.microsoft.com/office/drawing/2014/main" id="{F4F5CA5A-326F-4F67-A766-709D6EE758AE}"/>
              </a:ext>
            </a:extLst>
          </p:cNvPr>
          <p:cNvSpPr txBox="1"/>
          <p:nvPr/>
        </p:nvSpPr>
        <p:spPr>
          <a:xfrm>
            <a:off x="827418" y="455435"/>
            <a:ext cx="426720" cy="369332"/>
          </a:xfrm>
          <a:prstGeom prst="rect">
            <a:avLst/>
          </a:prstGeom>
          <a:noFill/>
        </p:spPr>
        <p:txBody>
          <a:bodyPr wrap="square" rtlCol="0">
            <a:spAutoFit/>
          </a:bodyPr>
          <a:lstStyle/>
          <a:p>
            <a:r>
              <a:rPr lang="de-DE" dirty="0"/>
              <a:t>1</a:t>
            </a:r>
          </a:p>
        </p:txBody>
      </p:sp>
      <p:sp>
        <p:nvSpPr>
          <p:cNvPr id="432" name="Textfeld 431">
            <a:extLst>
              <a:ext uri="{FF2B5EF4-FFF2-40B4-BE49-F238E27FC236}">
                <a16:creationId xmlns:a16="http://schemas.microsoft.com/office/drawing/2014/main" id="{5BA55C13-7C09-4A5E-9838-47E91412CD19}"/>
              </a:ext>
            </a:extLst>
          </p:cNvPr>
          <p:cNvSpPr txBox="1"/>
          <p:nvPr/>
        </p:nvSpPr>
        <p:spPr>
          <a:xfrm>
            <a:off x="759877" y="3764457"/>
            <a:ext cx="426720" cy="369332"/>
          </a:xfrm>
          <a:prstGeom prst="rect">
            <a:avLst/>
          </a:prstGeom>
          <a:noFill/>
        </p:spPr>
        <p:txBody>
          <a:bodyPr wrap="square" rtlCol="0">
            <a:spAutoFit/>
          </a:bodyPr>
          <a:lstStyle/>
          <a:p>
            <a:r>
              <a:rPr lang="de-DE" dirty="0"/>
              <a:t>2</a:t>
            </a:r>
          </a:p>
        </p:txBody>
      </p:sp>
      <p:grpSp>
        <p:nvGrpSpPr>
          <p:cNvPr id="434" name="Gruppieren 433">
            <a:extLst>
              <a:ext uri="{FF2B5EF4-FFF2-40B4-BE49-F238E27FC236}">
                <a16:creationId xmlns:a16="http://schemas.microsoft.com/office/drawing/2014/main" id="{FE625411-2A3D-46A8-A983-AACB00ED9027}"/>
              </a:ext>
            </a:extLst>
          </p:cNvPr>
          <p:cNvGrpSpPr/>
          <p:nvPr/>
        </p:nvGrpSpPr>
        <p:grpSpPr>
          <a:xfrm>
            <a:off x="3923505" y="752021"/>
            <a:ext cx="3259901" cy="1704477"/>
            <a:chOff x="3799320" y="358005"/>
            <a:chExt cx="3915232" cy="2003365"/>
          </a:xfrm>
        </p:grpSpPr>
        <p:grpSp>
          <p:nvGrpSpPr>
            <p:cNvPr id="342" name="Gruppieren 341">
              <a:extLst>
                <a:ext uri="{FF2B5EF4-FFF2-40B4-BE49-F238E27FC236}">
                  <a16:creationId xmlns:a16="http://schemas.microsoft.com/office/drawing/2014/main" id="{BE495653-4373-44F1-8989-FAF31A845AF1}"/>
                </a:ext>
              </a:extLst>
            </p:cNvPr>
            <p:cNvGrpSpPr/>
            <p:nvPr/>
          </p:nvGrpSpPr>
          <p:grpSpPr>
            <a:xfrm>
              <a:off x="3826120" y="871352"/>
              <a:ext cx="1219200" cy="1455738"/>
              <a:chOff x="4716016" y="692696"/>
              <a:chExt cx="1219200" cy="1455738"/>
            </a:xfrm>
          </p:grpSpPr>
          <p:cxnSp>
            <p:nvCxnSpPr>
              <p:cNvPr id="351" name="Gerade Verbindung 45">
                <a:extLst>
                  <a:ext uri="{FF2B5EF4-FFF2-40B4-BE49-F238E27FC236}">
                    <a16:creationId xmlns:a16="http://schemas.microsoft.com/office/drawing/2014/main" id="{A83EEAAD-D630-4FE3-B21F-32C6BFFF47E0}"/>
                  </a:ext>
                </a:extLst>
              </p:cNvPr>
              <p:cNvCxnSpPr>
                <a:cxnSpLocks noChangeShapeType="1"/>
              </p:cNvCxnSpPr>
              <p:nvPr/>
            </p:nvCxnSpPr>
            <p:spPr bwMode="auto">
              <a:xfrm>
                <a:off x="4716016" y="1196752"/>
                <a:ext cx="1152128" cy="0"/>
              </a:xfrm>
              <a:prstGeom prst="line">
                <a:avLst/>
              </a:prstGeom>
              <a:noFill/>
              <a:ln w="15875" algn="ctr">
                <a:solidFill>
                  <a:schemeClr val="tx1"/>
                </a:solidFill>
                <a:round/>
                <a:headEnd/>
                <a:tailEnd/>
              </a:ln>
            </p:spPr>
          </p:cxnSp>
          <p:sp>
            <p:nvSpPr>
              <p:cNvPr id="352" name="Freeform 9">
                <a:extLst>
                  <a:ext uri="{FF2B5EF4-FFF2-40B4-BE49-F238E27FC236}">
                    <a16:creationId xmlns:a16="http://schemas.microsoft.com/office/drawing/2014/main" id="{F2836D11-B80F-4F72-A125-AAA4219A46EA}"/>
                  </a:ext>
                </a:extLst>
              </p:cNvPr>
              <p:cNvSpPr>
                <a:spLocks/>
              </p:cNvSpPr>
              <p:nvPr/>
            </p:nvSpPr>
            <p:spPr bwMode="auto">
              <a:xfrm>
                <a:off x="4750941" y="1844824"/>
                <a:ext cx="1100138" cy="290910"/>
              </a:xfrm>
              <a:custGeom>
                <a:avLst/>
                <a:gdLst>
                  <a:gd name="T0" fmla="*/ 0 w 525"/>
                  <a:gd name="T1" fmla="*/ 0 h 421"/>
                  <a:gd name="T2" fmla="*/ 1087565 w 525"/>
                  <a:gd name="T3" fmla="*/ 0 h 421"/>
                  <a:gd name="T4" fmla="*/ 1100138 w 525"/>
                  <a:gd name="T5" fmla="*/ 668997 h 421"/>
                  <a:gd name="T6" fmla="*/ 1068705 w 525"/>
                  <a:gd name="T7" fmla="*/ 790266 h 421"/>
                  <a:gd name="T8" fmla="*/ 942975 w 525"/>
                  <a:gd name="T9" fmla="*/ 848879 h 421"/>
                  <a:gd name="T10" fmla="*/ 121539 w 525"/>
                  <a:gd name="T11" fmla="*/ 850900 h 421"/>
                  <a:gd name="T12" fmla="*/ 18860 w 525"/>
                  <a:gd name="T13" fmla="*/ 790266 h 421"/>
                  <a:gd name="T14" fmla="*/ 2096 w 525"/>
                  <a:gd name="T15" fmla="*/ 666976 h 421"/>
                  <a:gd name="T16" fmla="*/ 0 w 525"/>
                  <a:gd name="T17" fmla="*/ 0 h 4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
                  <a:gd name="T28" fmla="*/ 0 h 421"/>
                  <a:gd name="T29" fmla="*/ 525 w 525"/>
                  <a:gd name="T30" fmla="*/ 421 h 4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 h="421">
                    <a:moveTo>
                      <a:pt x="0" y="0"/>
                    </a:moveTo>
                    <a:lnTo>
                      <a:pt x="519" y="0"/>
                    </a:lnTo>
                    <a:lnTo>
                      <a:pt x="525" y="331"/>
                    </a:lnTo>
                    <a:lnTo>
                      <a:pt x="510" y="391"/>
                    </a:lnTo>
                    <a:lnTo>
                      <a:pt x="450" y="420"/>
                    </a:lnTo>
                    <a:lnTo>
                      <a:pt x="58" y="421"/>
                    </a:lnTo>
                    <a:lnTo>
                      <a:pt x="9" y="391"/>
                    </a:lnTo>
                    <a:lnTo>
                      <a:pt x="1" y="330"/>
                    </a:lnTo>
                    <a:lnTo>
                      <a:pt x="0" y="0"/>
                    </a:lnTo>
                    <a:close/>
                  </a:path>
                </a:pathLst>
              </a:custGeom>
              <a:blipFill>
                <a:blip r:embed="rId2"/>
                <a:tile tx="0" ty="0" sx="100000" sy="100000" flip="none" algn="tl"/>
              </a:blipFill>
              <a:ln w="15875" cap="flat" cmpd="sng">
                <a:solidFill>
                  <a:srgbClr val="000000"/>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53" name="Freeform 10">
                <a:extLst>
                  <a:ext uri="{FF2B5EF4-FFF2-40B4-BE49-F238E27FC236}">
                    <a16:creationId xmlns:a16="http://schemas.microsoft.com/office/drawing/2014/main" id="{BC631A8D-A054-45B4-BB0D-4A983384E31A}"/>
                  </a:ext>
                </a:extLst>
              </p:cNvPr>
              <p:cNvSpPr>
                <a:spLocks/>
              </p:cNvSpPr>
              <p:nvPr/>
            </p:nvSpPr>
            <p:spPr bwMode="auto">
              <a:xfrm>
                <a:off x="4716016" y="692696"/>
                <a:ext cx="1219200" cy="1455738"/>
              </a:xfrm>
              <a:custGeom>
                <a:avLst/>
                <a:gdLst>
                  <a:gd name="T0" fmla="*/ 12569 w 582"/>
                  <a:gd name="T1" fmla="*/ 1148416 h 720"/>
                  <a:gd name="T2" fmla="*/ 159208 w 582"/>
                  <a:gd name="T3" fmla="*/ 1455738 h 720"/>
                  <a:gd name="T4" fmla="*/ 972008 w 582"/>
                  <a:gd name="T5" fmla="*/ 1455738 h 720"/>
                  <a:gd name="T6" fmla="*/ 1143786 w 582"/>
                  <a:gd name="T7" fmla="*/ 1186831 h 720"/>
                  <a:gd name="T8" fmla="*/ 1145880 w 582"/>
                  <a:gd name="T9" fmla="*/ 119290 h 720"/>
                  <a:gd name="T10" fmla="*/ 1160544 w 582"/>
                  <a:gd name="T11" fmla="*/ 52568 h 720"/>
                  <a:gd name="T12" fmla="*/ 1219200 w 582"/>
                  <a:gd name="T13" fmla="*/ 16175 h 720"/>
                  <a:gd name="T14" fmla="*/ 1204536 w 582"/>
                  <a:gd name="T15" fmla="*/ 0 h 720"/>
                  <a:gd name="T16" fmla="*/ 1137501 w 582"/>
                  <a:gd name="T17" fmla="*/ 50546 h 720"/>
                  <a:gd name="T18" fmla="*/ 1122837 w 582"/>
                  <a:gd name="T19" fmla="*/ 115246 h 720"/>
                  <a:gd name="T20" fmla="*/ 1122837 w 582"/>
                  <a:gd name="T21" fmla="*/ 1217159 h 720"/>
                  <a:gd name="T22" fmla="*/ 951060 w 582"/>
                  <a:gd name="T23" fmla="*/ 1435519 h 720"/>
                  <a:gd name="T24" fmla="*/ 196915 w 582"/>
                  <a:gd name="T25" fmla="*/ 1437541 h 720"/>
                  <a:gd name="T26" fmla="*/ 37707 w 582"/>
                  <a:gd name="T27" fmla="*/ 1164590 h 720"/>
                  <a:gd name="T28" fmla="*/ 39802 w 582"/>
                  <a:gd name="T29" fmla="*/ 0 h 720"/>
                  <a:gd name="T30" fmla="*/ 1210821 w 582"/>
                  <a:gd name="T31" fmla="*/ 0 h 720"/>
                  <a:gd name="T32" fmla="*/ 12569 w 582"/>
                  <a:gd name="T33" fmla="*/ 0 h 720"/>
                  <a:gd name="T34" fmla="*/ 12569 w 582"/>
                  <a:gd name="T35" fmla="*/ 1148416 h 7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2"/>
                  <a:gd name="T55" fmla="*/ 0 h 720"/>
                  <a:gd name="T56" fmla="*/ 582 w 582"/>
                  <a:gd name="T57" fmla="*/ 720 h 7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2" h="720">
                    <a:moveTo>
                      <a:pt x="6" y="568"/>
                    </a:moveTo>
                    <a:cubicBezTo>
                      <a:pt x="18" y="688"/>
                      <a:pt x="0" y="695"/>
                      <a:pt x="76" y="720"/>
                    </a:cubicBezTo>
                    <a:lnTo>
                      <a:pt x="464" y="720"/>
                    </a:lnTo>
                    <a:cubicBezTo>
                      <a:pt x="542" y="698"/>
                      <a:pt x="542" y="679"/>
                      <a:pt x="546" y="587"/>
                    </a:cubicBezTo>
                    <a:cubicBezTo>
                      <a:pt x="547" y="551"/>
                      <a:pt x="545" y="152"/>
                      <a:pt x="547" y="59"/>
                    </a:cubicBezTo>
                    <a:lnTo>
                      <a:pt x="554" y="26"/>
                    </a:lnTo>
                    <a:lnTo>
                      <a:pt x="582" y="8"/>
                    </a:lnTo>
                    <a:lnTo>
                      <a:pt x="575" y="0"/>
                    </a:lnTo>
                    <a:cubicBezTo>
                      <a:pt x="569" y="3"/>
                      <a:pt x="549" y="16"/>
                      <a:pt x="543" y="25"/>
                    </a:cubicBezTo>
                    <a:lnTo>
                      <a:pt x="536" y="57"/>
                    </a:lnTo>
                    <a:lnTo>
                      <a:pt x="536" y="602"/>
                    </a:lnTo>
                    <a:cubicBezTo>
                      <a:pt x="530" y="680"/>
                      <a:pt x="528" y="690"/>
                      <a:pt x="454" y="710"/>
                    </a:cubicBezTo>
                    <a:lnTo>
                      <a:pt x="94" y="711"/>
                    </a:lnTo>
                    <a:cubicBezTo>
                      <a:pt x="21" y="689"/>
                      <a:pt x="30" y="694"/>
                      <a:pt x="18" y="576"/>
                    </a:cubicBezTo>
                    <a:lnTo>
                      <a:pt x="19" y="0"/>
                    </a:lnTo>
                    <a:lnTo>
                      <a:pt x="578" y="0"/>
                    </a:lnTo>
                    <a:lnTo>
                      <a:pt x="6" y="0"/>
                    </a:lnTo>
                    <a:lnTo>
                      <a:pt x="6" y="568"/>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343" name="Gruppieren 342">
              <a:extLst>
                <a:ext uri="{FF2B5EF4-FFF2-40B4-BE49-F238E27FC236}">
                  <a16:creationId xmlns:a16="http://schemas.microsoft.com/office/drawing/2014/main" id="{23C6D790-A7E8-4792-BCF3-E1D5671A712E}"/>
                </a:ext>
              </a:extLst>
            </p:cNvPr>
            <p:cNvGrpSpPr/>
            <p:nvPr/>
          </p:nvGrpSpPr>
          <p:grpSpPr>
            <a:xfrm>
              <a:off x="5482304" y="439304"/>
              <a:ext cx="2016224" cy="1535619"/>
              <a:chOff x="2627784" y="1006581"/>
              <a:chExt cx="2016224" cy="1535619"/>
            </a:xfrm>
          </p:grpSpPr>
          <p:sp>
            <p:nvSpPr>
              <p:cNvPr id="346" name="Freeform 10">
                <a:extLst>
                  <a:ext uri="{FF2B5EF4-FFF2-40B4-BE49-F238E27FC236}">
                    <a16:creationId xmlns:a16="http://schemas.microsoft.com/office/drawing/2014/main" id="{EB492C9C-612B-47E7-96BE-1534ED59EC68}"/>
                  </a:ext>
                </a:extLst>
              </p:cNvPr>
              <p:cNvSpPr>
                <a:spLocks/>
              </p:cNvSpPr>
              <p:nvPr/>
            </p:nvSpPr>
            <p:spPr bwMode="auto">
              <a:xfrm rot="2259023">
                <a:off x="2746528" y="1006581"/>
                <a:ext cx="1219201" cy="1455632"/>
              </a:xfrm>
              <a:custGeom>
                <a:avLst/>
                <a:gdLst>
                  <a:gd name="T0" fmla="*/ 12569 w 582"/>
                  <a:gd name="T1" fmla="*/ 1148416 h 720"/>
                  <a:gd name="T2" fmla="*/ 159208 w 582"/>
                  <a:gd name="T3" fmla="*/ 1455738 h 720"/>
                  <a:gd name="T4" fmla="*/ 972008 w 582"/>
                  <a:gd name="T5" fmla="*/ 1455738 h 720"/>
                  <a:gd name="T6" fmla="*/ 1143786 w 582"/>
                  <a:gd name="T7" fmla="*/ 1186831 h 720"/>
                  <a:gd name="T8" fmla="*/ 1145880 w 582"/>
                  <a:gd name="T9" fmla="*/ 119290 h 720"/>
                  <a:gd name="T10" fmla="*/ 1160544 w 582"/>
                  <a:gd name="T11" fmla="*/ 52568 h 720"/>
                  <a:gd name="T12" fmla="*/ 1219200 w 582"/>
                  <a:gd name="T13" fmla="*/ 16175 h 720"/>
                  <a:gd name="T14" fmla="*/ 1204536 w 582"/>
                  <a:gd name="T15" fmla="*/ 0 h 720"/>
                  <a:gd name="T16" fmla="*/ 1137501 w 582"/>
                  <a:gd name="T17" fmla="*/ 50546 h 720"/>
                  <a:gd name="T18" fmla="*/ 1122837 w 582"/>
                  <a:gd name="T19" fmla="*/ 115246 h 720"/>
                  <a:gd name="T20" fmla="*/ 1122837 w 582"/>
                  <a:gd name="T21" fmla="*/ 1217159 h 720"/>
                  <a:gd name="T22" fmla="*/ 951060 w 582"/>
                  <a:gd name="T23" fmla="*/ 1435519 h 720"/>
                  <a:gd name="T24" fmla="*/ 196915 w 582"/>
                  <a:gd name="T25" fmla="*/ 1437541 h 720"/>
                  <a:gd name="T26" fmla="*/ 37707 w 582"/>
                  <a:gd name="T27" fmla="*/ 1164590 h 720"/>
                  <a:gd name="T28" fmla="*/ 39802 w 582"/>
                  <a:gd name="T29" fmla="*/ 0 h 720"/>
                  <a:gd name="T30" fmla="*/ 1210821 w 582"/>
                  <a:gd name="T31" fmla="*/ 0 h 720"/>
                  <a:gd name="T32" fmla="*/ 12569 w 582"/>
                  <a:gd name="T33" fmla="*/ 0 h 720"/>
                  <a:gd name="T34" fmla="*/ 12569 w 582"/>
                  <a:gd name="T35" fmla="*/ 1148416 h 7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2"/>
                  <a:gd name="T55" fmla="*/ 0 h 720"/>
                  <a:gd name="T56" fmla="*/ 582 w 582"/>
                  <a:gd name="T57" fmla="*/ 720 h 7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2" h="720">
                    <a:moveTo>
                      <a:pt x="6" y="568"/>
                    </a:moveTo>
                    <a:cubicBezTo>
                      <a:pt x="18" y="688"/>
                      <a:pt x="0" y="695"/>
                      <a:pt x="76" y="720"/>
                    </a:cubicBezTo>
                    <a:lnTo>
                      <a:pt x="464" y="720"/>
                    </a:lnTo>
                    <a:cubicBezTo>
                      <a:pt x="542" y="698"/>
                      <a:pt x="542" y="679"/>
                      <a:pt x="546" y="587"/>
                    </a:cubicBezTo>
                    <a:cubicBezTo>
                      <a:pt x="547" y="551"/>
                      <a:pt x="545" y="152"/>
                      <a:pt x="547" y="59"/>
                    </a:cubicBezTo>
                    <a:lnTo>
                      <a:pt x="554" y="26"/>
                    </a:lnTo>
                    <a:lnTo>
                      <a:pt x="582" y="8"/>
                    </a:lnTo>
                    <a:lnTo>
                      <a:pt x="575" y="0"/>
                    </a:lnTo>
                    <a:cubicBezTo>
                      <a:pt x="569" y="3"/>
                      <a:pt x="549" y="16"/>
                      <a:pt x="543" y="25"/>
                    </a:cubicBezTo>
                    <a:lnTo>
                      <a:pt x="536" y="57"/>
                    </a:lnTo>
                    <a:lnTo>
                      <a:pt x="536" y="602"/>
                    </a:lnTo>
                    <a:cubicBezTo>
                      <a:pt x="530" y="680"/>
                      <a:pt x="528" y="690"/>
                      <a:pt x="454" y="710"/>
                    </a:cubicBezTo>
                    <a:lnTo>
                      <a:pt x="94" y="711"/>
                    </a:lnTo>
                    <a:cubicBezTo>
                      <a:pt x="21" y="689"/>
                      <a:pt x="30" y="694"/>
                      <a:pt x="18" y="576"/>
                    </a:cubicBezTo>
                    <a:lnTo>
                      <a:pt x="19" y="0"/>
                    </a:lnTo>
                    <a:lnTo>
                      <a:pt x="578" y="0"/>
                    </a:lnTo>
                    <a:lnTo>
                      <a:pt x="6" y="0"/>
                    </a:lnTo>
                    <a:lnTo>
                      <a:pt x="6" y="568"/>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47" name="Gruppieren 346">
                <a:extLst>
                  <a:ext uri="{FF2B5EF4-FFF2-40B4-BE49-F238E27FC236}">
                    <a16:creationId xmlns:a16="http://schemas.microsoft.com/office/drawing/2014/main" id="{03818B17-66F2-4185-B588-052FF224DA9C}"/>
                  </a:ext>
                </a:extLst>
              </p:cNvPr>
              <p:cNvGrpSpPr/>
              <p:nvPr/>
            </p:nvGrpSpPr>
            <p:grpSpPr>
              <a:xfrm>
                <a:off x="2627784" y="1484784"/>
                <a:ext cx="2016224" cy="1057416"/>
                <a:chOff x="2627784" y="1484784"/>
                <a:chExt cx="2016224" cy="1057416"/>
              </a:xfrm>
            </p:grpSpPr>
            <p:cxnSp>
              <p:nvCxnSpPr>
                <p:cNvPr id="348" name="Gerade Verbindung 47">
                  <a:extLst>
                    <a:ext uri="{FF2B5EF4-FFF2-40B4-BE49-F238E27FC236}">
                      <a16:creationId xmlns:a16="http://schemas.microsoft.com/office/drawing/2014/main" id="{9D6B8AD9-E4C4-4BDF-B889-763E045E96A2}"/>
                    </a:ext>
                  </a:extLst>
                </p:cNvPr>
                <p:cNvCxnSpPr>
                  <a:cxnSpLocks noChangeShapeType="1"/>
                </p:cNvCxnSpPr>
                <p:nvPr/>
              </p:nvCxnSpPr>
              <p:spPr bwMode="auto">
                <a:xfrm flipV="1">
                  <a:off x="2627784" y="1484784"/>
                  <a:ext cx="1512168" cy="216024"/>
                </a:xfrm>
                <a:prstGeom prst="line">
                  <a:avLst/>
                </a:prstGeom>
                <a:noFill/>
                <a:ln w="15875" algn="ctr">
                  <a:solidFill>
                    <a:schemeClr val="tx1"/>
                  </a:solidFill>
                  <a:round/>
                  <a:headEnd/>
                  <a:tailEnd/>
                </a:ln>
              </p:spPr>
            </p:cxnSp>
            <p:sp>
              <p:nvSpPr>
                <p:cNvPr id="349" name="Freeform 99">
                  <a:extLst>
                    <a:ext uri="{FF2B5EF4-FFF2-40B4-BE49-F238E27FC236}">
                      <a16:creationId xmlns:a16="http://schemas.microsoft.com/office/drawing/2014/main" id="{7828D5C1-1BE5-4956-90BD-B4F6FAB3695F}"/>
                    </a:ext>
                  </a:extLst>
                </p:cNvPr>
                <p:cNvSpPr>
                  <a:spLocks/>
                </p:cNvSpPr>
                <p:nvPr/>
              </p:nvSpPr>
              <p:spPr bwMode="auto">
                <a:xfrm rot="20728722">
                  <a:off x="2899473" y="1965849"/>
                  <a:ext cx="1038766" cy="576351"/>
                </a:xfrm>
                <a:custGeom>
                  <a:avLst/>
                  <a:gdLst>
                    <a:gd name="T0" fmla="*/ 31179 w 5687"/>
                    <a:gd name="T1" fmla="*/ 0 h 3107"/>
                    <a:gd name="T2" fmla="*/ 41614 w 5687"/>
                    <a:gd name="T3" fmla="*/ 3924 h 3107"/>
                    <a:gd name="T4" fmla="*/ 9813 w 5687"/>
                    <a:gd name="T5" fmla="*/ 36543 h 3107"/>
                    <a:gd name="T6" fmla="*/ 2236 w 5687"/>
                    <a:gd name="T7" fmla="*/ 58370 h 3107"/>
                    <a:gd name="T8" fmla="*/ 0 w 5687"/>
                    <a:gd name="T9" fmla="*/ 76396 h 3107"/>
                    <a:gd name="T10" fmla="*/ 5714 w 5687"/>
                    <a:gd name="T11" fmla="*/ 104600 h 3107"/>
                    <a:gd name="T12" fmla="*/ 200739 w 5687"/>
                    <a:gd name="T13" fmla="*/ 361993 h 3107"/>
                    <a:gd name="T14" fmla="*/ 218503 w 5687"/>
                    <a:gd name="T15" fmla="*/ 376831 h 3107"/>
                    <a:gd name="T16" fmla="*/ 241359 w 5687"/>
                    <a:gd name="T17" fmla="*/ 381000 h 3107"/>
                    <a:gd name="T18" fmla="*/ 263098 w 5687"/>
                    <a:gd name="T19" fmla="*/ 379528 h 3107"/>
                    <a:gd name="T20" fmla="*/ 286202 w 5687"/>
                    <a:gd name="T21" fmla="*/ 376463 h 3107"/>
                    <a:gd name="T22" fmla="*/ 320736 w 5687"/>
                    <a:gd name="T23" fmla="*/ 357946 h 3107"/>
                    <a:gd name="T24" fmla="*/ 706438 w 5687"/>
                    <a:gd name="T25" fmla="*/ 63888 h 3107"/>
                    <a:gd name="T26" fmla="*/ 31179 w 5687"/>
                    <a:gd name="T27" fmla="*/ 0 h 3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87"/>
                    <a:gd name="T43" fmla="*/ 0 h 3107"/>
                    <a:gd name="T44" fmla="*/ 5687 w 5687"/>
                    <a:gd name="T45" fmla="*/ 3107 h 3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87" h="3107">
                      <a:moveTo>
                        <a:pt x="251" y="0"/>
                      </a:moveTo>
                      <a:lnTo>
                        <a:pt x="335" y="32"/>
                      </a:lnTo>
                      <a:lnTo>
                        <a:pt x="79" y="298"/>
                      </a:lnTo>
                      <a:lnTo>
                        <a:pt x="18" y="476"/>
                      </a:lnTo>
                      <a:lnTo>
                        <a:pt x="0" y="623"/>
                      </a:lnTo>
                      <a:lnTo>
                        <a:pt x="46" y="853"/>
                      </a:lnTo>
                      <a:lnTo>
                        <a:pt x="1616" y="2952"/>
                      </a:lnTo>
                      <a:lnTo>
                        <a:pt x="1759" y="3073"/>
                      </a:lnTo>
                      <a:lnTo>
                        <a:pt x="1943" y="3107"/>
                      </a:lnTo>
                      <a:lnTo>
                        <a:pt x="2118" y="3095"/>
                      </a:lnTo>
                      <a:lnTo>
                        <a:pt x="2304" y="3070"/>
                      </a:lnTo>
                      <a:lnTo>
                        <a:pt x="2582" y="2919"/>
                      </a:lnTo>
                      <a:lnTo>
                        <a:pt x="5687" y="521"/>
                      </a:lnTo>
                      <a:lnTo>
                        <a:pt x="251" y="0"/>
                      </a:lnTo>
                      <a:close/>
                    </a:path>
                  </a:pathLst>
                </a:custGeom>
                <a:blipFill>
                  <a:blip r:embed="rId2"/>
                  <a:tile tx="0" ty="0" sx="100000" sy="100000" flip="none" algn="tl"/>
                </a:blip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50" name="Freeform 52">
                  <a:extLst>
                    <a:ext uri="{FF2B5EF4-FFF2-40B4-BE49-F238E27FC236}">
                      <a16:creationId xmlns:a16="http://schemas.microsoft.com/office/drawing/2014/main" id="{1A24F8C7-45D1-4D1B-995F-EEE8C08FFF8C}"/>
                    </a:ext>
                  </a:extLst>
                </p:cNvPr>
                <p:cNvSpPr>
                  <a:spLocks/>
                </p:cNvSpPr>
                <p:nvPr/>
              </p:nvSpPr>
              <p:spPr bwMode="auto">
                <a:xfrm flipH="1">
                  <a:off x="4139952" y="1484784"/>
                  <a:ext cx="504056" cy="720080"/>
                </a:xfrm>
                <a:custGeom>
                  <a:avLst/>
                  <a:gdLst>
                    <a:gd name="T0" fmla="*/ 120209 w 216"/>
                    <a:gd name="T1" fmla="*/ 132465 h 461"/>
                    <a:gd name="T2" fmla="*/ 158574 w 216"/>
                    <a:gd name="T3" fmla="*/ 101896 h 461"/>
                    <a:gd name="T4" fmla="*/ 181592 w 216"/>
                    <a:gd name="T5" fmla="*/ 77812 h 461"/>
                    <a:gd name="T6" fmla="*/ 199496 w 216"/>
                    <a:gd name="T7" fmla="*/ 58359 h 461"/>
                    <a:gd name="T8" fmla="*/ 246812 w 216"/>
                    <a:gd name="T9" fmla="*/ 0 h 461"/>
                    <a:gd name="T10" fmla="*/ 221236 w 216"/>
                    <a:gd name="T11" fmla="*/ 108381 h 461"/>
                    <a:gd name="T12" fmla="*/ 221236 w 216"/>
                    <a:gd name="T13" fmla="*/ 241772 h 461"/>
                    <a:gd name="T14" fmla="*/ 272389 w 216"/>
                    <a:gd name="T15" fmla="*/ 308468 h 461"/>
                    <a:gd name="T16" fmla="*/ 235303 w 216"/>
                    <a:gd name="T17" fmla="*/ 388132 h 461"/>
                    <a:gd name="T18" fmla="*/ 127882 w 216"/>
                    <a:gd name="T19" fmla="*/ 419627 h 461"/>
                    <a:gd name="T20" fmla="*/ 16625 w 216"/>
                    <a:gd name="T21" fmla="*/ 345521 h 461"/>
                    <a:gd name="T22" fmla="*/ 19182 w 216"/>
                    <a:gd name="T23" fmla="*/ 238993 h 461"/>
                    <a:gd name="T24" fmla="*/ 120209 w 216"/>
                    <a:gd name="T25" fmla="*/ 132465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
                    <a:gd name="T40" fmla="*/ 0 h 461"/>
                    <a:gd name="T41" fmla="*/ 216 w 216"/>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 h="461">
                      <a:moveTo>
                        <a:pt x="94" y="143"/>
                      </a:moveTo>
                      <a:cubicBezTo>
                        <a:pt x="102" y="135"/>
                        <a:pt x="115" y="116"/>
                        <a:pt x="124" y="110"/>
                      </a:cubicBezTo>
                      <a:cubicBezTo>
                        <a:pt x="131" y="105"/>
                        <a:pt x="136" y="90"/>
                        <a:pt x="142" y="84"/>
                      </a:cubicBezTo>
                      <a:cubicBezTo>
                        <a:pt x="148" y="78"/>
                        <a:pt x="151" y="70"/>
                        <a:pt x="156" y="63"/>
                      </a:cubicBezTo>
                      <a:cubicBezTo>
                        <a:pt x="173" y="37"/>
                        <a:pt x="170" y="22"/>
                        <a:pt x="193" y="0"/>
                      </a:cubicBezTo>
                      <a:cubicBezTo>
                        <a:pt x="198" y="32"/>
                        <a:pt x="191" y="90"/>
                        <a:pt x="173" y="117"/>
                      </a:cubicBezTo>
                      <a:cubicBezTo>
                        <a:pt x="167" y="168"/>
                        <a:pt x="157" y="209"/>
                        <a:pt x="173" y="261"/>
                      </a:cubicBezTo>
                      <a:cubicBezTo>
                        <a:pt x="181" y="287"/>
                        <a:pt x="204" y="307"/>
                        <a:pt x="213" y="333"/>
                      </a:cubicBezTo>
                      <a:cubicBezTo>
                        <a:pt x="216" y="362"/>
                        <a:pt x="188" y="401"/>
                        <a:pt x="184" y="419"/>
                      </a:cubicBezTo>
                      <a:cubicBezTo>
                        <a:pt x="165" y="439"/>
                        <a:pt x="128" y="461"/>
                        <a:pt x="100" y="453"/>
                      </a:cubicBezTo>
                      <a:cubicBezTo>
                        <a:pt x="72" y="445"/>
                        <a:pt x="27" y="405"/>
                        <a:pt x="13" y="373"/>
                      </a:cubicBezTo>
                      <a:cubicBezTo>
                        <a:pt x="2" y="349"/>
                        <a:pt x="0" y="299"/>
                        <a:pt x="15" y="258"/>
                      </a:cubicBezTo>
                      <a:cubicBezTo>
                        <a:pt x="28" y="220"/>
                        <a:pt x="76" y="171"/>
                        <a:pt x="94" y="143"/>
                      </a:cubicBez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344" name="Freeform 6">
              <a:extLst>
                <a:ext uri="{FF2B5EF4-FFF2-40B4-BE49-F238E27FC236}">
                  <a16:creationId xmlns:a16="http://schemas.microsoft.com/office/drawing/2014/main" id="{1CEC0C1F-39A4-431F-AB8F-A1E9E0A05F51}"/>
                </a:ext>
              </a:extLst>
            </p:cNvPr>
            <p:cNvSpPr>
              <a:spLocks/>
            </p:cNvSpPr>
            <p:nvPr/>
          </p:nvSpPr>
          <p:spPr bwMode="auto">
            <a:xfrm>
              <a:off x="6867919" y="2167496"/>
              <a:ext cx="780836" cy="187524"/>
            </a:xfrm>
            <a:custGeom>
              <a:avLst/>
              <a:gdLst>
                <a:gd name="T0" fmla="*/ 0 w 525"/>
                <a:gd name="T1" fmla="*/ 0 h 421"/>
                <a:gd name="T2" fmla="*/ 544566 w 525"/>
                <a:gd name="T3" fmla="*/ 0 h 421"/>
                <a:gd name="T4" fmla="*/ 550862 w 525"/>
                <a:gd name="T5" fmla="*/ 354469 h 421"/>
                <a:gd name="T6" fmla="*/ 535123 w 525"/>
                <a:gd name="T7" fmla="*/ 418723 h 421"/>
                <a:gd name="T8" fmla="*/ 472167 w 525"/>
                <a:gd name="T9" fmla="*/ 449779 h 421"/>
                <a:gd name="T10" fmla="*/ 60857 w 525"/>
                <a:gd name="T11" fmla="*/ 450850 h 421"/>
                <a:gd name="T12" fmla="*/ 9443 w 525"/>
                <a:gd name="T13" fmla="*/ 418723 h 421"/>
                <a:gd name="T14" fmla="*/ 1049 w 525"/>
                <a:gd name="T15" fmla="*/ 353398 h 421"/>
                <a:gd name="T16" fmla="*/ 0 w 525"/>
                <a:gd name="T17" fmla="*/ 0 h 4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
                <a:gd name="T28" fmla="*/ 0 h 421"/>
                <a:gd name="T29" fmla="*/ 525 w 525"/>
                <a:gd name="T30" fmla="*/ 421 h 4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 h="421">
                  <a:moveTo>
                    <a:pt x="0" y="0"/>
                  </a:moveTo>
                  <a:lnTo>
                    <a:pt x="519" y="0"/>
                  </a:lnTo>
                  <a:lnTo>
                    <a:pt x="525" y="331"/>
                  </a:lnTo>
                  <a:lnTo>
                    <a:pt x="510" y="391"/>
                  </a:lnTo>
                  <a:lnTo>
                    <a:pt x="450" y="420"/>
                  </a:lnTo>
                  <a:lnTo>
                    <a:pt x="58" y="421"/>
                  </a:lnTo>
                  <a:lnTo>
                    <a:pt x="9" y="391"/>
                  </a:lnTo>
                  <a:lnTo>
                    <a:pt x="1" y="330"/>
                  </a:lnTo>
                  <a:lnTo>
                    <a:pt x="0" y="0"/>
                  </a:lnTo>
                  <a:close/>
                </a:path>
              </a:pathLst>
            </a:custGeom>
            <a:noFill/>
            <a:ln w="15875" cap="flat" cmpd="sng">
              <a:solidFill>
                <a:srgbClr val="000000"/>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45" name="Freeform 7">
              <a:extLst>
                <a:ext uri="{FF2B5EF4-FFF2-40B4-BE49-F238E27FC236}">
                  <a16:creationId xmlns:a16="http://schemas.microsoft.com/office/drawing/2014/main" id="{52AC3B75-D143-495E-B7DD-A8A345D861A6}"/>
                </a:ext>
              </a:extLst>
            </p:cNvPr>
            <p:cNvSpPr>
              <a:spLocks/>
            </p:cNvSpPr>
            <p:nvPr/>
          </p:nvSpPr>
          <p:spPr bwMode="auto">
            <a:xfrm>
              <a:off x="6850456" y="1447416"/>
              <a:ext cx="864096" cy="913954"/>
            </a:xfrm>
            <a:custGeom>
              <a:avLst/>
              <a:gdLst>
                <a:gd name="T0" fmla="*/ 6285 w 582"/>
                <a:gd name="T1" fmla="*/ 607396 h 720"/>
                <a:gd name="T2" fmla="*/ 79604 w 582"/>
                <a:gd name="T3" fmla="*/ 769938 h 720"/>
                <a:gd name="T4" fmla="*/ 486004 w 582"/>
                <a:gd name="T5" fmla="*/ 769938 h 720"/>
                <a:gd name="T6" fmla="*/ 571893 w 582"/>
                <a:gd name="T7" fmla="*/ 627713 h 720"/>
                <a:gd name="T8" fmla="*/ 572940 w 582"/>
                <a:gd name="T9" fmla="*/ 63092 h 720"/>
                <a:gd name="T10" fmla="*/ 580272 w 582"/>
                <a:gd name="T11" fmla="*/ 27803 h 720"/>
                <a:gd name="T12" fmla="*/ 609600 w 582"/>
                <a:gd name="T13" fmla="*/ 8555 h 720"/>
                <a:gd name="T14" fmla="*/ 602268 w 582"/>
                <a:gd name="T15" fmla="*/ 0 h 720"/>
                <a:gd name="T16" fmla="*/ 568751 w 582"/>
                <a:gd name="T17" fmla="*/ 26734 h 720"/>
                <a:gd name="T18" fmla="*/ 561419 w 582"/>
                <a:gd name="T19" fmla="*/ 60953 h 720"/>
                <a:gd name="T20" fmla="*/ 561419 w 582"/>
                <a:gd name="T21" fmla="*/ 643754 h 720"/>
                <a:gd name="T22" fmla="*/ 475530 w 582"/>
                <a:gd name="T23" fmla="*/ 759244 h 720"/>
                <a:gd name="T24" fmla="*/ 98458 w 582"/>
                <a:gd name="T25" fmla="*/ 760314 h 720"/>
                <a:gd name="T26" fmla="*/ 18854 w 582"/>
                <a:gd name="T27" fmla="*/ 615950 h 720"/>
                <a:gd name="T28" fmla="*/ 19901 w 582"/>
                <a:gd name="T29" fmla="*/ 0 h 720"/>
                <a:gd name="T30" fmla="*/ 605410 w 582"/>
                <a:gd name="T31" fmla="*/ 0 h 720"/>
                <a:gd name="T32" fmla="*/ 6285 w 582"/>
                <a:gd name="T33" fmla="*/ 0 h 720"/>
                <a:gd name="T34" fmla="*/ 6285 w 582"/>
                <a:gd name="T35" fmla="*/ 607396 h 7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2"/>
                <a:gd name="T55" fmla="*/ 0 h 720"/>
                <a:gd name="T56" fmla="*/ 582 w 582"/>
                <a:gd name="T57" fmla="*/ 720 h 7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2" h="720">
                  <a:moveTo>
                    <a:pt x="6" y="568"/>
                  </a:moveTo>
                  <a:cubicBezTo>
                    <a:pt x="18" y="688"/>
                    <a:pt x="0" y="695"/>
                    <a:pt x="76" y="720"/>
                  </a:cubicBezTo>
                  <a:lnTo>
                    <a:pt x="464" y="720"/>
                  </a:lnTo>
                  <a:cubicBezTo>
                    <a:pt x="542" y="698"/>
                    <a:pt x="542" y="679"/>
                    <a:pt x="546" y="587"/>
                  </a:cubicBezTo>
                  <a:cubicBezTo>
                    <a:pt x="547" y="551"/>
                    <a:pt x="545" y="152"/>
                    <a:pt x="547" y="59"/>
                  </a:cubicBezTo>
                  <a:lnTo>
                    <a:pt x="554" y="26"/>
                  </a:lnTo>
                  <a:lnTo>
                    <a:pt x="582" y="8"/>
                  </a:lnTo>
                  <a:lnTo>
                    <a:pt x="575" y="0"/>
                  </a:lnTo>
                  <a:cubicBezTo>
                    <a:pt x="569" y="3"/>
                    <a:pt x="549" y="16"/>
                    <a:pt x="543" y="25"/>
                  </a:cubicBezTo>
                  <a:lnTo>
                    <a:pt x="536" y="57"/>
                  </a:lnTo>
                  <a:lnTo>
                    <a:pt x="536" y="602"/>
                  </a:lnTo>
                  <a:cubicBezTo>
                    <a:pt x="530" y="680"/>
                    <a:pt x="528" y="690"/>
                    <a:pt x="454" y="710"/>
                  </a:cubicBezTo>
                  <a:lnTo>
                    <a:pt x="94" y="711"/>
                  </a:lnTo>
                  <a:cubicBezTo>
                    <a:pt x="21" y="689"/>
                    <a:pt x="30" y="694"/>
                    <a:pt x="18" y="576"/>
                  </a:cubicBezTo>
                  <a:lnTo>
                    <a:pt x="19" y="0"/>
                  </a:lnTo>
                  <a:lnTo>
                    <a:pt x="578" y="0"/>
                  </a:lnTo>
                  <a:lnTo>
                    <a:pt x="6" y="0"/>
                  </a:lnTo>
                  <a:lnTo>
                    <a:pt x="6" y="568"/>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33" name="Textfeld 432">
              <a:extLst>
                <a:ext uri="{FF2B5EF4-FFF2-40B4-BE49-F238E27FC236}">
                  <a16:creationId xmlns:a16="http://schemas.microsoft.com/office/drawing/2014/main" id="{3AF02A83-EE5F-4CE9-8FFD-6FC5E03FB521}"/>
                </a:ext>
              </a:extLst>
            </p:cNvPr>
            <p:cNvSpPr txBox="1"/>
            <p:nvPr/>
          </p:nvSpPr>
          <p:spPr>
            <a:xfrm>
              <a:off x="3799320" y="358005"/>
              <a:ext cx="426720" cy="369332"/>
            </a:xfrm>
            <a:prstGeom prst="rect">
              <a:avLst/>
            </a:prstGeom>
            <a:noFill/>
          </p:spPr>
          <p:txBody>
            <a:bodyPr wrap="square" rtlCol="0">
              <a:spAutoFit/>
            </a:bodyPr>
            <a:lstStyle/>
            <a:p>
              <a:r>
                <a:rPr lang="de-DE" dirty="0"/>
                <a:t>3</a:t>
              </a:r>
            </a:p>
          </p:txBody>
        </p:sp>
      </p:grpSp>
      <p:sp>
        <p:nvSpPr>
          <p:cNvPr id="435" name="Textfeld 434">
            <a:extLst>
              <a:ext uri="{FF2B5EF4-FFF2-40B4-BE49-F238E27FC236}">
                <a16:creationId xmlns:a16="http://schemas.microsoft.com/office/drawing/2014/main" id="{76BF6C66-0165-4989-B56D-F0B17CD39A7C}"/>
              </a:ext>
            </a:extLst>
          </p:cNvPr>
          <p:cNvSpPr txBox="1"/>
          <p:nvPr/>
        </p:nvSpPr>
        <p:spPr>
          <a:xfrm>
            <a:off x="3967428" y="3038131"/>
            <a:ext cx="426720" cy="369332"/>
          </a:xfrm>
          <a:prstGeom prst="rect">
            <a:avLst/>
          </a:prstGeom>
          <a:noFill/>
        </p:spPr>
        <p:txBody>
          <a:bodyPr wrap="square" rtlCol="0">
            <a:spAutoFit/>
          </a:bodyPr>
          <a:lstStyle/>
          <a:p>
            <a:r>
              <a:rPr lang="de-DE" dirty="0"/>
              <a:t>4</a:t>
            </a:r>
          </a:p>
        </p:txBody>
      </p:sp>
      <p:sp>
        <p:nvSpPr>
          <p:cNvPr id="436" name="Textfeld 435">
            <a:extLst>
              <a:ext uri="{FF2B5EF4-FFF2-40B4-BE49-F238E27FC236}">
                <a16:creationId xmlns:a16="http://schemas.microsoft.com/office/drawing/2014/main" id="{8D1822BF-70C1-474E-9F98-5266FA969FBC}"/>
              </a:ext>
            </a:extLst>
          </p:cNvPr>
          <p:cNvSpPr txBox="1"/>
          <p:nvPr/>
        </p:nvSpPr>
        <p:spPr>
          <a:xfrm>
            <a:off x="7912086" y="2543904"/>
            <a:ext cx="426720" cy="369332"/>
          </a:xfrm>
          <a:prstGeom prst="rect">
            <a:avLst/>
          </a:prstGeom>
          <a:noFill/>
        </p:spPr>
        <p:txBody>
          <a:bodyPr wrap="square" rtlCol="0">
            <a:spAutoFit/>
          </a:bodyPr>
          <a:lstStyle/>
          <a:p>
            <a:r>
              <a:rPr lang="de-DE" dirty="0"/>
              <a:t>5</a:t>
            </a:r>
          </a:p>
        </p:txBody>
      </p:sp>
      <p:cxnSp>
        <p:nvCxnSpPr>
          <p:cNvPr id="438" name="Gerader Verbinder 437">
            <a:extLst>
              <a:ext uri="{FF2B5EF4-FFF2-40B4-BE49-F238E27FC236}">
                <a16:creationId xmlns:a16="http://schemas.microsoft.com/office/drawing/2014/main" id="{060328BA-3E16-405C-A86F-D787A110F0B4}"/>
              </a:ext>
            </a:extLst>
          </p:cNvPr>
          <p:cNvCxnSpPr>
            <a:cxnSpLocks/>
          </p:cNvCxnSpPr>
          <p:nvPr/>
        </p:nvCxnSpPr>
        <p:spPr>
          <a:xfrm flipH="1" flipV="1">
            <a:off x="827418" y="1004734"/>
            <a:ext cx="947594" cy="157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Gerader Verbinder 439">
            <a:extLst>
              <a:ext uri="{FF2B5EF4-FFF2-40B4-BE49-F238E27FC236}">
                <a16:creationId xmlns:a16="http://schemas.microsoft.com/office/drawing/2014/main" id="{682264B9-8EA5-49A5-B6BC-B1301F7E0E7E}"/>
              </a:ext>
            </a:extLst>
          </p:cNvPr>
          <p:cNvCxnSpPr/>
          <p:nvPr/>
        </p:nvCxnSpPr>
        <p:spPr>
          <a:xfrm flipH="1">
            <a:off x="905691" y="1617634"/>
            <a:ext cx="5606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4" name="Gerader Verbinder 443">
            <a:extLst>
              <a:ext uri="{FF2B5EF4-FFF2-40B4-BE49-F238E27FC236}">
                <a16:creationId xmlns:a16="http://schemas.microsoft.com/office/drawing/2014/main" id="{9BB1265E-3A7B-4119-9B94-CBBFAAF1D336}"/>
              </a:ext>
            </a:extLst>
          </p:cNvPr>
          <p:cNvCxnSpPr/>
          <p:nvPr/>
        </p:nvCxnSpPr>
        <p:spPr>
          <a:xfrm flipH="1" flipV="1">
            <a:off x="1053737" y="4508357"/>
            <a:ext cx="653734" cy="37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6" name="Gerader Verbinder 445">
            <a:extLst>
              <a:ext uri="{FF2B5EF4-FFF2-40B4-BE49-F238E27FC236}">
                <a16:creationId xmlns:a16="http://schemas.microsoft.com/office/drawing/2014/main" id="{F8AA4805-F319-4E33-A2E8-1BE7532B29AE}"/>
              </a:ext>
            </a:extLst>
          </p:cNvPr>
          <p:cNvCxnSpPr/>
          <p:nvPr/>
        </p:nvCxnSpPr>
        <p:spPr>
          <a:xfrm flipH="1" flipV="1">
            <a:off x="1052150" y="4988584"/>
            <a:ext cx="893256"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Gerader Verbinder 447">
            <a:extLst>
              <a:ext uri="{FF2B5EF4-FFF2-40B4-BE49-F238E27FC236}">
                <a16:creationId xmlns:a16="http://schemas.microsoft.com/office/drawing/2014/main" id="{4BA397DE-8817-42CF-8C3E-04DDF919F6A2}"/>
              </a:ext>
            </a:extLst>
          </p:cNvPr>
          <p:cNvCxnSpPr/>
          <p:nvPr/>
        </p:nvCxnSpPr>
        <p:spPr>
          <a:xfrm flipV="1">
            <a:off x="4487118" y="615625"/>
            <a:ext cx="167413" cy="1136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Gerader Verbinder 449">
            <a:extLst>
              <a:ext uri="{FF2B5EF4-FFF2-40B4-BE49-F238E27FC236}">
                <a16:creationId xmlns:a16="http://schemas.microsoft.com/office/drawing/2014/main" id="{06FF7547-4C91-4A8D-88DA-9910A96DD05E}"/>
              </a:ext>
            </a:extLst>
          </p:cNvPr>
          <p:cNvCxnSpPr/>
          <p:nvPr/>
        </p:nvCxnSpPr>
        <p:spPr>
          <a:xfrm>
            <a:off x="4677051" y="2291549"/>
            <a:ext cx="735880" cy="151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Gerader Verbinder 451">
            <a:extLst>
              <a:ext uri="{FF2B5EF4-FFF2-40B4-BE49-F238E27FC236}">
                <a16:creationId xmlns:a16="http://schemas.microsoft.com/office/drawing/2014/main" id="{8F2DA59E-EBF1-41FB-90BA-B49D9462E1E0}"/>
              </a:ext>
            </a:extLst>
          </p:cNvPr>
          <p:cNvCxnSpPr/>
          <p:nvPr/>
        </p:nvCxnSpPr>
        <p:spPr>
          <a:xfrm flipH="1">
            <a:off x="4622267" y="4234863"/>
            <a:ext cx="970781" cy="26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4" name="Gerader Verbinder 453">
            <a:extLst>
              <a:ext uri="{FF2B5EF4-FFF2-40B4-BE49-F238E27FC236}">
                <a16:creationId xmlns:a16="http://schemas.microsoft.com/office/drawing/2014/main" id="{A974895D-7DD5-4147-A72A-01733E92F6D6}"/>
              </a:ext>
            </a:extLst>
          </p:cNvPr>
          <p:cNvCxnSpPr/>
          <p:nvPr/>
        </p:nvCxnSpPr>
        <p:spPr>
          <a:xfrm flipH="1" flipV="1">
            <a:off x="4778003" y="5889298"/>
            <a:ext cx="778721" cy="252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6" name="Gerader Verbinder 455">
            <a:extLst>
              <a:ext uri="{FF2B5EF4-FFF2-40B4-BE49-F238E27FC236}">
                <a16:creationId xmlns:a16="http://schemas.microsoft.com/office/drawing/2014/main" id="{C4CCFD9B-6D42-4AAA-8702-D897588C84B7}"/>
              </a:ext>
            </a:extLst>
          </p:cNvPr>
          <p:cNvCxnSpPr/>
          <p:nvPr/>
        </p:nvCxnSpPr>
        <p:spPr>
          <a:xfrm flipV="1">
            <a:off x="9050510" y="2644916"/>
            <a:ext cx="519159" cy="345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8" name="Gerader Verbinder 457">
            <a:extLst>
              <a:ext uri="{FF2B5EF4-FFF2-40B4-BE49-F238E27FC236}">
                <a16:creationId xmlns:a16="http://schemas.microsoft.com/office/drawing/2014/main" id="{B8C60BFC-8D26-4D43-9707-923B537EC639}"/>
              </a:ext>
            </a:extLst>
          </p:cNvPr>
          <p:cNvCxnSpPr/>
          <p:nvPr/>
        </p:nvCxnSpPr>
        <p:spPr>
          <a:xfrm>
            <a:off x="9195651" y="4516644"/>
            <a:ext cx="3990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0" name="Gerader Verbinder 459">
            <a:extLst>
              <a:ext uri="{FF2B5EF4-FFF2-40B4-BE49-F238E27FC236}">
                <a16:creationId xmlns:a16="http://schemas.microsoft.com/office/drawing/2014/main" id="{DDF12604-C8D7-4024-8B7A-1542C5A95CB4}"/>
              </a:ext>
            </a:extLst>
          </p:cNvPr>
          <p:cNvCxnSpPr/>
          <p:nvPr/>
        </p:nvCxnSpPr>
        <p:spPr>
          <a:xfrm flipV="1">
            <a:off x="10907379" y="3343723"/>
            <a:ext cx="358218" cy="796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2" name="Gerader Verbinder 461">
            <a:extLst>
              <a:ext uri="{FF2B5EF4-FFF2-40B4-BE49-F238E27FC236}">
                <a16:creationId xmlns:a16="http://schemas.microsoft.com/office/drawing/2014/main" id="{85932AF8-4756-47A8-B2DC-D7D2991BCCE1}"/>
              </a:ext>
            </a:extLst>
          </p:cNvPr>
          <p:cNvCxnSpPr/>
          <p:nvPr/>
        </p:nvCxnSpPr>
        <p:spPr>
          <a:xfrm flipH="1">
            <a:off x="10935866" y="5491605"/>
            <a:ext cx="443002" cy="220973"/>
          </a:xfrm>
          <a:prstGeom prst="line">
            <a:avLst/>
          </a:prstGeom>
        </p:spPr>
        <p:style>
          <a:lnRef idx="1">
            <a:schemeClr val="accent1"/>
          </a:lnRef>
          <a:fillRef idx="0">
            <a:schemeClr val="accent1"/>
          </a:fillRef>
          <a:effectRef idx="0">
            <a:schemeClr val="accent1"/>
          </a:effectRef>
          <a:fontRef idx="minor">
            <a:schemeClr val="tx1"/>
          </a:fontRef>
        </p:style>
      </p:cxnSp>
      <p:sp>
        <p:nvSpPr>
          <p:cNvPr id="449" name="Textfeld 448">
            <a:extLst>
              <a:ext uri="{FF2B5EF4-FFF2-40B4-BE49-F238E27FC236}">
                <a16:creationId xmlns:a16="http://schemas.microsoft.com/office/drawing/2014/main" id="{136E1DC3-C6DE-4B58-805A-BD34CC42651B}"/>
              </a:ext>
            </a:extLst>
          </p:cNvPr>
          <p:cNvSpPr txBox="1"/>
          <p:nvPr/>
        </p:nvSpPr>
        <p:spPr>
          <a:xfrm>
            <a:off x="189573" y="696849"/>
            <a:ext cx="1084937" cy="523220"/>
          </a:xfrm>
          <a:prstGeom prst="rect">
            <a:avLst/>
          </a:prstGeom>
          <a:noFill/>
        </p:spPr>
        <p:txBody>
          <a:bodyPr wrap="square" rtlCol="0">
            <a:spAutoFit/>
          </a:bodyPr>
          <a:lstStyle/>
          <a:p>
            <a:r>
              <a:rPr lang="de-DE" sz="1400" dirty="0">
                <a:solidFill>
                  <a:schemeClr val="accent1"/>
                </a:solidFill>
              </a:rPr>
              <a:t>Lösemittel-dampf</a:t>
            </a:r>
          </a:p>
        </p:txBody>
      </p:sp>
      <p:sp>
        <p:nvSpPr>
          <p:cNvPr id="451" name="Textfeld 450">
            <a:extLst>
              <a:ext uri="{FF2B5EF4-FFF2-40B4-BE49-F238E27FC236}">
                <a16:creationId xmlns:a16="http://schemas.microsoft.com/office/drawing/2014/main" id="{E92D8B09-A79A-4D8D-9073-0DC8ACC0EA46}"/>
              </a:ext>
            </a:extLst>
          </p:cNvPr>
          <p:cNvSpPr txBox="1"/>
          <p:nvPr/>
        </p:nvSpPr>
        <p:spPr>
          <a:xfrm>
            <a:off x="433787" y="1384299"/>
            <a:ext cx="759877" cy="523220"/>
          </a:xfrm>
          <a:prstGeom prst="rect">
            <a:avLst/>
          </a:prstGeom>
          <a:noFill/>
        </p:spPr>
        <p:txBody>
          <a:bodyPr wrap="square" rtlCol="0">
            <a:spAutoFit/>
          </a:bodyPr>
          <a:lstStyle/>
          <a:p>
            <a:r>
              <a:rPr lang="de-DE" sz="1400" dirty="0">
                <a:solidFill>
                  <a:schemeClr val="accent1"/>
                </a:solidFill>
              </a:rPr>
              <a:t>Rück-stand</a:t>
            </a:r>
          </a:p>
        </p:txBody>
      </p:sp>
      <p:sp>
        <p:nvSpPr>
          <p:cNvPr id="453" name="Textfeld 452">
            <a:extLst>
              <a:ext uri="{FF2B5EF4-FFF2-40B4-BE49-F238E27FC236}">
                <a16:creationId xmlns:a16="http://schemas.microsoft.com/office/drawing/2014/main" id="{100130FF-EC57-4C4A-8DE6-1A11FCD201D5}"/>
              </a:ext>
            </a:extLst>
          </p:cNvPr>
          <p:cNvSpPr txBox="1"/>
          <p:nvPr/>
        </p:nvSpPr>
        <p:spPr>
          <a:xfrm>
            <a:off x="4271866" y="382973"/>
            <a:ext cx="1084938" cy="307777"/>
          </a:xfrm>
          <a:prstGeom prst="rect">
            <a:avLst/>
          </a:prstGeom>
          <a:noFill/>
        </p:spPr>
        <p:txBody>
          <a:bodyPr wrap="square" rtlCol="0">
            <a:spAutoFit/>
          </a:bodyPr>
          <a:lstStyle/>
          <a:p>
            <a:r>
              <a:rPr lang="de-DE" sz="1400" dirty="0">
                <a:solidFill>
                  <a:schemeClr val="accent1"/>
                </a:solidFill>
              </a:rPr>
              <a:t>Überstand</a:t>
            </a:r>
          </a:p>
        </p:txBody>
      </p:sp>
      <p:sp>
        <p:nvSpPr>
          <p:cNvPr id="455" name="Textfeld 454">
            <a:extLst>
              <a:ext uri="{FF2B5EF4-FFF2-40B4-BE49-F238E27FC236}">
                <a16:creationId xmlns:a16="http://schemas.microsoft.com/office/drawing/2014/main" id="{B7DB81F2-BF32-4B2D-B31F-C2F9A1743FB8}"/>
              </a:ext>
            </a:extLst>
          </p:cNvPr>
          <p:cNvSpPr txBox="1"/>
          <p:nvPr/>
        </p:nvSpPr>
        <p:spPr>
          <a:xfrm>
            <a:off x="5079406" y="2379183"/>
            <a:ext cx="1084938" cy="307777"/>
          </a:xfrm>
          <a:prstGeom prst="rect">
            <a:avLst/>
          </a:prstGeom>
          <a:noFill/>
        </p:spPr>
        <p:txBody>
          <a:bodyPr wrap="square" rtlCol="0">
            <a:spAutoFit/>
          </a:bodyPr>
          <a:lstStyle/>
          <a:p>
            <a:r>
              <a:rPr lang="de-DE" sz="1400" dirty="0">
                <a:solidFill>
                  <a:schemeClr val="accent1"/>
                </a:solidFill>
              </a:rPr>
              <a:t>Sediment</a:t>
            </a:r>
          </a:p>
        </p:txBody>
      </p:sp>
      <p:sp>
        <p:nvSpPr>
          <p:cNvPr id="457" name="Textfeld 456">
            <a:extLst>
              <a:ext uri="{FF2B5EF4-FFF2-40B4-BE49-F238E27FC236}">
                <a16:creationId xmlns:a16="http://schemas.microsoft.com/office/drawing/2014/main" id="{06C90425-587F-41FD-9A27-739FBB1FBBB1}"/>
              </a:ext>
            </a:extLst>
          </p:cNvPr>
          <p:cNvSpPr txBox="1"/>
          <p:nvPr/>
        </p:nvSpPr>
        <p:spPr>
          <a:xfrm>
            <a:off x="270305" y="4019791"/>
            <a:ext cx="1084938" cy="738664"/>
          </a:xfrm>
          <a:prstGeom prst="rect">
            <a:avLst/>
          </a:prstGeom>
          <a:noFill/>
        </p:spPr>
        <p:txBody>
          <a:bodyPr wrap="square" rtlCol="0">
            <a:spAutoFit/>
          </a:bodyPr>
          <a:lstStyle/>
          <a:p>
            <a:r>
              <a:rPr lang="de-DE" sz="1400" dirty="0">
                <a:solidFill>
                  <a:schemeClr val="accent1"/>
                </a:solidFill>
              </a:rPr>
              <a:t>Extraktions-mittel mit Extrakt</a:t>
            </a:r>
          </a:p>
        </p:txBody>
      </p:sp>
      <p:sp>
        <p:nvSpPr>
          <p:cNvPr id="459" name="Textfeld 458">
            <a:extLst>
              <a:ext uri="{FF2B5EF4-FFF2-40B4-BE49-F238E27FC236}">
                <a16:creationId xmlns:a16="http://schemas.microsoft.com/office/drawing/2014/main" id="{5EB0B4C2-0583-4F87-B1D1-FF7ADCB6EB50}"/>
              </a:ext>
            </a:extLst>
          </p:cNvPr>
          <p:cNvSpPr txBox="1"/>
          <p:nvPr/>
        </p:nvSpPr>
        <p:spPr>
          <a:xfrm>
            <a:off x="147617" y="4838956"/>
            <a:ext cx="1084938" cy="307777"/>
          </a:xfrm>
          <a:prstGeom prst="rect">
            <a:avLst/>
          </a:prstGeom>
          <a:noFill/>
        </p:spPr>
        <p:txBody>
          <a:bodyPr wrap="square" rtlCol="0">
            <a:spAutoFit/>
          </a:bodyPr>
          <a:lstStyle/>
          <a:p>
            <a:r>
              <a:rPr lang="de-DE" sz="1400" dirty="0">
                <a:solidFill>
                  <a:schemeClr val="accent1"/>
                </a:solidFill>
              </a:rPr>
              <a:t>Lösemittel</a:t>
            </a:r>
          </a:p>
        </p:txBody>
      </p:sp>
      <p:sp>
        <p:nvSpPr>
          <p:cNvPr id="461" name="Textfeld 460">
            <a:extLst>
              <a:ext uri="{FF2B5EF4-FFF2-40B4-BE49-F238E27FC236}">
                <a16:creationId xmlns:a16="http://schemas.microsoft.com/office/drawing/2014/main" id="{20F24628-DEF2-49F4-A4CD-E2658776438A}"/>
              </a:ext>
            </a:extLst>
          </p:cNvPr>
          <p:cNvSpPr txBox="1"/>
          <p:nvPr/>
        </p:nvSpPr>
        <p:spPr>
          <a:xfrm>
            <a:off x="3806769" y="4130233"/>
            <a:ext cx="1084938" cy="738664"/>
          </a:xfrm>
          <a:prstGeom prst="rect">
            <a:avLst/>
          </a:prstGeom>
          <a:noFill/>
        </p:spPr>
        <p:txBody>
          <a:bodyPr wrap="square" rtlCol="0">
            <a:spAutoFit/>
          </a:bodyPr>
          <a:lstStyle/>
          <a:p>
            <a:r>
              <a:rPr lang="de-DE" sz="1400" dirty="0">
                <a:solidFill>
                  <a:schemeClr val="accent1"/>
                </a:solidFill>
              </a:rPr>
              <a:t>Filterpapier mit Rückstand</a:t>
            </a:r>
          </a:p>
        </p:txBody>
      </p:sp>
      <p:sp>
        <p:nvSpPr>
          <p:cNvPr id="464" name="Textfeld 463">
            <a:extLst>
              <a:ext uri="{FF2B5EF4-FFF2-40B4-BE49-F238E27FC236}">
                <a16:creationId xmlns:a16="http://schemas.microsoft.com/office/drawing/2014/main" id="{DAECC261-3BD0-4EC4-B710-FF62BA48A3E2}"/>
              </a:ext>
            </a:extLst>
          </p:cNvPr>
          <p:cNvSpPr txBox="1"/>
          <p:nvPr/>
        </p:nvSpPr>
        <p:spPr>
          <a:xfrm>
            <a:off x="4120461" y="5698872"/>
            <a:ext cx="1084938" cy="307777"/>
          </a:xfrm>
          <a:prstGeom prst="rect">
            <a:avLst/>
          </a:prstGeom>
          <a:noFill/>
        </p:spPr>
        <p:txBody>
          <a:bodyPr wrap="square" rtlCol="0">
            <a:spAutoFit/>
          </a:bodyPr>
          <a:lstStyle/>
          <a:p>
            <a:r>
              <a:rPr lang="de-DE" sz="1400" dirty="0">
                <a:solidFill>
                  <a:schemeClr val="accent1"/>
                </a:solidFill>
              </a:rPr>
              <a:t>Filtrat</a:t>
            </a:r>
          </a:p>
        </p:txBody>
      </p:sp>
      <p:sp>
        <p:nvSpPr>
          <p:cNvPr id="465" name="Textfeld 464">
            <a:extLst>
              <a:ext uri="{FF2B5EF4-FFF2-40B4-BE49-F238E27FC236}">
                <a16:creationId xmlns:a16="http://schemas.microsoft.com/office/drawing/2014/main" id="{B7FC2F3A-DFBC-4FC1-B2E8-E99F063AF3E4}"/>
              </a:ext>
            </a:extLst>
          </p:cNvPr>
          <p:cNvSpPr txBox="1"/>
          <p:nvPr/>
        </p:nvSpPr>
        <p:spPr>
          <a:xfrm>
            <a:off x="9517074" y="2433847"/>
            <a:ext cx="1721493" cy="307777"/>
          </a:xfrm>
          <a:prstGeom prst="rect">
            <a:avLst/>
          </a:prstGeom>
          <a:noFill/>
        </p:spPr>
        <p:txBody>
          <a:bodyPr wrap="square" rtlCol="0">
            <a:spAutoFit/>
          </a:bodyPr>
          <a:lstStyle/>
          <a:p>
            <a:r>
              <a:rPr lang="de-DE" sz="1400" dirty="0">
                <a:solidFill>
                  <a:schemeClr val="accent1"/>
                </a:solidFill>
              </a:rPr>
              <a:t>Thermometer</a:t>
            </a:r>
          </a:p>
        </p:txBody>
      </p:sp>
      <p:sp>
        <p:nvSpPr>
          <p:cNvPr id="466" name="Textfeld 465">
            <a:extLst>
              <a:ext uri="{FF2B5EF4-FFF2-40B4-BE49-F238E27FC236}">
                <a16:creationId xmlns:a16="http://schemas.microsoft.com/office/drawing/2014/main" id="{D45E198D-4918-4B00-9491-EADBCC00B3FC}"/>
              </a:ext>
            </a:extLst>
          </p:cNvPr>
          <p:cNvSpPr txBox="1"/>
          <p:nvPr/>
        </p:nvSpPr>
        <p:spPr>
          <a:xfrm>
            <a:off x="9563755" y="4359123"/>
            <a:ext cx="1084938" cy="307777"/>
          </a:xfrm>
          <a:prstGeom prst="rect">
            <a:avLst/>
          </a:prstGeom>
          <a:noFill/>
        </p:spPr>
        <p:txBody>
          <a:bodyPr wrap="square" rtlCol="0">
            <a:spAutoFit/>
          </a:bodyPr>
          <a:lstStyle/>
          <a:p>
            <a:r>
              <a:rPr lang="de-DE" sz="1400" dirty="0">
                <a:solidFill>
                  <a:schemeClr val="accent1"/>
                </a:solidFill>
              </a:rPr>
              <a:t>Lösung</a:t>
            </a:r>
          </a:p>
        </p:txBody>
      </p:sp>
      <p:sp>
        <p:nvSpPr>
          <p:cNvPr id="467" name="Textfeld 466">
            <a:extLst>
              <a:ext uri="{FF2B5EF4-FFF2-40B4-BE49-F238E27FC236}">
                <a16:creationId xmlns:a16="http://schemas.microsoft.com/office/drawing/2014/main" id="{1B83DFB2-B43C-4B27-88B6-3D1F0A9EF3ED}"/>
              </a:ext>
            </a:extLst>
          </p:cNvPr>
          <p:cNvSpPr txBox="1"/>
          <p:nvPr/>
        </p:nvSpPr>
        <p:spPr>
          <a:xfrm>
            <a:off x="10576269" y="5646193"/>
            <a:ext cx="1084938" cy="523220"/>
          </a:xfrm>
          <a:prstGeom prst="rect">
            <a:avLst/>
          </a:prstGeom>
          <a:noFill/>
        </p:spPr>
        <p:txBody>
          <a:bodyPr wrap="square" rtlCol="0">
            <a:spAutoFit/>
          </a:bodyPr>
          <a:lstStyle/>
          <a:p>
            <a:r>
              <a:rPr lang="de-DE" sz="1400" dirty="0">
                <a:solidFill>
                  <a:schemeClr val="accent1"/>
                </a:solidFill>
              </a:rPr>
              <a:t>Destillat in der Vorlage</a:t>
            </a:r>
          </a:p>
        </p:txBody>
      </p:sp>
      <p:sp>
        <p:nvSpPr>
          <p:cNvPr id="468" name="Textfeld 467">
            <a:extLst>
              <a:ext uri="{FF2B5EF4-FFF2-40B4-BE49-F238E27FC236}">
                <a16:creationId xmlns:a16="http://schemas.microsoft.com/office/drawing/2014/main" id="{77B36DE5-51F2-4BF1-91AF-D3FB0ED040B7}"/>
              </a:ext>
            </a:extLst>
          </p:cNvPr>
          <p:cNvSpPr txBox="1"/>
          <p:nvPr/>
        </p:nvSpPr>
        <p:spPr>
          <a:xfrm>
            <a:off x="10984156" y="3009204"/>
            <a:ext cx="1084938" cy="307777"/>
          </a:xfrm>
          <a:prstGeom prst="rect">
            <a:avLst/>
          </a:prstGeom>
          <a:noFill/>
        </p:spPr>
        <p:txBody>
          <a:bodyPr wrap="square" rtlCol="0">
            <a:spAutoFit/>
          </a:bodyPr>
          <a:lstStyle/>
          <a:p>
            <a:r>
              <a:rPr lang="de-DE" sz="1400" dirty="0">
                <a:solidFill>
                  <a:schemeClr val="accent1"/>
                </a:solidFill>
              </a:rPr>
              <a:t>Kühler</a:t>
            </a:r>
          </a:p>
        </p:txBody>
      </p:sp>
    </p:spTree>
    <p:extLst>
      <p:ext uri="{BB962C8B-B14F-4D97-AF65-F5344CB8AC3E}">
        <p14:creationId xmlns:p14="http://schemas.microsoft.com/office/powerpoint/2010/main" val="132651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p:bldP spid="451" grpId="0"/>
      <p:bldP spid="453" grpId="0"/>
      <p:bldP spid="455" grpId="0"/>
      <p:bldP spid="457" grpId="0"/>
      <p:bldP spid="459" grpId="0"/>
      <p:bldP spid="461" grpId="0"/>
      <p:bldP spid="464" grpId="0"/>
      <p:bldP spid="465" grpId="0"/>
      <p:bldP spid="466" grpId="0"/>
      <p:bldP spid="467" grpId="0"/>
      <p:bldP spid="468"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Breitbild</PresentationFormat>
  <Paragraphs>188</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Calibri Light</vt:lpstr>
      <vt:lpstr>Symbol</vt:lpstr>
      <vt:lpstr>Times New Roman</vt:lpstr>
      <vt:lpstr>Office</vt:lpstr>
      <vt:lpstr>Reinstoffe und Stoffgemische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Reinstoffe und Stoffgemische</dc:title>
  <dc:creator>Claudia Eysel</dc:creator>
  <cp:lastModifiedBy>Claudia Eysel</cp:lastModifiedBy>
  <cp:revision>28</cp:revision>
  <dcterms:created xsi:type="dcterms:W3CDTF">2020-11-20T17:28:04Z</dcterms:created>
  <dcterms:modified xsi:type="dcterms:W3CDTF">2021-12-05T17:57:59Z</dcterms:modified>
</cp:coreProperties>
</file>