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32462-FCFC-4914-8CC0-00BE53FA5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449BA8-745D-42D2-A92C-EEEDFD39F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51A677-4633-4D2D-AF10-5414B2D3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FC43-2C74-4D2E-921B-CAD2B2DBF22D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FCD802-8476-42AD-910E-79AE0BC2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A945D-4A45-4E45-9640-D7D109DD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527F-10E8-4451-BB6F-76E1C855D6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64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83E06-8129-48B2-BE0A-4DE6C3851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EEB99D-A98B-40B4-8E8E-18D73F8F9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6B5EA4-CA3F-4872-8FD1-84E0E647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FC43-2C74-4D2E-921B-CAD2B2DBF22D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DF8CC1-3BAF-464C-BE60-D336F0F9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63745A-D9AF-4591-8D58-D349EC05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527F-10E8-4451-BB6F-76E1C855D6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91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E15A3F-F217-44C4-8B61-7F449A33F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711B44-A2CA-4096-8DA9-5B6D5FE2C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83E454-E223-476C-A58C-F556A430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FC43-2C74-4D2E-921B-CAD2B2DBF22D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E3E973-BC45-4B3C-B213-8CC8DD1F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BD3C1F-78E3-4832-B6E6-59DD1CAA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527F-10E8-4451-BB6F-76E1C855D6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44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BEBD9-64AF-4E98-B0F1-B25C0A04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1A3148-92BB-404C-B630-C41970381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DFA111-4873-421B-8514-8B97ED753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FC43-2C74-4D2E-921B-CAD2B2DBF22D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DBBEA6-104B-4FCA-B32F-E67C1BB1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748FBC-D034-4120-A366-F506BC1A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527F-10E8-4451-BB6F-76E1C855D6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02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CA97B-2DF8-41C7-9F9C-598615B8E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A7C3B9-AE27-4523-BF9A-684BB209E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0AD730-8D9E-4028-AA0D-4C3E9518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FC43-2C74-4D2E-921B-CAD2B2DBF22D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BB15C4-4E62-43D9-B76D-AF1A1C80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AAD0F9-F7DA-4449-8305-41C10752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527F-10E8-4451-BB6F-76E1C855D6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76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60A60-701E-41D8-8566-BC75B79D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FA2138-8659-4A38-B7D9-DDC7B2F43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9FB449-89C5-40AC-B7FD-E64DD1BB9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16F18-51CC-4686-849A-CF439899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FC43-2C74-4D2E-921B-CAD2B2DBF22D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EDDD71-A8A1-47F8-8475-9B0AACEE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C28D93-E0EE-42B2-88C3-49FCF268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527F-10E8-4451-BB6F-76E1C855D6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51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0574A-EC80-429D-AC55-4BD7C9BC4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B01657-BE8E-4DA5-A548-4123719C9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0251B9-0FFE-4CF7-A48B-25A993EAB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FCAE11-EDF1-42A4-910B-11F313AA4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ECADA3-5351-408E-85C3-3E0F1E25F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2EA1FB-3A98-4433-A9D1-E6E03929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FC43-2C74-4D2E-921B-CAD2B2DBF22D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CEC07E-7C55-4776-AA08-62CCA48D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B331ED-B735-42B6-9A24-D39E7B5D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527F-10E8-4451-BB6F-76E1C855D6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22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C3F3D-38FE-4BB2-A612-7E23D094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37D248-A906-4977-9167-DEFB4E83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FC43-2C74-4D2E-921B-CAD2B2DBF22D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46B1AB-1692-4878-A567-4531BDE2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91EEBB-A91C-47DA-BE9B-2F57F6FD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527F-10E8-4451-BB6F-76E1C855D6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70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D22F9E1-5C82-46C5-ADE3-C333E24F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FC43-2C74-4D2E-921B-CAD2B2DBF22D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8F28A6-7EFB-4DCD-ABB6-B9C9FF53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23B11F-D052-40A3-8D83-41764C86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527F-10E8-4451-BB6F-76E1C855D6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51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28AD5-D3C9-4FBC-A940-E9A87FF0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65152C-AF8F-4F97-8BDD-8E54AF60B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647E36-5863-4356-A62C-96ABB0147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80782-7CED-4136-BB6E-F7742888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FC43-2C74-4D2E-921B-CAD2B2DBF22D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B3B624-3243-462F-9AEE-D1872AC0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74C5A9-8043-456F-AB7D-20566360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527F-10E8-4451-BB6F-76E1C855D6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64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344DD-C87F-46FA-B13D-E32B05C3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9A75832-5E03-4BCF-B127-7191C5792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EE441D-5644-473E-A52C-CDB21EA51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4847FD-9E7B-457D-9578-3F453379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FC43-2C74-4D2E-921B-CAD2B2DBF22D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7096D9-7F7F-458A-917C-85C0B47E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6936B5-6D61-4ED5-A0D5-B573EED8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527F-10E8-4451-BB6F-76E1C855D6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49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EEC61F7-EE52-4CCA-8A47-AFB59C8A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66E0F-F8F7-4DA6-B908-9CC25E69E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D9F6A6-8F4C-4AAB-932A-1C0EE452F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3FC43-2C74-4D2E-921B-CAD2B2DBF22D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B5DD42-AF1A-46B2-BD2C-EA07F25E1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B40FFA-840F-42E3-98F6-68EB1FE98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5527F-10E8-4451-BB6F-76E1C855D6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27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Gras, draußen, Zug, Rauch enthält.&#10;&#10;Automatisch generierte Beschreibung">
            <a:extLst>
              <a:ext uri="{FF2B5EF4-FFF2-40B4-BE49-F238E27FC236}">
                <a16:creationId xmlns:a16="http://schemas.microsoft.com/office/drawing/2014/main" id="{AFF9D6E5-3B6B-4D99-99B7-A04648A95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4200525"/>
            <a:ext cx="2619375" cy="17430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24CB74C-8863-45CA-B4DE-553C50CA8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250" y="-673100"/>
            <a:ext cx="9144000" cy="2387600"/>
          </a:xfrm>
        </p:spPr>
        <p:txBody>
          <a:bodyPr/>
          <a:lstStyle/>
          <a:p>
            <a:r>
              <a:rPr lang="de-DE" dirty="0"/>
              <a:t>Reinstoffe und Stoffgemische</a:t>
            </a:r>
          </a:p>
        </p:txBody>
      </p:sp>
      <p:pic>
        <p:nvPicPr>
          <p:cNvPr id="5" name="Grafik 4" descr="Ein Bild, das sitzend, Foto, Tisch, Obst enthält.&#10;&#10;Automatisch generierte Beschreibung">
            <a:extLst>
              <a:ext uri="{FF2B5EF4-FFF2-40B4-BE49-F238E27FC236}">
                <a16:creationId xmlns:a16="http://schemas.microsoft.com/office/drawing/2014/main" id="{338A0615-AE52-4B7A-957A-C264357F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03" y="1888332"/>
            <a:ext cx="2457450" cy="1866900"/>
          </a:xfrm>
          <a:prstGeom prst="rect">
            <a:avLst/>
          </a:prstGeom>
        </p:spPr>
      </p:pic>
      <p:pic>
        <p:nvPicPr>
          <p:cNvPr id="7" name="Grafik 6" descr="Ein Bild, das Tisch, drinnen, Essen, Elemente enthält.&#10;&#10;Automatisch generierte Beschreibung">
            <a:extLst>
              <a:ext uri="{FF2B5EF4-FFF2-40B4-BE49-F238E27FC236}">
                <a16:creationId xmlns:a16="http://schemas.microsoft.com/office/drawing/2014/main" id="{39F0E980-F613-4DA7-8FBC-0C3501AB3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19" y="5143501"/>
            <a:ext cx="2334469" cy="1514476"/>
          </a:xfrm>
          <a:prstGeom prst="rect">
            <a:avLst/>
          </a:prstGeom>
        </p:spPr>
      </p:pic>
      <p:pic>
        <p:nvPicPr>
          <p:cNvPr id="11" name="Grafik 10" descr="Ein Bild, das Tasse, Kaffee, Tisch, Teller enthält.&#10;&#10;Automatisch generierte Beschreibung">
            <a:extLst>
              <a:ext uri="{FF2B5EF4-FFF2-40B4-BE49-F238E27FC236}">
                <a16:creationId xmlns:a16="http://schemas.microsoft.com/office/drawing/2014/main" id="{3F3B2596-BCB7-4B46-8729-2BACCAA8FE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2028825"/>
            <a:ext cx="2857500" cy="1600200"/>
          </a:xfrm>
          <a:prstGeom prst="rect">
            <a:avLst/>
          </a:prstGeom>
        </p:spPr>
      </p:pic>
      <p:pic>
        <p:nvPicPr>
          <p:cNvPr id="16" name="Grafik 15" descr="Ein Bild, das draußen, Gras, Wasser, Schaf enthält.&#10;&#10;Automatisch generierte Beschreibung">
            <a:extLst>
              <a:ext uri="{FF2B5EF4-FFF2-40B4-BE49-F238E27FC236}">
                <a16:creationId xmlns:a16="http://schemas.microsoft.com/office/drawing/2014/main" id="{0C67DABE-9863-4C9E-A5C0-7FB38098F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713" y="3943350"/>
            <a:ext cx="2466975" cy="1847850"/>
          </a:xfrm>
          <a:prstGeom prst="rect">
            <a:avLst/>
          </a:prstGeom>
        </p:spPr>
      </p:pic>
      <p:pic>
        <p:nvPicPr>
          <p:cNvPr id="20" name="Grafik 19" descr="Ein Bild, das Waffe enthält.&#10;&#10;Automatisch generierte Beschreibung">
            <a:extLst>
              <a:ext uri="{FF2B5EF4-FFF2-40B4-BE49-F238E27FC236}">
                <a16:creationId xmlns:a16="http://schemas.microsoft.com/office/drawing/2014/main" id="{518FE7DF-4683-463C-8462-55354EDE22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158" y="2828925"/>
            <a:ext cx="2600325" cy="1752600"/>
          </a:xfrm>
          <a:prstGeom prst="rect">
            <a:avLst/>
          </a:prstGeom>
        </p:spPr>
      </p:pic>
      <p:pic>
        <p:nvPicPr>
          <p:cNvPr id="22" name="Grafik 21" descr="Ein Bild, das sitzend enthält.&#10;&#10;Automatisch generierte Beschreibung">
            <a:extLst>
              <a:ext uri="{FF2B5EF4-FFF2-40B4-BE49-F238E27FC236}">
                <a16:creationId xmlns:a16="http://schemas.microsoft.com/office/drawing/2014/main" id="{1D9B0577-3847-4B89-87D6-847EA1748A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63" y="4743450"/>
            <a:ext cx="2143125" cy="214312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1463C522-F265-466E-944A-5D8236DE42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3638" y="3057525"/>
            <a:ext cx="2085975" cy="16859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2EA047C-A37D-4708-ADBF-8B0B3DF33F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74754" y="4238626"/>
            <a:ext cx="1047750" cy="1809750"/>
          </a:xfrm>
          <a:prstGeom prst="rect">
            <a:avLst/>
          </a:prstGeom>
        </p:spPr>
      </p:pic>
      <p:pic>
        <p:nvPicPr>
          <p:cNvPr id="25" name="Grafik 24" descr="Ein Bild, das draußen, Baseball, Spieler, Schläger enthält.&#10;&#10;Automatisch generierte Beschreibung">
            <a:extLst>
              <a:ext uri="{FF2B5EF4-FFF2-40B4-BE49-F238E27FC236}">
                <a16:creationId xmlns:a16="http://schemas.microsoft.com/office/drawing/2014/main" id="{F9122F2C-9152-4531-99B4-D3EB3410E5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955" y="1928812"/>
            <a:ext cx="2104090" cy="140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5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63FF18B5-6A14-4DD7-9467-21309A1F2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830995"/>
              </p:ext>
            </p:extLst>
          </p:nvPr>
        </p:nvGraphicFramePr>
        <p:xfrm>
          <a:off x="643467" y="1134540"/>
          <a:ext cx="10905066" cy="4595925"/>
        </p:xfrm>
        <a:graphic>
          <a:graphicData uri="http://schemas.openxmlformats.org/drawingml/2006/table">
            <a:tbl>
              <a:tblPr firstRow="1" bandRow="1"/>
              <a:tblGrid>
                <a:gridCol w="5452533">
                  <a:extLst>
                    <a:ext uri="{9D8B030D-6E8A-4147-A177-3AD203B41FA5}">
                      <a16:colId xmlns:a16="http://schemas.microsoft.com/office/drawing/2014/main" val="234529971"/>
                    </a:ext>
                  </a:extLst>
                </a:gridCol>
                <a:gridCol w="5452533">
                  <a:extLst>
                    <a:ext uri="{9D8B030D-6E8A-4147-A177-3AD203B41FA5}">
                      <a16:colId xmlns:a16="http://schemas.microsoft.com/office/drawing/2014/main" val="2214313726"/>
                    </a:ext>
                  </a:extLst>
                </a:gridCol>
              </a:tblGrid>
              <a:tr h="177859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Reinstoffe</a:t>
                      </a:r>
                      <a:endParaRPr lang="de-DE" sz="3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3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= Stoffe, die nicht mit anderen Stoffen vermischt sind, sie sind durch ihre </a:t>
                      </a:r>
                      <a:r>
                        <a:rPr lang="de-DE" sz="2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einheitlichen messbaren Eigenschaften </a:t>
                      </a:r>
                      <a:r>
                        <a:rPr lang="de-DE" sz="23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eindeutig gekennzeichnet.</a:t>
                      </a:r>
                      <a:endParaRPr lang="de-DE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65" marR="82865" marT="17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Stoffgemische</a:t>
                      </a:r>
                      <a:endParaRPr lang="de-DE" sz="3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3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= bestehen aus </a:t>
                      </a:r>
                      <a:r>
                        <a:rPr lang="de-DE" sz="2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verschiedenen Reinstoffen</a:t>
                      </a:r>
                      <a:r>
                        <a:rPr lang="de-DE" sz="23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, sie sind durch </a:t>
                      </a:r>
                      <a:r>
                        <a:rPr lang="de-DE" sz="2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geeignete Trennverfahren </a:t>
                      </a:r>
                      <a:r>
                        <a:rPr lang="de-DE" sz="23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in ihre Bestandteile trennbar.</a:t>
                      </a:r>
                      <a:endParaRPr lang="de-DE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65" marR="82865" marT="17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087393"/>
                  </a:ext>
                </a:extLst>
              </a:tr>
              <a:tr h="2810329">
                <a:tc>
                  <a:txBody>
                    <a:bodyPr/>
                    <a:lstStyle/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Symbol" panose="05050102010706020507" pitchFamily="18" charset="2"/>
                        <a:buChar char="·"/>
                        <a:tabLst>
                          <a:tab pos="457200" algn="l"/>
                        </a:tabLst>
                      </a:pPr>
                      <a:r>
                        <a:rPr lang="de-DE" sz="23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Wasser (destilliert)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de-DE" sz="23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Schwefel</a:t>
                      </a:r>
                      <a:endParaRPr lang="de-DE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de-DE" sz="23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Eisen</a:t>
                      </a:r>
                      <a:endParaRPr lang="de-DE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de-DE" sz="23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Kupferblech</a:t>
                      </a:r>
                      <a:endParaRPr lang="de-DE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de-DE" sz="23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Kochsalz</a:t>
                      </a:r>
                      <a:endParaRPr lang="de-DE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65" marR="82865" marT="17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Symbol" panose="05050102010706020507" pitchFamily="18" charset="2"/>
                        <a:buChar char="·"/>
                        <a:tabLst>
                          <a:tab pos="457200" algn="l"/>
                        </a:tabLst>
                      </a:pPr>
                      <a:r>
                        <a:rPr lang="de-DE" sz="23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Granit </a:t>
                      </a: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Symbol" panose="05050102010706020507" pitchFamily="18" charset="2"/>
                        <a:buChar char="·"/>
                        <a:tabLst>
                          <a:tab pos="457200" algn="l"/>
                        </a:tabLst>
                      </a:pPr>
                      <a:r>
                        <a:rPr lang="de-DE" sz="23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Mehl in Wasser</a:t>
                      </a:r>
                      <a:endParaRPr lang="de-DE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de-DE" sz="23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Mineralwasser</a:t>
                      </a:r>
                      <a:endParaRPr lang="de-DE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de-DE" sz="23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Speiseöl in Wasser</a:t>
                      </a:r>
                      <a:endParaRPr lang="de-DE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de-DE" sz="23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Messing</a:t>
                      </a:r>
                      <a:endParaRPr lang="de-DE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de-DE" sz="23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Zuckerlösung</a:t>
                      </a:r>
                      <a:endParaRPr lang="de-DE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de-DE" sz="23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Atemluft im Luftballon</a:t>
                      </a:r>
                      <a:endParaRPr lang="de-DE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65" marR="82865" marT="17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2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60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66F847B2-A9FD-4A74-85BC-BF6C49102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507" y="3641387"/>
            <a:ext cx="3524431" cy="805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Beispiele:</a:t>
            </a:r>
            <a:endParaRPr kumimoji="0" lang="de-DE" altLang="de-DE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3A4DA07D-3447-445C-BA6D-B2F7F04DA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508" y="1593196"/>
            <a:ext cx="3524431" cy="6289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Heterogene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Gemische</a:t>
            </a:r>
            <a:endParaRPr kumimoji="0" lang="de-DE" altLang="de-DE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8E780AEC-0A8B-4007-9053-73F4B4BF5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4853" y="1593196"/>
            <a:ext cx="3690370" cy="5900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Homogene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Gemische</a:t>
            </a:r>
            <a:endParaRPr kumimoji="0" lang="de-DE" altLang="de-DE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4C4145CE-C29C-473B-931C-D9C21DB38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508" y="2222180"/>
            <a:ext cx="3524431" cy="141920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Die einzelnen Bestandteile sind zumindest mit dem Mikroskop unterscheidbar.</a:t>
            </a:r>
            <a:endParaRPr kumimoji="0" lang="de-DE" altLang="de-D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Flüssigkeiten und Gase sind trüb.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08EBCAD9-EC27-419E-9B4F-501D507EE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4853" y="2183257"/>
            <a:ext cx="3690370" cy="14581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Die einzelnen Stoffe sind bis zu den kleinsten Teilchen miteinander vermischt und nicht mehr unterscheidbar.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Gase und Flüssigkeiten sind klar.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81E2D295-6D4B-4E3C-8639-1EE2E154C7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2069" y="1111444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FC955703-D4B0-4217-A4A9-2EB4260BF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2069" y="1111444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  <p:sp>
        <p:nvSpPr>
          <p:cNvPr id="10" name="Line 3">
            <a:extLst>
              <a:ext uri="{FF2B5EF4-FFF2-40B4-BE49-F238E27FC236}">
                <a16:creationId xmlns:a16="http://schemas.microsoft.com/office/drawing/2014/main" id="{B0EDA565-14E9-4DDF-8DBA-1DCDE5E45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5269" y="1111444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  <p:sp>
        <p:nvSpPr>
          <p:cNvPr id="11" name="Line 2">
            <a:extLst>
              <a:ext uri="{FF2B5EF4-FFF2-40B4-BE49-F238E27FC236}">
                <a16:creationId xmlns:a16="http://schemas.microsoft.com/office/drawing/2014/main" id="{C7619460-B137-49FA-8D17-9E91796A4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1069" y="1111444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360FF463-CE6D-452C-AC75-EC1FDDE61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4853" y="3636580"/>
            <a:ext cx="3690370" cy="8059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Beispiele:</a:t>
            </a:r>
            <a:endParaRPr kumimoji="0" lang="de-DE" altLang="de-DE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3CC029-D565-4BA7-B0EA-A595FDEF4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628" y="2002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44972A95-588F-4C35-B8EC-CB17AE9C2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628" y="6574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74604D07-C423-43AD-8315-DF2158284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4156" y="779759"/>
            <a:ext cx="2029910" cy="5254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Stoffgemische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13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>
            <a:extLst>
              <a:ext uri="{FF2B5EF4-FFF2-40B4-BE49-F238E27FC236}">
                <a16:creationId xmlns:a16="http://schemas.microsoft.com/office/drawing/2014/main" id="{3A4DA07D-3447-445C-BA6D-B2F7F04DA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3130" y="1713615"/>
            <a:ext cx="3524431" cy="6289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Heterogene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Gemische</a:t>
            </a:r>
            <a:endParaRPr kumimoji="0" lang="de-DE" altLang="de-DE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8E780AEC-0A8B-4007-9053-73F4B4BF5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2475" y="1713615"/>
            <a:ext cx="3690370" cy="5900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Homogene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Gemische</a:t>
            </a:r>
            <a:endParaRPr kumimoji="0" lang="de-DE" altLang="de-DE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81E2D295-6D4B-4E3C-8639-1EE2E154C7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9691" y="1231863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FC955703-D4B0-4217-A4A9-2EB4260BF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9691" y="1231863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  <p:sp>
        <p:nvSpPr>
          <p:cNvPr id="10" name="Line 3">
            <a:extLst>
              <a:ext uri="{FF2B5EF4-FFF2-40B4-BE49-F238E27FC236}">
                <a16:creationId xmlns:a16="http://schemas.microsoft.com/office/drawing/2014/main" id="{B0EDA565-14E9-4DDF-8DBA-1DCDE5E45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2891" y="1231863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  <p:sp>
        <p:nvSpPr>
          <p:cNvPr id="11" name="Line 2">
            <a:extLst>
              <a:ext uri="{FF2B5EF4-FFF2-40B4-BE49-F238E27FC236}">
                <a16:creationId xmlns:a16="http://schemas.microsoft.com/office/drawing/2014/main" id="{C7619460-B137-49FA-8D17-9E91796A4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8691" y="1231863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3CC029-D565-4BA7-B0EA-A595FDEF4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628" y="2002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44972A95-588F-4C35-B8EC-CB17AE9C2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628" y="6574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74604D07-C423-43AD-8315-DF2158284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778" y="900178"/>
            <a:ext cx="2029910" cy="5254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Gemischarten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6DF61F1-42A6-431A-BF5F-48044029FAB8}"/>
              </a:ext>
            </a:extLst>
          </p:cNvPr>
          <p:cNvSpPr txBox="1"/>
          <p:nvPr/>
        </p:nvSpPr>
        <p:spPr>
          <a:xfrm rot="19983753">
            <a:off x="9050675" y="3211461"/>
            <a:ext cx="2151017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Feststoffgemisch (Gemenge)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7258EA9-8008-45A4-99F6-927F6B0CB5F3}"/>
              </a:ext>
            </a:extLst>
          </p:cNvPr>
          <p:cNvSpPr txBox="1"/>
          <p:nvPr/>
        </p:nvSpPr>
        <p:spPr>
          <a:xfrm rot="21234181">
            <a:off x="3729761" y="4111326"/>
            <a:ext cx="215101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Suspension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69E4F37-CB04-4B6D-96F8-D7BDCF6A6BD9}"/>
              </a:ext>
            </a:extLst>
          </p:cNvPr>
          <p:cNvSpPr txBox="1"/>
          <p:nvPr/>
        </p:nvSpPr>
        <p:spPr>
          <a:xfrm rot="20629117">
            <a:off x="6070759" y="5053310"/>
            <a:ext cx="215101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Emulsion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7722F0B-D66B-4413-A69C-963A7E101DBD}"/>
              </a:ext>
            </a:extLst>
          </p:cNvPr>
          <p:cNvSpPr txBox="1"/>
          <p:nvPr/>
        </p:nvSpPr>
        <p:spPr>
          <a:xfrm>
            <a:off x="1241081" y="5179042"/>
            <a:ext cx="215101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Nebel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4D1571F-81BF-480C-AB3B-EE5D6F2C2652}"/>
              </a:ext>
            </a:extLst>
          </p:cNvPr>
          <p:cNvSpPr txBox="1"/>
          <p:nvPr/>
        </p:nvSpPr>
        <p:spPr>
          <a:xfrm rot="1314760">
            <a:off x="4600832" y="5953467"/>
            <a:ext cx="215101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Rauch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CDF7FAD-BFB3-43A4-B063-E9A29E87C731}"/>
              </a:ext>
            </a:extLst>
          </p:cNvPr>
          <p:cNvSpPr txBox="1"/>
          <p:nvPr/>
        </p:nvSpPr>
        <p:spPr>
          <a:xfrm rot="565854">
            <a:off x="8733698" y="4839584"/>
            <a:ext cx="215101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Lösung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D6CECF1-5BB5-4AF4-96BD-B885D426BDDD}"/>
              </a:ext>
            </a:extLst>
          </p:cNvPr>
          <p:cNvSpPr txBox="1"/>
          <p:nvPr/>
        </p:nvSpPr>
        <p:spPr>
          <a:xfrm rot="19842650">
            <a:off x="5670888" y="3038012"/>
            <a:ext cx="215101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Legierung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F109FB0-7026-4633-B6BC-05980DDF720F}"/>
              </a:ext>
            </a:extLst>
          </p:cNvPr>
          <p:cNvSpPr txBox="1"/>
          <p:nvPr/>
        </p:nvSpPr>
        <p:spPr>
          <a:xfrm rot="20751960">
            <a:off x="1312382" y="2757354"/>
            <a:ext cx="215101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Gasgemisch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DFF62E3-2EC1-45DF-A288-0B78B028AA08}"/>
              </a:ext>
            </a:extLst>
          </p:cNvPr>
          <p:cNvSpPr txBox="1"/>
          <p:nvPr/>
        </p:nvSpPr>
        <p:spPr>
          <a:xfrm rot="1176251">
            <a:off x="3841751" y="3025662"/>
            <a:ext cx="161206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Salzwasser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FBAE1C2-F023-47BE-BDEE-F3834B41AB24}"/>
              </a:ext>
            </a:extLst>
          </p:cNvPr>
          <p:cNvSpPr txBox="1"/>
          <p:nvPr/>
        </p:nvSpPr>
        <p:spPr>
          <a:xfrm>
            <a:off x="7774756" y="5602788"/>
            <a:ext cx="1631140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Gesprudeltes Wasser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42120D0-B828-498F-9330-127F20EA9A37}"/>
              </a:ext>
            </a:extLst>
          </p:cNvPr>
          <p:cNvSpPr txBox="1"/>
          <p:nvPr/>
        </p:nvSpPr>
        <p:spPr>
          <a:xfrm rot="21100159">
            <a:off x="7912110" y="2911313"/>
            <a:ext cx="1224631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Zigaretten-rauch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99A0BD6-1F4F-4C74-AB0C-77A6ED121E8D}"/>
              </a:ext>
            </a:extLst>
          </p:cNvPr>
          <p:cNvSpPr txBox="1"/>
          <p:nvPr/>
        </p:nvSpPr>
        <p:spPr>
          <a:xfrm rot="688035">
            <a:off x="1778907" y="3865723"/>
            <a:ext cx="1612064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Trüber Apfelsaft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2171FD1-D7E8-43A3-899E-5D847A3A387A}"/>
              </a:ext>
            </a:extLst>
          </p:cNvPr>
          <p:cNvSpPr txBox="1"/>
          <p:nvPr/>
        </p:nvSpPr>
        <p:spPr>
          <a:xfrm rot="20294448">
            <a:off x="2102095" y="5885849"/>
            <a:ext cx="1612064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Essig-Öl-Salatsoße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5DCB20D-1BBA-4752-B1D9-EF7745E1EDD3}"/>
              </a:ext>
            </a:extLst>
          </p:cNvPr>
          <p:cNvSpPr txBox="1"/>
          <p:nvPr/>
        </p:nvSpPr>
        <p:spPr>
          <a:xfrm>
            <a:off x="9937261" y="4302077"/>
            <a:ext cx="161206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Weißgold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7D074CD-4123-4E14-9F21-FEAAD62A6912}"/>
              </a:ext>
            </a:extLst>
          </p:cNvPr>
          <p:cNvSpPr txBox="1"/>
          <p:nvPr/>
        </p:nvSpPr>
        <p:spPr>
          <a:xfrm rot="313800">
            <a:off x="6465655" y="4104697"/>
            <a:ext cx="161206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Luft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B372097-1CD0-4E26-A78A-F620409DC4C0}"/>
              </a:ext>
            </a:extLst>
          </p:cNvPr>
          <p:cNvSpPr txBox="1"/>
          <p:nvPr/>
        </p:nvSpPr>
        <p:spPr>
          <a:xfrm rot="20141425">
            <a:off x="9913798" y="5813530"/>
            <a:ext cx="161206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Sand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1DAFE39-A21F-4288-AB59-18B802761AEF}"/>
              </a:ext>
            </a:extLst>
          </p:cNvPr>
          <p:cNvSpPr txBox="1"/>
          <p:nvPr/>
        </p:nvSpPr>
        <p:spPr>
          <a:xfrm rot="504400">
            <a:off x="4244304" y="5021669"/>
            <a:ext cx="161206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Schnaps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F5001DC-604C-4778-8055-86CA197A05C0}"/>
              </a:ext>
            </a:extLst>
          </p:cNvPr>
          <p:cNvSpPr txBox="1"/>
          <p:nvPr/>
        </p:nvSpPr>
        <p:spPr>
          <a:xfrm>
            <a:off x="0" y="-22331"/>
            <a:ext cx="6743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Aufgabe:</a:t>
            </a:r>
          </a:p>
          <a:p>
            <a:r>
              <a:rPr lang="de-DE" b="1" i="1" dirty="0"/>
              <a:t>Ordne jeder </a:t>
            </a:r>
            <a:r>
              <a:rPr lang="de-DE" b="1" i="1" dirty="0" err="1">
                <a:solidFill>
                  <a:srgbClr val="00B050"/>
                </a:solidFill>
              </a:rPr>
              <a:t>Gemischart</a:t>
            </a:r>
            <a:r>
              <a:rPr lang="de-DE" b="1" i="1" dirty="0"/>
              <a:t> ein passendes </a:t>
            </a:r>
            <a:r>
              <a:rPr lang="de-DE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Beispiel </a:t>
            </a:r>
            <a:r>
              <a:rPr lang="de-DE" b="1" i="1" dirty="0"/>
              <a:t>zu und sortiere sie nach heterogenen oder homogenen Gemischen:</a:t>
            </a:r>
          </a:p>
        </p:txBody>
      </p:sp>
    </p:spTree>
    <p:extLst>
      <p:ext uri="{BB962C8B-B14F-4D97-AF65-F5344CB8AC3E}">
        <p14:creationId xmlns:p14="http://schemas.microsoft.com/office/powerpoint/2010/main" val="189513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Breitbild</PresentationFormat>
  <Paragraphs>48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Times New Roman</vt:lpstr>
      <vt:lpstr>Office</vt:lpstr>
      <vt:lpstr>Reinstoffe und Stoffgemische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Reinstoffe und Stoffgemische</dc:title>
  <dc:creator>Claudia Eysel</dc:creator>
  <cp:lastModifiedBy>Claudia Eysel</cp:lastModifiedBy>
  <cp:revision>11</cp:revision>
  <dcterms:created xsi:type="dcterms:W3CDTF">2020-11-20T17:28:04Z</dcterms:created>
  <dcterms:modified xsi:type="dcterms:W3CDTF">2020-12-01T15:25:56Z</dcterms:modified>
</cp:coreProperties>
</file>