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6F358-08CB-4995-B1BF-CDD9C689F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4F2DF6-5112-4D85-8964-B318FB371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785488-B040-482C-899B-39C42F87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3C8D-35E9-4D4D-9624-7EF7B91EF483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B4DA99-E37A-4A2A-863F-C05CEF6B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6E35ED-218B-4094-B1D0-AD70C145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4699-AFC2-4560-A5BF-2CA296D85E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34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9EDFEE-5F65-46F0-873A-F9DF0F59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469F8C-54D3-4429-A814-11EB9DC06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575835-D5B3-4EFC-95D3-E5FD6CB3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3C8D-35E9-4D4D-9624-7EF7B91EF483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EBF97D-F9DA-4770-9DF0-FB4A583C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CE73F3-20EA-46BC-8F06-7209EA3D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4699-AFC2-4560-A5BF-2CA296D85E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18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FB749E4-4281-4D7B-BAAC-54FBFF1D7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2D922D-B4DB-4CE1-809F-F1FF6EF20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6E4DF7-7ECA-4E8C-A379-4072C4BC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3C8D-35E9-4D4D-9624-7EF7B91EF483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E2C281-1E08-4F96-B7D5-BEAA8B73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0065E1-8614-4F4F-AAAC-E22FEECF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4699-AFC2-4560-A5BF-2CA296D85E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1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6D72C-F622-439D-BC8D-E4FA8D23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21DA52-2E2C-47BC-A1B4-0459B4B60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B9D16D-6716-455B-8E8D-247978A9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3C8D-35E9-4D4D-9624-7EF7B91EF483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82CEF1-562D-4F13-AEB7-7CF81F9F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A54B51-89B7-447D-9AF0-ADC9214B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4699-AFC2-4560-A5BF-2CA296D85E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39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CC8AE-88B4-410D-A10D-2862B1DFB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02663E-830F-4680-87EA-257445702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D1679F-FB99-4897-9949-326B2E50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3C8D-35E9-4D4D-9624-7EF7B91EF483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4DDA6F-45D2-48EE-ABE4-E569C2DA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47F9F0-9B2F-4850-9C87-88509451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4699-AFC2-4560-A5BF-2CA296D85E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20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0DA63-5E6E-4AFD-B284-A6F63667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5A2D4B-408B-4DB5-BFBC-CA8F981E6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612425-4987-47BA-BBFD-26A647142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BF54A9-B310-4151-BD87-5859D0FD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3C8D-35E9-4D4D-9624-7EF7B91EF483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A48CF4-C950-41BB-A370-9BBA98FA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944C34-5734-4EE0-BD62-0505B259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4699-AFC2-4560-A5BF-2CA296D85E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18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398C9-2EB7-4B6D-92A6-DB86E0BD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08EC72-A714-446A-AFE7-0EE9D1BDD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843C60-4EC1-4979-BDE2-839D4852E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287C84-5D0D-4CE7-9188-7E95D20D8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AE381B-461C-4A5D-9A95-293C8ECB6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7F34A8-47BC-4CE2-B585-39AC19AF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3C8D-35E9-4D4D-9624-7EF7B91EF483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75819C-2F03-4151-8A00-ACA4FDE6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74ED8F-B102-4CF8-9848-E6EF7435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4699-AFC2-4560-A5BF-2CA296D85E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91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84D0-2F7A-4B7D-A1EB-3E89CAB6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AB73A2-2257-430B-BD8C-23CE1792D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3C8D-35E9-4D4D-9624-7EF7B91EF483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10CA96-39B0-439E-AD61-C0797838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00F7B7-8B5D-424A-9536-C07E3C9F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4699-AFC2-4560-A5BF-2CA296D85E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72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6EFB74D-8BF2-4AB7-828D-7DB8185E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3C8D-35E9-4D4D-9624-7EF7B91EF483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4B6E22-14CD-4032-B18C-CF368C81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96B790-ACDA-4B86-8933-15AA929B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4699-AFC2-4560-A5BF-2CA296D85E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58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AC80C-91E6-441E-85F5-A4214176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E5984-E199-4BFA-93CB-643C0A2A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6A052F-483E-48A3-ADCF-47D528A3D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130008-A162-47BD-9CAE-FA341460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3C8D-35E9-4D4D-9624-7EF7B91EF483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F1C2EF-CBEB-4D99-9FCC-D390C935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466DA5-513D-462A-BED2-04D3DC7B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4699-AFC2-4560-A5BF-2CA296D85E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9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14A89-7302-46FA-BF7E-C4C7FC63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1E86D7-2B7D-47F1-B0E6-E2ED9268D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350F70-AD62-4B09-9770-63F390520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E682F1-4D23-4643-AE43-F6BED731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3C8D-35E9-4D4D-9624-7EF7B91EF483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75CEBC-5DC8-4D86-9E60-DA3C1E72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27A9AC-24EF-4F77-941F-F8E0FCD3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4699-AFC2-4560-A5BF-2CA296D85E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49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6EF5B5-F550-4EF9-9078-DCFD7597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F5CBCD-05ED-4F61-88AF-0A3B8FDAE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F86067-B901-452D-974F-AD5DED21D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03C8D-35E9-4D4D-9624-7EF7B91EF483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761E82-3C35-4947-8B51-1188FEED1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29272-3E96-4C3F-BCF2-96C314557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C4699-AFC2-4560-A5BF-2CA296D85E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04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7F28D-2178-444E-9DD6-B5E2EAC41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17251"/>
            <a:ext cx="9144000" cy="2387600"/>
          </a:xfrm>
        </p:spPr>
        <p:txBody>
          <a:bodyPr/>
          <a:lstStyle/>
          <a:p>
            <a:r>
              <a:rPr lang="de-DE" dirty="0"/>
              <a:t>Online-Unterricht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401B20-DF69-4661-9CCB-29C1CFB3A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7366" y="2046507"/>
            <a:ext cx="9144000" cy="1655762"/>
          </a:xfrm>
        </p:spPr>
        <p:txBody>
          <a:bodyPr>
            <a:normAutofit/>
          </a:bodyPr>
          <a:lstStyle/>
          <a:p>
            <a:r>
              <a:rPr lang="de-DE" sz="2800" dirty="0"/>
              <a:t>19.01.2021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7EE1F16-D872-495A-82DA-2CF277F0D559}"/>
              </a:ext>
            </a:extLst>
          </p:cNvPr>
          <p:cNvSpPr txBox="1"/>
          <p:nvPr/>
        </p:nvSpPr>
        <p:spPr>
          <a:xfrm>
            <a:off x="1156437" y="3517963"/>
            <a:ext cx="10537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b="1" dirty="0"/>
              <a:t>Themen</a:t>
            </a:r>
            <a:r>
              <a:rPr lang="de-DE" sz="2400" dirty="0"/>
              <a:t>: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2400" dirty="0"/>
              <a:t>Besprechung der Hausaufgabe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sz="2400" dirty="0"/>
              <a:t>Atome – die kleinsten Teilchen der Stoffe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2400" dirty="0"/>
              <a:t>Die chemische Reaktion im Teilchenmodell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2400" dirty="0"/>
              <a:t>Hausaufgabe</a:t>
            </a:r>
          </a:p>
        </p:txBody>
      </p:sp>
    </p:spTree>
    <p:extLst>
      <p:ext uri="{BB962C8B-B14F-4D97-AF65-F5344CB8AC3E}">
        <p14:creationId xmlns:p14="http://schemas.microsoft.com/office/powerpoint/2010/main" val="56751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anpassen, Kerze enthält.&#10;&#10;Automatisch generierte Beschreibung">
            <a:extLst>
              <a:ext uri="{FF2B5EF4-FFF2-40B4-BE49-F238E27FC236}">
                <a16:creationId xmlns:a16="http://schemas.microsoft.com/office/drawing/2014/main" id="{727D72B4-F3C3-4FDB-8E1F-59F42D46E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46" y="3182358"/>
            <a:ext cx="1935587" cy="188837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54BCB7A-248A-41EA-B541-08F0FBEB2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508" y="2831037"/>
            <a:ext cx="1731693" cy="23445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7CC88F3-7F2F-4F24-BB89-26729B448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158" y="2831037"/>
            <a:ext cx="2294346" cy="2336316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0DE262F4-A5C7-4B7A-BFDB-61F07A650F28}"/>
              </a:ext>
            </a:extLst>
          </p:cNvPr>
          <p:cNvSpPr/>
          <p:nvPr/>
        </p:nvSpPr>
        <p:spPr>
          <a:xfrm>
            <a:off x="796410" y="1165271"/>
            <a:ext cx="10353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/>
            <a:r>
              <a:rPr lang="de-DE" dirty="0"/>
              <a:t>2. 	Schreibe zu den Versuchen jeweils die Beobachtungen auf: Eigenschaften der Stoffe vor und nach der Reaktion, Verlauf der Reaktion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A338E8B-D2F0-4CC0-93EC-EA5F7E357D1C}"/>
              </a:ext>
            </a:extLst>
          </p:cNvPr>
          <p:cNvSpPr txBox="1"/>
          <p:nvPr/>
        </p:nvSpPr>
        <p:spPr>
          <a:xfrm>
            <a:off x="796410" y="1893029"/>
            <a:ext cx="1096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/>
            <a:r>
              <a:rPr lang="de-DE" dirty="0"/>
              <a:t>3. 	Entscheide für alle drei Versuche, ob es sich um eine chemische Reaktion handelt und begründe deine Meinung!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61D0A26-539B-4B58-965F-48C3E5ADD53D}"/>
              </a:ext>
            </a:extLst>
          </p:cNvPr>
          <p:cNvSpPr/>
          <p:nvPr/>
        </p:nvSpPr>
        <p:spPr>
          <a:xfrm>
            <a:off x="796410" y="570560"/>
            <a:ext cx="3079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de-DE" b="1" u="sng" dirty="0"/>
              <a:t>Besprechung der Hausaufgabe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9A55884-667B-4081-88EE-4CD7CCB0F8D1}"/>
              </a:ext>
            </a:extLst>
          </p:cNvPr>
          <p:cNvSpPr txBox="1"/>
          <p:nvPr/>
        </p:nvSpPr>
        <p:spPr>
          <a:xfrm>
            <a:off x="796410" y="2997692"/>
            <a:ext cx="51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1B28B2A-CC57-49C8-BF4E-507A85762302}"/>
              </a:ext>
            </a:extLst>
          </p:cNvPr>
          <p:cNvSpPr txBox="1"/>
          <p:nvPr/>
        </p:nvSpPr>
        <p:spPr>
          <a:xfrm>
            <a:off x="4319284" y="2997692"/>
            <a:ext cx="51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E65F847-89F9-4AF2-BC8C-916DE46FEB85}"/>
              </a:ext>
            </a:extLst>
          </p:cNvPr>
          <p:cNvSpPr txBox="1"/>
          <p:nvPr/>
        </p:nvSpPr>
        <p:spPr>
          <a:xfrm>
            <a:off x="8428772" y="2997692"/>
            <a:ext cx="51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c.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AA3C7274-0B3B-40C5-B79D-FEA5F4379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8558" y="5340576"/>
            <a:ext cx="764889" cy="65015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D69EDA2-1090-4CCC-B751-BC9F1474D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555" y="5340576"/>
            <a:ext cx="764889" cy="65015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DA6AD40-B996-4DDF-A7EE-38AF400C0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5794" y="5340576"/>
            <a:ext cx="617648" cy="65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2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1138554-2076-4C24-A921-6D2E3B397847}"/>
              </a:ext>
            </a:extLst>
          </p:cNvPr>
          <p:cNvSpPr txBox="1"/>
          <p:nvPr/>
        </p:nvSpPr>
        <p:spPr>
          <a:xfrm>
            <a:off x="975360" y="340330"/>
            <a:ext cx="6723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/>
              <a:t>Atome – die kleinsten Teilchen der Stoffe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FDFB4F-3C40-471D-A212-4A0CE342F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7" y="848134"/>
            <a:ext cx="1248897" cy="126208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5DAC364-9686-4232-838A-1DEF03B585FE}"/>
              </a:ext>
            </a:extLst>
          </p:cNvPr>
          <p:cNvSpPr txBox="1"/>
          <p:nvPr/>
        </p:nvSpPr>
        <p:spPr>
          <a:xfrm>
            <a:off x="2484898" y="1015048"/>
            <a:ext cx="6459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1" dirty="0"/>
              <a:t>John Dalton </a:t>
            </a:r>
            <a:r>
              <a:rPr lang="de-DE" sz="2000" dirty="0"/>
              <a:t>(1766-1844): </a:t>
            </a:r>
          </a:p>
          <a:p>
            <a:r>
              <a:rPr lang="de-DE" sz="2000" dirty="0"/>
              <a:t>neue Modellvorstellung über den Aufbau der Stoffe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536A54F-FB1E-4CF3-9020-8F809A568B7C}"/>
              </a:ext>
            </a:extLst>
          </p:cNvPr>
          <p:cNvSpPr txBox="1"/>
          <p:nvPr/>
        </p:nvSpPr>
        <p:spPr>
          <a:xfrm>
            <a:off x="1047846" y="2347645"/>
            <a:ext cx="9209723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000" u="sng" dirty="0"/>
              <a:t>Das Atommodell nach John Dalton: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de-DE" sz="2000" dirty="0"/>
              <a:t>Atome sind die Grundbausteine aller Stoffteilchen. 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de-DE" sz="2000" dirty="0"/>
              <a:t>Sie können durch chemische Vorgänge weder vernichtet, noch erzeugt werden.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de-DE" sz="2000" dirty="0"/>
              <a:t>Es gibt genauso viele Atomarten, wie es Elemente im Periodensystem gibt.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de-DE" sz="2000" dirty="0"/>
              <a:t>Alle Atome eines Elements haben die gleiche Masse und Größe.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3D9510F-F009-47A5-8FA8-D0E2FCD54732}"/>
              </a:ext>
            </a:extLst>
          </p:cNvPr>
          <p:cNvSpPr txBox="1"/>
          <p:nvPr/>
        </p:nvSpPr>
        <p:spPr>
          <a:xfrm rot="1053679">
            <a:off x="9529472" y="788845"/>
            <a:ext cx="198555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i="1" dirty="0">
                <a:solidFill>
                  <a:schemeClr val="accent1"/>
                </a:solidFill>
              </a:rPr>
              <a:t>Heftaufschrieb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F49A562-6012-42C8-AC60-F183B65C4FE1}"/>
              </a:ext>
            </a:extLst>
          </p:cNvPr>
          <p:cNvSpPr/>
          <p:nvPr/>
        </p:nvSpPr>
        <p:spPr>
          <a:xfrm>
            <a:off x="1856975" y="4934897"/>
            <a:ext cx="426721" cy="4238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D49A42D-E24B-41D1-A6D8-A01CD6B6961A}"/>
              </a:ext>
            </a:extLst>
          </p:cNvPr>
          <p:cNvSpPr/>
          <p:nvPr/>
        </p:nvSpPr>
        <p:spPr>
          <a:xfrm>
            <a:off x="5201315" y="5013196"/>
            <a:ext cx="261257" cy="24026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2B70A4F-7C72-4C2C-9511-1226C36C2583}"/>
              </a:ext>
            </a:extLst>
          </p:cNvPr>
          <p:cNvSpPr/>
          <p:nvPr/>
        </p:nvSpPr>
        <p:spPr>
          <a:xfrm>
            <a:off x="1757326" y="5658286"/>
            <a:ext cx="566058" cy="5660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AECA5FB-C521-4207-83D5-32128ACAA07C}"/>
              </a:ext>
            </a:extLst>
          </p:cNvPr>
          <p:cNvSpPr/>
          <p:nvPr/>
        </p:nvSpPr>
        <p:spPr>
          <a:xfrm>
            <a:off x="5150091" y="5714342"/>
            <a:ext cx="405200" cy="3788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0AFF22E-F4A4-4A37-BAD6-3AD86EFF6185}"/>
              </a:ext>
            </a:extLst>
          </p:cNvPr>
          <p:cNvSpPr txBox="1"/>
          <p:nvPr/>
        </p:nvSpPr>
        <p:spPr>
          <a:xfrm>
            <a:off x="2442753" y="4967207"/>
            <a:ext cx="171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Sauerstoffatom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F68C22B-0980-445B-B2E2-77273E297B1D}"/>
              </a:ext>
            </a:extLst>
          </p:cNvPr>
          <p:cNvSpPr txBox="1"/>
          <p:nvPr/>
        </p:nvSpPr>
        <p:spPr>
          <a:xfrm>
            <a:off x="5614976" y="4962180"/>
            <a:ext cx="202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Wasserstoffatom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E52AAE5-277C-4320-B044-56161E2A4941}"/>
              </a:ext>
            </a:extLst>
          </p:cNvPr>
          <p:cNvSpPr txBox="1"/>
          <p:nvPr/>
        </p:nvSpPr>
        <p:spPr>
          <a:xfrm>
            <a:off x="2442753" y="5756648"/>
            <a:ext cx="171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Schwefelatom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703141E-7B9C-46BA-A239-7419E1EF95CC}"/>
              </a:ext>
            </a:extLst>
          </p:cNvPr>
          <p:cNvSpPr txBox="1"/>
          <p:nvPr/>
        </p:nvSpPr>
        <p:spPr>
          <a:xfrm>
            <a:off x="5652708" y="5671995"/>
            <a:ext cx="113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Zinkatom</a:t>
            </a:r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C36A2C8-A372-449B-97F2-D83526A5F2C5}"/>
              </a:ext>
            </a:extLst>
          </p:cNvPr>
          <p:cNvSpPr/>
          <p:nvPr/>
        </p:nvSpPr>
        <p:spPr>
          <a:xfrm>
            <a:off x="8243924" y="4902588"/>
            <a:ext cx="390871" cy="3693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9D3B2E0-0655-457D-A4C3-0ABF9262A021}"/>
              </a:ext>
            </a:extLst>
          </p:cNvPr>
          <p:cNvSpPr txBox="1"/>
          <p:nvPr/>
        </p:nvSpPr>
        <p:spPr>
          <a:xfrm>
            <a:off x="8793851" y="4902588"/>
            <a:ext cx="160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Stickstoffatom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EDCA0E4-D5F2-48BF-BAB3-D629EF1C4D0B}"/>
              </a:ext>
            </a:extLst>
          </p:cNvPr>
          <p:cNvSpPr txBox="1"/>
          <p:nvPr/>
        </p:nvSpPr>
        <p:spPr>
          <a:xfrm>
            <a:off x="975360" y="4913819"/>
            <a:ext cx="54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z.B.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ED5F1A9-9C10-4609-9CA5-884C6ACB923F}"/>
              </a:ext>
            </a:extLst>
          </p:cNvPr>
          <p:cNvSpPr/>
          <p:nvPr/>
        </p:nvSpPr>
        <p:spPr>
          <a:xfrm>
            <a:off x="8282650" y="5714342"/>
            <a:ext cx="310197" cy="2846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26C7258-A0B6-4FF6-95C0-65F7BCA7E018}"/>
              </a:ext>
            </a:extLst>
          </p:cNvPr>
          <p:cNvSpPr txBox="1"/>
          <p:nvPr/>
        </p:nvSpPr>
        <p:spPr>
          <a:xfrm>
            <a:off x="8787199" y="5658286"/>
            <a:ext cx="183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Kohlenstoffatom</a:t>
            </a:r>
          </a:p>
        </p:txBody>
      </p:sp>
    </p:spTree>
    <p:extLst>
      <p:ext uri="{BB962C8B-B14F-4D97-AF65-F5344CB8AC3E}">
        <p14:creationId xmlns:p14="http://schemas.microsoft.com/office/powerpoint/2010/main" val="146747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B439175-A118-43C3-93A4-C1355D43FA36}"/>
              </a:ext>
            </a:extLst>
          </p:cNvPr>
          <p:cNvSpPr txBox="1"/>
          <p:nvPr/>
        </p:nvSpPr>
        <p:spPr>
          <a:xfrm>
            <a:off x="628360" y="1255738"/>
            <a:ext cx="3118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Stoffteilchenmodell: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1A08429-81CE-479B-A5D4-575A43ED0CB8}"/>
              </a:ext>
            </a:extLst>
          </p:cNvPr>
          <p:cNvSpPr txBox="1"/>
          <p:nvPr/>
        </p:nvSpPr>
        <p:spPr>
          <a:xfrm>
            <a:off x="6000257" y="1251508"/>
            <a:ext cx="2595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Atommodell:</a:t>
            </a:r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AE80B73B-44E3-4EE3-B991-01D2AF497EBF}"/>
              </a:ext>
            </a:extLst>
          </p:cNvPr>
          <p:cNvSpPr/>
          <p:nvPr/>
        </p:nvSpPr>
        <p:spPr>
          <a:xfrm>
            <a:off x="1080700" y="2581479"/>
            <a:ext cx="70539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1D1823EE-EF27-40A6-B8FA-A3144566D41B}"/>
              </a:ext>
            </a:extLst>
          </p:cNvPr>
          <p:cNvSpPr/>
          <p:nvPr/>
        </p:nvSpPr>
        <p:spPr>
          <a:xfrm rot="20379754">
            <a:off x="1795471" y="2665214"/>
            <a:ext cx="70539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A4C623B2-96C5-4292-8A00-60CE3C818EA0}"/>
              </a:ext>
            </a:extLst>
          </p:cNvPr>
          <p:cNvSpPr/>
          <p:nvPr/>
        </p:nvSpPr>
        <p:spPr>
          <a:xfrm rot="19055416">
            <a:off x="1121171" y="3169153"/>
            <a:ext cx="70539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53810554-374E-42B2-A6A8-A4608315640C}"/>
              </a:ext>
            </a:extLst>
          </p:cNvPr>
          <p:cNvSpPr/>
          <p:nvPr/>
        </p:nvSpPr>
        <p:spPr>
          <a:xfrm rot="1446267">
            <a:off x="1919625" y="3250241"/>
            <a:ext cx="70539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BF261D5-1190-4B8C-BD29-DA8CC0AF88CF}"/>
              </a:ext>
            </a:extLst>
          </p:cNvPr>
          <p:cNvSpPr txBox="1"/>
          <p:nvPr/>
        </p:nvSpPr>
        <p:spPr>
          <a:xfrm>
            <a:off x="628360" y="683934"/>
            <a:ext cx="259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Bsp. Wasser / H</a:t>
            </a:r>
            <a:r>
              <a:rPr lang="de-DE" baseline="-25000" dirty="0"/>
              <a:t>2</a:t>
            </a:r>
            <a:r>
              <a:rPr lang="de-DE" dirty="0"/>
              <a:t>O: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AB918F-4AD0-4CDD-ACBC-B8A3D827D4EA}"/>
              </a:ext>
            </a:extLst>
          </p:cNvPr>
          <p:cNvSpPr txBox="1"/>
          <p:nvPr/>
        </p:nvSpPr>
        <p:spPr>
          <a:xfrm>
            <a:off x="2822527" y="2806953"/>
            <a:ext cx="147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Wasser-</a:t>
            </a:r>
            <a:r>
              <a:rPr lang="de-DE" dirty="0">
                <a:solidFill>
                  <a:srgbClr val="FF0000"/>
                </a:solidFill>
              </a:rPr>
              <a:t>Stoffteilchen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ECFCE8F-3F5A-4480-86D7-801844047E63}"/>
              </a:ext>
            </a:extLst>
          </p:cNvPr>
          <p:cNvSpPr txBox="1"/>
          <p:nvPr/>
        </p:nvSpPr>
        <p:spPr>
          <a:xfrm>
            <a:off x="596721" y="208131"/>
            <a:ext cx="9866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/>
              <a:t>Was ist der Unterschied zwischen dem Stoffteilchenmodell und dem Atommodell?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1DC4CAA-806F-46A6-A72B-134B9A916235}"/>
              </a:ext>
            </a:extLst>
          </p:cNvPr>
          <p:cNvCxnSpPr/>
          <p:nvPr/>
        </p:nvCxnSpPr>
        <p:spPr>
          <a:xfrm flipH="1">
            <a:off x="2574219" y="3319333"/>
            <a:ext cx="248308" cy="133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2960DE4-E0F3-411D-AE4F-B7FFB5017B57}"/>
              </a:ext>
            </a:extLst>
          </p:cNvPr>
          <p:cNvCxnSpPr>
            <a:cxnSpLocks/>
          </p:cNvCxnSpPr>
          <p:nvPr/>
        </p:nvCxnSpPr>
        <p:spPr>
          <a:xfrm flipH="1" flipV="1">
            <a:off x="2516105" y="2879886"/>
            <a:ext cx="306422" cy="92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0088477-A0FC-4F4A-B748-9EAF52299704}"/>
              </a:ext>
            </a:extLst>
          </p:cNvPr>
          <p:cNvGrpSpPr/>
          <p:nvPr/>
        </p:nvGrpSpPr>
        <p:grpSpPr>
          <a:xfrm rot="19628361">
            <a:off x="6248808" y="3364362"/>
            <a:ext cx="670450" cy="655149"/>
            <a:chOff x="6705601" y="2185850"/>
            <a:chExt cx="670450" cy="655149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DB6EF5C9-4401-4F02-8E3A-4AF2DE00517F}"/>
                </a:ext>
              </a:extLst>
            </p:cNvPr>
            <p:cNvSpPr/>
            <p:nvPr/>
          </p:nvSpPr>
          <p:spPr>
            <a:xfrm>
              <a:off x="6932022" y="2185850"/>
              <a:ext cx="426721" cy="4238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8AC64176-6D2B-4443-B66B-0512F4476064}"/>
                </a:ext>
              </a:extLst>
            </p:cNvPr>
            <p:cNvSpPr/>
            <p:nvPr/>
          </p:nvSpPr>
          <p:spPr>
            <a:xfrm>
              <a:off x="6705601" y="2442597"/>
              <a:ext cx="261257" cy="24026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6382B21-DE88-4BEB-A9EF-D29917D08503}"/>
                </a:ext>
              </a:extLst>
            </p:cNvPr>
            <p:cNvSpPr/>
            <p:nvPr/>
          </p:nvSpPr>
          <p:spPr>
            <a:xfrm>
              <a:off x="7114794" y="2600731"/>
              <a:ext cx="261257" cy="24026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E666070-AA80-4107-805E-D6ADB26EE84E}"/>
              </a:ext>
            </a:extLst>
          </p:cNvPr>
          <p:cNvGrpSpPr/>
          <p:nvPr/>
        </p:nvGrpSpPr>
        <p:grpSpPr>
          <a:xfrm rot="19641852">
            <a:off x="7144072" y="3792034"/>
            <a:ext cx="670450" cy="655149"/>
            <a:chOff x="6705601" y="2185850"/>
            <a:chExt cx="670450" cy="655149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70B63F6-7528-491F-B3DD-336F7DD84BFF}"/>
                </a:ext>
              </a:extLst>
            </p:cNvPr>
            <p:cNvSpPr/>
            <p:nvPr/>
          </p:nvSpPr>
          <p:spPr>
            <a:xfrm>
              <a:off x="6932022" y="2185850"/>
              <a:ext cx="426721" cy="4238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25E136C8-E37D-4829-A9FF-FA24CE392524}"/>
                </a:ext>
              </a:extLst>
            </p:cNvPr>
            <p:cNvSpPr/>
            <p:nvPr/>
          </p:nvSpPr>
          <p:spPr>
            <a:xfrm>
              <a:off x="6705601" y="2442597"/>
              <a:ext cx="261257" cy="24026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62BA8FEC-9985-473D-B938-4015D1878192}"/>
                </a:ext>
              </a:extLst>
            </p:cNvPr>
            <p:cNvSpPr/>
            <p:nvPr/>
          </p:nvSpPr>
          <p:spPr>
            <a:xfrm>
              <a:off x="7114794" y="2600731"/>
              <a:ext cx="261257" cy="24026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00768011-4CFC-46EC-9180-01A5CB9B16A0}"/>
              </a:ext>
            </a:extLst>
          </p:cNvPr>
          <p:cNvGrpSpPr/>
          <p:nvPr/>
        </p:nvGrpSpPr>
        <p:grpSpPr>
          <a:xfrm rot="7925873">
            <a:off x="7752765" y="3041626"/>
            <a:ext cx="670450" cy="655149"/>
            <a:chOff x="6705601" y="2185850"/>
            <a:chExt cx="670450" cy="655149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D786B2C-1E01-4F76-8222-7478FB320E31}"/>
                </a:ext>
              </a:extLst>
            </p:cNvPr>
            <p:cNvSpPr/>
            <p:nvPr/>
          </p:nvSpPr>
          <p:spPr>
            <a:xfrm>
              <a:off x="6932022" y="2185850"/>
              <a:ext cx="426721" cy="4238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F91CDE6A-638E-4BD2-8C0E-1D5AC082EB1E}"/>
                </a:ext>
              </a:extLst>
            </p:cNvPr>
            <p:cNvSpPr/>
            <p:nvPr/>
          </p:nvSpPr>
          <p:spPr>
            <a:xfrm>
              <a:off x="6705601" y="2442597"/>
              <a:ext cx="261257" cy="24026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E0D5EDF-ED6E-4902-8261-7378EA25F456}"/>
                </a:ext>
              </a:extLst>
            </p:cNvPr>
            <p:cNvSpPr/>
            <p:nvPr/>
          </p:nvSpPr>
          <p:spPr>
            <a:xfrm>
              <a:off x="7114794" y="2600731"/>
              <a:ext cx="261257" cy="24026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179CED66-D04E-4F72-8F50-FA16F77772C2}"/>
              </a:ext>
            </a:extLst>
          </p:cNvPr>
          <p:cNvGrpSpPr/>
          <p:nvPr/>
        </p:nvGrpSpPr>
        <p:grpSpPr>
          <a:xfrm rot="20477696">
            <a:off x="6645629" y="2406609"/>
            <a:ext cx="670450" cy="655149"/>
            <a:chOff x="6705601" y="2185850"/>
            <a:chExt cx="670450" cy="655149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BFCFA1B-FE3C-4574-A006-FD8F30ABB685}"/>
                </a:ext>
              </a:extLst>
            </p:cNvPr>
            <p:cNvSpPr/>
            <p:nvPr/>
          </p:nvSpPr>
          <p:spPr>
            <a:xfrm>
              <a:off x="6932022" y="2185850"/>
              <a:ext cx="426721" cy="4238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A36C547-57CA-4379-8735-D8C22C1DB1FB}"/>
                </a:ext>
              </a:extLst>
            </p:cNvPr>
            <p:cNvSpPr/>
            <p:nvPr/>
          </p:nvSpPr>
          <p:spPr>
            <a:xfrm>
              <a:off x="6705601" y="2442597"/>
              <a:ext cx="261257" cy="24026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40F08A73-2BC8-4E59-A1F2-218FF941AFAB}"/>
                </a:ext>
              </a:extLst>
            </p:cNvPr>
            <p:cNvSpPr/>
            <p:nvPr/>
          </p:nvSpPr>
          <p:spPr>
            <a:xfrm>
              <a:off x="7114794" y="2600731"/>
              <a:ext cx="261257" cy="24026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F3850AD1-FF0C-4799-A888-E0958A1215CA}"/>
              </a:ext>
            </a:extLst>
          </p:cNvPr>
          <p:cNvSpPr txBox="1"/>
          <p:nvPr/>
        </p:nvSpPr>
        <p:spPr>
          <a:xfrm>
            <a:off x="7641231" y="2167158"/>
            <a:ext cx="17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/>
              <a:t>Wasser</a:t>
            </a:r>
            <a:r>
              <a:rPr lang="de-DE" b="1" i="1" dirty="0">
                <a:solidFill>
                  <a:srgbClr val="FF0000"/>
                </a:solidFill>
              </a:rPr>
              <a:t>molekül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360D21E-AD9E-459B-A65B-F6F552A2921D}"/>
              </a:ext>
            </a:extLst>
          </p:cNvPr>
          <p:cNvSpPr txBox="1"/>
          <p:nvPr/>
        </p:nvSpPr>
        <p:spPr>
          <a:xfrm>
            <a:off x="8523386" y="3049124"/>
            <a:ext cx="1939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i="1" dirty="0"/>
              <a:t>2 Wasserstoff</a:t>
            </a:r>
            <a:r>
              <a:rPr lang="de-DE" sz="1600" b="1" i="1" dirty="0">
                <a:solidFill>
                  <a:srgbClr val="FF0000"/>
                </a:solidFill>
              </a:rPr>
              <a:t>atome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CE495E7-71E3-46C2-87C2-FE9C5A9FC868}"/>
              </a:ext>
            </a:extLst>
          </p:cNvPr>
          <p:cNvSpPr txBox="1"/>
          <p:nvPr/>
        </p:nvSpPr>
        <p:spPr>
          <a:xfrm>
            <a:off x="8574939" y="3474558"/>
            <a:ext cx="1759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i="1" dirty="0"/>
              <a:t>Sauerstoff</a:t>
            </a:r>
            <a:r>
              <a:rPr lang="de-DE" sz="1600" b="1" i="1" dirty="0">
                <a:solidFill>
                  <a:srgbClr val="FF0000"/>
                </a:solidFill>
              </a:rPr>
              <a:t>atom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4FEDC84C-2A8B-436A-9E36-0421187E9C81}"/>
              </a:ext>
            </a:extLst>
          </p:cNvPr>
          <p:cNvCxnSpPr>
            <a:cxnSpLocks/>
          </p:cNvCxnSpPr>
          <p:nvPr/>
        </p:nvCxnSpPr>
        <p:spPr>
          <a:xfrm flipH="1">
            <a:off x="8211674" y="3209817"/>
            <a:ext cx="4039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68D6284B-C698-49EB-A2BA-E6E6CC4C225E}"/>
              </a:ext>
            </a:extLst>
          </p:cNvPr>
          <p:cNvCxnSpPr>
            <a:cxnSpLocks/>
          </p:cNvCxnSpPr>
          <p:nvPr/>
        </p:nvCxnSpPr>
        <p:spPr>
          <a:xfrm flipH="1">
            <a:off x="7824072" y="3209817"/>
            <a:ext cx="791576" cy="190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0EC29C22-1D18-49E6-8BFC-42B46D30BFB3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8170721" y="3559408"/>
            <a:ext cx="404218" cy="84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leichschenkliges Dreieck 50">
            <a:extLst>
              <a:ext uri="{FF2B5EF4-FFF2-40B4-BE49-F238E27FC236}">
                <a16:creationId xmlns:a16="http://schemas.microsoft.com/office/drawing/2014/main" id="{41252F72-D4CF-4E17-93B5-EDFF73275DF8}"/>
              </a:ext>
            </a:extLst>
          </p:cNvPr>
          <p:cNvSpPr/>
          <p:nvPr/>
        </p:nvSpPr>
        <p:spPr>
          <a:xfrm rot="1964013">
            <a:off x="7647466" y="2867814"/>
            <a:ext cx="1081675" cy="873240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1D0AD6CA-3ABF-47CC-842C-8A9682D28005}"/>
              </a:ext>
            </a:extLst>
          </p:cNvPr>
          <p:cNvSpPr/>
          <p:nvPr/>
        </p:nvSpPr>
        <p:spPr>
          <a:xfrm rot="21032568">
            <a:off x="6973102" y="3536216"/>
            <a:ext cx="1081675" cy="873240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14CDAA6A-C1F5-4852-A83B-EB3B851F7180}"/>
              </a:ext>
            </a:extLst>
          </p:cNvPr>
          <p:cNvSpPr/>
          <p:nvPr/>
        </p:nvSpPr>
        <p:spPr>
          <a:xfrm rot="21026486">
            <a:off x="6077657" y="3074224"/>
            <a:ext cx="1081675" cy="873240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Gleichschenkliges Dreieck 55">
            <a:extLst>
              <a:ext uri="{FF2B5EF4-FFF2-40B4-BE49-F238E27FC236}">
                <a16:creationId xmlns:a16="http://schemas.microsoft.com/office/drawing/2014/main" id="{7C5D62F9-589A-4147-9D9F-0AD46DF25A4E}"/>
              </a:ext>
            </a:extLst>
          </p:cNvPr>
          <p:cNvSpPr/>
          <p:nvPr/>
        </p:nvSpPr>
        <p:spPr>
          <a:xfrm rot="204687">
            <a:off x="6484965" y="2137685"/>
            <a:ext cx="1081675" cy="873240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19ED634E-3B84-4B09-8857-3D2757B04C33}"/>
              </a:ext>
            </a:extLst>
          </p:cNvPr>
          <p:cNvSpPr txBox="1"/>
          <p:nvPr/>
        </p:nvSpPr>
        <p:spPr>
          <a:xfrm>
            <a:off x="5849173" y="4720844"/>
            <a:ext cx="5320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Wasser besteht aus </a:t>
            </a:r>
            <a:r>
              <a:rPr lang="de-DE" u="sng" dirty="0"/>
              <a:t>Wassermolekülen</a:t>
            </a:r>
            <a:r>
              <a:rPr lang="de-DE" dirty="0"/>
              <a:t>. Jedes Wassermolekül besteht aus einem Sauerstoff-</a:t>
            </a:r>
            <a:r>
              <a:rPr lang="de-DE" u="sng" dirty="0"/>
              <a:t> </a:t>
            </a:r>
            <a:r>
              <a:rPr lang="de-DE" dirty="0"/>
              <a:t>und zwei Wasserstoff</a:t>
            </a:r>
            <a:r>
              <a:rPr lang="de-DE" u="sng" dirty="0"/>
              <a:t>atomen</a:t>
            </a:r>
          </a:p>
        </p:txBody>
      </p:sp>
      <p:sp>
        <p:nvSpPr>
          <p:cNvPr id="64" name="Geschweifte Klammer links 63">
            <a:extLst>
              <a:ext uri="{FF2B5EF4-FFF2-40B4-BE49-F238E27FC236}">
                <a16:creationId xmlns:a16="http://schemas.microsoft.com/office/drawing/2014/main" id="{10A2A401-D86D-467E-BACD-0F3C8C079F7B}"/>
              </a:ext>
            </a:extLst>
          </p:cNvPr>
          <p:cNvSpPr/>
          <p:nvPr/>
        </p:nvSpPr>
        <p:spPr>
          <a:xfrm rot="9278677">
            <a:off x="7358648" y="1913487"/>
            <a:ext cx="263498" cy="1140931"/>
          </a:xfrm>
          <a:prstGeom prst="leftBrace">
            <a:avLst>
              <a:gd name="adj1" fmla="val 10824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06AF5AD-ACCB-493B-BCEB-9440C1EE0EC9}"/>
              </a:ext>
            </a:extLst>
          </p:cNvPr>
          <p:cNvSpPr txBox="1"/>
          <p:nvPr/>
        </p:nvSpPr>
        <p:spPr>
          <a:xfrm>
            <a:off x="694262" y="4720844"/>
            <a:ext cx="377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Wasser besteht aus einheitlichen Wasser-</a:t>
            </a:r>
            <a:r>
              <a:rPr lang="de-DE" u="sng" dirty="0"/>
              <a:t>Stoffteilchen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66E6159-E638-40AD-83C2-B84A945B8C66}"/>
              </a:ext>
            </a:extLst>
          </p:cNvPr>
          <p:cNvSpPr txBox="1"/>
          <p:nvPr/>
        </p:nvSpPr>
        <p:spPr>
          <a:xfrm rot="1053679">
            <a:off x="10498238" y="527721"/>
            <a:ext cx="108816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i="1" dirty="0">
                <a:solidFill>
                  <a:schemeClr val="accent1"/>
                </a:solidFill>
              </a:rPr>
              <a:t>AB 1</a:t>
            </a:r>
          </a:p>
        </p:txBody>
      </p:sp>
    </p:spTree>
    <p:extLst>
      <p:ext uri="{BB962C8B-B14F-4D97-AF65-F5344CB8AC3E}">
        <p14:creationId xmlns:p14="http://schemas.microsoft.com/office/powerpoint/2010/main" val="338993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51" grpId="0" animBg="1"/>
      <p:bldP spid="54" grpId="0" animBg="1"/>
      <p:bldP spid="55" grpId="0" animBg="1"/>
      <p:bldP spid="56" grpId="0" animBg="1"/>
      <p:bldP spid="57" grpId="0"/>
      <p:bldP spid="64" grpId="0" animBg="1"/>
      <p:bldP spid="11" grpId="0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A0C3B79-F0C8-4C5E-ACC0-51A656E635F8}"/>
              </a:ext>
            </a:extLst>
          </p:cNvPr>
          <p:cNvSpPr txBox="1"/>
          <p:nvPr/>
        </p:nvSpPr>
        <p:spPr>
          <a:xfrm>
            <a:off x="391885" y="172247"/>
            <a:ext cx="1140822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400" b="1" dirty="0"/>
              <a:t>Merke</a:t>
            </a:r>
            <a:r>
              <a:rPr lang="de-DE" sz="2400" dirty="0"/>
              <a:t>: Je nach Stoffgruppe sind die Stoffe unterschiedlich aus den Atomen aufgebaut: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755751-9AA8-4694-9F36-4D17B6E86088}"/>
              </a:ext>
            </a:extLst>
          </p:cNvPr>
          <p:cNvSpPr txBox="1"/>
          <p:nvPr/>
        </p:nvSpPr>
        <p:spPr>
          <a:xfrm>
            <a:off x="504507" y="1056870"/>
            <a:ext cx="292606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de-DE" sz="2400" b="1" dirty="0">
                <a:solidFill>
                  <a:srgbClr val="FF0000"/>
                </a:solidFill>
              </a:rPr>
              <a:t>Metalle</a:t>
            </a:r>
            <a:r>
              <a:rPr lang="de-DE" dirty="0"/>
              <a:t> </a:t>
            </a:r>
          </a:p>
          <a:p>
            <a:r>
              <a:rPr lang="de-DE" dirty="0"/>
              <a:t>bestehen aus großen </a:t>
            </a:r>
            <a:r>
              <a:rPr lang="de-DE" u="sng" dirty="0"/>
              <a:t>Verbänden aus Metallatomen</a:t>
            </a:r>
            <a:r>
              <a:rPr lang="de-DE" dirty="0"/>
              <a:t>, die in einem regelmäßigen Gitter angeordnet sind.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64BEFB4-C4D8-4915-BC29-899B86758B5B}"/>
              </a:ext>
            </a:extLst>
          </p:cNvPr>
          <p:cNvSpPr txBox="1"/>
          <p:nvPr/>
        </p:nvSpPr>
        <p:spPr>
          <a:xfrm>
            <a:off x="4099278" y="794808"/>
            <a:ext cx="31002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de-DE" sz="2400" b="1" dirty="0">
                <a:solidFill>
                  <a:srgbClr val="FF0000"/>
                </a:solidFill>
              </a:rPr>
              <a:t>Flüchtige Stoffe / Nichtmetalle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</a:p>
          <a:p>
            <a:r>
              <a:rPr lang="de-DE" dirty="0"/>
              <a:t>bestehen aus </a:t>
            </a:r>
            <a:r>
              <a:rPr lang="de-DE" u="sng" dirty="0"/>
              <a:t>Molekülen</a:t>
            </a:r>
            <a:r>
              <a:rPr lang="de-DE" dirty="0"/>
              <a:t>. Diese sind aus mehreren Atomen aufgebaut, die fest miteinander verbunden sind.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132EBA7-5756-4944-8ABC-C1FAE07601F1}"/>
              </a:ext>
            </a:extLst>
          </p:cNvPr>
          <p:cNvSpPr txBox="1"/>
          <p:nvPr/>
        </p:nvSpPr>
        <p:spPr>
          <a:xfrm>
            <a:off x="8188609" y="1056870"/>
            <a:ext cx="32874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de-DE" sz="2400" b="1" dirty="0">
                <a:solidFill>
                  <a:srgbClr val="FF0000"/>
                </a:solidFill>
              </a:rPr>
              <a:t>Salze</a:t>
            </a:r>
            <a:r>
              <a:rPr lang="de-DE" dirty="0"/>
              <a:t> </a:t>
            </a:r>
          </a:p>
          <a:p>
            <a:r>
              <a:rPr lang="de-DE" dirty="0"/>
              <a:t>bestehen aus großen Verbänden, in denen </a:t>
            </a:r>
            <a:r>
              <a:rPr lang="de-DE" u="sng" dirty="0"/>
              <a:t>Ionen</a:t>
            </a:r>
            <a:r>
              <a:rPr lang="de-DE" dirty="0"/>
              <a:t> von Metallen und Nichtmetallen in einem </a:t>
            </a:r>
            <a:r>
              <a:rPr lang="de-DE" u="sng" dirty="0"/>
              <a:t>regelmäßigen Gitter </a:t>
            </a:r>
            <a:r>
              <a:rPr lang="de-DE" dirty="0"/>
              <a:t>angeordnet sind. Ionen sind geladene Atome.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B1D87888-F634-4E51-A517-8A5A64E12145}"/>
              </a:ext>
            </a:extLst>
          </p:cNvPr>
          <p:cNvGrpSpPr/>
          <p:nvPr/>
        </p:nvGrpSpPr>
        <p:grpSpPr>
          <a:xfrm>
            <a:off x="731797" y="3225430"/>
            <a:ext cx="1837162" cy="1381215"/>
            <a:chOff x="935443" y="3648531"/>
            <a:chExt cx="1837162" cy="1381215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31C8B21-6699-4F43-9E22-46A393B2CE35}"/>
                </a:ext>
              </a:extLst>
            </p:cNvPr>
            <p:cNvSpPr/>
            <p:nvPr/>
          </p:nvSpPr>
          <p:spPr>
            <a:xfrm>
              <a:off x="935443" y="3648533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CBB237BD-6BE4-41A2-B1D5-B238448E2528}"/>
                </a:ext>
              </a:extLst>
            </p:cNvPr>
            <p:cNvSpPr/>
            <p:nvPr/>
          </p:nvSpPr>
          <p:spPr>
            <a:xfrm>
              <a:off x="1340643" y="3648532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D2D3D126-6282-4A9C-9D74-903C89F1BF6A}"/>
                </a:ext>
              </a:extLst>
            </p:cNvPr>
            <p:cNvSpPr/>
            <p:nvPr/>
          </p:nvSpPr>
          <p:spPr>
            <a:xfrm>
              <a:off x="1745843" y="364853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BF5395A-B8F5-442A-B083-FF7B4177C57C}"/>
                </a:ext>
              </a:extLst>
            </p:cNvPr>
            <p:cNvSpPr/>
            <p:nvPr/>
          </p:nvSpPr>
          <p:spPr>
            <a:xfrm>
              <a:off x="2151043" y="364853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1DF01C42-B928-4CD4-A1F0-1200A07B08A2}"/>
                </a:ext>
              </a:extLst>
            </p:cNvPr>
            <p:cNvSpPr/>
            <p:nvPr/>
          </p:nvSpPr>
          <p:spPr>
            <a:xfrm>
              <a:off x="1138043" y="3985267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676945F-31E4-4D02-8DC2-444FB8422089}"/>
                </a:ext>
              </a:extLst>
            </p:cNvPr>
            <p:cNvSpPr/>
            <p:nvPr/>
          </p:nvSpPr>
          <p:spPr>
            <a:xfrm>
              <a:off x="1543243" y="3985266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DBDA2CB9-ABA7-4BA6-B5AA-581045C22ABE}"/>
                </a:ext>
              </a:extLst>
            </p:cNvPr>
            <p:cNvSpPr/>
            <p:nvPr/>
          </p:nvSpPr>
          <p:spPr>
            <a:xfrm>
              <a:off x="1948443" y="3985265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F749F27B-1CAC-4813-A46B-917D93DAE193}"/>
                </a:ext>
              </a:extLst>
            </p:cNvPr>
            <p:cNvSpPr/>
            <p:nvPr/>
          </p:nvSpPr>
          <p:spPr>
            <a:xfrm>
              <a:off x="2353643" y="3985265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1B7135F8-04D2-4F3D-ACE2-7835F8FA3E2B}"/>
                </a:ext>
              </a:extLst>
            </p:cNvPr>
            <p:cNvSpPr/>
            <p:nvPr/>
          </p:nvSpPr>
          <p:spPr>
            <a:xfrm>
              <a:off x="949205" y="4314189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FCEA282-ECDC-4DDC-ACAB-204FCA3695F8}"/>
                </a:ext>
              </a:extLst>
            </p:cNvPr>
            <p:cNvSpPr/>
            <p:nvPr/>
          </p:nvSpPr>
          <p:spPr>
            <a:xfrm>
              <a:off x="1354405" y="4322048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9E360DB-0FE4-490B-A572-BDD63CAA3EEF}"/>
                </a:ext>
              </a:extLst>
            </p:cNvPr>
            <p:cNvSpPr/>
            <p:nvPr/>
          </p:nvSpPr>
          <p:spPr>
            <a:xfrm>
              <a:off x="1759605" y="4314187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ACB4FEA-9138-4F54-86EB-9A069E4739FC}"/>
                </a:ext>
              </a:extLst>
            </p:cNvPr>
            <p:cNvSpPr/>
            <p:nvPr/>
          </p:nvSpPr>
          <p:spPr>
            <a:xfrm>
              <a:off x="2164805" y="4314187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FCDC014-A429-40D2-B678-41ADC8D21684}"/>
                </a:ext>
              </a:extLst>
            </p:cNvPr>
            <p:cNvSpPr/>
            <p:nvPr/>
          </p:nvSpPr>
          <p:spPr>
            <a:xfrm>
              <a:off x="1151805" y="4650923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D346272C-BBCD-448E-BFAC-4F39299BA540}"/>
                </a:ext>
              </a:extLst>
            </p:cNvPr>
            <p:cNvSpPr/>
            <p:nvPr/>
          </p:nvSpPr>
          <p:spPr>
            <a:xfrm>
              <a:off x="1557005" y="4650922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CBDCD14-D3E6-41D9-99F5-B74E4814E2ED}"/>
                </a:ext>
              </a:extLst>
            </p:cNvPr>
            <p:cNvSpPr/>
            <p:nvPr/>
          </p:nvSpPr>
          <p:spPr>
            <a:xfrm>
              <a:off x="1962205" y="465092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5810D167-506E-4559-B459-B8269CFA21A7}"/>
                </a:ext>
              </a:extLst>
            </p:cNvPr>
            <p:cNvSpPr/>
            <p:nvPr/>
          </p:nvSpPr>
          <p:spPr>
            <a:xfrm>
              <a:off x="2367405" y="465092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D5CD6D7-5389-40C4-AEC7-FB6FB8A00C85}"/>
              </a:ext>
            </a:extLst>
          </p:cNvPr>
          <p:cNvGrpSpPr/>
          <p:nvPr/>
        </p:nvGrpSpPr>
        <p:grpSpPr>
          <a:xfrm>
            <a:off x="4695520" y="3203292"/>
            <a:ext cx="1371558" cy="1327746"/>
            <a:chOff x="3680655" y="3294394"/>
            <a:chExt cx="2102552" cy="1911321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976BCE5A-CDA1-4446-8638-A5E134FE4DEA}"/>
                </a:ext>
              </a:extLst>
            </p:cNvPr>
            <p:cNvSpPr/>
            <p:nvPr/>
          </p:nvSpPr>
          <p:spPr>
            <a:xfrm>
              <a:off x="4431559" y="3294394"/>
              <a:ext cx="566058" cy="56605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A61FC57-8C4B-4051-811C-5E8C648B1ACB}"/>
                </a:ext>
              </a:extLst>
            </p:cNvPr>
            <p:cNvSpPr/>
            <p:nvPr/>
          </p:nvSpPr>
          <p:spPr>
            <a:xfrm>
              <a:off x="4937606" y="3520464"/>
              <a:ext cx="566058" cy="56605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364D01BC-7F60-40E9-A7DB-06989B25E318}"/>
                </a:ext>
              </a:extLst>
            </p:cNvPr>
            <p:cNvSpPr/>
            <p:nvPr/>
          </p:nvSpPr>
          <p:spPr>
            <a:xfrm>
              <a:off x="5217149" y="4007358"/>
              <a:ext cx="566058" cy="56605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7ABF6EAF-E6FB-4C39-B217-E1598DBA41AC}"/>
                </a:ext>
              </a:extLst>
            </p:cNvPr>
            <p:cNvSpPr/>
            <p:nvPr/>
          </p:nvSpPr>
          <p:spPr>
            <a:xfrm>
              <a:off x="4979172" y="4503598"/>
              <a:ext cx="566058" cy="56605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D541B60F-C2A5-47DB-B91F-0406852ECCDC}"/>
                </a:ext>
              </a:extLst>
            </p:cNvPr>
            <p:cNvSpPr/>
            <p:nvPr/>
          </p:nvSpPr>
          <p:spPr>
            <a:xfrm>
              <a:off x="4432756" y="4639658"/>
              <a:ext cx="566058" cy="56605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83BD95B2-977D-43F0-9244-A191C587D8B9}"/>
                </a:ext>
              </a:extLst>
            </p:cNvPr>
            <p:cNvSpPr/>
            <p:nvPr/>
          </p:nvSpPr>
          <p:spPr>
            <a:xfrm>
              <a:off x="3921120" y="4473131"/>
              <a:ext cx="566058" cy="56605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B89B84D9-7A06-4435-9051-706DAAC4B0EF}"/>
                </a:ext>
              </a:extLst>
            </p:cNvPr>
            <p:cNvSpPr/>
            <p:nvPr/>
          </p:nvSpPr>
          <p:spPr>
            <a:xfrm>
              <a:off x="3680655" y="4007357"/>
              <a:ext cx="566058" cy="56605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E3343D0-BD0D-4FD1-B006-D8B970043858}"/>
                </a:ext>
              </a:extLst>
            </p:cNvPr>
            <p:cNvSpPr/>
            <p:nvPr/>
          </p:nvSpPr>
          <p:spPr>
            <a:xfrm>
              <a:off x="3904188" y="3491956"/>
              <a:ext cx="566058" cy="56605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17065A6F-CA80-4ECE-AD47-E7BD67819CCE}"/>
              </a:ext>
            </a:extLst>
          </p:cNvPr>
          <p:cNvGrpSpPr/>
          <p:nvPr/>
        </p:nvGrpSpPr>
        <p:grpSpPr>
          <a:xfrm rot="19628361">
            <a:off x="5082563" y="5515093"/>
            <a:ext cx="670450" cy="655149"/>
            <a:chOff x="6705601" y="2185850"/>
            <a:chExt cx="670450" cy="655149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6754012D-0E8C-450D-AAF8-B08F577CF0B4}"/>
                </a:ext>
              </a:extLst>
            </p:cNvPr>
            <p:cNvSpPr/>
            <p:nvPr/>
          </p:nvSpPr>
          <p:spPr>
            <a:xfrm>
              <a:off x="6932022" y="2185850"/>
              <a:ext cx="426721" cy="4238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BF5D8CBA-4455-4C3D-BD0D-84BAAD8F1AA6}"/>
                </a:ext>
              </a:extLst>
            </p:cNvPr>
            <p:cNvSpPr/>
            <p:nvPr/>
          </p:nvSpPr>
          <p:spPr>
            <a:xfrm>
              <a:off x="6705601" y="2442597"/>
              <a:ext cx="261257" cy="24026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2689B5F-E8B9-4B46-9912-3D16DFBDDACE}"/>
                </a:ext>
              </a:extLst>
            </p:cNvPr>
            <p:cNvSpPr/>
            <p:nvPr/>
          </p:nvSpPr>
          <p:spPr>
            <a:xfrm>
              <a:off x="7114794" y="2600731"/>
              <a:ext cx="261257" cy="24026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20FCCA54-6019-4B2A-BABB-833E1B1C61CD}"/>
              </a:ext>
            </a:extLst>
          </p:cNvPr>
          <p:cNvGrpSpPr/>
          <p:nvPr/>
        </p:nvGrpSpPr>
        <p:grpSpPr>
          <a:xfrm>
            <a:off x="731797" y="5107865"/>
            <a:ext cx="1837162" cy="1381215"/>
            <a:chOff x="935443" y="3648531"/>
            <a:chExt cx="1837162" cy="1381215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B6FFE30-5B1E-4672-912F-4A2101BA7F10}"/>
                </a:ext>
              </a:extLst>
            </p:cNvPr>
            <p:cNvSpPr/>
            <p:nvPr/>
          </p:nvSpPr>
          <p:spPr>
            <a:xfrm>
              <a:off x="935443" y="3648533"/>
              <a:ext cx="405200" cy="37882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5C2D59AB-9D8A-4618-9843-185F9AC83A50}"/>
                </a:ext>
              </a:extLst>
            </p:cNvPr>
            <p:cNvSpPr/>
            <p:nvPr/>
          </p:nvSpPr>
          <p:spPr>
            <a:xfrm>
              <a:off x="1340643" y="3648532"/>
              <a:ext cx="405200" cy="37882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F9FE2386-B2AE-4C56-9571-93470ED834FB}"/>
                </a:ext>
              </a:extLst>
            </p:cNvPr>
            <p:cNvSpPr/>
            <p:nvPr/>
          </p:nvSpPr>
          <p:spPr>
            <a:xfrm>
              <a:off x="1745843" y="3648531"/>
              <a:ext cx="405200" cy="37882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FCF7465F-917F-41E0-AC34-4192A836CF64}"/>
                </a:ext>
              </a:extLst>
            </p:cNvPr>
            <p:cNvSpPr/>
            <p:nvPr/>
          </p:nvSpPr>
          <p:spPr>
            <a:xfrm>
              <a:off x="2151043" y="3648531"/>
              <a:ext cx="405200" cy="37882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CF9F655-8653-4AC7-AD80-C61638DCDADE}"/>
                </a:ext>
              </a:extLst>
            </p:cNvPr>
            <p:cNvSpPr/>
            <p:nvPr/>
          </p:nvSpPr>
          <p:spPr>
            <a:xfrm>
              <a:off x="1138043" y="3985267"/>
              <a:ext cx="405200" cy="37882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2FC3875B-7587-46DB-A48B-CBC060C67F5D}"/>
                </a:ext>
              </a:extLst>
            </p:cNvPr>
            <p:cNvSpPr/>
            <p:nvPr/>
          </p:nvSpPr>
          <p:spPr>
            <a:xfrm>
              <a:off x="1543243" y="3985266"/>
              <a:ext cx="405200" cy="37882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0EF2C300-D294-414B-A65B-E6381195BE62}"/>
                </a:ext>
              </a:extLst>
            </p:cNvPr>
            <p:cNvSpPr/>
            <p:nvPr/>
          </p:nvSpPr>
          <p:spPr>
            <a:xfrm>
              <a:off x="1948443" y="3985265"/>
              <a:ext cx="405200" cy="37882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C79DA46E-9D30-491D-A4A0-429B7043B546}"/>
                </a:ext>
              </a:extLst>
            </p:cNvPr>
            <p:cNvSpPr/>
            <p:nvPr/>
          </p:nvSpPr>
          <p:spPr>
            <a:xfrm>
              <a:off x="2353643" y="3985265"/>
              <a:ext cx="405200" cy="37882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D665DA3-F79D-4DB4-ADA4-B0907903A481}"/>
                </a:ext>
              </a:extLst>
            </p:cNvPr>
            <p:cNvSpPr/>
            <p:nvPr/>
          </p:nvSpPr>
          <p:spPr>
            <a:xfrm>
              <a:off x="949205" y="4314189"/>
              <a:ext cx="405200" cy="37882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2A978A42-0693-4E69-AD14-45475CB7B236}"/>
                </a:ext>
              </a:extLst>
            </p:cNvPr>
            <p:cNvSpPr/>
            <p:nvPr/>
          </p:nvSpPr>
          <p:spPr>
            <a:xfrm>
              <a:off x="1354405" y="4322048"/>
              <a:ext cx="405200" cy="37882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EAD290AA-A536-4019-9194-62B7D0AB1DB3}"/>
                </a:ext>
              </a:extLst>
            </p:cNvPr>
            <p:cNvSpPr/>
            <p:nvPr/>
          </p:nvSpPr>
          <p:spPr>
            <a:xfrm>
              <a:off x="1759605" y="4314187"/>
              <a:ext cx="405200" cy="37882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CF02C9C6-2EDC-4161-BD0D-FC66B5250FE1}"/>
                </a:ext>
              </a:extLst>
            </p:cNvPr>
            <p:cNvSpPr/>
            <p:nvPr/>
          </p:nvSpPr>
          <p:spPr>
            <a:xfrm>
              <a:off x="2164805" y="4314187"/>
              <a:ext cx="405200" cy="37882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E2363DA2-6E9A-45BC-A1F2-D7D99DF41A6C}"/>
                </a:ext>
              </a:extLst>
            </p:cNvPr>
            <p:cNvSpPr/>
            <p:nvPr/>
          </p:nvSpPr>
          <p:spPr>
            <a:xfrm>
              <a:off x="1151805" y="4650923"/>
              <a:ext cx="405200" cy="37882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6A14398A-C815-4121-91B7-A7EE10739A97}"/>
                </a:ext>
              </a:extLst>
            </p:cNvPr>
            <p:cNvSpPr/>
            <p:nvPr/>
          </p:nvSpPr>
          <p:spPr>
            <a:xfrm>
              <a:off x="1557005" y="4650922"/>
              <a:ext cx="405200" cy="37882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56EE30E8-4DEB-49DF-81C4-F41BC7410085}"/>
                </a:ext>
              </a:extLst>
            </p:cNvPr>
            <p:cNvSpPr/>
            <p:nvPr/>
          </p:nvSpPr>
          <p:spPr>
            <a:xfrm>
              <a:off x="1962205" y="4650921"/>
              <a:ext cx="405200" cy="37882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0A7ABA23-B9E7-45DD-8EA7-2B75E1F26A1D}"/>
                </a:ext>
              </a:extLst>
            </p:cNvPr>
            <p:cNvSpPr/>
            <p:nvPr/>
          </p:nvSpPr>
          <p:spPr>
            <a:xfrm>
              <a:off x="2367405" y="4650921"/>
              <a:ext cx="405200" cy="37882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4" name="Textfeld 53">
            <a:extLst>
              <a:ext uri="{FF2B5EF4-FFF2-40B4-BE49-F238E27FC236}">
                <a16:creationId xmlns:a16="http://schemas.microsoft.com/office/drawing/2014/main" id="{27DED93A-A638-40C2-9835-67DF74BA50A7}"/>
              </a:ext>
            </a:extLst>
          </p:cNvPr>
          <p:cNvSpPr txBox="1"/>
          <p:nvPr/>
        </p:nvSpPr>
        <p:spPr>
          <a:xfrm>
            <a:off x="607876" y="4656791"/>
            <a:ext cx="2230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Zinkatome im Zinkmetall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FFEE661C-182C-4747-9F29-63AA29EAC554}"/>
              </a:ext>
            </a:extLst>
          </p:cNvPr>
          <p:cNvSpPr txBox="1"/>
          <p:nvPr/>
        </p:nvSpPr>
        <p:spPr>
          <a:xfrm>
            <a:off x="499468" y="6481266"/>
            <a:ext cx="2642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Kupferatome im Kupfermetall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763777C9-B535-44F1-8864-A8803244320F}"/>
              </a:ext>
            </a:extLst>
          </p:cNvPr>
          <p:cNvSpPr txBox="1"/>
          <p:nvPr/>
        </p:nvSpPr>
        <p:spPr>
          <a:xfrm>
            <a:off x="4142360" y="4588432"/>
            <a:ext cx="310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Schwefel besteht aus Molekülen mit 8 Schwefelatomen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914B1DA-AFE1-4012-8B17-C7BC0A314F5C}"/>
              </a:ext>
            </a:extLst>
          </p:cNvPr>
          <p:cNvSpPr txBox="1"/>
          <p:nvPr/>
        </p:nvSpPr>
        <p:spPr>
          <a:xfrm>
            <a:off x="4055475" y="6223604"/>
            <a:ext cx="3792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Wasser besteht aus Molekülen mit 2 Wasserstoffatomen und 1 Sauerstoffatom</a:t>
            </a:r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145CA1F-9849-4DFE-ADE0-93723CA1A352}"/>
              </a:ext>
            </a:extLst>
          </p:cNvPr>
          <p:cNvGrpSpPr/>
          <p:nvPr/>
        </p:nvGrpSpPr>
        <p:grpSpPr>
          <a:xfrm>
            <a:off x="8922893" y="3364466"/>
            <a:ext cx="1623710" cy="1552917"/>
            <a:chOff x="8944049" y="3307541"/>
            <a:chExt cx="1623710" cy="1552917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67BBB931-63D7-4CCE-A055-6D2EF25DA77F}"/>
                </a:ext>
              </a:extLst>
            </p:cNvPr>
            <p:cNvSpPr/>
            <p:nvPr/>
          </p:nvSpPr>
          <p:spPr>
            <a:xfrm>
              <a:off x="8944049" y="3307543"/>
              <a:ext cx="405200" cy="37882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0D8E28A7-0BE1-4E9B-AE1B-AD64A6E68C88}"/>
                </a:ext>
              </a:extLst>
            </p:cNvPr>
            <p:cNvSpPr/>
            <p:nvPr/>
          </p:nvSpPr>
          <p:spPr>
            <a:xfrm>
              <a:off x="9349249" y="3307542"/>
              <a:ext cx="405200" cy="3788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9F5A3EA5-C21C-4871-8D87-BBB5505DDB0E}"/>
                </a:ext>
              </a:extLst>
            </p:cNvPr>
            <p:cNvSpPr/>
            <p:nvPr/>
          </p:nvSpPr>
          <p:spPr>
            <a:xfrm>
              <a:off x="9754449" y="3307541"/>
              <a:ext cx="405200" cy="37882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712A12BE-DD9E-48A8-8A0D-AC37757D028A}"/>
                </a:ext>
              </a:extLst>
            </p:cNvPr>
            <p:cNvSpPr/>
            <p:nvPr/>
          </p:nvSpPr>
          <p:spPr>
            <a:xfrm>
              <a:off x="10159649" y="3307541"/>
              <a:ext cx="405200" cy="3788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D51B4B3B-161D-4073-A859-97C4ECDEE5A3}"/>
                </a:ext>
              </a:extLst>
            </p:cNvPr>
            <p:cNvSpPr/>
            <p:nvPr/>
          </p:nvSpPr>
          <p:spPr>
            <a:xfrm>
              <a:off x="8946959" y="3686317"/>
              <a:ext cx="405200" cy="3788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704D991C-6757-4285-996C-F1BE475D89D2}"/>
                </a:ext>
              </a:extLst>
            </p:cNvPr>
            <p:cNvSpPr/>
            <p:nvPr/>
          </p:nvSpPr>
          <p:spPr>
            <a:xfrm>
              <a:off x="9352159" y="3686316"/>
              <a:ext cx="405200" cy="37882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C7FB5A80-A57D-4B25-B7E4-4A268A9CE5F9}"/>
                </a:ext>
              </a:extLst>
            </p:cNvPr>
            <p:cNvSpPr/>
            <p:nvPr/>
          </p:nvSpPr>
          <p:spPr>
            <a:xfrm>
              <a:off x="9757359" y="3686315"/>
              <a:ext cx="405200" cy="3788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4DDB1F9A-AE1D-469B-B28B-46763FA1EDAF}"/>
                </a:ext>
              </a:extLst>
            </p:cNvPr>
            <p:cNvSpPr/>
            <p:nvPr/>
          </p:nvSpPr>
          <p:spPr>
            <a:xfrm>
              <a:off x="10162559" y="3686315"/>
              <a:ext cx="405200" cy="37882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F722F35A-8C2B-4FF0-AE2E-53F31F8F1617}"/>
                </a:ext>
              </a:extLst>
            </p:cNvPr>
            <p:cNvSpPr/>
            <p:nvPr/>
          </p:nvSpPr>
          <p:spPr>
            <a:xfrm>
              <a:off x="8944049" y="4076116"/>
              <a:ext cx="405200" cy="37882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409C37CE-1425-4F99-B926-F42C2E600205}"/>
                </a:ext>
              </a:extLst>
            </p:cNvPr>
            <p:cNvSpPr/>
            <p:nvPr/>
          </p:nvSpPr>
          <p:spPr>
            <a:xfrm>
              <a:off x="9349249" y="4083975"/>
              <a:ext cx="405200" cy="3788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58C793A5-D65C-48FC-98CA-9C3BE8D8F350}"/>
                </a:ext>
              </a:extLst>
            </p:cNvPr>
            <p:cNvSpPr/>
            <p:nvPr/>
          </p:nvSpPr>
          <p:spPr>
            <a:xfrm>
              <a:off x="9754449" y="4076114"/>
              <a:ext cx="405200" cy="37882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5C0992FE-5919-4D25-8176-3D4CA1FB5998}"/>
                </a:ext>
              </a:extLst>
            </p:cNvPr>
            <p:cNvSpPr/>
            <p:nvPr/>
          </p:nvSpPr>
          <p:spPr>
            <a:xfrm>
              <a:off x="10159649" y="4076114"/>
              <a:ext cx="405200" cy="3788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972A8B4E-2A66-40BC-8DAC-6C1736BA7D53}"/>
                </a:ext>
              </a:extLst>
            </p:cNvPr>
            <p:cNvSpPr/>
            <p:nvPr/>
          </p:nvSpPr>
          <p:spPr>
            <a:xfrm>
              <a:off x="8944049" y="4481635"/>
              <a:ext cx="405200" cy="3788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9FF44811-1519-404C-934F-E741D04F3C01}"/>
                </a:ext>
              </a:extLst>
            </p:cNvPr>
            <p:cNvSpPr/>
            <p:nvPr/>
          </p:nvSpPr>
          <p:spPr>
            <a:xfrm>
              <a:off x="9349249" y="4481634"/>
              <a:ext cx="405200" cy="37882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7B9980E9-785D-4C91-B267-F19F582D54C4}"/>
                </a:ext>
              </a:extLst>
            </p:cNvPr>
            <p:cNvSpPr/>
            <p:nvPr/>
          </p:nvSpPr>
          <p:spPr>
            <a:xfrm>
              <a:off x="9754449" y="4481633"/>
              <a:ext cx="405200" cy="3788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5A3EE7FA-8E56-48C9-AB81-964F9A9E0ADB}"/>
                </a:ext>
              </a:extLst>
            </p:cNvPr>
            <p:cNvSpPr/>
            <p:nvPr/>
          </p:nvSpPr>
          <p:spPr>
            <a:xfrm>
              <a:off x="10159649" y="4481633"/>
              <a:ext cx="405200" cy="37882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5" name="Textfeld 74">
            <a:extLst>
              <a:ext uri="{FF2B5EF4-FFF2-40B4-BE49-F238E27FC236}">
                <a16:creationId xmlns:a16="http://schemas.microsoft.com/office/drawing/2014/main" id="{7BABB0CF-BE7B-4DEB-8747-E3EFFF780674}"/>
              </a:ext>
            </a:extLst>
          </p:cNvPr>
          <p:cNvSpPr txBox="1"/>
          <p:nvPr/>
        </p:nvSpPr>
        <p:spPr>
          <a:xfrm>
            <a:off x="8554022" y="5010761"/>
            <a:ext cx="310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Natrium- und Chlor-Ionen im Natriumchlorid (=Kochsalz)</a:t>
            </a:r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A3402EA6-7B3A-4E77-9BB4-A1A20BB9F391}"/>
              </a:ext>
            </a:extLst>
          </p:cNvPr>
          <p:cNvCxnSpPr/>
          <p:nvPr/>
        </p:nvCxnSpPr>
        <p:spPr>
          <a:xfrm>
            <a:off x="3626069" y="893379"/>
            <a:ext cx="0" cy="596462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A612A4BF-DCFF-411E-A6CA-47092A798B39}"/>
              </a:ext>
            </a:extLst>
          </p:cNvPr>
          <p:cNvCxnSpPr/>
          <p:nvPr/>
        </p:nvCxnSpPr>
        <p:spPr>
          <a:xfrm>
            <a:off x="7993117" y="893379"/>
            <a:ext cx="0" cy="596462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E1CC86E8-18B8-43A8-AA24-28DFB14EC325}"/>
              </a:ext>
            </a:extLst>
          </p:cNvPr>
          <p:cNvSpPr txBox="1"/>
          <p:nvPr/>
        </p:nvSpPr>
        <p:spPr>
          <a:xfrm rot="1053679">
            <a:off x="10804781" y="788755"/>
            <a:ext cx="108816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i="1" dirty="0">
                <a:solidFill>
                  <a:schemeClr val="accent1"/>
                </a:solidFill>
              </a:rPr>
              <a:t>AB 1</a:t>
            </a:r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6E23D360-89EF-4116-8B73-DFA4F06A19D8}"/>
              </a:ext>
            </a:extLst>
          </p:cNvPr>
          <p:cNvCxnSpPr>
            <a:cxnSpLocks/>
          </p:cNvCxnSpPr>
          <p:nvPr/>
        </p:nvCxnSpPr>
        <p:spPr>
          <a:xfrm flipH="1">
            <a:off x="10308222" y="3545105"/>
            <a:ext cx="53122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67244925-7C33-4542-8C32-6CFE732B03FE}"/>
              </a:ext>
            </a:extLst>
          </p:cNvPr>
          <p:cNvSpPr txBox="1"/>
          <p:nvPr/>
        </p:nvSpPr>
        <p:spPr>
          <a:xfrm>
            <a:off x="10825321" y="3383256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Chlor-Ionen</a:t>
            </a:r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759CFD28-8837-4595-8259-2D11ACD0CA76}"/>
              </a:ext>
            </a:extLst>
          </p:cNvPr>
          <p:cNvCxnSpPr>
            <a:cxnSpLocks/>
          </p:cNvCxnSpPr>
          <p:nvPr/>
        </p:nvCxnSpPr>
        <p:spPr>
          <a:xfrm flipH="1">
            <a:off x="10321266" y="3940987"/>
            <a:ext cx="53122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D147900C-55E4-42A5-92FB-34BF1EBF0C15}"/>
              </a:ext>
            </a:extLst>
          </p:cNvPr>
          <p:cNvSpPr txBox="1"/>
          <p:nvPr/>
        </p:nvSpPr>
        <p:spPr>
          <a:xfrm>
            <a:off x="10810739" y="3784017"/>
            <a:ext cx="1260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Natrium-Ionen</a:t>
            </a:r>
          </a:p>
        </p:txBody>
      </p:sp>
    </p:spTree>
    <p:extLst>
      <p:ext uri="{BB962C8B-B14F-4D97-AF65-F5344CB8AC3E}">
        <p14:creationId xmlns:p14="http://schemas.microsoft.com/office/powerpoint/2010/main" val="134947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54" grpId="0"/>
      <p:bldP spid="55" grpId="0"/>
      <p:bldP spid="56" grpId="0"/>
      <p:bldP spid="57" grpId="0"/>
      <p:bldP spid="75" grpId="0"/>
      <p:bldP spid="84" grpId="0" animBg="1"/>
      <p:bldP spid="88" grpId="0"/>
      <p:bldP spid="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EB94674-9956-44A3-BE5E-616505D468AD}"/>
              </a:ext>
            </a:extLst>
          </p:cNvPr>
          <p:cNvSpPr txBox="1"/>
          <p:nvPr/>
        </p:nvSpPr>
        <p:spPr>
          <a:xfrm>
            <a:off x="862149" y="1535056"/>
            <a:ext cx="9570720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000" b="1" u="sng" dirty="0"/>
              <a:t>Elemente</a:t>
            </a:r>
            <a:r>
              <a:rPr lang="de-DE" sz="2000" dirty="0"/>
              <a:t> sind Stoffe, die nur aus einer einzigen Atomart aufgebaut sind, z.B. Zink oder Schwefel</a:t>
            </a:r>
          </a:p>
          <a:p>
            <a:pPr>
              <a:spcAft>
                <a:spcPts val="1200"/>
              </a:spcAft>
            </a:pPr>
            <a:r>
              <a:rPr lang="de-DE" sz="2000" b="1" u="sng" dirty="0"/>
              <a:t>Verbindungen</a:t>
            </a:r>
            <a:r>
              <a:rPr lang="de-DE" sz="2000" dirty="0"/>
              <a:t> sind Stoffe, die aus 2 oder mehreren Atomarten aufgebaut sind, z.B. Wasser oder Natriumchlorid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353D27B-D0AD-4325-AD69-F97EEEA55AD6}"/>
              </a:ext>
            </a:extLst>
          </p:cNvPr>
          <p:cNvSpPr/>
          <p:nvPr/>
        </p:nvSpPr>
        <p:spPr>
          <a:xfrm>
            <a:off x="862149" y="961854"/>
            <a:ext cx="29538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dirty="0"/>
              <a:t>Weitere wichtige Begriffe: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3C7C242-3714-4414-83DB-15E2A62FB994}"/>
              </a:ext>
            </a:extLst>
          </p:cNvPr>
          <p:cNvSpPr txBox="1"/>
          <p:nvPr/>
        </p:nvSpPr>
        <p:spPr>
          <a:xfrm rot="1053679">
            <a:off x="9440092" y="761799"/>
            <a:ext cx="198555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i="1" dirty="0">
                <a:solidFill>
                  <a:schemeClr val="accent1"/>
                </a:solidFill>
              </a:rPr>
              <a:t>Heftaufschrieb</a:t>
            </a:r>
          </a:p>
        </p:txBody>
      </p:sp>
    </p:spTree>
    <p:extLst>
      <p:ext uri="{BB962C8B-B14F-4D97-AF65-F5344CB8AC3E}">
        <p14:creationId xmlns:p14="http://schemas.microsoft.com/office/powerpoint/2010/main" val="275307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0000682-DB88-4FC3-A682-DB3B768F212B}"/>
              </a:ext>
            </a:extLst>
          </p:cNvPr>
          <p:cNvSpPr/>
          <p:nvPr/>
        </p:nvSpPr>
        <p:spPr>
          <a:xfrm>
            <a:off x="836023" y="218194"/>
            <a:ext cx="47211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dirty="0"/>
              <a:t>Die chemische Reaktion im Teilchenmodell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7A0882A-C6A8-4932-ABA3-06BFEECF5146}"/>
              </a:ext>
            </a:extLst>
          </p:cNvPr>
          <p:cNvGrpSpPr/>
          <p:nvPr/>
        </p:nvGrpSpPr>
        <p:grpSpPr>
          <a:xfrm>
            <a:off x="2327953" y="3925295"/>
            <a:ext cx="1419497" cy="1085313"/>
            <a:chOff x="935443" y="3648531"/>
            <a:chExt cx="1837162" cy="1381215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75EF2DAA-2AE4-4A56-B633-5FE8E38D4892}"/>
                </a:ext>
              </a:extLst>
            </p:cNvPr>
            <p:cNvSpPr/>
            <p:nvPr/>
          </p:nvSpPr>
          <p:spPr>
            <a:xfrm>
              <a:off x="935443" y="3648533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72B662CA-787C-4FAC-8E93-C8C390D8CB64}"/>
                </a:ext>
              </a:extLst>
            </p:cNvPr>
            <p:cNvSpPr/>
            <p:nvPr/>
          </p:nvSpPr>
          <p:spPr>
            <a:xfrm>
              <a:off x="1340643" y="3648532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B60897C9-4683-4254-8189-3EF78E58912B}"/>
                </a:ext>
              </a:extLst>
            </p:cNvPr>
            <p:cNvSpPr/>
            <p:nvPr/>
          </p:nvSpPr>
          <p:spPr>
            <a:xfrm>
              <a:off x="1745843" y="364853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74AD77F-2A34-45E2-ADA1-F56A349AE78B}"/>
                </a:ext>
              </a:extLst>
            </p:cNvPr>
            <p:cNvSpPr/>
            <p:nvPr/>
          </p:nvSpPr>
          <p:spPr>
            <a:xfrm>
              <a:off x="2151043" y="364853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7632BE1-1357-4F15-BB53-D2847DEA5B87}"/>
                </a:ext>
              </a:extLst>
            </p:cNvPr>
            <p:cNvSpPr/>
            <p:nvPr/>
          </p:nvSpPr>
          <p:spPr>
            <a:xfrm>
              <a:off x="1138043" y="3985267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9E365805-7AE1-4633-BE6B-CDE2E9CFB37C}"/>
                </a:ext>
              </a:extLst>
            </p:cNvPr>
            <p:cNvSpPr/>
            <p:nvPr/>
          </p:nvSpPr>
          <p:spPr>
            <a:xfrm>
              <a:off x="1543243" y="3985266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60626B6-78FD-4673-A224-5229AC1CECFC}"/>
                </a:ext>
              </a:extLst>
            </p:cNvPr>
            <p:cNvSpPr/>
            <p:nvPr/>
          </p:nvSpPr>
          <p:spPr>
            <a:xfrm>
              <a:off x="1948443" y="3985265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6D469AFC-3FE2-4DC9-896A-03B3EA081BA8}"/>
                </a:ext>
              </a:extLst>
            </p:cNvPr>
            <p:cNvSpPr/>
            <p:nvPr/>
          </p:nvSpPr>
          <p:spPr>
            <a:xfrm>
              <a:off x="2353643" y="3985265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B11A2B90-3424-46ED-9F55-B8A14CEA3DAD}"/>
                </a:ext>
              </a:extLst>
            </p:cNvPr>
            <p:cNvSpPr/>
            <p:nvPr/>
          </p:nvSpPr>
          <p:spPr>
            <a:xfrm>
              <a:off x="949205" y="4314189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07F79FBD-A277-4ECB-BF34-F30CC54CE989}"/>
                </a:ext>
              </a:extLst>
            </p:cNvPr>
            <p:cNvSpPr/>
            <p:nvPr/>
          </p:nvSpPr>
          <p:spPr>
            <a:xfrm>
              <a:off x="1354405" y="4322048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7AD2A2E0-6EE2-4AD7-B0BD-A3ECA47E76BB}"/>
                </a:ext>
              </a:extLst>
            </p:cNvPr>
            <p:cNvSpPr/>
            <p:nvPr/>
          </p:nvSpPr>
          <p:spPr>
            <a:xfrm>
              <a:off x="1759605" y="4314187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0BC8BDE-C7AA-4281-9FEC-CA6F09071C21}"/>
                </a:ext>
              </a:extLst>
            </p:cNvPr>
            <p:cNvSpPr/>
            <p:nvPr/>
          </p:nvSpPr>
          <p:spPr>
            <a:xfrm>
              <a:off x="2164805" y="4314187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A4E422F-9397-4D05-9EB3-50110CFBA41D}"/>
                </a:ext>
              </a:extLst>
            </p:cNvPr>
            <p:cNvSpPr/>
            <p:nvPr/>
          </p:nvSpPr>
          <p:spPr>
            <a:xfrm>
              <a:off x="1151805" y="4650923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5FDF9F52-8E92-4A64-A507-6DE25D6F3611}"/>
                </a:ext>
              </a:extLst>
            </p:cNvPr>
            <p:cNvSpPr/>
            <p:nvPr/>
          </p:nvSpPr>
          <p:spPr>
            <a:xfrm>
              <a:off x="1557005" y="4650922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F369187-34D5-4F9E-B1F7-B605B4CDA180}"/>
                </a:ext>
              </a:extLst>
            </p:cNvPr>
            <p:cNvSpPr/>
            <p:nvPr/>
          </p:nvSpPr>
          <p:spPr>
            <a:xfrm>
              <a:off x="1962205" y="465092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FD3F3C6-4D44-47D7-B60E-9E47CF25FB2B}"/>
                </a:ext>
              </a:extLst>
            </p:cNvPr>
            <p:cNvSpPr/>
            <p:nvPr/>
          </p:nvSpPr>
          <p:spPr>
            <a:xfrm>
              <a:off x="2367405" y="465092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A5E56E3E-6745-45A1-983D-9980A4FAE16D}"/>
              </a:ext>
            </a:extLst>
          </p:cNvPr>
          <p:cNvSpPr txBox="1"/>
          <p:nvPr/>
        </p:nvSpPr>
        <p:spPr>
          <a:xfrm>
            <a:off x="849785" y="561293"/>
            <a:ext cx="630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Reaktion von Zink und Schwefel</a:t>
            </a:r>
          </a:p>
        </p:txBody>
      </p:sp>
      <p:pic>
        <p:nvPicPr>
          <p:cNvPr id="22" name="Grafik 21" descr="Ein Bild, das draußen, Gemüse enthält.&#10;&#10;Automatisch generierte Beschreibung">
            <a:extLst>
              <a:ext uri="{FF2B5EF4-FFF2-40B4-BE49-F238E27FC236}">
                <a16:creationId xmlns:a16="http://schemas.microsoft.com/office/drawing/2014/main" id="{67B1F018-C176-440E-BC69-AF0A2305D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660" y="1016027"/>
            <a:ext cx="1802325" cy="1284415"/>
          </a:xfrm>
          <a:prstGeom prst="rect">
            <a:avLst/>
          </a:prstGeom>
        </p:spPr>
      </p:pic>
      <p:pic>
        <p:nvPicPr>
          <p:cNvPr id="26" name="Grafik 25" descr="Ein Bild, das Essen, gekocht enthält.&#10;&#10;Automatisch generierte Beschreibung">
            <a:extLst>
              <a:ext uri="{FF2B5EF4-FFF2-40B4-BE49-F238E27FC236}">
                <a16:creationId xmlns:a16="http://schemas.microsoft.com/office/drawing/2014/main" id="{25299111-262A-4A22-AD0D-C24B8B0C9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295" y="1011450"/>
            <a:ext cx="2115439" cy="1384996"/>
          </a:xfrm>
          <a:prstGeom prst="rect">
            <a:avLst/>
          </a:prstGeom>
        </p:spPr>
      </p:pic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C548F2E7-4B70-400A-9FEE-F8848B9BC9E1}"/>
              </a:ext>
            </a:extLst>
          </p:cNvPr>
          <p:cNvGrpSpPr/>
          <p:nvPr/>
        </p:nvGrpSpPr>
        <p:grpSpPr>
          <a:xfrm>
            <a:off x="8835224" y="3726010"/>
            <a:ext cx="1256151" cy="1229982"/>
            <a:chOff x="8944049" y="3307541"/>
            <a:chExt cx="1623710" cy="1552917"/>
          </a:xfrm>
        </p:grpSpPr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6F802C4F-396C-4E9E-8891-DB269DB46B9D}"/>
                </a:ext>
              </a:extLst>
            </p:cNvPr>
            <p:cNvSpPr/>
            <p:nvPr/>
          </p:nvSpPr>
          <p:spPr>
            <a:xfrm>
              <a:off x="8944049" y="3307543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451A670A-4A85-48FB-BE34-DBD37D0B2841}"/>
                </a:ext>
              </a:extLst>
            </p:cNvPr>
            <p:cNvSpPr/>
            <p:nvPr/>
          </p:nvSpPr>
          <p:spPr>
            <a:xfrm>
              <a:off x="9349249" y="3307542"/>
              <a:ext cx="405200" cy="3788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37527EAF-4BAC-4907-A68A-8B3D62AA7D61}"/>
                </a:ext>
              </a:extLst>
            </p:cNvPr>
            <p:cNvSpPr/>
            <p:nvPr/>
          </p:nvSpPr>
          <p:spPr>
            <a:xfrm>
              <a:off x="9754449" y="3307541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A42D71E9-1D65-4328-AAD8-43ADC2E42E4C}"/>
                </a:ext>
              </a:extLst>
            </p:cNvPr>
            <p:cNvSpPr/>
            <p:nvPr/>
          </p:nvSpPr>
          <p:spPr>
            <a:xfrm>
              <a:off x="10159649" y="3307541"/>
              <a:ext cx="405200" cy="3788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0AC19936-B79D-4BAC-852C-34EB39CEC10D}"/>
                </a:ext>
              </a:extLst>
            </p:cNvPr>
            <p:cNvSpPr/>
            <p:nvPr/>
          </p:nvSpPr>
          <p:spPr>
            <a:xfrm>
              <a:off x="8946959" y="3686317"/>
              <a:ext cx="405200" cy="3788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D1F80515-1EDC-490F-881F-5EA5BDE9C2D6}"/>
                </a:ext>
              </a:extLst>
            </p:cNvPr>
            <p:cNvSpPr/>
            <p:nvPr/>
          </p:nvSpPr>
          <p:spPr>
            <a:xfrm>
              <a:off x="9352159" y="3686316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DADD774-37AF-4DC0-85AD-C6CF7EC57EEB}"/>
                </a:ext>
              </a:extLst>
            </p:cNvPr>
            <p:cNvSpPr/>
            <p:nvPr/>
          </p:nvSpPr>
          <p:spPr>
            <a:xfrm>
              <a:off x="9757359" y="3686315"/>
              <a:ext cx="405200" cy="3788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A38BDBEE-AAD0-4C11-BC32-553867E19106}"/>
                </a:ext>
              </a:extLst>
            </p:cNvPr>
            <p:cNvSpPr/>
            <p:nvPr/>
          </p:nvSpPr>
          <p:spPr>
            <a:xfrm>
              <a:off x="10162559" y="3686315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AFF9C230-FE33-41E7-9999-4B4BB78D8E58}"/>
                </a:ext>
              </a:extLst>
            </p:cNvPr>
            <p:cNvSpPr/>
            <p:nvPr/>
          </p:nvSpPr>
          <p:spPr>
            <a:xfrm>
              <a:off x="8944049" y="4076116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73B1AA5B-7F7E-4DEE-8DBD-FA78FEC84C8D}"/>
                </a:ext>
              </a:extLst>
            </p:cNvPr>
            <p:cNvSpPr/>
            <p:nvPr/>
          </p:nvSpPr>
          <p:spPr>
            <a:xfrm>
              <a:off x="9349249" y="4083975"/>
              <a:ext cx="405200" cy="3788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3FD4C47E-943C-4C7B-922C-AF0681DEFB9A}"/>
                </a:ext>
              </a:extLst>
            </p:cNvPr>
            <p:cNvSpPr/>
            <p:nvPr/>
          </p:nvSpPr>
          <p:spPr>
            <a:xfrm>
              <a:off x="9754449" y="4076114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A4955339-B9C0-41A8-BD5A-8A865767369A}"/>
                </a:ext>
              </a:extLst>
            </p:cNvPr>
            <p:cNvSpPr/>
            <p:nvPr/>
          </p:nvSpPr>
          <p:spPr>
            <a:xfrm>
              <a:off x="10159649" y="4076114"/>
              <a:ext cx="405200" cy="3788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7104B825-4372-4CAB-B946-F9AE8FD1848A}"/>
                </a:ext>
              </a:extLst>
            </p:cNvPr>
            <p:cNvSpPr/>
            <p:nvPr/>
          </p:nvSpPr>
          <p:spPr>
            <a:xfrm>
              <a:off x="8944049" y="4481635"/>
              <a:ext cx="405200" cy="3788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8776952D-297D-4B97-B067-1C5DFA0BFFF3}"/>
                </a:ext>
              </a:extLst>
            </p:cNvPr>
            <p:cNvSpPr/>
            <p:nvPr/>
          </p:nvSpPr>
          <p:spPr>
            <a:xfrm>
              <a:off x="9349249" y="4481634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" name="Ellipse 151">
              <a:extLst>
                <a:ext uri="{FF2B5EF4-FFF2-40B4-BE49-F238E27FC236}">
                  <a16:creationId xmlns:a16="http://schemas.microsoft.com/office/drawing/2014/main" id="{AE0D255E-44BE-4F05-90A2-6B36718B8CFF}"/>
                </a:ext>
              </a:extLst>
            </p:cNvPr>
            <p:cNvSpPr/>
            <p:nvPr/>
          </p:nvSpPr>
          <p:spPr>
            <a:xfrm>
              <a:off x="9754449" y="4481633"/>
              <a:ext cx="405200" cy="37882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7BA3C1A0-58AD-4EF7-A076-4FE79A6813D7}"/>
                </a:ext>
              </a:extLst>
            </p:cNvPr>
            <p:cNvSpPr/>
            <p:nvPr/>
          </p:nvSpPr>
          <p:spPr>
            <a:xfrm>
              <a:off x="10159649" y="4481633"/>
              <a:ext cx="405200" cy="3788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75" name="Grafik 174">
            <a:extLst>
              <a:ext uri="{FF2B5EF4-FFF2-40B4-BE49-F238E27FC236}">
                <a16:creationId xmlns:a16="http://schemas.microsoft.com/office/drawing/2014/main" id="{2236ACEF-5A0D-433C-8C53-E9166DD33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383" y="1101415"/>
            <a:ext cx="1647825" cy="1238250"/>
          </a:xfrm>
          <a:prstGeom prst="rect">
            <a:avLst/>
          </a:prstGeom>
        </p:spPr>
      </p:pic>
      <p:sp>
        <p:nvSpPr>
          <p:cNvPr id="180" name="Textfeld 179">
            <a:extLst>
              <a:ext uri="{FF2B5EF4-FFF2-40B4-BE49-F238E27FC236}">
                <a16:creationId xmlns:a16="http://schemas.microsoft.com/office/drawing/2014/main" id="{FDA3E36C-23E1-4818-9385-2A5387A72F32}"/>
              </a:ext>
            </a:extLst>
          </p:cNvPr>
          <p:cNvSpPr txBox="1"/>
          <p:nvPr/>
        </p:nvSpPr>
        <p:spPr>
          <a:xfrm>
            <a:off x="139573" y="1416709"/>
            <a:ext cx="208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Stoffebene</a:t>
            </a:r>
            <a:r>
              <a:rPr lang="de-DE" dirty="0"/>
              <a:t>:</a:t>
            </a:r>
          </a:p>
        </p:txBody>
      </p:sp>
      <p:sp>
        <p:nvSpPr>
          <p:cNvPr id="181" name="Textfeld 180">
            <a:extLst>
              <a:ext uri="{FF2B5EF4-FFF2-40B4-BE49-F238E27FC236}">
                <a16:creationId xmlns:a16="http://schemas.microsoft.com/office/drawing/2014/main" id="{55C2F572-006B-439D-98D8-2603DD57764A}"/>
              </a:ext>
            </a:extLst>
          </p:cNvPr>
          <p:cNvSpPr txBox="1"/>
          <p:nvPr/>
        </p:nvSpPr>
        <p:spPr>
          <a:xfrm>
            <a:off x="210106" y="4132400"/>
            <a:ext cx="208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Teilchenebene</a:t>
            </a:r>
            <a:r>
              <a:rPr lang="de-DE" dirty="0"/>
              <a:t>:</a:t>
            </a:r>
          </a:p>
        </p:txBody>
      </p:sp>
      <p:sp>
        <p:nvSpPr>
          <p:cNvPr id="183" name="Text Box 5">
            <a:extLst>
              <a:ext uri="{FF2B5EF4-FFF2-40B4-BE49-F238E27FC236}">
                <a16:creationId xmlns:a16="http://schemas.microsoft.com/office/drawing/2014/main" id="{F385A003-8240-4142-B7CA-FD2105876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7609" y="1568381"/>
            <a:ext cx="1447304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Zündenergie</a:t>
            </a:r>
            <a:endParaRPr kumimoji="0" lang="de-DE" altLang="de-DE" sz="2000" b="0" i="1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BD2161B1-7A8D-44B0-A796-9CB96E7173D8}"/>
              </a:ext>
            </a:extLst>
          </p:cNvPr>
          <p:cNvCxnSpPr/>
          <p:nvPr/>
        </p:nvCxnSpPr>
        <p:spPr>
          <a:xfrm>
            <a:off x="6586083" y="1888558"/>
            <a:ext cx="12975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 Box 5">
            <a:extLst>
              <a:ext uri="{FF2B5EF4-FFF2-40B4-BE49-F238E27FC236}">
                <a16:creationId xmlns:a16="http://schemas.microsoft.com/office/drawing/2014/main" id="{1A187D68-C58A-4B58-9B59-476E12BA5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2363" y="4193682"/>
            <a:ext cx="1447304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Zündenergie</a:t>
            </a:r>
            <a:endParaRPr kumimoji="0" lang="de-DE" altLang="de-DE" sz="2000" b="0" i="1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cs typeface="Arial" panose="020B0604020202020204" pitchFamily="34" charset="0"/>
            </a:endParaRPr>
          </a:p>
        </p:txBody>
      </p: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8E1593DC-4B28-4A22-AA2E-03651F895239}"/>
              </a:ext>
            </a:extLst>
          </p:cNvPr>
          <p:cNvCxnSpPr/>
          <p:nvPr/>
        </p:nvCxnSpPr>
        <p:spPr>
          <a:xfrm>
            <a:off x="7075219" y="4491170"/>
            <a:ext cx="12975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feld 190">
            <a:extLst>
              <a:ext uri="{FF2B5EF4-FFF2-40B4-BE49-F238E27FC236}">
                <a16:creationId xmlns:a16="http://schemas.microsoft.com/office/drawing/2014/main" id="{75E90E49-55A6-4120-9B78-9F5AFEA4A42C}"/>
              </a:ext>
            </a:extLst>
          </p:cNvPr>
          <p:cNvSpPr txBox="1"/>
          <p:nvPr/>
        </p:nvSpPr>
        <p:spPr>
          <a:xfrm>
            <a:off x="1907403" y="5284820"/>
            <a:ext cx="2391027" cy="13234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Im Zinkmetall sind die Zinkatome regelmäßig angeordnet. Zink ist ein Element, da es aus gleichen Atomen besteht.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5F4CB00D-FD2F-4060-A3D2-B3B52855766A}"/>
              </a:ext>
            </a:extLst>
          </p:cNvPr>
          <p:cNvSpPr txBox="1"/>
          <p:nvPr/>
        </p:nvSpPr>
        <p:spPr>
          <a:xfrm>
            <a:off x="4488159" y="5275000"/>
            <a:ext cx="2709577" cy="13234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Im Schwefel sind die Schwefelmoleküle regelmäßig angeordnet. Schwefel ist ein Element, da es aus gleichen Atomen besteht.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A19F0952-CDAC-4C42-8C2B-6FA627A67D01}"/>
              </a:ext>
            </a:extLst>
          </p:cNvPr>
          <p:cNvSpPr txBox="1"/>
          <p:nvPr/>
        </p:nvSpPr>
        <p:spPr>
          <a:xfrm>
            <a:off x="7788883" y="5254795"/>
            <a:ext cx="3218864" cy="13234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Bei der Reaktion entstehen Schwefel-Ionen und Zink-Ionen, die ein Ionengitter bilden. Zinksulfid ist eine Verbindung, da es aus zwei Atomsorten besteht.</a:t>
            </a:r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AFECA33D-F39D-41A7-839E-B27DDB77BA61}"/>
              </a:ext>
            </a:extLst>
          </p:cNvPr>
          <p:cNvSpPr txBox="1"/>
          <p:nvPr/>
        </p:nvSpPr>
        <p:spPr>
          <a:xfrm rot="1053679">
            <a:off x="10648027" y="434607"/>
            <a:ext cx="108816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i="1" dirty="0">
                <a:solidFill>
                  <a:schemeClr val="accent1"/>
                </a:solidFill>
              </a:rPr>
              <a:t>AB 2</a:t>
            </a:r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F398C0B9-CBDC-4403-8339-EB3C04E948F6}"/>
              </a:ext>
            </a:extLst>
          </p:cNvPr>
          <p:cNvSpPr txBox="1"/>
          <p:nvPr/>
        </p:nvSpPr>
        <p:spPr>
          <a:xfrm>
            <a:off x="156867" y="2713757"/>
            <a:ext cx="208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Reaktionsschema</a:t>
            </a:r>
            <a:r>
              <a:rPr lang="de-DE" dirty="0"/>
              <a:t>: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5B7D7C05-6820-4924-A676-4F03A934F0B7}"/>
              </a:ext>
            </a:extLst>
          </p:cNvPr>
          <p:cNvSpPr txBox="1"/>
          <p:nvPr/>
        </p:nvSpPr>
        <p:spPr>
          <a:xfrm>
            <a:off x="2590236" y="2710477"/>
            <a:ext cx="77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Zink</a:t>
            </a: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94C281C2-C54E-465F-AB1B-95D2E0265105}"/>
              </a:ext>
            </a:extLst>
          </p:cNvPr>
          <p:cNvSpPr txBox="1"/>
          <p:nvPr/>
        </p:nvSpPr>
        <p:spPr>
          <a:xfrm>
            <a:off x="3898234" y="2704446"/>
            <a:ext cx="47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5A2EF28B-83B4-4721-9D65-9020CE675561}"/>
              </a:ext>
            </a:extLst>
          </p:cNvPr>
          <p:cNvSpPr txBox="1"/>
          <p:nvPr/>
        </p:nvSpPr>
        <p:spPr>
          <a:xfrm>
            <a:off x="5026287" y="2713757"/>
            <a:ext cx="10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Schwefel</a:t>
            </a:r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38EDB5B8-D01E-435C-BBF4-FBDAB62EDD6E}"/>
              </a:ext>
            </a:extLst>
          </p:cNvPr>
          <p:cNvSpPr txBox="1"/>
          <p:nvPr/>
        </p:nvSpPr>
        <p:spPr>
          <a:xfrm>
            <a:off x="8572695" y="2682549"/>
            <a:ext cx="1445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Zinksulfid</a:t>
            </a:r>
          </a:p>
        </p:txBody>
      </p: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BBBC74FF-4CD8-41A6-96FD-49D556BDAE02}"/>
              </a:ext>
            </a:extLst>
          </p:cNvPr>
          <p:cNvCxnSpPr/>
          <p:nvPr/>
        </p:nvCxnSpPr>
        <p:spPr>
          <a:xfrm>
            <a:off x="6780211" y="2898423"/>
            <a:ext cx="1250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feld 202">
            <a:extLst>
              <a:ext uri="{FF2B5EF4-FFF2-40B4-BE49-F238E27FC236}">
                <a16:creationId xmlns:a16="http://schemas.microsoft.com/office/drawing/2014/main" id="{5E6435D2-B474-4CAC-95E4-EF1E083ED37F}"/>
              </a:ext>
            </a:extLst>
          </p:cNvPr>
          <p:cNvSpPr txBox="1"/>
          <p:nvPr/>
        </p:nvSpPr>
        <p:spPr>
          <a:xfrm>
            <a:off x="6752359" y="2559869"/>
            <a:ext cx="1536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rgbClr val="FF0000"/>
                </a:solidFill>
              </a:rPr>
              <a:t>„reagieren zu“</a:t>
            </a:r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751A373D-A38F-47EE-8BEF-7BC3763BD7B4}"/>
              </a:ext>
            </a:extLst>
          </p:cNvPr>
          <p:cNvSpPr txBox="1"/>
          <p:nvPr/>
        </p:nvSpPr>
        <p:spPr>
          <a:xfrm>
            <a:off x="2444329" y="3037001"/>
            <a:ext cx="10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Element</a:t>
            </a:r>
          </a:p>
        </p:txBody>
      </p:sp>
      <p:sp>
        <p:nvSpPr>
          <p:cNvPr id="205" name="Textfeld 204">
            <a:extLst>
              <a:ext uri="{FF2B5EF4-FFF2-40B4-BE49-F238E27FC236}">
                <a16:creationId xmlns:a16="http://schemas.microsoft.com/office/drawing/2014/main" id="{BD21DADE-D4BA-43EF-9061-40ED2A8C777C}"/>
              </a:ext>
            </a:extLst>
          </p:cNvPr>
          <p:cNvSpPr txBox="1"/>
          <p:nvPr/>
        </p:nvSpPr>
        <p:spPr>
          <a:xfrm>
            <a:off x="5072133" y="3037001"/>
            <a:ext cx="10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Element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A8EF7C42-9A12-4852-AF83-E82D6014F2D6}"/>
              </a:ext>
            </a:extLst>
          </p:cNvPr>
          <p:cNvSpPr txBox="1"/>
          <p:nvPr/>
        </p:nvSpPr>
        <p:spPr>
          <a:xfrm>
            <a:off x="8524851" y="3015484"/>
            <a:ext cx="140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Verbindung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290D3B4-3319-4739-A614-FCD28CC7E0B5}"/>
              </a:ext>
            </a:extLst>
          </p:cNvPr>
          <p:cNvGrpSpPr/>
          <p:nvPr/>
        </p:nvGrpSpPr>
        <p:grpSpPr>
          <a:xfrm>
            <a:off x="4592786" y="3283127"/>
            <a:ext cx="1715670" cy="2109024"/>
            <a:chOff x="4592786" y="3283127"/>
            <a:chExt cx="1715670" cy="2109024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C20CE05A-F42C-4D39-B48F-EEB1B908C49A}"/>
                </a:ext>
              </a:extLst>
            </p:cNvPr>
            <p:cNvGrpSpPr/>
            <p:nvPr/>
          </p:nvGrpSpPr>
          <p:grpSpPr>
            <a:xfrm rot="18912882">
              <a:off x="4598822" y="3283127"/>
              <a:ext cx="1709634" cy="1625611"/>
              <a:chOff x="4409268" y="3553639"/>
              <a:chExt cx="1709634" cy="1625611"/>
            </a:xfrm>
          </p:grpSpPr>
          <p:grpSp>
            <p:nvGrpSpPr>
              <p:cNvPr id="82" name="Gruppieren 81">
                <a:extLst>
                  <a:ext uri="{FF2B5EF4-FFF2-40B4-BE49-F238E27FC236}">
                    <a16:creationId xmlns:a16="http://schemas.microsoft.com/office/drawing/2014/main" id="{DFE72F9C-5236-48A3-9AB9-9F9932668C3F}"/>
                  </a:ext>
                </a:extLst>
              </p:cNvPr>
              <p:cNvGrpSpPr/>
              <p:nvPr/>
            </p:nvGrpSpPr>
            <p:grpSpPr>
              <a:xfrm>
                <a:off x="4409268" y="35536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03425861-A33A-4EE6-8B51-D9E0EB57ED64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id="{FFEE85B9-E747-41CC-B236-F3467CC47C2C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5" name="Ellipse 84">
                  <a:extLst>
                    <a:ext uri="{FF2B5EF4-FFF2-40B4-BE49-F238E27FC236}">
                      <a16:creationId xmlns:a16="http://schemas.microsoft.com/office/drawing/2014/main" id="{379970B2-F9F1-44CE-8EC0-916F37290317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2042D80E-8361-4275-BD86-572C44AFCDBB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F076A9A8-8CD0-43AA-B704-8A471EA46853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88F117BA-F9D7-4FCB-9936-0EB2A4BC02B0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60570F71-0A02-43BB-B51D-AC5450666A35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802F0558-8305-4C87-9DBF-BB0DE66F2A66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54" name="Gruppieren 153">
                <a:extLst>
                  <a:ext uri="{FF2B5EF4-FFF2-40B4-BE49-F238E27FC236}">
                    <a16:creationId xmlns:a16="http://schemas.microsoft.com/office/drawing/2014/main" id="{BE2A8DE6-63EE-45A8-92F4-6AD24BA2A789}"/>
                  </a:ext>
                </a:extLst>
              </p:cNvPr>
              <p:cNvGrpSpPr/>
              <p:nvPr/>
            </p:nvGrpSpPr>
            <p:grpSpPr>
              <a:xfrm>
                <a:off x="4561668" y="37060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155" name="Ellipse 154">
                  <a:extLst>
                    <a:ext uri="{FF2B5EF4-FFF2-40B4-BE49-F238E27FC236}">
                      <a16:creationId xmlns:a16="http://schemas.microsoft.com/office/drawing/2014/main" id="{9219C6C4-864E-4DAE-BDBF-047B2DF72A8F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6" name="Ellipse 155">
                  <a:extLst>
                    <a:ext uri="{FF2B5EF4-FFF2-40B4-BE49-F238E27FC236}">
                      <a16:creationId xmlns:a16="http://schemas.microsoft.com/office/drawing/2014/main" id="{118EDF85-604C-4BD2-9A14-C5870522B223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7" name="Ellipse 156">
                  <a:extLst>
                    <a:ext uri="{FF2B5EF4-FFF2-40B4-BE49-F238E27FC236}">
                      <a16:creationId xmlns:a16="http://schemas.microsoft.com/office/drawing/2014/main" id="{B3D31023-E62A-4F9B-967D-5719C2D78866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8" name="Ellipse 157">
                  <a:extLst>
                    <a:ext uri="{FF2B5EF4-FFF2-40B4-BE49-F238E27FC236}">
                      <a16:creationId xmlns:a16="http://schemas.microsoft.com/office/drawing/2014/main" id="{EACF456B-F510-4CD0-8471-DBB0AC4D35B8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9" name="Ellipse 158">
                  <a:extLst>
                    <a:ext uri="{FF2B5EF4-FFF2-40B4-BE49-F238E27FC236}">
                      <a16:creationId xmlns:a16="http://schemas.microsoft.com/office/drawing/2014/main" id="{F8424518-7B29-4440-9170-566C5BDC574C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0" name="Ellipse 159">
                  <a:extLst>
                    <a:ext uri="{FF2B5EF4-FFF2-40B4-BE49-F238E27FC236}">
                      <a16:creationId xmlns:a16="http://schemas.microsoft.com/office/drawing/2014/main" id="{0F4440FA-83D9-473B-8126-F7A13B93FD38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1" name="Ellipse 160">
                  <a:extLst>
                    <a:ext uri="{FF2B5EF4-FFF2-40B4-BE49-F238E27FC236}">
                      <a16:creationId xmlns:a16="http://schemas.microsoft.com/office/drawing/2014/main" id="{445C1401-0271-4D8E-9E9A-CEBDF9FE979F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2" name="Ellipse 161">
                  <a:extLst>
                    <a:ext uri="{FF2B5EF4-FFF2-40B4-BE49-F238E27FC236}">
                      <a16:creationId xmlns:a16="http://schemas.microsoft.com/office/drawing/2014/main" id="{4DD89FC4-D9E8-459C-8A03-7168BBC26E77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3" name="Gruppieren 162">
                <a:extLst>
                  <a:ext uri="{FF2B5EF4-FFF2-40B4-BE49-F238E27FC236}">
                    <a16:creationId xmlns:a16="http://schemas.microsoft.com/office/drawing/2014/main" id="{E320FAEE-44A5-44A4-BD81-995B4C7C8F24}"/>
                  </a:ext>
                </a:extLst>
              </p:cNvPr>
              <p:cNvGrpSpPr/>
              <p:nvPr/>
            </p:nvGrpSpPr>
            <p:grpSpPr>
              <a:xfrm>
                <a:off x="4714068" y="38584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E12117FC-66D2-41C1-B2FD-DF10B267F84E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DC938AAB-E32C-44C2-B96B-93D84F28801A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5EF14EE8-9BEF-4167-BAF2-D830223C1607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C2F3013E-A159-4E50-B3E5-DA4DEE7F974E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C5C3C50D-74BF-498C-B614-E9C4BA68AE9A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9" name="Ellipse 168">
                  <a:extLst>
                    <a:ext uri="{FF2B5EF4-FFF2-40B4-BE49-F238E27FC236}">
                      <a16:creationId xmlns:a16="http://schemas.microsoft.com/office/drawing/2014/main" id="{051981CB-CFCC-4AD1-B51C-6403290530DD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0" name="Ellipse 169">
                  <a:extLst>
                    <a:ext uri="{FF2B5EF4-FFF2-40B4-BE49-F238E27FC236}">
                      <a16:creationId xmlns:a16="http://schemas.microsoft.com/office/drawing/2014/main" id="{B94918AC-1E94-46DA-BFB7-74E6AFE3F66B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1" name="Ellipse 170">
                  <a:extLst>
                    <a:ext uri="{FF2B5EF4-FFF2-40B4-BE49-F238E27FC236}">
                      <a16:creationId xmlns:a16="http://schemas.microsoft.com/office/drawing/2014/main" id="{2777E088-A26D-487C-B2DF-1193654F5245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72" name="Gruppieren 171">
                <a:extLst>
                  <a:ext uri="{FF2B5EF4-FFF2-40B4-BE49-F238E27FC236}">
                    <a16:creationId xmlns:a16="http://schemas.microsoft.com/office/drawing/2014/main" id="{9D2CB2B7-E66B-4FCC-858D-744D363E09E9}"/>
                  </a:ext>
                </a:extLst>
              </p:cNvPr>
              <p:cNvGrpSpPr/>
              <p:nvPr/>
            </p:nvGrpSpPr>
            <p:grpSpPr>
              <a:xfrm>
                <a:off x="4866468" y="40108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173" name="Ellipse 172">
                  <a:extLst>
                    <a:ext uri="{FF2B5EF4-FFF2-40B4-BE49-F238E27FC236}">
                      <a16:creationId xmlns:a16="http://schemas.microsoft.com/office/drawing/2014/main" id="{3FD492C4-40C4-41F7-8699-F8931352030D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5C4FCFF-0216-481F-ACE7-6A0777ABADFA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837E7E52-51BA-43F3-B068-5E423F346A40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7129631C-07F9-47EB-8457-F3BCAC32E213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30F85D74-0B71-4F2C-8A14-975051CF7262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2C2A6A31-B8FB-44CA-953E-B2C2E43AD064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2" name="Ellipse 181">
                  <a:extLst>
                    <a:ext uri="{FF2B5EF4-FFF2-40B4-BE49-F238E27FC236}">
                      <a16:creationId xmlns:a16="http://schemas.microsoft.com/office/drawing/2014/main" id="{65C4875F-8B66-4ADE-8F8F-26DD7C8F7C5D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4" name="Ellipse 183">
                  <a:extLst>
                    <a:ext uri="{FF2B5EF4-FFF2-40B4-BE49-F238E27FC236}">
                      <a16:creationId xmlns:a16="http://schemas.microsoft.com/office/drawing/2014/main" id="{6A68F0A8-B744-47DB-A3B1-6C7DA43054D5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88" name="Gruppieren 187">
                <a:extLst>
                  <a:ext uri="{FF2B5EF4-FFF2-40B4-BE49-F238E27FC236}">
                    <a16:creationId xmlns:a16="http://schemas.microsoft.com/office/drawing/2014/main" id="{56575BEA-6CD7-4C4D-887F-C7FB3062A70B}"/>
                  </a:ext>
                </a:extLst>
              </p:cNvPr>
              <p:cNvGrpSpPr/>
              <p:nvPr/>
            </p:nvGrpSpPr>
            <p:grpSpPr>
              <a:xfrm>
                <a:off x="5018868" y="41632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189" name="Ellipse 188">
                  <a:extLst>
                    <a:ext uri="{FF2B5EF4-FFF2-40B4-BE49-F238E27FC236}">
                      <a16:creationId xmlns:a16="http://schemas.microsoft.com/office/drawing/2014/main" id="{F6A457EE-35B5-4C5B-8025-8ED7D3711D82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0" name="Ellipse 189">
                  <a:extLst>
                    <a:ext uri="{FF2B5EF4-FFF2-40B4-BE49-F238E27FC236}">
                      <a16:creationId xmlns:a16="http://schemas.microsoft.com/office/drawing/2014/main" id="{10CA00D8-A8B2-47F9-B226-09666B6CA409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2" name="Ellipse 191">
                  <a:extLst>
                    <a:ext uri="{FF2B5EF4-FFF2-40B4-BE49-F238E27FC236}">
                      <a16:creationId xmlns:a16="http://schemas.microsoft.com/office/drawing/2014/main" id="{AFEFC742-91CA-43C8-8D51-242693C73FBA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6" name="Ellipse 195">
                  <a:extLst>
                    <a:ext uri="{FF2B5EF4-FFF2-40B4-BE49-F238E27FC236}">
                      <a16:creationId xmlns:a16="http://schemas.microsoft.com/office/drawing/2014/main" id="{619DEAF8-80DA-4C97-9570-C6FE05925D54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7" name="Ellipse 206">
                  <a:extLst>
                    <a:ext uri="{FF2B5EF4-FFF2-40B4-BE49-F238E27FC236}">
                      <a16:creationId xmlns:a16="http://schemas.microsoft.com/office/drawing/2014/main" id="{89DDD5AE-1B98-41C8-8A96-E0D63BDD9E36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8" name="Ellipse 207">
                  <a:extLst>
                    <a:ext uri="{FF2B5EF4-FFF2-40B4-BE49-F238E27FC236}">
                      <a16:creationId xmlns:a16="http://schemas.microsoft.com/office/drawing/2014/main" id="{5450D5A7-E7F3-48C1-9087-1E836D9E53D2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09" name="Ellipse 208">
                  <a:extLst>
                    <a:ext uri="{FF2B5EF4-FFF2-40B4-BE49-F238E27FC236}">
                      <a16:creationId xmlns:a16="http://schemas.microsoft.com/office/drawing/2014/main" id="{5FC6EBCF-BEF6-48B7-94E6-10862EB6C9E5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0" name="Ellipse 209">
                  <a:extLst>
                    <a:ext uri="{FF2B5EF4-FFF2-40B4-BE49-F238E27FC236}">
                      <a16:creationId xmlns:a16="http://schemas.microsoft.com/office/drawing/2014/main" id="{3AB50388-02DD-40B7-8CDC-A070BF60F473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20" name="Gruppieren 219">
                <a:extLst>
                  <a:ext uri="{FF2B5EF4-FFF2-40B4-BE49-F238E27FC236}">
                    <a16:creationId xmlns:a16="http://schemas.microsoft.com/office/drawing/2014/main" id="{E24E7E84-C78D-486E-AF68-ED9269C613ED}"/>
                  </a:ext>
                </a:extLst>
              </p:cNvPr>
              <p:cNvGrpSpPr/>
              <p:nvPr/>
            </p:nvGrpSpPr>
            <p:grpSpPr>
              <a:xfrm>
                <a:off x="5171268" y="43156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221" name="Ellipse 220">
                  <a:extLst>
                    <a:ext uri="{FF2B5EF4-FFF2-40B4-BE49-F238E27FC236}">
                      <a16:creationId xmlns:a16="http://schemas.microsoft.com/office/drawing/2014/main" id="{70B0071F-C299-40F5-8E85-CBA21CBD2A29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2" name="Ellipse 221">
                  <a:extLst>
                    <a:ext uri="{FF2B5EF4-FFF2-40B4-BE49-F238E27FC236}">
                      <a16:creationId xmlns:a16="http://schemas.microsoft.com/office/drawing/2014/main" id="{5CF040D8-F571-4C34-9391-D6D4AB83EFFB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3" name="Ellipse 222">
                  <a:extLst>
                    <a:ext uri="{FF2B5EF4-FFF2-40B4-BE49-F238E27FC236}">
                      <a16:creationId xmlns:a16="http://schemas.microsoft.com/office/drawing/2014/main" id="{75CE8C99-AB76-42BC-9C5C-2D9C19F4FC1F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4" name="Ellipse 223">
                  <a:extLst>
                    <a:ext uri="{FF2B5EF4-FFF2-40B4-BE49-F238E27FC236}">
                      <a16:creationId xmlns:a16="http://schemas.microsoft.com/office/drawing/2014/main" id="{A3E220BF-67AE-4D09-8278-A3EAB34F9874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5" name="Ellipse 224">
                  <a:extLst>
                    <a:ext uri="{FF2B5EF4-FFF2-40B4-BE49-F238E27FC236}">
                      <a16:creationId xmlns:a16="http://schemas.microsoft.com/office/drawing/2014/main" id="{EF7502F7-8DC2-4DE4-9B84-998514666ED8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6" name="Ellipse 225">
                  <a:extLst>
                    <a:ext uri="{FF2B5EF4-FFF2-40B4-BE49-F238E27FC236}">
                      <a16:creationId xmlns:a16="http://schemas.microsoft.com/office/drawing/2014/main" id="{9836984C-2D54-40B6-8ADF-A8F6C0FD0610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7" name="Ellipse 226">
                  <a:extLst>
                    <a:ext uri="{FF2B5EF4-FFF2-40B4-BE49-F238E27FC236}">
                      <a16:creationId xmlns:a16="http://schemas.microsoft.com/office/drawing/2014/main" id="{819EC057-2502-4FD4-9E38-E60F29C22FCE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28" name="Ellipse 227">
                  <a:extLst>
                    <a:ext uri="{FF2B5EF4-FFF2-40B4-BE49-F238E27FC236}">
                      <a16:creationId xmlns:a16="http://schemas.microsoft.com/office/drawing/2014/main" id="{C0AA154E-AD78-4636-9BC2-EA84FA4344BE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229" name="Gruppieren 228">
              <a:extLst>
                <a:ext uri="{FF2B5EF4-FFF2-40B4-BE49-F238E27FC236}">
                  <a16:creationId xmlns:a16="http://schemas.microsoft.com/office/drawing/2014/main" id="{28E84601-F744-4473-94B9-ECF4702D04F1}"/>
                </a:ext>
              </a:extLst>
            </p:cNvPr>
            <p:cNvGrpSpPr/>
            <p:nvPr/>
          </p:nvGrpSpPr>
          <p:grpSpPr>
            <a:xfrm rot="18912882">
              <a:off x="4592786" y="3766540"/>
              <a:ext cx="1709634" cy="1625611"/>
              <a:chOff x="4409268" y="3553639"/>
              <a:chExt cx="1709634" cy="1625611"/>
            </a:xfrm>
          </p:grpSpPr>
          <p:grpSp>
            <p:nvGrpSpPr>
              <p:cNvPr id="230" name="Gruppieren 229">
                <a:extLst>
                  <a:ext uri="{FF2B5EF4-FFF2-40B4-BE49-F238E27FC236}">
                    <a16:creationId xmlns:a16="http://schemas.microsoft.com/office/drawing/2014/main" id="{5340B81B-ABC4-4C3A-9C45-D260E5AB9DC6}"/>
                  </a:ext>
                </a:extLst>
              </p:cNvPr>
              <p:cNvGrpSpPr/>
              <p:nvPr/>
            </p:nvGrpSpPr>
            <p:grpSpPr>
              <a:xfrm>
                <a:off x="4409268" y="35536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276" name="Ellipse 275">
                  <a:extLst>
                    <a:ext uri="{FF2B5EF4-FFF2-40B4-BE49-F238E27FC236}">
                      <a16:creationId xmlns:a16="http://schemas.microsoft.com/office/drawing/2014/main" id="{DCEF9E2E-1B01-414B-AC08-640FC58663E7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7" name="Ellipse 276">
                  <a:extLst>
                    <a:ext uri="{FF2B5EF4-FFF2-40B4-BE49-F238E27FC236}">
                      <a16:creationId xmlns:a16="http://schemas.microsoft.com/office/drawing/2014/main" id="{F6DA674A-C56A-4F7E-A4A6-ED29ED4B4C36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8" name="Ellipse 277">
                  <a:extLst>
                    <a:ext uri="{FF2B5EF4-FFF2-40B4-BE49-F238E27FC236}">
                      <a16:creationId xmlns:a16="http://schemas.microsoft.com/office/drawing/2014/main" id="{56FC2D7C-2676-4EFE-9A73-B215853BCBDA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9" name="Ellipse 278">
                  <a:extLst>
                    <a:ext uri="{FF2B5EF4-FFF2-40B4-BE49-F238E27FC236}">
                      <a16:creationId xmlns:a16="http://schemas.microsoft.com/office/drawing/2014/main" id="{01EB48BD-3F3A-4CF0-8806-C54612B77F64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0" name="Ellipse 279">
                  <a:extLst>
                    <a:ext uri="{FF2B5EF4-FFF2-40B4-BE49-F238E27FC236}">
                      <a16:creationId xmlns:a16="http://schemas.microsoft.com/office/drawing/2014/main" id="{FA053BC1-2A8A-4381-8A14-C4A5A6ECB8E1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1" name="Ellipse 280">
                  <a:extLst>
                    <a:ext uri="{FF2B5EF4-FFF2-40B4-BE49-F238E27FC236}">
                      <a16:creationId xmlns:a16="http://schemas.microsoft.com/office/drawing/2014/main" id="{D89C5C46-DCD1-4C3D-97E7-BE8E93E0ACD6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2" name="Ellipse 281">
                  <a:extLst>
                    <a:ext uri="{FF2B5EF4-FFF2-40B4-BE49-F238E27FC236}">
                      <a16:creationId xmlns:a16="http://schemas.microsoft.com/office/drawing/2014/main" id="{B6B1B1B5-66AF-4791-AD33-DFC7C1335CBD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83" name="Ellipse 282">
                  <a:extLst>
                    <a:ext uri="{FF2B5EF4-FFF2-40B4-BE49-F238E27FC236}">
                      <a16:creationId xmlns:a16="http://schemas.microsoft.com/office/drawing/2014/main" id="{70ED31A1-C750-4DDB-9B26-44D20DC183E5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1" name="Gruppieren 230">
                <a:extLst>
                  <a:ext uri="{FF2B5EF4-FFF2-40B4-BE49-F238E27FC236}">
                    <a16:creationId xmlns:a16="http://schemas.microsoft.com/office/drawing/2014/main" id="{B12BF0A5-2163-4F20-8121-95E8AC94CDDE}"/>
                  </a:ext>
                </a:extLst>
              </p:cNvPr>
              <p:cNvGrpSpPr/>
              <p:nvPr/>
            </p:nvGrpSpPr>
            <p:grpSpPr>
              <a:xfrm>
                <a:off x="4561668" y="37060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268" name="Ellipse 267">
                  <a:extLst>
                    <a:ext uri="{FF2B5EF4-FFF2-40B4-BE49-F238E27FC236}">
                      <a16:creationId xmlns:a16="http://schemas.microsoft.com/office/drawing/2014/main" id="{064C8A61-B4AA-47CD-A520-3E31E1EAFA95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9" name="Ellipse 268">
                  <a:extLst>
                    <a:ext uri="{FF2B5EF4-FFF2-40B4-BE49-F238E27FC236}">
                      <a16:creationId xmlns:a16="http://schemas.microsoft.com/office/drawing/2014/main" id="{83BFCB44-BF75-40EE-BB45-273236502171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0" name="Ellipse 269">
                  <a:extLst>
                    <a:ext uri="{FF2B5EF4-FFF2-40B4-BE49-F238E27FC236}">
                      <a16:creationId xmlns:a16="http://schemas.microsoft.com/office/drawing/2014/main" id="{C43A56D5-4792-4D3B-A87D-1801F5B015CD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1" name="Ellipse 270">
                  <a:extLst>
                    <a:ext uri="{FF2B5EF4-FFF2-40B4-BE49-F238E27FC236}">
                      <a16:creationId xmlns:a16="http://schemas.microsoft.com/office/drawing/2014/main" id="{34E3CE0D-47BB-4CB9-AC25-AB40663B52E9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2" name="Ellipse 271">
                  <a:extLst>
                    <a:ext uri="{FF2B5EF4-FFF2-40B4-BE49-F238E27FC236}">
                      <a16:creationId xmlns:a16="http://schemas.microsoft.com/office/drawing/2014/main" id="{38E4B9E2-B3D7-4EC8-8804-E2AEE09BB2FE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3" name="Ellipse 272">
                  <a:extLst>
                    <a:ext uri="{FF2B5EF4-FFF2-40B4-BE49-F238E27FC236}">
                      <a16:creationId xmlns:a16="http://schemas.microsoft.com/office/drawing/2014/main" id="{A4F81B84-11C0-4256-9048-BA5968AA5A71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4" name="Ellipse 273">
                  <a:extLst>
                    <a:ext uri="{FF2B5EF4-FFF2-40B4-BE49-F238E27FC236}">
                      <a16:creationId xmlns:a16="http://schemas.microsoft.com/office/drawing/2014/main" id="{89A89E57-A753-4FA8-979E-FE5138E178BC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75" name="Ellipse 274">
                  <a:extLst>
                    <a:ext uri="{FF2B5EF4-FFF2-40B4-BE49-F238E27FC236}">
                      <a16:creationId xmlns:a16="http://schemas.microsoft.com/office/drawing/2014/main" id="{B3687A4E-527E-435B-A4A3-CE16C73C932E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2" name="Gruppieren 231">
                <a:extLst>
                  <a:ext uri="{FF2B5EF4-FFF2-40B4-BE49-F238E27FC236}">
                    <a16:creationId xmlns:a16="http://schemas.microsoft.com/office/drawing/2014/main" id="{EC880FE7-A1F7-4B2D-8436-81ED7F4CBE3D}"/>
                  </a:ext>
                </a:extLst>
              </p:cNvPr>
              <p:cNvGrpSpPr/>
              <p:nvPr/>
            </p:nvGrpSpPr>
            <p:grpSpPr>
              <a:xfrm>
                <a:off x="4714068" y="38584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260" name="Ellipse 259">
                  <a:extLst>
                    <a:ext uri="{FF2B5EF4-FFF2-40B4-BE49-F238E27FC236}">
                      <a16:creationId xmlns:a16="http://schemas.microsoft.com/office/drawing/2014/main" id="{08A02C75-FEDE-476E-B8F9-8EF1F3773314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1" name="Ellipse 260">
                  <a:extLst>
                    <a:ext uri="{FF2B5EF4-FFF2-40B4-BE49-F238E27FC236}">
                      <a16:creationId xmlns:a16="http://schemas.microsoft.com/office/drawing/2014/main" id="{E33F400E-FC99-4720-93F3-E48A32DBB790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2" name="Ellipse 261">
                  <a:extLst>
                    <a:ext uri="{FF2B5EF4-FFF2-40B4-BE49-F238E27FC236}">
                      <a16:creationId xmlns:a16="http://schemas.microsoft.com/office/drawing/2014/main" id="{E209AE76-7A25-4EE5-8156-6DA8CD3D97D9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3" name="Ellipse 262">
                  <a:extLst>
                    <a:ext uri="{FF2B5EF4-FFF2-40B4-BE49-F238E27FC236}">
                      <a16:creationId xmlns:a16="http://schemas.microsoft.com/office/drawing/2014/main" id="{49DE2DD3-F518-4992-9B38-8FF44E1C37D0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4" name="Ellipse 263">
                  <a:extLst>
                    <a:ext uri="{FF2B5EF4-FFF2-40B4-BE49-F238E27FC236}">
                      <a16:creationId xmlns:a16="http://schemas.microsoft.com/office/drawing/2014/main" id="{4FE4782F-FAD1-4904-A82B-E0285C51BFCA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5" name="Ellipse 264">
                  <a:extLst>
                    <a:ext uri="{FF2B5EF4-FFF2-40B4-BE49-F238E27FC236}">
                      <a16:creationId xmlns:a16="http://schemas.microsoft.com/office/drawing/2014/main" id="{0C0D4238-0FC3-46A1-BC50-6CF8B32C7B7B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6" name="Ellipse 265">
                  <a:extLst>
                    <a:ext uri="{FF2B5EF4-FFF2-40B4-BE49-F238E27FC236}">
                      <a16:creationId xmlns:a16="http://schemas.microsoft.com/office/drawing/2014/main" id="{C217D606-EA4E-41FF-8CBB-3603E73C14F8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7" name="Ellipse 266">
                  <a:extLst>
                    <a:ext uri="{FF2B5EF4-FFF2-40B4-BE49-F238E27FC236}">
                      <a16:creationId xmlns:a16="http://schemas.microsoft.com/office/drawing/2014/main" id="{7F93F41F-34EA-4E5E-8436-CD5BB22BC36C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3" name="Gruppieren 232">
                <a:extLst>
                  <a:ext uri="{FF2B5EF4-FFF2-40B4-BE49-F238E27FC236}">
                    <a16:creationId xmlns:a16="http://schemas.microsoft.com/office/drawing/2014/main" id="{DA4D3DE6-85EF-4B9B-9C6E-F4FB2483817C}"/>
                  </a:ext>
                </a:extLst>
              </p:cNvPr>
              <p:cNvGrpSpPr/>
              <p:nvPr/>
            </p:nvGrpSpPr>
            <p:grpSpPr>
              <a:xfrm>
                <a:off x="4866468" y="40108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252" name="Ellipse 251">
                  <a:extLst>
                    <a:ext uri="{FF2B5EF4-FFF2-40B4-BE49-F238E27FC236}">
                      <a16:creationId xmlns:a16="http://schemas.microsoft.com/office/drawing/2014/main" id="{4C5BD623-C49F-4DE6-AF40-99C3C72DF865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3" name="Ellipse 252">
                  <a:extLst>
                    <a:ext uri="{FF2B5EF4-FFF2-40B4-BE49-F238E27FC236}">
                      <a16:creationId xmlns:a16="http://schemas.microsoft.com/office/drawing/2014/main" id="{83B15074-C2E2-42EB-B154-1B72C08E057C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4" name="Ellipse 253">
                  <a:extLst>
                    <a:ext uri="{FF2B5EF4-FFF2-40B4-BE49-F238E27FC236}">
                      <a16:creationId xmlns:a16="http://schemas.microsoft.com/office/drawing/2014/main" id="{B06516DA-02E7-4142-B45F-565428C59D82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5" name="Ellipse 254">
                  <a:extLst>
                    <a:ext uri="{FF2B5EF4-FFF2-40B4-BE49-F238E27FC236}">
                      <a16:creationId xmlns:a16="http://schemas.microsoft.com/office/drawing/2014/main" id="{5AC93667-5EDC-4734-9A70-8AAE931AD2CE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6" name="Ellipse 255">
                  <a:extLst>
                    <a:ext uri="{FF2B5EF4-FFF2-40B4-BE49-F238E27FC236}">
                      <a16:creationId xmlns:a16="http://schemas.microsoft.com/office/drawing/2014/main" id="{1F9BC654-1653-4E26-8759-A940854485F8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7" name="Ellipse 256">
                  <a:extLst>
                    <a:ext uri="{FF2B5EF4-FFF2-40B4-BE49-F238E27FC236}">
                      <a16:creationId xmlns:a16="http://schemas.microsoft.com/office/drawing/2014/main" id="{8F15A102-6153-42D9-8E73-9C2885B9B3EC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8" name="Ellipse 257">
                  <a:extLst>
                    <a:ext uri="{FF2B5EF4-FFF2-40B4-BE49-F238E27FC236}">
                      <a16:creationId xmlns:a16="http://schemas.microsoft.com/office/drawing/2014/main" id="{23C7A02C-1268-4732-9A00-26DD7010D6C5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9" name="Ellipse 258">
                  <a:extLst>
                    <a:ext uri="{FF2B5EF4-FFF2-40B4-BE49-F238E27FC236}">
                      <a16:creationId xmlns:a16="http://schemas.microsoft.com/office/drawing/2014/main" id="{19293EC9-E144-4E2C-9B1D-10D48663EE09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4" name="Gruppieren 233">
                <a:extLst>
                  <a:ext uri="{FF2B5EF4-FFF2-40B4-BE49-F238E27FC236}">
                    <a16:creationId xmlns:a16="http://schemas.microsoft.com/office/drawing/2014/main" id="{7EE94A52-DFC0-4A63-9411-186CFDB0CD90}"/>
                  </a:ext>
                </a:extLst>
              </p:cNvPr>
              <p:cNvGrpSpPr/>
              <p:nvPr/>
            </p:nvGrpSpPr>
            <p:grpSpPr>
              <a:xfrm>
                <a:off x="5018868" y="41632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244" name="Ellipse 243">
                  <a:extLst>
                    <a:ext uri="{FF2B5EF4-FFF2-40B4-BE49-F238E27FC236}">
                      <a16:creationId xmlns:a16="http://schemas.microsoft.com/office/drawing/2014/main" id="{E767308C-50AD-4CCA-9420-6F5D57BFABCB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5" name="Ellipse 244">
                  <a:extLst>
                    <a:ext uri="{FF2B5EF4-FFF2-40B4-BE49-F238E27FC236}">
                      <a16:creationId xmlns:a16="http://schemas.microsoft.com/office/drawing/2014/main" id="{090FB278-E22F-47DB-BC36-4332015E7249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6" name="Ellipse 245">
                  <a:extLst>
                    <a:ext uri="{FF2B5EF4-FFF2-40B4-BE49-F238E27FC236}">
                      <a16:creationId xmlns:a16="http://schemas.microsoft.com/office/drawing/2014/main" id="{CE414F49-4FD0-416D-9208-248E5B4290A6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7" name="Ellipse 246">
                  <a:extLst>
                    <a:ext uri="{FF2B5EF4-FFF2-40B4-BE49-F238E27FC236}">
                      <a16:creationId xmlns:a16="http://schemas.microsoft.com/office/drawing/2014/main" id="{29C40248-0F99-48C7-8EDA-2A37AED74856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8" name="Ellipse 247">
                  <a:extLst>
                    <a:ext uri="{FF2B5EF4-FFF2-40B4-BE49-F238E27FC236}">
                      <a16:creationId xmlns:a16="http://schemas.microsoft.com/office/drawing/2014/main" id="{83673162-831A-4DF2-BC95-EDC37F3E472E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9" name="Ellipse 248">
                  <a:extLst>
                    <a:ext uri="{FF2B5EF4-FFF2-40B4-BE49-F238E27FC236}">
                      <a16:creationId xmlns:a16="http://schemas.microsoft.com/office/drawing/2014/main" id="{6FDB9F30-FC9C-49D0-8B7F-AC13CE1767FE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0" name="Ellipse 249">
                  <a:extLst>
                    <a:ext uri="{FF2B5EF4-FFF2-40B4-BE49-F238E27FC236}">
                      <a16:creationId xmlns:a16="http://schemas.microsoft.com/office/drawing/2014/main" id="{CE965728-D4F6-45AD-864E-73DB431C9398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51" name="Ellipse 250">
                  <a:extLst>
                    <a:ext uri="{FF2B5EF4-FFF2-40B4-BE49-F238E27FC236}">
                      <a16:creationId xmlns:a16="http://schemas.microsoft.com/office/drawing/2014/main" id="{51D40BCF-A59B-43BD-9C79-F093C4686098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5" name="Gruppieren 234">
                <a:extLst>
                  <a:ext uri="{FF2B5EF4-FFF2-40B4-BE49-F238E27FC236}">
                    <a16:creationId xmlns:a16="http://schemas.microsoft.com/office/drawing/2014/main" id="{C29E75CD-4EAB-44EB-A4EC-61BC9D4E9362}"/>
                  </a:ext>
                </a:extLst>
              </p:cNvPr>
              <p:cNvGrpSpPr/>
              <p:nvPr/>
            </p:nvGrpSpPr>
            <p:grpSpPr>
              <a:xfrm>
                <a:off x="5171268" y="4315639"/>
                <a:ext cx="947634" cy="863611"/>
                <a:chOff x="3680655" y="3294394"/>
                <a:chExt cx="2102552" cy="1911321"/>
              </a:xfrm>
            </p:grpSpPr>
            <p:sp>
              <p:nvSpPr>
                <p:cNvPr id="236" name="Ellipse 235">
                  <a:extLst>
                    <a:ext uri="{FF2B5EF4-FFF2-40B4-BE49-F238E27FC236}">
                      <a16:creationId xmlns:a16="http://schemas.microsoft.com/office/drawing/2014/main" id="{2A9D6F18-9AFD-4F7F-B7F5-A4E8B7B41963}"/>
                    </a:ext>
                  </a:extLst>
                </p:cNvPr>
                <p:cNvSpPr/>
                <p:nvPr/>
              </p:nvSpPr>
              <p:spPr>
                <a:xfrm>
                  <a:off x="4431559" y="329439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7" name="Ellipse 236">
                  <a:extLst>
                    <a:ext uri="{FF2B5EF4-FFF2-40B4-BE49-F238E27FC236}">
                      <a16:creationId xmlns:a16="http://schemas.microsoft.com/office/drawing/2014/main" id="{11CFB8C3-46D7-440C-9ECA-0B24880562EE}"/>
                    </a:ext>
                  </a:extLst>
                </p:cNvPr>
                <p:cNvSpPr/>
                <p:nvPr/>
              </p:nvSpPr>
              <p:spPr>
                <a:xfrm>
                  <a:off x="4937606" y="3520464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8" name="Ellipse 237">
                  <a:extLst>
                    <a:ext uri="{FF2B5EF4-FFF2-40B4-BE49-F238E27FC236}">
                      <a16:creationId xmlns:a16="http://schemas.microsoft.com/office/drawing/2014/main" id="{4ABF7B8E-1B21-4784-AA96-267BBF8CA0F2}"/>
                    </a:ext>
                  </a:extLst>
                </p:cNvPr>
                <p:cNvSpPr/>
                <p:nvPr/>
              </p:nvSpPr>
              <p:spPr>
                <a:xfrm>
                  <a:off x="5217149" y="40073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9" name="Ellipse 238">
                  <a:extLst>
                    <a:ext uri="{FF2B5EF4-FFF2-40B4-BE49-F238E27FC236}">
                      <a16:creationId xmlns:a16="http://schemas.microsoft.com/office/drawing/2014/main" id="{0433B145-C793-40C1-A553-3E8970E2786E}"/>
                    </a:ext>
                  </a:extLst>
                </p:cNvPr>
                <p:cNvSpPr/>
                <p:nvPr/>
              </p:nvSpPr>
              <p:spPr>
                <a:xfrm>
                  <a:off x="4979172" y="450359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0" name="Ellipse 239">
                  <a:extLst>
                    <a:ext uri="{FF2B5EF4-FFF2-40B4-BE49-F238E27FC236}">
                      <a16:creationId xmlns:a16="http://schemas.microsoft.com/office/drawing/2014/main" id="{AEEFCE96-A138-464C-B27E-9303A78C643C}"/>
                    </a:ext>
                  </a:extLst>
                </p:cNvPr>
                <p:cNvSpPr/>
                <p:nvPr/>
              </p:nvSpPr>
              <p:spPr>
                <a:xfrm>
                  <a:off x="4432756" y="4639658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1" name="Ellipse 240">
                  <a:extLst>
                    <a:ext uri="{FF2B5EF4-FFF2-40B4-BE49-F238E27FC236}">
                      <a16:creationId xmlns:a16="http://schemas.microsoft.com/office/drawing/2014/main" id="{8DC647C5-FFE4-4850-9B7E-2FEA74AD691F}"/>
                    </a:ext>
                  </a:extLst>
                </p:cNvPr>
                <p:cNvSpPr/>
                <p:nvPr/>
              </p:nvSpPr>
              <p:spPr>
                <a:xfrm>
                  <a:off x="3921120" y="4473131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2" name="Ellipse 241">
                  <a:extLst>
                    <a:ext uri="{FF2B5EF4-FFF2-40B4-BE49-F238E27FC236}">
                      <a16:creationId xmlns:a16="http://schemas.microsoft.com/office/drawing/2014/main" id="{31E86C19-BAB3-48F4-82F6-C010EDFD69F8}"/>
                    </a:ext>
                  </a:extLst>
                </p:cNvPr>
                <p:cNvSpPr/>
                <p:nvPr/>
              </p:nvSpPr>
              <p:spPr>
                <a:xfrm>
                  <a:off x="3680655" y="4007357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3" name="Ellipse 242">
                  <a:extLst>
                    <a:ext uri="{FF2B5EF4-FFF2-40B4-BE49-F238E27FC236}">
                      <a16:creationId xmlns:a16="http://schemas.microsoft.com/office/drawing/2014/main" id="{36C79FD0-8BFF-4516-B8B2-101865CC374E}"/>
                    </a:ext>
                  </a:extLst>
                </p:cNvPr>
                <p:cNvSpPr/>
                <p:nvPr/>
              </p:nvSpPr>
              <p:spPr>
                <a:xfrm>
                  <a:off x="3904188" y="3491956"/>
                  <a:ext cx="566058" cy="566057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7248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6" grpId="0" animBg="1"/>
      <p:bldP spid="191" grpId="0" animBg="1"/>
      <p:bldP spid="193" grpId="0" animBg="1"/>
      <p:bldP spid="194" grpId="0" animBg="1"/>
      <p:bldP spid="197" grpId="0"/>
      <p:bldP spid="198" grpId="0"/>
      <p:bldP spid="199" grpId="0"/>
      <p:bldP spid="200" grpId="0"/>
      <p:bldP spid="201" grpId="0"/>
      <p:bldP spid="203" grpId="0"/>
      <p:bldP spid="204" grpId="0"/>
      <p:bldP spid="205" grpId="0"/>
      <p:bldP spid="2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ADEFC79-D3B6-43B3-B7D7-20805D4BA543}"/>
              </a:ext>
            </a:extLst>
          </p:cNvPr>
          <p:cNvSpPr txBox="1"/>
          <p:nvPr/>
        </p:nvSpPr>
        <p:spPr>
          <a:xfrm>
            <a:off x="949234" y="827314"/>
            <a:ext cx="9074332" cy="1169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000" b="1" dirty="0"/>
              <a:t>Merke</a:t>
            </a:r>
            <a:r>
              <a:rPr lang="de-DE" sz="2000" dirty="0"/>
              <a:t>:</a:t>
            </a:r>
          </a:p>
          <a:p>
            <a:pPr>
              <a:spcAft>
                <a:spcPts val="1200"/>
              </a:spcAft>
            </a:pPr>
            <a:r>
              <a:rPr lang="de-DE" sz="2000" dirty="0"/>
              <a:t>Bei einer chemischen Reaktion ordnen sich die Atome neu an. Man sagt, sie </a:t>
            </a:r>
            <a:r>
              <a:rPr lang="de-DE" sz="2000" b="1" dirty="0"/>
              <a:t>gruppieren sich um</a:t>
            </a:r>
            <a:r>
              <a:rPr lang="de-DE" sz="2000" dirty="0"/>
              <a:t>. Dabei verändern sie sich selbst aber nicht.</a:t>
            </a:r>
          </a:p>
        </p:txBody>
      </p:sp>
    </p:spTree>
    <p:extLst>
      <p:ext uri="{BB962C8B-B14F-4D97-AF65-F5344CB8AC3E}">
        <p14:creationId xmlns:p14="http://schemas.microsoft.com/office/powerpoint/2010/main" val="193105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Breitbild</PresentationFormat>
  <Paragraphs>80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Online-Unterricht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Online-Unterricht</dc:title>
  <dc:creator>Claudia Eysel</dc:creator>
  <cp:lastModifiedBy>Claudia Eysel</cp:lastModifiedBy>
  <cp:revision>33</cp:revision>
  <dcterms:created xsi:type="dcterms:W3CDTF">2021-01-14T07:49:56Z</dcterms:created>
  <dcterms:modified xsi:type="dcterms:W3CDTF">2021-01-18T12:54:14Z</dcterms:modified>
</cp:coreProperties>
</file>