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62" r:id="rId4"/>
    <p:sldId id="271" r:id="rId5"/>
    <p:sldId id="272" r:id="rId6"/>
    <p:sldId id="273" r:id="rId7"/>
    <p:sldId id="270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91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5" autoAdjust="0"/>
    <p:restoredTop sz="94660"/>
  </p:normalViewPr>
  <p:slideViewPr>
    <p:cSldViewPr snapToGrid="0">
      <p:cViewPr varScale="1">
        <p:scale>
          <a:sx n="93" d="100"/>
          <a:sy n="93" d="100"/>
        </p:scale>
        <p:origin x="102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927D6E-F223-4E9B-9AAE-A8EFB5D91E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C5A1972-0338-4B61-A1B3-EC300464A5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EF0A60-0526-46C2-98CE-770F8CA5E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BED65-6D0E-4119-A475-756264DADE8F}" type="datetimeFigureOut">
              <a:rPr lang="de-DE" smtClean="0"/>
              <a:t>26.01.2021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15573D4-EDFA-4080-B442-23BEC693A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5E79890-4CA1-4567-97E5-CF3167F38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090AC-0BD0-4D13-AD60-56548AE5C8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4188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7EBDE7-64E4-4E4A-89F6-A11BD6C01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68FBA48-83B0-4AEE-B50C-2A29F24DDF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6B450E0-FB0D-41E3-BD91-FF59C1879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BED65-6D0E-4119-A475-756264DADE8F}" type="datetimeFigureOut">
              <a:rPr lang="de-DE" smtClean="0"/>
              <a:t>26.01.2021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AF88DAF-48B7-43AE-961D-4E4121450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471B98B-EFDF-40BE-8E16-7C767987B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090AC-0BD0-4D13-AD60-56548AE5C8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7059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EA4F400-1307-4CB4-895B-A35E27515B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EC884B2-D8D8-4785-9D29-951727C988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63DB714-4205-49A1-9698-420756270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BED65-6D0E-4119-A475-756264DADE8F}" type="datetimeFigureOut">
              <a:rPr lang="de-DE" smtClean="0"/>
              <a:t>26.01.2021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9230CB-5589-4724-BED1-8587A817E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E0D69FC-0F3C-4C9A-BFED-EAA80DC36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090AC-0BD0-4D13-AD60-56548AE5C8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6213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FF532B-7F6A-4B09-9673-9F743A0EA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0A07E7-CA82-4845-8736-284E00CB2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97B4C6D-82B7-40BD-AEA0-579915FAC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BED65-6D0E-4119-A475-756264DADE8F}" type="datetimeFigureOut">
              <a:rPr lang="de-DE" smtClean="0"/>
              <a:t>26.01.2021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E9EF0EA-1CD3-49EA-922B-7800803AF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A707D25-4815-4478-9823-73CFBBD26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090AC-0BD0-4D13-AD60-56548AE5C8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120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BF807B-40E6-4114-9623-C306B20C7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596A991-24C3-4A51-8522-AF5935F4F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9961F3A-ADD0-4E9C-B01D-F9035BF80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BED65-6D0E-4119-A475-756264DADE8F}" type="datetimeFigureOut">
              <a:rPr lang="de-DE" smtClean="0"/>
              <a:t>26.01.2021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D655E72-144F-45B8-9B53-570FAE4A0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447FD38-6D2B-4A18-8C5E-F59A56239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090AC-0BD0-4D13-AD60-56548AE5C8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4118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3DE742-6ED2-4E1D-AD19-270620FDC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030DB6-32D6-4071-B767-DD874116FF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61FC6CB-C51D-4F95-9F6E-4EF64F3D9C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C4E9FD3-5207-4C34-98FB-85D1D54C9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BED65-6D0E-4119-A475-756264DADE8F}" type="datetimeFigureOut">
              <a:rPr lang="de-DE" smtClean="0"/>
              <a:t>26.01.2021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417E56A-E7FC-4A5F-BE5E-27E3348E6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01F07E8-62D2-44C7-817D-B5A68F136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090AC-0BD0-4D13-AD60-56548AE5C8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3559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2920AF-7154-45B3-BB3E-5E5BDF92E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27C0407-6CCE-4440-BD8E-FCA0597787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A10C067-692E-46F0-A830-92C615F588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D88FE3E-22A5-4299-9247-635AB54077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4210FD0-E6A2-4AFC-95BC-0C68FC6F64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46CF827-76E4-49CA-AD27-9D74E4B39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BED65-6D0E-4119-A475-756264DADE8F}" type="datetimeFigureOut">
              <a:rPr lang="de-DE" smtClean="0"/>
              <a:t>26.01.2021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7D3B1DF-AC60-483E-952C-5F8CB3B98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DEA42CD-4DE4-4087-8EBC-5DE54D05E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090AC-0BD0-4D13-AD60-56548AE5C8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255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1EC8A6-9E93-4EEB-A07F-839261D0E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367944A-8F53-418A-9EC9-1E7A086B8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BED65-6D0E-4119-A475-756264DADE8F}" type="datetimeFigureOut">
              <a:rPr lang="de-DE" smtClean="0"/>
              <a:t>26.01.2021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6D4E477-3AA2-4F77-B877-71121C0E2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0D3BCF0-B64C-4515-8C9F-57349BDC4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090AC-0BD0-4D13-AD60-56548AE5C8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3086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92F1D5F-992C-4CF5-A043-73F5B464A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BED65-6D0E-4119-A475-756264DADE8F}" type="datetimeFigureOut">
              <a:rPr lang="de-DE" smtClean="0"/>
              <a:t>26.01.2021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C838E4E-4426-447C-B858-3B21B751A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80F7326-0464-47EB-A6A8-FC4AD7C3F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090AC-0BD0-4D13-AD60-56548AE5C8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880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B83FFD-A007-4631-ACB5-4BCE6F17F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4E357AF-4C5B-4E53-987B-650923A74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0A6CA26-5441-4F68-9758-CA7A8B1836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B5A4597-E636-4FEF-AD65-9F2BF730C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BED65-6D0E-4119-A475-756264DADE8F}" type="datetimeFigureOut">
              <a:rPr lang="de-DE" smtClean="0"/>
              <a:t>26.01.2021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1AA624D-D628-4E61-AD7E-F5318A998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2D9C89A-2AC5-49DC-8865-4E9369B3E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090AC-0BD0-4D13-AD60-56548AE5C8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3536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E62EAB-2B14-45FC-B776-0292CCCAA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CFF50CA-2531-4EE5-B9CF-8D571058C0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B34ADEF-D15F-4AA3-A3E8-F9F2BDC52A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83E2CA2-FA6C-4DC4-9DF8-380D1C622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BED65-6D0E-4119-A475-756264DADE8F}" type="datetimeFigureOut">
              <a:rPr lang="de-DE" smtClean="0"/>
              <a:t>26.01.2021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65DB002-905E-456E-95D7-0318DE9EE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337704E-790C-4FA1-B1C2-7E4E2C065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090AC-0BD0-4D13-AD60-56548AE5C8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4869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ADCA4C9-6E04-415F-8639-71BC2F5DE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F17FC7E-D62A-4D38-9ECB-01555CEFDB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8CE06F4-DE92-4E5C-A84E-0526F7CE57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3BED65-6D0E-4119-A475-756264DADE8F}" type="datetimeFigureOut">
              <a:rPr lang="de-DE" smtClean="0"/>
              <a:t>26.01.2021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0A17095-10E9-47D0-840E-7546F34173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718B102-24C9-4C5E-A3DB-BF0116FB5A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8090AC-0BD0-4D13-AD60-56548AE5C8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5405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ACA77D-F33E-497B-923D-BC1D2886BB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Online-Unterricht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2EFE964-2E04-43DF-ACD3-C096B94A68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25.01.21</a:t>
            </a:r>
          </a:p>
        </p:txBody>
      </p:sp>
    </p:spTree>
    <p:extLst>
      <p:ext uri="{BB962C8B-B14F-4D97-AF65-F5344CB8AC3E}">
        <p14:creationId xmlns:p14="http://schemas.microsoft.com/office/powerpoint/2010/main" val="1522654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5">
            <a:extLst>
              <a:ext uri="{FF2B5EF4-FFF2-40B4-BE49-F238E27FC236}">
                <a16:creationId xmlns:a16="http://schemas.microsoft.com/office/drawing/2014/main" id="{22C127EF-984C-4861-BE2B-E816976312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4459" y="2208252"/>
            <a:ext cx="1447304" cy="2413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1" i="1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cs typeface="Arial" panose="020B0604020202020204" pitchFamily="34" charset="0"/>
              </a:rPr>
              <a:t>Aktivierungs-energie</a:t>
            </a:r>
            <a:endParaRPr kumimoji="0" lang="de-DE" altLang="de-DE" sz="2400" b="1" i="1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3600" b="1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4" name="Text Box 9">
            <a:extLst>
              <a:ext uri="{FF2B5EF4-FFF2-40B4-BE49-F238E27FC236}">
                <a16:creationId xmlns:a16="http://schemas.microsoft.com/office/drawing/2014/main" id="{3713D831-0C71-4146-9F25-F01F503EA8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9731" y="3050222"/>
            <a:ext cx="2057399" cy="95321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chemeClr val="accent4"/>
                </a:solidFill>
                <a:effectLst/>
                <a:ea typeface="Times New Roman" panose="02020603050405020304" pitchFamily="18" charset="0"/>
              </a:rPr>
              <a:t>Schwefel</a:t>
            </a:r>
            <a:endParaRPr kumimoji="0" lang="de-DE" altLang="de-DE" sz="1100" b="0" i="0" u="none" strike="noStrike" cap="none" normalizeH="0" baseline="0" dirty="0">
              <a:ln>
                <a:noFill/>
              </a:ln>
              <a:solidFill>
                <a:schemeClr val="accent4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gelb, fest, pulvrig, geringere Dichte als Wasser</a:t>
            </a:r>
            <a:endParaRPr kumimoji="0" lang="de-DE" altLang="de-DE" sz="32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7A98EC92-13F1-4EAE-ADC5-BE1A694069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9731" y="1671568"/>
            <a:ext cx="2057400" cy="90287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ea typeface="Times New Roman" panose="02020603050405020304" pitchFamily="18" charset="0"/>
              </a:rPr>
              <a:t>Eisenpulver</a:t>
            </a:r>
            <a:endParaRPr kumimoji="0" lang="de-DE" altLang="de-DE" sz="1100" b="0" i="0" u="none" strike="noStrike" cap="none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grau, fest, feinkörnig, magnetisch, höhere</a:t>
            </a:r>
            <a:r>
              <a:rPr kumimoji="0" lang="de-DE" altLang="de-DE" sz="1400" b="0" i="1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 Dichte als Wasser</a:t>
            </a:r>
            <a:endParaRPr kumimoji="0" lang="de-DE" altLang="de-DE" sz="32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" name="Text Box 7">
            <a:extLst>
              <a:ext uri="{FF2B5EF4-FFF2-40B4-BE49-F238E27FC236}">
                <a16:creationId xmlns:a16="http://schemas.microsoft.com/office/drawing/2014/main" id="{EF094C0F-D8C4-4B20-B95D-A67000CAA6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70160" y="2157656"/>
            <a:ext cx="2057400" cy="148245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ea typeface="Times New Roman" panose="02020603050405020304" pitchFamily="18" charset="0"/>
              </a:rPr>
              <a:t>Eisen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-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ea typeface="Times New Roman" panose="02020603050405020304" pitchFamily="18" charset="0"/>
              </a:rPr>
              <a:t>Schwefel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-Gemisch</a:t>
            </a:r>
            <a:endParaRPr kumimoji="0" lang="de-DE" altLang="de-DE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gelb-grau, körnig-mehlig, lässt sich durch geeignetes Trennverfahren in die Bestandteile zerlegen</a:t>
            </a:r>
            <a:endParaRPr kumimoji="0" lang="de-DE" altLang="de-DE" sz="11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" name="Line 4">
            <a:extLst>
              <a:ext uri="{FF2B5EF4-FFF2-40B4-BE49-F238E27FC236}">
                <a16:creationId xmlns:a16="http://schemas.microsoft.com/office/drawing/2014/main" id="{26E31BC5-CB92-4EAD-934B-87E35208339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80686" y="2766572"/>
            <a:ext cx="1982371" cy="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sz="2000"/>
          </a:p>
        </p:txBody>
      </p:sp>
      <p:sp>
        <p:nvSpPr>
          <p:cNvPr id="8" name="Text Box 6">
            <a:extLst>
              <a:ext uri="{FF2B5EF4-FFF2-40B4-BE49-F238E27FC236}">
                <a16:creationId xmlns:a16="http://schemas.microsoft.com/office/drawing/2014/main" id="{1A0F9FB9-3B67-4FCC-8A6A-6BDFA65BA6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9956" y="2208252"/>
            <a:ext cx="2796200" cy="122027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400" b="1" i="0" u="none" strike="noStrike" cap="none" normalizeH="0" baseline="0" dirty="0">
                <a:ln>
                  <a:noFill/>
                </a:ln>
                <a:highlight>
                  <a:srgbClr val="FFFF00"/>
                </a:highlight>
                <a:ea typeface="Times New Roman" panose="02020603050405020304" pitchFamily="18" charset="0"/>
              </a:rPr>
              <a:t>Eisensulfid</a:t>
            </a:r>
            <a:endParaRPr kumimoji="0" lang="de-DE" altLang="de-DE" sz="1100" b="0" i="0" u="none" strike="noStrike" cap="none" normalizeH="0" baseline="0" dirty="0">
              <a:ln>
                <a:noFill/>
              </a:ln>
              <a:highlight>
                <a:srgbClr val="FFFF00"/>
              </a:highlight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1400" i="1" dirty="0">
                <a:ea typeface="Times New Roman" panose="02020603050405020304" pitchFamily="18" charset="0"/>
              </a:rPr>
              <a:t>Dunkelgrau-schwarz,</a:t>
            </a:r>
            <a:r>
              <a:rPr kumimoji="0" lang="de-DE" altLang="de-DE" sz="1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 fest, spröde, nicht mehr magnetisch, höhere Dichte als Wasser</a:t>
            </a:r>
            <a:endParaRPr kumimoji="0" lang="de-DE" altLang="de-DE" sz="11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9" name="Line 8">
            <a:extLst>
              <a:ext uri="{FF2B5EF4-FFF2-40B4-BE49-F238E27FC236}">
                <a16:creationId xmlns:a16="http://schemas.microsoft.com/office/drawing/2014/main" id="{93634AEF-5B0C-45C4-A8B1-40E96ED9A241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1122" y="2106714"/>
            <a:ext cx="452278" cy="4580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sz="2000"/>
          </a:p>
        </p:txBody>
      </p:sp>
      <p:sp>
        <p:nvSpPr>
          <p:cNvPr id="10" name="Text Box 3">
            <a:extLst>
              <a:ext uri="{FF2B5EF4-FFF2-40B4-BE49-F238E27FC236}">
                <a16:creationId xmlns:a16="http://schemas.microsoft.com/office/drawing/2014/main" id="{DFF7B0CA-9CF7-4B08-BDF0-EB2F229AA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2942" y="2835725"/>
            <a:ext cx="2181491" cy="121426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Gemisch glüht nach der Zündung </a:t>
            </a:r>
            <a:r>
              <a:rPr kumimoji="0" lang="de-DE" altLang="de-DE" sz="14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gelb-orange</a:t>
            </a:r>
            <a:r>
              <a:rPr kumimoji="0" lang="de-DE" altLang="de-DE" sz="1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 auf,</a:t>
            </a:r>
            <a:r>
              <a:rPr kumimoji="0" lang="de-DE" altLang="de-DE" sz="1400" b="0" i="1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 eine Flamme entsteht. E</a:t>
            </a:r>
            <a:r>
              <a:rPr kumimoji="0" lang="de-DE" altLang="de-DE" sz="1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s wird Energie in Form von Licht und Wärme frei</a:t>
            </a:r>
            <a:endParaRPr kumimoji="0" lang="de-DE" altLang="de-DE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1" name="Line 1">
            <a:extLst>
              <a:ext uri="{FF2B5EF4-FFF2-40B4-BE49-F238E27FC236}">
                <a16:creationId xmlns:a16="http://schemas.microsoft.com/office/drawing/2014/main" id="{F7FBCC7A-C58C-41FE-9442-48AA83CB9CE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44139" y="3117692"/>
            <a:ext cx="429261" cy="265474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sz="2000"/>
          </a:p>
        </p:txBody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0FD01DB9-46A9-4AF7-98DB-DC48458270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3432" y="1216249"/>
            <a:ext cx="148899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Beobachtung</a:t>
            </a:r>
            <a:r>
              <a:rPr kumimoji="0" lang="de-DE" altLang="de-DE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endParaRPr kumimoji="0" lang="de-DE" altLang="de-DE" sz="105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6FE65372-CFC8-4141-A2C0-F6655163BE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9475" y="279409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12">
            <a:extLst>
              <a:ext uri="{FF2B5EF4-FFF2-40B4-BE49-F238E27FC236}">
                <a16:creationId xmlns:a16="http://schemas.microsoft.com/office/drawing/2014/main" id="{D99736C0-0E44-4FF9-8A1A-12AAA9CF51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9475" y="279409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14">
            <a:extLst>
              <a:ext uri="{FF2B5EF4-FFF2-40B4-BE49-F238E27FC236}">
                <a16:creationId xmlns:a16="http://schemas.microsoft.com/office/drawing/2014/main" id="{FB3FD946-E741-4C8E-810B-99A01222E1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9475" y="279409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814F9EE-8345-457E-A3EE-B6153F97D3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9475" y="279409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946EDF76-4120-46F0-9BF3-3C7FE30BAA12}"/>
              </a:ext>
            </a:extLst>
          </p:cNvPr>
          <p:cNvSpPr txBox="1"/>
          <p:nvPr/>
        </p:nvSpPr>
        <p:spPr>
          <a:xfrm>
            <a:off x="2126487" y="2533240"/>
            <a:ext cx="3918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+</a:t>
            </a:r>
          </a:p>
        </p:txBody>
      </p:sp>
      <p:sp>
        <p:nvSpPr>
          <p:cNvPr id="20" name="Rectangle 10">
            <a:extLst>
              <a:ext uri="{FF2B5EF4-FFF2-40B4-BE49-F238E27FC236}">
                <a16:creationId xmlns:a16="http://schemas.microsoft.com/office/drawing/2014/main" id="{F92E0167-9C36-438A-93CA-BCC0539A6D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0977" y="4930823"/>
            <a:ext cx="104522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Ergebnis:</a:t>
            </a:r>
            <a:endParaRPr kumimoji="0" lang="de-DE" altLang="de-DE" sz="105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7296A71B-E993-45F7-928C-351726A7AA69}"/>
              </a:ext>
            </a:extLst>
          </p:cNvPr>
          <p:cNvSpPr txBox="1"/>
          <p:nvPr/>
        </p:nvSpPr>
        <p:spPr>
          <a:xfrm>
            <a:off x="947089" y="5346672"/>
            <a:ext cx="95184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Die Reinstoffe Eisen und Schwefel reagieren nach Zufuhr von Aktivierungsenergie zu Eisensulfid, einem neuen Stoff mit neuen Stoffeigenschaften. Es hat eine </a:t>
            </a:r>
            <a:r>
              <a:rPr lang="de-DE" b="1" dirty="0"/>
              <a:t>Synthese</a:t>
            </a:r>
            <a:r>
              <a:rPr lang="de-DE" dirty="0"/>
              <a:t> stattgefunden. Die Reaktion ist </a:t>
            </a:r>
            <a:r>
              <a:rPr lang="de-DE" b="1" dirty="0"/>
              <a:t>exotherm</a:t>
            </a:r>
            <a:r>
              <a:rPr lang="de-DE" dirty="0"/>
              <a:t>. 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17FE263C-D486-430B-ADF8-483008DE10B9}"/>
              </a:ext>
            </a:extLst>
          </p:cNvPr>
          <p:cNvSpPr txBox="1"/>
          <p:nvPr/>
        </p:nvSpPr>
        <p:spPr>
          <a:xfrm>
            <a:off x="960977" y="4341689"/>
            <a:ext cx="2734689" cy="369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Ausgangsstoffe/Edukte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93212ED6-9744-4470-BD58-9993AF3EC4EC}"/>
              </a:ext>
            </a:extLst>
          </p:cNvPr>
          <p:cNvSpPr txBox="1"/>
          <p:nvPr/>
        </p:nvSpPr>
        <p:spPr>
          <a:xfrm>
            <a:off x="9356879" y="4300567"/>
            <a:ext cx="1350398" cy="369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Produkt</a:t>
            </a:r>
          </a:p>
        </p:txBody>
      </p:sp>
      <p:sp>
        <p:nvSpPr>
          <p:cNvPr id="25" name="Geschweifte Klammer rechts 24">
            <a:extLst>
              <a:ext uri="{FF2B5EF4-FFF2-40B4-BE49-F238E27FC236}">
                <a16:creationId xmlns:a16="http://schemas.microsoft.com/office/drawing/2014/main" id="{2400D388-3269-4FC1-BED3-C6241CBF659E}"/>
              </a:ext>
            </a:extLst>
          </p:cNvPr>
          <p:cNvSpPr/>
          <p:nvPr/>
        </p:nvSpPr>
        <p:spPr>
          <a:xfrm rot="5400000">
            <a:off x="1661672" y="3365889"/>
            <a:ext cx="321565" cy="1722954"/>
          </a:xfrm>
          <a:prstGeom prst="righ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Geschweifte Klammer rechts 25">
            <a:extLst>
              <a:ext uri="{FF2B5EF4-FFF2-40B4-BE49-F238E27FC236}">
                <a16:creationId xmlns:a16="http://schemas.microsoft.com/office/drawing/2014/main" id="{243311FE-768C-41F2-B0AE-ED2F9E68C0C9}"/>
              </a:ext>
            </a:extLst>
          </p:cNvPr>
          <p:cNvSpPr/>
          <p:nvPr/>
        </p:nvSpPr>
        <p:spPr>
          <a:xfrm rot="5400000">
            <a:off x="9727273" y="3001646"/>
            <a:ext cx="321565" cy="1942803"/>
          </a:xfrm>
          <a:prstGeom prst="righ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3EF42C3F-A363-4C6E-BDEC-7870F060904D}"/>
              </a:ext>
            </a:extLst>
          </p:cNvPr>
          <p:cNvSpPr txBox="1"/>
          <p:nvPr/>
        </p:nvSpPr>
        <p:spPr>
          <a:xfrm>
            <a:off x="833432" y="491805"/>
            <a:ext cx="7300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u="sng" dirty="0"/>
              <a:t>Reaktion von Eisen und Schwefel auf der Stoffebene</a:t>
            </a:r>
          </a:p>
        </p:txBody>
      </p:sp>
      <p:pic>
        <p:nvPicPr>
          <p:cNvPr id="22" name="Grafik 21">
            <a:extLst>
              <a:ext uri="{FF2B5EF4-FFF2-40B4-BE49-F238E27FC236}">
                <a16:creationId xmlns:a16="http://schemas.microsoft.com/office/drawing/2014/main" id="{33940558-7B02-4CA9-8372-2B8EB9E62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5001" y="445629"/>
            <a:ext cx="1716112" cy="1189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020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9" grpId="0"/>
      <p:bldP spid="20" grpId="0"/>
      <p:bldP spid="21" grpId="0"/>
      <p:bldP spid="23" grpId="0"/>
      <p:bldP spid="24" grpId="0"/>
      <p:bldP spid="25" grpId="0" animBg="1"/>
      <p:bldP spid="2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37A0882A-C6A8-4932-ABA3-06BFEECF5146}"/>
              </a:ext>
            </a:extLst>
          </p:cNvPr>
          <p:cNvGrpSpPr/>
          <p:nvPr/>
        </p:nvGrpSpPr>
        <p:grpSpPr>
          <a:xfrm>
            <a:off x="2585087" y="3039963"/>
            <a:ext cx="1419497" cy="1085313"/>
            <a:chOff x="935443" y="3648531"/>
            <a:chExt cx="1837162" cy="1381215"/>
          </a:xfrm>
        </p:grpSpPr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75EF2DAA-2AE4-4A56-B633-5FE8E38D4892}"/>
                </a:ext>
              </a:extLst>
            </p:cNvPr>
            <p:cNvSpPr/>
            <p:nvPr/>
          </p:nvSpPr>
          <p:spPr>
            <a:xfrm>
              <a:off x="935443" y="3648533"/>
              <a:ext cx="405200" cy="37882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72B662CA-787C-4FAC-8E93-C8C390D8CB64}"/>
                </a:ext>
              </a:extLst>
            </p:cNvPr>
            <p:cNvSpPr/>
            <p:nvPr/>
          </p:nvSpPr>
          <p:spPr>
            <a:xfrm>
              <a:off x="1340643" y="3648532"/>
              <a:ext cx="405200" cy="37882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B60897C9-4683-4254-8189-3EF78E58912B}"/>
                </a:ext>
              </a:extLst>
            </p:cNvPr>
            <p:cNvSpPr/>
            <p:nvPr/>
          </p:nvSpPr>
          <p:spPr>
            <a:xfrm>
              <a:off x="1745843" y="3648531"/>
              <a:ext cx="405200" cy="37882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974AD77F-2A34-45E2-ADA1-F56A349AE78B}"/>
                </a:ext>
              </a:extLst>
            </p:cNvPr>
            <p:cNvSpPr/>
            <p:nvPr/>
          </p:nvSpPr>
          <p:spPr>
            <a:xfrm>
              <a:off x="2151043" y="3648531"/>
              <a:ext cx="405200" cy="37882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77632BE1-1357-4F15-BB53-D2847DEA5B87}"/>
                </a:ext>
              </a:extLst>
            </p:cNvPr>
            <p:cNvSpPr/>
            <p:nvPr/>
          </p:nvSpPr>
          <p:spPr>
            <a:xfrm>
              <a:off x="1138043" y="3985267"/>
              <a:ext cx="405200" cy="37882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9E365805-7AE1-4633-BE6B-CDE2E9CFB37C}"/>
                </a:ext>
              </a:extLst>
            </p:cNvPr>
            <p:cNvSpPr/>
            <p:nvPr/>
          </p:nvSpPr>
          <p:spPr>
            <a:xfrm>
              <a:off x="1543243" y="3985266"/>
              <a:ext cx="405200" cy="37882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F60626B6-78FD-4673-A224-5229AC1CECFC}"/>
                </a:ext>
              </a:extLst>
            </p:cNvPr>
            <p:cNvSpPr/>
            <p:nvPr/>
          </p:nvSpPr>
          <p:spPr>
            <a:xfrm>
              <a:off x="1948443" y="3985265"/>
              <a:ext cx="405200" cy="37882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6D469AFC-3FE2-4DC9-896A-03B3EA081BA8}"/>
                </a:ext>
              </a:extLst>
            </p:cNvPr>
            <p:cNvSpPr/>
            <p:nvPr/>
          </p:nvSpPr>
          <p:spPr>
            <a:xfrm>
              <a:off x="2353643" y="3985265"/>
              <a:ext cx="405200" cy="37882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B11A2B90-3424-46ED-9F55-B8A14CEA3DAD}"/>
                </a:ext>
              </a:extLst>
            </p:cNvPr>
            <p:cNvSpPr/>
            <p:nvPr/>
          </p:nvSpPr>
          <p:spPr>
            <a:xfrm>
              <a:off x="949205" y="4314189"/>
              <a:ext cx="405200" cy="37882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07F79FBD-A277-4ECB-BF34-F30CC54CE989}"/>
                </a:ext>
              </a:extLst>
            </p:cNvPr>
            <p:cNvSpPr/>
            <p:nvPr/>
          </p:nvSpPr>
          <p:spPr>
            <a:xfrm>
              <a:off x="1354405" y="4322048"/>
              <a:ext cx="405200" cy="37882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7AD2A2E0-6EE2-4AD7-B0BD-A3ECA47E76BB}"/>
                </a:ext>
              </a:extLst>
            </p:cNvPr>
            <p:cNvSpPr/>
            <p:nvPr/>
          </p:nvSpPr>
          <p:spPr>
            <a:xfrm>
              <a:off x="1759605" y="4314187"/>
              <a:ext cx="405200" cy="37882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C0BC8BDE-C7AA-4281-9FEC-CA6F09071C21}"/>
                </a:ext>
              </a:extLst>
            </p:cNvPr>
            <p:cNvSpPr/>
            <p:nvPr/>
          </p:nvSpPr>
          <p:spPr>
            <a:xfrm>
              <a:off x="2164805" y="4314187"/>
              <a:ext cx="405200" cy="37882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2A4E422F-9397-4D05-9EB3-50110CFBA41D}"/>
                </a:ext>
              </a:extLst>
            </p:cNvPr>
            <p:cNvSpPr/>
            <p:nvPr/>
          </p:nvSpPr>
          <p:spPr>
            <a:xfrm>
              <a:off x="1151805" y="4650923"/>
              <a:ext cx="405200" cy="37882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5FDF9F52-8E92-4A64-A507-6DE25D6F3611}"/>
                </a:ext>
              </a:extLst>
            </p:cNvPr>
            <p:cNvSpPr/>
            <p:nvPr/>
          </p:nvSpPr>
          <p:spPr>
            <a:xfrm>
              <a:off x="1557005" y="4650922"/>
              <a:ext cx="405200" cy="37882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DF369187-34D5-4F9E-B1F7-B605B4CDA180}"/>
                </a:ext>
              </a:extLst>
            </p:cNvPr>
            <p:cNvSpPr/>
            <p:nvPr/>
          </p:nvSpPr>
          <p:spPr>
            <a:xfrm>
              <a:off x="1962205" y="4650921"/>
              <a:ext cx="405200" cy="37882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CFD3F3C6-4D44-47D7-B60E-9E47CF25FB2B}"/>
                </a:ext>
              </a:extLst>
            </p:cNvPr>
            <p:cNvSpPr/>
            <p:nvPr/>
          </p:nvSpPr>
          <p:spPr>
            <a:xfrm>
              <a:off x="2367405" y="4650921"/>
              <a:ext cx="405200" cy="37882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37" name="Gruppieren 136">
            <a:extLst>
              <a:ext uri="{FF2B5EF4-FFF2-40B4-BE49-F238E27FC236}">
                <a16:creationId xmlns:a16="http://schemas.microsoft.com/office/drawing/2014/main" id="{C548F2E7-4B70-400A-9FEE-F8848B9BC9E1}"/>
              </a:ext>
            </a:extLst>
          </p:cNvPr>
          <p:cNvGrpSpPr/>
          <p:nvPr/>
        </p:nvGrpSpPr>
        <p:grpSpPr>
          <a:xfrm>
            <a:off x="9092358" y="2840678"/>
            <a:ext cx="1256151" cy="1229982"/>
            <a:chOff x="8944049" y="3307541"/>
            <a:chExt cx="1623710" cy="1552917"/>
          </a:xfrm>
        </p:grpSpPr>
        <p:sp>
          <p:nvSpPr>
            <p:cNvPr id="138" name="Ellipse 137">
              <a:extLst>
                <a:ext uri="{FF2B5EF4-FFF2-40B4-BE49-F238E27FC236}">
                  <a16:creationId xmlns:a16="http://schemas.microsoft.com/office/drawing/2014/main" id="{6F802C4F-396C-4E9E-8891-DB269DB46B9D}"/>
                </a:ext>
              </a:extLst>
            </p:cNvPr>
            <p:cNvSpPr/>
            <p:nvPr/>
          </p:nvSpPr>
          <p:spPr>
            <a:xfrm>
              <a:off x="8944049" y="3307543"/>
              <a:ext cx="405200" cy="37882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9" name="Ellipse 138">
              <a:extLst>
                <a:ext uri="{FF2B5EF4-FFF2-40B4-BE49-F238E27FC236}">
                  <a16:creationId xmlns:a16="http://schemas.microsoft.com/office/drawing/2014/main" id="{451A670A-4A85-48FB-BE34-DBD37D0B2841}"/>
                </a:ext>
              </a:extLst>
            </p:cNvPr>
            <p:cNvSpPr/>
            <p:nvPr/>
          </p:nvSpPr>
          <p:spPr>
            <a:xfrm>
              <a:off x="9349249" y="3307542"/>
              <a:ext cx="405200" cy="37882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0" name="Ellipse 139">
              <a:extLst>
                <a:ext uri="{FF2B5EF4-FFF2-40B4-BE49-F238E27FC236}">
                  <a16:creationId xmlns:a16="http://schemas.microsoft.com/office/drawing/2014/main" id="{37527EAF-4BAC-4907-A68A-8B3D62AA7D61}"/>
                </a:ext>
              </a:extLst>
            </p:cNvPr>
            <p:cNvSpPr/>
            <p:nvPr/>
          </p:nvSpPr>
          <p:spPr>
            <a:xfrm>
              <a:off x="9754449" y="3307541"/>
              <a:ext cx="405200" cy="37882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1" name="Ellipse 140">
              <a:extLst>
                <a:ext uri="{FF2B5EF4-FFF2-40B4-BE49-F238E27FC236}">
                  <a16:creationId xmlns:a16="http://schemas.microsoft.com/office/drawing/2014/main" id="{A42D71E9-1D65-4328-AAD8-43ADC2E42E4C}"/>
                </a:ext>
              </a:extLst>
            </p:cNvPr>
            <p:cNvSpPr/>
            <p:nvPr/>
          </p:nvSpPr>
          <p:spPr>
            <a:xfrm>
              <a:off x="10159649" y="3307541"/>
              <a:ext cx="405200" cy="37882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2" name="Ellipse 141">
              <a:extLst>
                <a:ext uri="{FF2B5EF4-FFF2-40B4-BE49-F238E27FC236}">
                  <a16:creationId xmlns:a16="http://schemas.microsoft.com/office/drawing/2014/main" id="{0AC19936-B79D-4BAC-852C-34EB39CEC10D}"/>
                </a:ext>
              </a:extLst>
            </p:cNvPr>
            <p:cNvSpPr/>
            <p:nvPr/>
          </p:nvSpPr>
          <p:spPr>
            <a:xfrm>
              <a:off x="8946959" y="3686317"/>
              <a:ext cx="405200" cy="37882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3" name="Ellipse 142">
              <a:extLst>
                <a:ext uri="{FF2B5EF4-FFF2-40B4-BE49-F238E27FC236}">
                  <a16:creationId xmlns:a16="http://schemas.microsoft.com/office/drawing/2014/main" id="{D1F80515-1EDC-490F-881F-5EA5BDE9C2D6}"/>
                </a:ext>
              </a:extLst>
            </p:cNvPr>
            <p:cNvSpPr/>
            <p:nvPr/>
          </p:nvSpPr>
          <p:spPr>
            <a:xfrm>
              <a:off x="9352159" y="3686316"/>
              <a:ext cx="405200" cy="37882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4" name="Ellipse 143">
              <a:extLst>
                <a:ext uri="{FF2B5EF4-FFF2-40B4-BE49-F238E27FC236}">
                  <a16:creationId xmlns:a16="http://schemas.microsoft.com/office/drawing/2014/main" id="{9DADD774-37AF-4DC0-85AD-C6CF7EC57EEB}"/>
                </a:ext>
              </a:extLst>
            </p:cNvPr>
            <p:cNvSpPr/>
            <p:nvPr/>
          </p:nvSpPr>
          <p:spPr>
            <a:xfrm>
              <a:off x="9757359" y="3686315"/>
              <a:ext cx="405200" cy="37882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5" name="Ellipse 144">
              <a:extLst>
                <a:ext uri="{FF2B5EF4-FFF2-40B4-BE49-F238E27FC236}">
                  <a16:creationId xmlns:a16="http://schemas.microsoft.com/office/drawing/2014/main" id="{A38BDBEE-AAD0-4C11-BC32-553867E19106}"/>
                </a:ext>
              </a:extLst>
            </p:cNvPr>
            <p:cNvSpPr/>
            <p:nvPr/>
          </p:nvSpPr>
          <p:spPr>
            <a:xfrm>
              <a:off x="10162559" y="3686315"/>
              <a:ext cx="405200" cy="37882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6" name="Ellipse 145">
              <a:extLst>
                <a:ext uri="{FF2B5EF4-FFF2-40B4-BE49-F238E27FC236}">
                  <a16:creationId xmlns:a16="http://schemas.microsoft.com/office/drawing/2014/main" id="{AFF9C230-FE33-41E7-9999-4B4BB78D8E58}"/>
                </a:ext>
              </a:extLst>
            </p:cNvPr>
            <p:cNvSpPr/>
            <p:nvPr/>
          </p:nvSpPr>
          <p:spPr>
            <a:xfrm>
              <a:off x="8944049" y="4076116"/>
              <a:ext cx="405200" cy="37882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7" name="Ellipse 146">
              <a:extLst>
                <a:ext uri="{FF2B5EF4-FFF2-40B4-BE49-F238E27FC236}">
                  <a16:creationId xmlns:a16="http://schemas.microsoft.com/office/drawing/2014/main" id="{73B1AA5B-7F7E-4DEE-8DBD-FA78FEC84C8D}"/>
                </a:ext>
              </a:extLst>
            </p:cNvPr>
            <p:cNvSpPr/>
            <p:nvPr/>
          </p:nvSpPr>
          <p:spPr>
            <a:xfrm>
              <a:off x="9349249" y="4083975"/>
              <a:ext cx="405200" cy="37882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8" name="Ellipse 147">
              <a:extLst>
                <a:ext uri="{FF2B5EF4-FFF2-40B4-BE49-F238E27FC236}">
                  <a16:creationId xmlns:a16="http://schemas.microsoft.com/office/drawing/2014/main" id="{3FD4C47E-943C-4C7B-922C-AF0681DEFB9A}"/>
                </a:ext>
              </a:extLst>
            </p:cNvPr>
            <p:cNvSpPr/>
            <p:nvPr/>
          </p:nvSpPr>
          <p:spPr>
            <a:xfrm>
              <a:off x="9754449" y="4076114"/>
              <a:ext cx="405200" cy="37882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49" name="Ellipse 148">
              <a:extLst>
                <a:ext uri="{FF2B5EF4-FFF2-40B4-BE49-F238E27FC236}">
                  <a16:creationId xmlns:a16="http://schemas.microsoft.com/office/drawing/2014/main" id="{A4955339-B9C0-41A8-BD5A-8A865767369A}"/>
                </a:ext>
              </a:extLst>
            </p:cNvPr>
            <p:cNvSpPr/>
            <p:nvPr/>
          </p:nvSpPr>
          <p:spPr>
            <a:xfrm>
              <a:off x="10159649" y="4076114"/>
              <a:ext cx="405200" cy="37882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0" name="Ellipse 149">
              <a:extLst>
                <a:ext uri="{FF2B5EF4-FFF2-40B4-BE49-F238E27FC236}">
                  <a16:creationId xmlns:a16="http://schemas.microsoft.com/office/drawing/2014/main" id="{7104B825-4372-4CAB-B946-F9AE8FD1848A}"/>
                </a:ext>
              </a:extLst>
            </p:cNvPr>
            <p:cNvSpPr/>
            <p:nvPr/>
          </p:nvSpPr>
          <p:spPr>
            <a:xfrm>
              <a:off x="8944049" y="4481635"/>
              <a:ext cx="405200" cy="37882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1" name="Ellipse 150">
              <a:extLst>
                <a:ext uri="{FF2B5EF4-FFF2-40B4-BE49-F238E27FC236}">
                  <a16:creationId xmlns:a16="http://schemas.microsoft.com/office/drawing/2014/main" id="{8776952D-297D-4B97-B067-1C5DFA0BFFF3}"/>
                </a:ext>
              </a:extLst>
            </p:cNvPr>
            <p:cNvSpPr/>
            <p:nvPr/>
          </p:nvSpPr>
          <p:spPr>
            <a:xfrm>
              <a:off x="9349249" y="4481634"/>
              <a:ext cx="405200" cy="37882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2" name="Ellipse 151">
              <a:extLst>
                <a:ext uri="{FF2B5EF4-FFF2-40B4-BE49-F238E27FC236}">
                  <a16:creationId xmlns:a16="http://schemas.microsoft.com/office/drawing/2014/main" id="{AE0D255E-44BE-4F05-90A2-6B36718B8CFF}"/>
                </a:ext>
              </a:extLst>
            </p:cNvPr>
            <p:cNvSpPr/>
            <p:nvPr/>
          </p:nvSpPr>
          <p:spPr>
            <a:xfrm>
              <a:off x="9754449" y="4481633"/>
              <a:ext cx="405200" cy="37882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3" name="Ellipse 152">
              <a:extLst>
                <a:ext uri="{FF2B5EF4-FFF2-40B4-BE49-F238E27FC236}">
                  <a16:creationId xmlns:a16="http://schemas.microsoft.com/office/drawing/2014/main" id="{7BA3C1A0-58AD-4EF7-A076-4FE79A6813D7}"/>
                </a:ext>
              </a:extLst>
            </p:cNvPr>
            <p:cNvSpPr/>
            <p:nvPr/>
          </p:nvSpPr>
          <p:spPr>
            <a:xfrm>
              <a:off x="10159649" y="4481633"/>
              <a:ext cx="405200" cy="37882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81" name="Textfeld 180">
            <a:extLst>
              <a:ext uri="{FF2B5EF4-FFF2-40B4-BE49-F238E27FC236}">
                <a16:creationId xmlns:a16="http://schemas.microsoft.com/office/drawing/2014/main" id="{55C2F572-006B-439D-98D8-2603DD57764A}"/>
              </a:ext>
            </a:extLst>
          </p:cNvPr>
          <p:cNvSpPr txBox="1"/>
          <p:nvPr/>
        </p:nvSpPr>
        <p:spPr>
          <a:xfrm>
            <a:off x="467240" y="3247068"/>
            <a:ext cx="2085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/>
              <a:t>Teilchenebene</a:t>
            </a:r>
            <a:r>
              <a:rPr lang="de-DE" dirty="0"/>
              <a:t>:</a:t>
            </a:r>
          </a:p>
        </p:txBody>
      </p:sp>
      <p:sp>
        <p:nvSpPr>
          <p:cNvPr id="186" name="Text Box 5">
            <a:extLst>
              <a:ext uri="{FF2B5EF4-FFF2-40B4-BE49-F238E27FC236}">
                <a16:creationId xmlns:a16="http://schemas.microsoft.com/office/drawing/2014/main" id="{1A187D68-C58A-4B58-9B59-476E12BA56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5690" y="3126418"/>
            <a:ext cx="1447304" cy="2413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400" b="0" i="1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cs typeface="Arial" panose="020B0604020202020204" pitchFamily="34" charset="0"/>
              </a:rPr>
              <a:t>Aktivierungs-energie</a:t>
            </a:r>
            <a:endParaRPr kumimoji="0" lang="de-DE" altLang="de-DE" sz="2000" b="0" i="1" u="none" strike="noStrike" cap="none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cs typeface="Arial" panose="020B0604020202020204" pitchFamily="34" charset="0"/>
            </a:endParaRPr>
          </a:p>
        </p:txBody>
      </p:sp>
      <p:cxnSp>
        <p:nvCxnSpPr>
          <p:cNvPr id="187" name="Gerade Verbindung mit Pfeil 186">
            <a:extLst>
              <a:ext uri="{FF2B5EF4-FFF2-40B4-BE49-F238E27FC236}">
                <a16:creationId xmlns:a16="http://schemas.microsoft.com/office/drawing/2014/main" id="{8E1593DC-4B28-4A22-AA2E-03651F895239}"/>
              </a:ext>
            </a:extLst>
          </p:cNvPr>
          <p:cNvCxnSpPr/>
          <p:nvPr/>
        </p:nvCxnSpPr>
        <p:spPr>
          <a:xfrm>
            <a:off x="7332353" y="3605838"/>
            <a:ext cx="129757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Textfeld 190">
            <a:extLst>
              <a:ext uri="{FF2B5EF4-FFF2-40B4-BE49-F238E27FC236}">
                <a16:creationId xmlns:a16="http://schemas.microsoft.com/office/drawing/2014/main" id="{75E90E49-55A6-4120-9B78-9F5AFEA4A42C}"/>
              </a:ext>
            </a:extLst>
          </p:cNvPr>
          <p:cNvSpPr txBox="1"/>
          <p:nvPr/>
        </p:nvSpPr>
        <p:spPr>
          <a:xfrm>
            <a:off x="2164537" y="4399488"/>
            <a:ext cx="2391027" cy="132343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Im Eisenmetall sind die Eisenatome regelmäßig angeordnet. Eisen ist ein Element, da es aus gleichen Atomen besteht.</a:t>
            </a:r>
          </a:p>
        </p:txBody>
      </p:sp>
      <p:sp>
        <p:nvSpPr>
          <p:cNvPr id="193" name="Textfeld 192">
            <a:extLst>
              <a:ext uri="{FF2B5EF4-FFF2-40B4-BE49-F238E27FC236}">
                <a16:creationId xmlns:a16="http://schemas.microsoft.com/office/drawing/2014/main" id="{5F4CB00D-FD2F-4060-A3D2-B3B52855766A}"/>
              </a:ext>
            </a:extLst>
          </p:cNvPr>
          <p:cNvSpPr txBox="1"/>
          <p:nvPr/>
        </p:nvSpPr>
        <p:spPr>
          <a:xfrm>
            <a:off x="4745293" y="4389668"/>
            <a:ext cx="2709577" cy="132343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Im Schwefel sind die Schwefelmoleküle regelmäßig angeordnet. Schwefel ist ein Element, da es aus gleichen Atomen besteht.</a:t>
            </a:r>
          </a:p>
        </p:txBody>
      </p:sp>
      <p:sp>
        <p:nvSpPr>
          <p:cNvPr id="194" name="Textfeld 193">
            <a:extLst>
              <a:ext uri="{FF2B5EF4-FFF2-40B4-BE49-F238E27FC236}">
                <a16:creationId xmlns:a16="http://schemas.microsoft.com/office/drawing/2014/main" id="{A19F0952-CDAC-4C42-8C2B-6FA627A67D01}"/>
              </a:ext>
            </a:extLst>
          </p:cNvPr>
          <p:cNvSpPr txBox="1"/>
          <p:nvPr/>
        </p:nvSpPr>
        <p:spPr>
          <a:xfrm>
            <a:off x="8046017" y="4369463"/>
            <a:ext cx="3218864" cy="156966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Bei der Reaktion entstehen Schwefel-Ionen und Eisen-Ionen, die ein Ionengitter bilden. Es ist das </a:t>
            </a:r>
            <a:r>
              <a:rPr lang="de-DE" sz="1600" b="1" dirty="0"/>
              <a:t>Salz</a:t>
            </a:r>
            <a:r>
              <a:rPr lang="de-DE" sz="1600" dirty="0"/>
              <a:t> Eisensulfid entstanden, eine </a:t>
            </a:r>
            <a:r>
              <a:rPr lang="de-DE" sz="1600" b="1" dirty="0"/>
              <a:t>Verbindung</a:t>
            </a:r>
            <a:r>
              <a:rPr lang="de-DE" sz="1600" dirty="0"/>
              <a:t>, da es aus zwei Atomsorten besteht.</a:t>
            </a:r>
          </a:p>
        </p:txBody>
      </p:sp>
      <p:sp>
        <p:nvSpPr>
          <p:cNvPr id="197" name="Textfeld 196">
            <a:extLst>
              <a:ext uri="{FF2B5EF4-FFF2-40B4-BE49-F238E27FC236}">
                <a16:creationId xmlns:a16="http://schemas.microsoft.com/office/drawing/2014/main" id="{F398C0B9-CBDC-4403-8339-EB3C04E948F6}"/>
              </a:ext>
            </a:extLst>
          </p:cNvPr>
          <p:cNvSpPr txBox="1"/>
          <p:nvPr/>
        </p:nvSpPr>
        <p:spPr>
          <a:xfrm>
            <a:off x="467240" y="1283673"/>
            <a:ext cx="2085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/>
              <a:t>Reaktionsschema</a:t>
            </a:r>
            <a:r>
              <a:rPr lang="de-DE" dirty="0"/>
              <a:t>:</a:t>
            </a:r>
          </a:p>
        </p:txBody>
      </p:sp>
      <p:sp>
        <p:nvSpPr>
          <p:cNvPr id="198" name="Textfeld 197">
            <a:extLst>
              <a:ext uri="{FF2B5EF4-FFF2-40B4-BE49-F238E27FC236}">
                <a16:creationId xmlns:a16="http://schemas.microsoft.com/office/drawing/2014/main" id="{5B7D7C05-6820-4924-A676-4F03A934F0B7}"/>
              </a:ext>
            </a:extLst>
          </p:cNvPr>
          <p:cNvSpPr txBox="1"/>
          <p:nvPr/>
        </p:nvSpPr>
        <p:spPr>
          <a:xfrm>
            <a:off x="2900609" y="1280393"/>
            <a:ext cx="772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Eisen</a:t>
            </a:r>
          </a:p>
        </p:txBody>
      </p:sp>
      <p:sp>
        <p:nvSpPr>
          <p:cNvPr id="199" name="Textfeld 198">
            <a:extLst>
              <a:ext uri="{FF2B5EF4-FFF2-40B4-BE49-F238E27FC236}">
                <a16:creationId xmlns:a16="http://schemas.microsoft.com/office/drawing/2014/main" id="{94C281C2-C54E-465F-AB1B-95D2E0265105}"/>
              </a:ext>
            </a:extLst>
          </p:cNvPr>
          <p:cNvSpPr txBox="1"/>
          <p:nvPr/>
        </p:nvSpPr>
        <p:spPr>
          <a:xfrm>
            <a:off x="4208607" y="1274362"/>
            <a:ext cx="470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+</a:t>
            </a:r>
          </a:p>
        </p:txBody>
      </p:sp>
      <p:sp>
        <p:nvSpPr>
          <p:cNvPr id="200" name="Textfeld 199">
            <a:extLst>
              <a:ext uri="{FF2B5EF4-FFF2-40B4-BE49-F238E27FC236}">
                <a16:creationId xmlns:a16="http://schemas.microsoft.com/office/drawing/2014/main" id="{5A2EF28B-83B4-4721-9D65-9020CE675561}"/>
              </a:ext>
            </a:extLst>
          </p:cNvPr>
          <p:cNvSpPr txBox="1"/>
          <p:nvPr/>
        </p:nvSpPr>
        <p:spPr>
          <a:xfrm>
            <a:off x="4937505" y="1255839"/>
            <a:ext cx="1017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Schwefel</a:t>
            </a:r>
          </a:p>
        </p:txBody>
      </p:sp>
      <p:sp>
        <p:nvSpPr>
          <p:cNvPr id="201" name="Textfeld 200">
            <a:extLst>
              <a:ext uri="{FF2B5EF4-FFF2-40B4-BE49-F238E27FC236}">
                <a16:creationId xmlns:a16="http://schemas.microsoft.com/office/drawing/2014/main" id="{38EDB5B8-D01E-435C-BBF4-FBDAB62EDD6E}"/>
              </a:ext>
            </a:extLst>
          </p:cNvPr>
          <p:cNvSpPr txBox="1"/>
          <p:nvPr/>
        </p:nvSpPr>
        <p:spPr>
          <a:xfrm>
            <a:off x="8179300" y="1171335"/>
            <a:ext cx="1257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Eisensulfid</a:t>
            </a:r>
          </a:p>
        </p:txBody>
      </p:sp>
      <p:cxnSp>
        <p:nvCxnSpPr>
          <p:cNvPr id="202" name="Gerade Verbindung mit Pfeil 201">
            <a:extLst>
              <a:ext uri="{FF2B5EF4-FFF2-40B4-BE49-F238E27FC236}">
                <a16:creationId xmlns:a16="http://schemas.microsoft.com/office/drawing/2014/main" id="{BBBC74FF-4CD8-41A6-96FD-49D556BDAE02}"/>
              </a:ext>
            </a:extLst>
          </p:cNvPr>
          <p:cNvCxnSpPr/>
          <p:nvPr/>
        </p:nvCxnSpPr>
        <p:spPr>
          <a:xfrm>
            <a:off x="6414789" y="1425537"/>
            <a:ext cx="12503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feld 203">
            <a:extLst>
              <a:ext uri="{FF2B5EF4-FFF2-40B4-BE49-F238E27FC236}">
                <a16:creationId xmlns:a16="http://schemas.microsoft.com/office/drawing/2014/main" id="{751A373D-A38F-47EE-8BEF-7BC3763BD7B4}"/>
              </a:ext>
            </a:extLst>
          </p:cNvPr>
          <p:cNvSpPr txBox="1"/>
          <p:nvPr/>
        </p:nvSpPr>
        <p:spPr>
          <a:xfrm>
            <a:off x="2754702" y="1606917"/>
            <a:ext cx="1031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>
                <a:solidFill>
                  <a:schemeClr val="bg1">
                    <a:lumMod val="50000"/>
                  </a:schemeClr>
                </a:solidFill>
              </a:rPr>
              <a:t>Element</a:t>
            </a:r>
          </a:p>
        </p:txBody>
      </p:sp>
      <p:sp>
        <p:nvSpPr>
          <p:cNvPr id="205" name="Textfeld 204">
            <a:extLst>
              <a:ext uri="{FF2B5EF4-FFF2-40B4-BE49-F238E27FC236}">
                <a16:creationId xmlns:a16="http://schemas.microsoft.com/office/drawing/2014/main" id="{BD21DADE-D4BA-43EF-9061-40ED2A8C777C}"/>
              </a:ext>
            </a:extLst>
          </p:cNvPr>
          <p:cNvSpPr txBox="1"/>
          <p:nvPr/>
        </p:nvSpPr>
        <p:spPr>
          <a:xfrm>
            <a:off x="4983351" y="1579083"/>
            <a:ext cx="1031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>
                <a:solidFill>
                  <a:schemeClr val="bg1">
                    <a:lumMod val="50000"/>
                  </a:schemeClr>
                </a:solidFill>
              </a:rPr>
              <a:t>Element</a:t>
            </a:r>
          </a:p>
        </p:txBody>
      </p:sp>
      <p:sp>
        <p:nvSpPr>
          <p:cNvPr id="206" name="Textfeld 205">
            <a:extLst>
              <a:ext uri="{FF2B5EF4-FFF2-40B4-BE49-F238E27FC236}">
                <a16:creationId xmlns:a16="http://schemas.microsoft.com/office/drawing/2014/main" id="{A8EF7C42-9A12-4852-AF83-E82D6014F2D6}"/>
              </a:ext>
            </a:extLst>
          </p:cNvPr>
          <p:cNvSpPr txBox="1"/>
          <p:nvPr/>
        </p:nvSpPr>
        <p:spPr>
          <a:xfrm>
            <a:off x="8131456" y="1504270"/>
            <a:ext cx="1407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>
                <a:solidFill>
                  <a:schemeClr val="bg1">
                    <a:lumMod val="50000"/>
                  </a:schemeClr>
                </a:solidFill>
              </a:rPr>
              <a:t>Verbindung</a:t>
            </a:r>
          </a:p>
        </p:txBody>
      </p: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1290D3B4-3319-4739-A614-FCD28CC7E0B5}"/>
              </a:ext>
            </a:extLst>
          </p:cNvPr>
          <p:cNvGrpSpPr/>
          <p:nvPr/>
        </p:nvGrpSpPr>
        <p:grpSpPr>
          <a:xfrm>
            <a:off x="4849920" y="2397795"/>
            <a:ext cx="1715670" cy="2109024"/>
            <a:chOff x="4592786" y="3283127"/>
            <a:chExt cx="1715670" cy="2109024"/>
          </a:xfrm>
        </p:grpSpPr>
        <p:grpSp>
          <p:nvGrpSpPr>
            <p:cNvPr id="21" name="Gruppieren 20">
              <a:extLst>
                <a:ext uri="{FF2B5EF4-FFF2-40B4-BE49-F238E27FC236}">
                  <a16:creationId xmlns:a16="http://schemas.microsoft.com/office/drawing/2014/main" id="{C20CE05A-F42C-4D39-B48F-EEB1B908C49A}"/>
                </a:ext>
              </a:extLst>
            </p:cNvPr>
            <p:cNvGrpSpPr/>
            <p:nvPr/>
          </p:nvGrpSpPr>
          <p:grpSpPr>
            <a:xfrm rot="18912882">
              <a:off x="4598822" y="3283127"/>
              <a:ext cx="1709634" cy="1625611"/>
              <a:chOff x="4409268" y="3553639"/>
              <a:chExt cx="1709634" cy="1625611"/>
            </a:xfrm>
          </p:grpSpPr>
          <p:grpSp>
            <p:nvGrpSpPr>
              <p:cNvPr id="82" name="Gruppieren 81">
                <a:extLst>
                  <a:ext uri="{FF2B5EF4-FFF2-40B4-BE49-F238E27FC236}">
                    <a16:creationId xmlns:a16="http://schemas.microsoft.com/office/drawing/2014/main" id="{DFE72F9C-5236-48A3-9AB9-9F9932668C3F}"/>
                  </a:ext>
                </a:extLst>
              </p:cNvPr>
              <p:cNvGrpSpPr/>
              <p:nvPr/>
            </p:nvGrpSpPr>
            <p:grpSpPr>
              <a:xfrm>
                <a:off x="4409268" y="3553639"/>
                <a:ext cx="947634" cy="863611"/>
                <a:chOff x="3680655" y="3294394"/>
                <a:chExt cx="2102552" cy="1911321"/>
              </a:xfrm>
            </p:grpSpPr>
            <p:sp>
              <p:nvSpPr>
                <p:cNvPr id="83" name="Ellipse 82">
                  <a:extLst>
                    <a:ext uri="{FF2B5EF4-FFF2-40B4-BE49-F238E27FC236}">
                      <a16:creationId xmlns:a16="http://schemas.microsoft.com/office/drawing/2014/main" id="{03425861-A33A-4EE6-8B51-D9E0EB57ED64}"/>
                    </a:ext>
                  </a:extLst>
                </p:cNvPr>
                <p:cNvSpPr/>
                <p:nvPr/>
              </p:nvSpPr>
              <p:spPr>
                <a:xfrm>
                  <a:off x="4431559" y="3294394"/>
                  <a:ext cx="566058" cy="566057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84" name="Ellipse 83">
                  <a:extLst>
                    <a:ext uri="{FF2B5EF4-FFF2-40B4-BE49-F238E27FC236}">
                      <a16:creationId xmlns:a16="http://schemas.microsoft.com/office/drawing/2014/main" id="{FFEE85B9-E747-41CC-B236-F3467CC47C2C}"/>
                    </a:ext>
                  </a:extLst>
                </p:cNvPr>
                <p:cNvSpPr/>
                <p:nvPr/>
              </p:nvSpPr>
              <p:spPr>
                <a:xfrm>
                  <a:off x="4937606" y="3520464"/>
                  <a:ext cx="566058" cy="566057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85" name="Ellipse 84">
                  <a:extLst>
                    <a:ext uri="{FF2B5EF4-FFF2-40B4-BE49-F238E27FC236}">
                      <a16:creationId xmlns:a16="http://schemas.microsoft.com/office/drawing/2014/main" id="{379970B2-F9F1-44CE-8EC0-916F37290317}"/>
                    </a:ext>
                  </a:extLst>
                </p:cNvPr>
                <p:cNvSpPr/>
                <p:nvPr/>
              </p:nvSpPr>
              <p:spPr>
                <a:xfrm>
                  <a:off x="5217149" y="4007358"/>
                  <a:ext cx="566058" cy="566057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86" name="Ellipse 85">
                  <a:extLst>
                    <a:ext uri="{FF2B5EF4-FFF2-40B4-BE49-F238E27FC236}">
                      <a16:creationId xmlns:a16="http://schemas.microsoft.com/office/drawing/2014/main" id="{2042D80E-8361-4275-BD86-572C44AFCDBB}"/>
                    </a:ext>
                  </a:extLst>
                </p:cNvPr>
                <p:cNvSpPr/>
                <p:nvPr/>
              </p:nvSpPr>
              <p:spPr>
                <a:xfrm>
                  <a:off x="4979172" y="4503598"/>
                  <a:ext cx="566058" cy="566057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87" name="Ellipse 86">
                  <a:extLst>
                    <a:ext uri="{FF2B5EF4-FFF2-40B4-BE49-F238E27FC236}">
                      <a16:creationId xmlns:a16="http://schemas.microsoft.com/office/drawing/2014/main" id="{F076A9A8-8CD0-43AA-B704-8A471EA46853}"/>
                    </a:ext>
                  </a:extLst>
                </p:cNvPr>
                <p:cNvSpPr/>
                <p:nvPr/>
              </p:nvSpPr>
              <p:spPr>
                <a:xfrm>
                  <a:off x="4432756" y="4639658"/>
                  <a:ext cx="566058" cy="566057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88" name="Ellipse 87">
                  <a:extLst>
                    <a:ext uri="{FF2B5EF4-FFF2-40B4-BE49-F238E27FC236}">
                      <a16:creationId xmlns:a16="http://schemas.microsoft.com/office/drawing/2014/main" id="{88F117BA-F9D7-4FCB-9936-0EB2A4BC02B0}"/>
                    </a:ext>
                  </a:extLst>
                </p:cNvPr>
                <p:cNvSpPr/>
                <p:nvPr/>
              </p:nvSpPr>
              <p:spPr>
                <a:xfrm>
                  <a:off x="3921120" y="4473131"/>
                  <a:ext cx="566058" cy="566057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89" name="Ellipse 88">
                  <a:extLst>
                    <a:ext uri="{FF2B5EF4-FFF2-40B4-BE49-F238E27FC236}">
                      <a16:creationId xmlns:a16="http://schemas.microsoft.com/office/drawing/2014/main" id="{60570F71-0A02-43BB-B51D-AC5450666A35}"/>
                    </a:ext>
                  </a:extLst>
                </p:cNvPr>
                <p:cNvSpPr/>
                <p:nvPr/>
              </p:nvSpPr>
              <p:spPr>
                <a:xfrm>
                  <a:off x="3680655" y="4007357"/>
                  <a:ext cx="566058" cy="566057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0" name="Ellipse 89">
                  <a:extLst>
                    <a:ext uri="{FF2B5EF4-FFF2-40B4-BE49-F238E27FC236}">
                      <a16:creationId xmlns:a16="http://schemas.microsoft.com/office/drawing/2014/main" id="{802F0558-8305-4C87-9DBF-BB0DE66F2A66}"/>
                    </a:ext>
                  </a:extLst>
                </p:cNvPr>
                <p:cNvSpPr/>
                <p:nvPr/>
              </p:nvSpPr>
              <p:spPr>
                <a:xfrm>
                  <a:off x="3904188" y="3491956"/>
                  <a:ext cx="566058" cy="566057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154" name="Gruppieren 153">
                <a:extLst>
                  <a:ext uri="{FF2B5EF4-FFF2-40B4-BE49-F238E27FC236}">
                    <a16:creationId xmlns:a16="http://schemas.microsoft.com/office/drawing/2014/main" id="{BE2A8DE6-63EE-45A8-92F4-6AD24BA2A789}"/>
                  </a:ext>
                </a:extLst>
              </p:cNvPr>
              <p:cNvGrpSpPr/>
              <p:nvPr/>
            </p:nvGrpSpPr>
            <p:grpSpPr>
              <a:xfrm>
                <a:off x="4561668" y="3706039"/>
                <a:ext cx="947634" cy="863611"/>
                <a:chOff x="3680655" y="3294394"/>
                <a:chExt cx="2102552" cy="1911321"/>
              </a:xfrm>
            </p:grpSpPr>
            <p:sp>
              <p:nvSpPr>
                <p:cNvPr id="155" name="Ellipse 154">
                  <a:extLst>
                    <a:ext uri="{FF2B5EF4-FFF2-40B4-BE49-F238E27FC236}">
                      <a16:creationId xmlns:a16="http://schemas.microsoft.com/office/drawing/2014/main" id="{9219C6C4-864E-4DAE-BDBF-047B2DF72A8F}"/>
                    </a:ext>
                  </a:extLst>
                </p:cNvPr>
                <p:cNvSpPr/>
                <p:nvPr/>
              </p:nvSpPr>
              <p:spPr>
                <a:xfrm>
                  <a:off x="4431559" y="3294394"/>
                  <a:ext cx="566058" cy="566057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56" name="Ellipse 155">
                  <a:extLst>
                    <a:ext uri="{FF2B5EF4-FFF2-40B4-BE49-F238E27FC236}">
                      <a16:creationId xmlns:a16="http://schemas.microsoft.com/office/drawing/2014/main" id="{118EDF85-604C-4BD2-9A14-C5870522B223}"/>
                    </a:ext>
                  </a:extLst>
                </p:cNvPr>
                <p:cNvSpPr/>
                <p:nvPr/>
              </p:nvSpPr>
              <p:spPr>
                <a:xfrm>
                  <a:off x="4937606" y="3520464"/>
                  <a:ext cx="566058" cy="566057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57" name="Ellipse 156">
                  <a:extLst>
                    <a:ext uri="{FF2B5EF4-FFF2-40B4-BE49-F238E27FC236}">
                      <a16:creationId xmlns:a16="http://schemas.microsoft.com/office/drawing/2014/main" id="{B3D31023-E62A-4F9B-967D-5719C2D78866}"/>
                    </a:ext>
                  </a:extLst>
                </p:cNvPr>
                <p:cNvSpPr/>
                <p:nvPr/>
              </p:nvSpPr>
              <p:spPr>
                <a:xfrm>
                  <a:off x="5217149" y="4007358"/>
                  <a:ext cx="566058" cy="566057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58" name="Ellipse 157">
                  <a:extLst>
                    <a:ext uri="{FF2B5EF4-FFF2-40B4-BE49-F238E27FC236}">
                      <a16:creationId xmlns:a16="http://schemas.microsoft.com/office/drawing/2014/main" id="{EACF456B-F510-4CD0-8471-DBB0AC4D35B8}"/>
                    </a:ext>
                  </a:extLst>
                </p:cNvPr>
                <p:cNvSpPr/>
                <p:nvPr/>
              </p:nvSpPr>
              <p:spPr>
                <a:xfrm>
                  <a:off x="4979172" y="4503598"/>
                  <a:ext cx="566058" cy="566057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59" name="Ellipse 158">
                  <a:extLst>
                    <a:ext uri="{FF2B5EF4-FFF2-40B4-BE49-F238E27FC236}">
                      <a16:creationId xmlns:a16="http://schemas.microsoft.com/office/drawing/2014/main" id="{F8424518-7B29-4440-9170-566C5BDC574C}"/>
                    </a:ext>
                  </a:extLst>
                </p:cNvPr>
                <p:cNvSpPr/>
                <p:nvPr/>
              </p:nvSpPr>
              <p:spPr>
                <a:xfrm>
                  <a:off x="4432756" y="4639658"/>
                  <a:ext cx="566058" cy="566057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60" name="Ellipse 159">
                  <a:extLst>
                    <a:ext uri="{FF2B5EF4-FFF2-40B4-BE49-F238E27FC236}">
                      <a16:creationId xmlns:a16="http://schemas.microsoft.com/office/drawing/2014/main" id="{0F4440FA-83D9-473B-8126-F7A13B93FD38}"/>
                    </a:ext>
                  </a:extLst>
                </p:cNvPr>
                <p:cNvSpPr/>
                <p:nvPr/>
              </p:nvSpPr>
              <p:spPr>
                <a:xfrm>
                  <a:off x="3921120" y="4473131"/>
                  <a:ext cx="566058" cy="566057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61" name="Ellipse 160">
                  <a:extLst>
                    <a:ext uri="{FF2B5EF4-FFF2-40B4-BE49-F238E27FC236}">
                      <a16:creationId xmlns:a16="http://schemas.microsoft.com/office/drawing/2014/main" id="{445C1401-0271-4D8E-9E9A-CEBDF9FE979F}"/>
                    </a:ext>
                  </a:extLst>
                </p:cNvPr>
                <p:cNvSpPr/>
                <p:nvPr/>
              </p:nvSpPr>
              <p:spPr>
                <a:xfrm>
                  <a:off x="3680655" y="4007357"/>
                  <a:ext cx="566058" cy="566057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62" name="Ellipse 161">
                  <a:extLst>
                    <a:ext uri="{FF2B5EF4-FFF2-40B4-BE49-F238E27FC236}">
                      <a16:creationId xmlns:a16="http://schemas.microsoft.com/office/drawing/2014/main" id="{4DD89FC4-D9E8-459C-8A03-7168BBC26E77}"/>
                    </a:ext>
                  </a:extLst>
                </p:cNvPr>
                <p:cNvSpPr/>
                <p:nvPr/>
              </p:nvSpPr>
              <p:spPr>
                <a:xfrm>
                  <a:off x="3904188" y="3491956"/>
                  <a:ext cx="566058" cy="566057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163" name="Gruppieren 162">
                <a:extLst>
                  <a:ext uri="{FF2B5EF4-FFF2-40B4-BE49-F238E27FC236}">
                    <a16:creationId xmlns:a16="http://schemas.microsoft.com/office/drawing/2014/main" id="{E320FAEE-44A5-44A4-BD81-995B4C7C8F24}"/>
                  </a:ext>
                </a:extLst>
              </p:cNvPr>
              <p:cNvGrpSpPr/>
              <p:nvPr/>
            </p:nvGrpSpPr>
            <p:grpSpPr>
              <a:xfrm>
                <a:off x="4714068" y="3858439"/>
                <a:ext cx="947634" cy="863611"/>
                <a:chOff x="3680655" y="3294394"/>
                <a:chExt cx="2102552" cy="1911321"/>
              </a:xfrm>
            </p:grpSpPr>
            <p:sp>
              <p:nvSpPr>
                <p:cNvPr id="164" name="Ellipse 163">
                  <a:extLst>
                    <a:ext uri="{FF2B5EF4-FFF2-40B4-BE49-F238E27FC236}">
                      <a16:creationId xmlns:a16="http://schemas.microsoft.com/office/drawing/2014/main" id="{E12117FC-66D2-41C1-B2FD-DF10B267F84E}"/>
                    </a:ext>
                  </a:extLst>
                </p:cNvPr>
                <p:cNvSpPr/>
                <p:nvPr/>
              </p:nvSpPr>
              <p:spPr>
                <a:xfrm>
                  <a:off x="4431559" y="3294394"/>
                  <a:ext cx="566058" cy="566057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65" name="Ellipse 164">
                  <a:extLst>
                    <a:ext uri="{FF2B5EF4-FFF2-40B4-BE49-F238E27FC236}">
                      <a16:creationId xmlns:a16="http://schemas.microsoft.com/office/drawing/2014/main" id="{DC938AAB-E32C-44C2-B96B-93D84F28801A}"/>
                    </a:ext>
                  </a:extLst>
                </p:cNvPr>
                <p:cNvSpPr/>
                <p:nvPr/>
              </p:nvSpPr>
              <p:spPr>
                <a:xfrm>
                  <a:off x="4937606" y="3520464"/>
                  <a:ext cx="566058" cy="566057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66" name="Ellipse 165">
                  <a:extLst>
                    <a:ext uri="{FF2B5EF4-FFF2-40B4-BE49-F238E27FC236}">
                      <a16:creationId xmlns:a16="http://schemas.microsoft.com/office/drawing/2014/main" id="{5EF14EE8-9BEF-4167-BAF2-D830223C1607}"/>
                    </a:ext>
                  </a:extLst>
                </p:cNvPr>
                <p:cNvSpPr/>
                <p:nvPr/>
              </p:nvSpPr>
              <p:spPr>
                <a:xfrm>
                  <a:off x="5217149" y="4007358"/>
                  <a:ext cx="566058" cy="566057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67" name="Ellipse 166">
                  <a:extLst>
                    <a:ext uri="{FF2B5EF4-FFF2-40B4-BE49-F238E27FC236}">
                      <a16:creationId xmlns:a16="http://schemas.microsoft.com/office/drawing/2014/main" id="{C2F3013E-A159-4E50-B3E5-DA4DEE7F974E}"/>
                    </a:ext>
                  </a:extLst>
                </p:cNvPr>
                <p:cNvSpPr/>
                <p:nvPr/>
              </p:nvSpPr>
              <p:spPr>
                <a:xfrm>
                  <a:off x="4979172" y="4503598"/>
                  <a:ext cx="566058" cy="566057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68" name="Ellipse 167">
                  <a:extLst>
                    <a:ext uri="{FF2B5EF4-FFF2-40B4-BE49-F238E27FC236}">
                      <a16:creationId xmlns:a16="http://schemas.microsoft.com/office/drawing/2014/main" id="{C5C3C50D-74BF-498C-B614-E9C4BA68AE9A}"/>
                    </a:ext>
                  </a:extLst>
                </p:cNvPr>
                <p:cNvSpPr/>
                <p:nvPr/>
              </p:nvSpPr>
              <p:spPr>
                <a:xfrm>
                  <a:off x="4432756" y="4639658"/>
                  <a:ext cx="566058" cy="566057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69" name="Ellipse 168">
                  <a:extLst>
                    <a:ext uri="{FF2B5EF4-FFF2-40B4-BE49-F238E27FC236}">
                      <a16:creationId xmlns:a16="http://schemas.microsoft.com/office/drawing/2014/main" id="{051981CB-CFCC-4AD1-B51C-6403290530DD}"/>
                    </a:ext>
                  </a:extLst>
                </p:cNvPr>
                <p:cNvSpPr/>
                <p:nvPr/>
              </p:nvSpPr>
              <p:spPr>
                <a:xfrm>
                  <a:off x="3921120" y="4473131"/>
                  <a:ext cx="566058" cy="566057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70" name="Ellipse 169">
                  <a:extLst>
                    <a:ext uri="{FF2B5EF4-FFF2-40B4-BE49-F238E27FC236}">
                      <a16:creationId xmlns:a16="http://schemas.microsoft.com/office/drawing/2014/main" id="{B94918AC-1E94-46DA-BFB7-74E6AFE3F66B}"/>
                    </a:ext>
                  </a:extLst>
                </p:cNvPr>
                <p:cNvSpPr/>
                <p:nvPr/>
              </p:nvSpPr>
              <p:spPr>
                <a:xfrm>
                  <a:off x="3680655" y="4007357"/>
                  <a:ext cx="566058" cy="566057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71" name="Ellipse 170">
                  <a:extLst>
                    <a:ext uri="{FF2B5EF4-FFF2-40B4-BE49-F238E27FC236}">
                      <a16:creationId xmlns:a16="http://schemas.microsoft.com/office/drawing/2014/main" id="{2777E088-A26D-487C-B2DF-1193654F5245}"/>
                    </a:ext>
                  </a:extLst>
                </p:cNvPr>
                <p:cNvSpPr/>
                <p:nvPr/>
              </p:nvSpPr>
              <p:spPr>
                <a:xfrm>
                  <a:off x="3904188" y="3491956"/>
                  <a:ext cx="566058" cy="566057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172" name="Gruppieren 171">
                <a:extLst>
                  <a:ext uri="{FF2B5EF4-FFF2-40B4-BE49-F238E27FC236}">
                    <a16:creationId xmlns:a16="http://schemas.microsoft.com/office/drawing/2014/main" id="{9D2CB2B7-E66B-4FCC-858D-744D363E09E9}"/>
                  </a:ext>
                </a:extLst>
              </p:cNvPr>
              <p:cNvGrpSpPr/>
              <p:nvPr/>
            </p:nvGrpSpPr>
            <p:grpSpPr>
              <a:xfrm>
                <a:off x="4866468" y="4010839"/>
                <a:ext cx="947634" cy="863611"/>
                <a:chOff x="3680655" y="3294394"/>
                <a:chExt cx="2102552" cy="1911321"/>
              </a:xfrm>
            </p:grpSpPr>
            <p:sp>
              <p:nvSpPr>
                <p:cNvPr id="173" name="Ellipse 172">
                  <a:extLst>
                    <a:ext uri="{FF2B5EF4-FFF2-40B4-BE49-F238E27FC236}">
                      <a16:creationId xmlns:a16="http://schemas.microsoft.com/office/drawing/2014/main" id="{3FD492C4-40C4-41F7-8699-F8931352030D}"/>
                    </a:ext>
                  </a:extLst>
                </p:cNvPr>
                <p:cNvSpPr/>
                <p:nvPr/>
              </p:nvSpPr>
              <p:spPr>
                <a:xfrm>
                  <a:off x="4431559" y="3294394"/>
                  <a:ext cx="566058" cy="566057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74" name="Ellipse 173">
                  <a:extLst>
                    <a:ext uri="{FF2B5EF4-FFF2-40B4-BE49-F238E27FC236}">
                      <a16:creationId xmlns:a16="http://schemas.microsoft.com/office/drawing/2014/main" id="{B5C4FCFF-0216-481F-ACE7-6A0777ABADFA}"/>
                    </a:ext>
                  </a:extLst>
                </p:cNvPr>
                <p:cNvSpPr/>
                <p:nvPr/>
              </p:nvSpPr>
              <p:spPr>
                <a:xfrm>
                  <a:off x="4937606" y="3520464"/>
                  <a:ext cx="566058" cy="566057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76" name="Ellipse 175">
                  <a:extLst>
                    <a:ext uri="{FF2B5EF4-FFF2-40B4-BE49-F238E27FC236}">
                      <a16:creationId xmlns:a16="http://schemas.microsoft.com/office/drawing/2014/main" id="{837E7E52-51BA-43F3-B068-5E423F346A40}"/>
                    </a:ext>
                  </a:extLst>
                </p:cNvPr>
                <p:cNvSpPr/>
                <p:nvPr/>
              </p:nvSpPr>
              <p:spPr>
                <a:xfrm>
                  <a:off x="5217149" y="4007358"/>
                  <a:ext cx="566058" cy="566057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77" name="Ellipse 176">
                  <a:extLst>
                    <a:ext uri="{FF2B5EF4-FFF2-40B4-BE49-F238E27FC236}">
                      <a16:creationId xmlns:a16="http://schemas.microsoft.com/office/drawing/2014/main" id="{7129631C-07F9-47EB-8457-F3BCAC32E213}"/>
                    </a:ext>
                  </a:extLst>
                </p:cNvPr>
                <p:cNvSpPr/>
                <p:nvPr/>
              </p:nvSpPr>
              <p:spPr>
                <a:xfrm>
                  <a:off x="4979172" y="4503598"/>
                  <a:ext cx="566058" cy="566057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78" name="Ellipse 177">
                  <a:extLst>
                    <a:ext uri="{FF2B5EF4-FFF2-40B4-BE49-F238E27FC236}">
                      <a16:creationId xmlns:a16="http://schemas.microsoft.com/office/drawing/2014/main" id="{30F85D74-0B71-4F2C-8A14-975051CF7262}"/>
                    </a:ext>
                  </a:extLst>
                </p:cNvPr>
                <p:cNvSpPr/>
                <p:nvPr/>
              </p:nvSpPr>
              <p:spPr>
                <a:xfrm>
                  <a:off x="4432756" y="4639658"/>
                  <a:ext cx="566058" cy="566057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79" name="Ellipse 178">
                  <a:extLst>
                    <a:ext uri="{FF2B5EF4-FFF2-40B4-BE49-F238E27FC236}">
                      <a16:creationId xmlns:a16="http://schemas.microsoft.com/office/drawing/2014/main" id="{2C2A6A31-B8FB-44CA-953E-B2C2E43AD064}"/>
                    </a:ext>
                  </a:extLst>
                </p:cNvPr>
                <p:cNvSpPr/>
                <p:nvPr/>
              </p:nvSpPr>
              <p:spPr>
                <a:xfrm>
                  <a:off x="3921120" y="4473131"/>
                  <a:ext cx="566058" cy="566057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82" name="Ellipse 181">
                  <a:extLst>
                    <a:ext uri="{FF2B5EF4-FFF2-40B4-BE49-F238E27FC236}">
                      <a16:creationId xmlns:a16="http://schemas.microsoft.com/office/drawing/2014/main" id="{65C4875F-8B66-4ADE-8F8F-26DD7C8F7C5D}"/>
                    </a:ext>
                  </a:extLst>
                </p:cNvPr>
                <p:cNvSpPr/>
                <p:nvPr/>
              </p:nvSpPr>
              <p:spPr>
                <a:xfrm>
                  <a:off x="3680655" y="4007357"/>
                  <a:ext cx="566058" cy="566057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84" name="Ellipse 183">
                  <a:extLst>
                    <a:ext uri="{FF2B5EF4-FFF2-40B4-BE49-F238E27FC236}">
                      <a16:creationId xmlns:a16="http://schemas.microsoft.com/office/drawing/2014/main" id="{6A68F0A8-B744-47DB-A3B1-6C7DA43054D5}"/>
                    </a:ext>
                  </a:extLst>
                </p:cNvPr>
                <p:cNvSpPr/>
                <p:nvPr/>
              </p:nvSpPr>
              <p:spPr>
                <a:xfrm>
                  <a:off x="3904188" y="3491956"/>
                  <a:ext cx="566058" cy="566057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188" name="Gruppieren 187">
                <a:extLst>
                  <a:ext uri="{FF2B5EF4-FFF2-40B4-BE49-F238E27FC236}">
                    <a16:creationId xmlns:a16="http://schemas.microsoft.com/office/drawing/2014/main" id="{56575BEA-6CD7-4C4D-887F-C7FB3062A70B}"/>
                  </a:ext>
                </a:extLst>
              </p:cNvPr>
              <p:cNvGrpSpPr/>
              <p:nvPr/>
            </p:nvGrpSpPr>
            <p:grpSpPr>
              <a:xfrm>
                <a:off x="5018868" y="4163239"/>
                <a:ext cx="947634" cy="863611"/>
                <a:chOff x="3680655" y="3294394"/>
                <a:chExt cx="2102552" cy="1911321"/>
              </a:xfrm>
            </p:grpSpPr>
            <p:sp>
              <p:nvSpPr>
                <p:cNvPr id="189" name="Ellipse 188">
                  <a:extLst>
                    <a:ext uri="{FF2B5EF4-FFF2-40B4-BE49-F238E27FC236}">
                      <a16:creationId xmlns:a16="http://schemas.microsoft.com/office/drawing/2014/main" id="{F6A457EE-35B5-4C5B-8025-8ED7D3711D82}"/>
                    </a:ext>
                  </a:extLst>
                </p:cNvPr>
                <p:cNvSpPr/>
                <p:nvPr/>
              </p:nvSpPr>
              <p:spPr>
                <a:xfrm>
                  <a:off x="4431559" y="3294394"/>
                  <a:ext cx="566058" cy="566057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90" name="Ellipse 189">
                  <a:extLst>
                    <a:ext uri="{FF2B5EF4-FFF2-40B4-BE49-F238E27FC236}">
                      <a16:creationId xmlns:a16="http://schemas.microsoft.com/office/drawing/2014/main" id="{10CA00D8-A8B2-47F9-B226-09666B6CA409}"/>
                    </a:ext>
                  </a:extLst>
                </p:cNvPr>
                <p:cNvSpPr/>
                <p:nvPr/>
              </p:nvSpPr>
              <p:spPr>
                <a:xfrm>
                  <a:off x="4937606" y="3520464"/>
                  <a:ext cx="566058" cy="566057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92" name="Ellipse 191">
                  <a:extLst>
                    <a:ext uri="{FF2B5EF4-FFF2-40B4-BE49-F238E27FC236}">
                      <a16:creationId xmlns:a16="http://schemas.microsoft.com/office/drawing/2014/main" id="{AFEFC742-91CA-43C8-8D51-242693C73FBA}"/>
                    </a:ext>
                  </a:extLst>
                </p:cNvPr>
                <p:cNvSpPr/>
                <p:nvPr/>
              </p:nvSpPr>
              <p:spPr>
                <a:xfrm>
                  <a:off x="5217149" y="4007358"/>
                  <a:ext cx="566058" cy="566057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96" name="Ellipse 195">
                  <a:extLst>
                    <a:ext uri="{FF2B5EF4-FFF2-40B4-BE49-F238E27FC236}">
                      <a16:creationId xmlns:a16="http://schemas.microsoft.com/office/drawing/2014/main" id="{619DEAF8-80DA-4C97-9570-C6FE05925D54}"/>
                    </a:ext>
                  </a:extLst>
                </p:cNvPr>
                <p:cNvSpPr/>
                <p:nvPr/>
              </p:nvSpPr>
              <p:spPr>
                <a:xfrm>
                  <a:off x="4979172" y="4503598"/>
                  <a:ext cx="566058" cy="566057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07" name="Ellipse 206">
                  <a:extLst>
                    <a:ext uri="{FF2B5EF4-FFF2-40B4-BE49-F238E27FC236}">
                      <a16:creationId xmlns:a16="http://schemas.microsoft.com/office/drawing/2014/main" id="{89DDD5AE-1B98-41C8-8A96-E0D63BDD9E36}"/>
                    </a:ext>
                  </a:extLst>
                </p:cNvPr>
                <p:cNvSpPr/>
                <p:nvPr/>
              </p:nvSpPr>
              <p:spPr>
                <a:xfrm>
                  <a:off x="4432756" y="4639658"/>
                  <a:ext cx="566058" cy="566057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08" name="Ellipse 207">
                  <a:extLst>
                    <a:ext uri="{FF2B5EF4-FFF2-40B4-BE49-F238E27FC236}">
                      <a16:creationId xmlns:a16="http://schemas.microsoft.com/office/drawing/2014/main" id="{5450D5A7-E7F3-48C1-9087-1E836D9E53D2}"/>
                    </a:ext>
                  </a:extLst>
                </p:cNvPr>
                <p:cNvSpPr/>
                <p:nvPr/>
              </p:nvSpPr>
              <p:spPr>
                <a:xfrm>
                  <a:off x="3921120" y="4473131"/>
                  <a:ext cx="566058" cy="566057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09" name="Ellipse 208">
                  <a:extLst>
                    <a:ext uri="{FF2B5EF4-FFF2-40B4-BE49-F238E27FC236}">
                      <a16:creationId xmlns:a16="http://schemas.microsoft.com/office/drawing/2014/main" id="{5FC6EBCF-BEF6-48B7-94E6-10862EB6C9E5}"/>
                    </a:ext>
                  </a:extLst>
                </p:cNvPr>
                <p:cNvSpPr/>
                <p:nvPr/>
              </p:nvSpPr>
              <p:spPr>
                <a:xfrm>
                  <a:off x="3680655" y="4007357"/>
                  <a:ext cx="566058" cy="566057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10" name="Ellipse 209">
                  <a:extLst>
                    <a:ext uri="{FF2B5EF4-FFF2-40B4-BE49-F238E27FC236}">
                      <a16:creationId xmlns:a16="http://schemas.microsoft.com/office/drawing/2014/main" id="{3AB50388-02DD-40B7-8CDC-A070BF60F473}"/>
                    </a:ext>
                  </a:extLst>
                </p:cNvPr>
                <p:cNvSpPr/>
                <p:nvPr/>
              </p:nvSpPr>
              <p:spPr>
                <a:xfrm>
                  <a:off x="3904188" y="3491956"/>
                  <a:ext cx="566058" cy="566057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220" name="Gruppieren 219">
                <a:extLst>
                  <a:ext uri="{FF2B5EF4-FFF2-40B4-BE49-F238E27FC236}">
                    <a16:creationId xmlns:a16="http://schemas.microsoft.com/office/drawing/2014/main" id="{E24E7E84-C78D-486E-AF68-ED9269C613ED}"/>
                  </a:ext>
                </a:extLst>
              </p:cNvPr>
              <p:cNvGrpSpPr/>
              <p:nvPr/>
            </p:nvGrpSpPr>
            <p:grpSpPr>
              <a:xfrm>
                <a:off x="5171268" y="4315639"/>
                <a:ext cx="947634" cy="863611"/>
                <a:chOff x="3680655" y="3294394"/>
                <a:chExt cx="2102552" cy="1911321"/>
              </a:xfrm>
            </p:grpSpPr>
            <p:sp>
              <p:nvSpPr>
                <p:cNvPr id="221" name="Ellipse 220">
                  <a:extLst>
                    <a:ext uri="{FF2B5EF4-FFF2-40B4-BE49-F238E27FC236}">
                      <a16:creationId xmlns:a16="http://schemas.microsoft.com/office/drawing/2014/main" id="{70B0071F-C299-40F5-8E85-CBA21CBD2A29}"/>
                    </a:ext>
                  </a:extLst>
                </p:cNvPr>
                <p:cNvSpPr/>
                <p:nvPr/>
              </p:nvSpPr>
              <p:spPr>
                <a:xfrm>
                  <a:off x="4431559" y="3294394"/>
                  <a:ext cx="566058" cy="566057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22" name="Ellipse 221">
                  <a:extLst>
                    <a:ext uri="{FF2B5EF4-FFF2-40B4-BE49-F238E27FC236}">
                      <a16:creationId xmlns:a16="http://schemas.microsoft.com/office/drawing/2014/main" id="{5CF040D8-F571-4C34-9391-D6D4AB83EFFB}"/>
                    </a:ext>
                  </a:extLst>
                </p:cNvPr>
                <p:cNvSpPr/>
                <p:nvPr/>
              </p:nvSpPr>
              <p:spPr>
                <a:xfrm>
                  <a:off x="4937606" y="3520464"/>
                  <a:ext cx="566058" cy="566057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23" name="Ellipse 222">
                  <a:extLst>
                    <a:ext uri="{FF2B5EF4-FFF2-40B4-BE49-F238E27FC236}">
                      <a16:creationId xmlns:a16="http://schemas.microsoft.com/office/drawing/2014/main" id="{75CE8C99-AB76-42BC-9C5C-2D9C19F4FC1F}"/>
                    </a:ext>
                  </a:extLst>
                </p:cNvPr>
                <p:cNvSpPr/>
                <p:nvPr/>
              </p:nvSpPr>
              <p:spPr>
                <a:xfrm>
                  <a:off x="5217149" y="4007358"/>
                  <a:ext cx="566058" cy="566057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24" name="Ellipse 223">
                  <a:extLst>
                    <a:ext uri="{FF2B5EF4-FFF2-40B4-BE49-F238E27FC236}">
                      <a16:creationId xmlns:a16="http://schemas.microsoft.com/office/drawing/2014/main" id="{A3E220BF-67AE-4D09-8278-A3EAB34F9874}"/>
                    </a:ext>
                  </a:extLst>
                </p:cNvPr>
                <p:cNvSpPr/>
                <p:nvPr/>
              </p:nvSpPr>
              <p:spPr>
                <a:xfrm>
                  <a:off x="4979172" y="4503598"/>
                  <a:ext cx="566058" cy="566057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25" name="Ellipse 224">
                  <a:extLst>
                    <a:ext uri="{FF2B5EF4-FFF2-40B4-BE49-F238E27FC236}">
                      <a16:creationId xmlns:a16="http://schemas.microsoft.com/office/drawing/2014/main" id="{EF7502F7-8DC2-4DE4-9B84-998514666ED8}"/>
                    </a:ext>
                  </a:extLst>
                </p:cNvPr>
                <p:cNvSpPr/>
                <p:nvPr/>
              </p:nvSpPr>
              <p:spPr>
                <a:xfrm>
                  <a:off x="4432756" y="4639658"/>
                  <a:ext cx="566058" cy="566057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26" name="Ellipse 225">
                  <a:extLst>
                    <a:ext uri="{FF2B5EF4-FFF2-40B4-BE49-F238E27FC236}">
                      <a16:creationId xmlns:a16="http://schemas.microsoft.com/office/drawing/2014/main" id="{9836984C-2D54-40B6-8ADF-A8F6C0FD0610}"/>
                    </a:ext>
                  </a:extLst>
                </p:cNvPr>
                <p:cNvSpPr/>
                <p:nvPr/>
              </p:nvSpPr>
              <p:spPr>
                <a:xfrm>
                  <a:off x="3921120" y="4473131"/>
                  <a:ext cx="566058" cy="566057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27" name="Ellipse 226">
                  <a:extLst>
                    <a:ext uri="{FF2B5EF4-FFF2-40B4-BE49-F238E27FC236}">
                      <a16:creationId xmlns:a16="http://schemas.microsoft.com/office/drawing/2014/main" id="{819EC057-2502-4FD4-9E38-E60F29C22FCE}"/>
                    </a:ext>
                  </a:extLst>
                </p:cNvPr>
                <p:cNvSpPr/>
                <p:nvPr/>
              </p:nvSpPr>
              <p:spPr>
                <a:xfrm>
                  <a:off x="3680655" y="4007357"/>
                  <a:ext cx="566058" cy="566057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28" name="Ellipse 227">
                  <a:extLst>
                    <a:ext uri="{FF2B5EF4-FFF2-40B4-BE49-F238E27FC236}">
                      <a16:creationId xmlns:a16="http://schemas.microsoft.com/office/drawing/2014/main" id="{C0AA154E-AD78-4636-9BC2-EA84FA4344BE}"/>
                    </a:ext>
                  </a:extLst>
                </p:cNvPr>
                <p:cNvSpPr/>
                <p:nvPr/>
              </p:nvSpPr>
              <p:spPr>
                <a:xfrm>
                  <a:off x="3904188" y="3491956"/>
                  <a:ext cx="566058" cy="566057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  <p:grpSp>
          <p:nvGrpSpPr>
            <p:cNvPr id="229" name="Gruppieren 228">
              <a:extLst>
                <a:ext uri="{FF2B5EF4-FFF2-40B4-BE49-F238E27FC236}">
                  <a16:creationId xmlns:a16="http://schemas.microsoft.com/office/drawing/2014/main" id="{28E84601-F744-4473-94B9-ECF4702D04F1}"/>
                </a:ext>
              </a:extLst>
            </p:cNvPr>
            <p:cNvGrpSpPr/>
            <p:nvPr/>
          </p:nvGrpSpPr>
          <p:grpSpPr>
            <a:xfrm rot="18912882">
              <a:off x="4592786" y="3766540"/>
              <a:ext cx="1709634" cy="1625611"/>
              <a:chOff x="4409268" y="3553639"/>
              <a:chExt cx="1709634" cy="1625611"/>
            </a:xfrm>
          </p:grpSpPr>
          <p:grpSp>
            <p:nvGrpSpPr>
              <p:cNvPr id="230" name="Gruppieren 229">
                <a:extLst>
                  <a:ext uri="{FF2B5EF4-FFF2-40B4-BE49-F238E27FC236}">
                    <a16:creationId xmlns:a16="http://schemas.microsoft.com/office/drawing/2014/main" id="{5340B81B-ABC4-4C3A-9C45-D260E5AB9DC6}"/>
                  </a:ext>
                </a:extLst>
              </p:cNvPr>
              <p:cNvGrpSpPr/>
              <p:nvPr/>
            </p:nvGrpSpPr>
            <p:grpSpPr>
              <a:xfrm>
                <a:off x="4409268" y="3553639"/>
                <a:ext cx="947634" cy="863611"/>
                <a:chOff x="3680655" y="3294394"/>
                <a:chExt cx="2102552" cy="1911321"/>
              </a:xfrm>
            </p:grpSpPr>
            <p:sp>
              <p:nvSpPr>
                <p:cNvPr id="276" name="Ellipse 275">
                  <a:extLst>
                    <a:ext uri="{FF2B5EF4-FFF2-40B4-BE49-F238E27FC236}">
                      <a16:creationId xmlns:a16="http://schemas.microsoft.com/office/drawing/2014/main" id="{DCEF9E2E-1B01-414B-AC08-640FC58663E7}"/>
                    </a:ext>
                  </a:extLst>
                </p:cNvPr>
                <p:cNvSpPr/>
                <p:nvPr/>
              </p:nvSpPr>
              <p:spPr>
                <a:xfrm>
                  <a:off x="4431559" y="3294394"/>
                  <a:ext cx="566058" cy="566057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77" name="Ellipse 276">
                  <a:extLst>
                    <a:ext uri="{FF2B5EF4-FFF2-40B4-BE49-F238E27FC236}">
                      <a16:creationId xmlns:a16="http://schemas.microsoft.com/office/drawing/2014/main" id="{F6DA674A-C56A-4F7E-A4A6-ED29ED4B4C36}"/>
                    </a:ext>
                  </a:extLst>
                </p:cNvPr>
                <p:cNvSpPr/>
                <p:nvPr/>
              </p:nvSpPr>
              <p:spPr>
                <a:xfrm>
                  <a:off x="4937606" y="3520464"/>
                  <a:ext cx="566058" cy="566057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78" name="Ellipse 277">
                  <a:extLst>
                    <a:ext uri="{FF2B5EF4-FFF2-40B4-BE49-F238E27FC236}">
                      <a16:creationId xmlns:a16="http://schemas.microsoft.com/office/drawing/2014/main" id="{56FC2D7C-2676-4EFE-9A73-B215853BCBDA}"/>
                    </a:ext>
                  </a:extLst>
                </p:cNvPr>
                <p:cNvSpPr/>
                <p:nvPr/>
              </p:nvSpPr>
              <p:spPr>
                <a:xfrm>
                  <a:off x="5217149" y="4007358"/>
                  <a:ext cx="566058" cy="566057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79" name="Ellipse 278">
                  <a:extLst>
                    <a:ext uri="{FF2B5EF4-FFF2-40B4-BE49-F238E27FC236}">
                      <a16:creationId xmlns:a16="http://schemas.microsoft.com/office/drawing/2014/main" id="{01EB48BD-3F3A-4CF0-8806-C54612B77F64}"/>
                    </a:ext>
                  </a:extLst>
                </p:cNvPr>
                <p:cNvSpPr/>
                <p:nvPr/>
              </p:nvSpPr>
              <p:spPr>
                <a:xfrm>
                  <a:off x="4979172" y="4503598"/>
                  <a:ext cx="566058" cy="566057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80" name="Ellipse 279">
                  <a:extLst>
                    <a:ext uri="{FF2B5EF4-FFF2-40B4-BE49-F238E27FC236}">
                      <a16:creationId xmlns:a16="http://schemas.microsoft.com/office/drawing/2014/main" id="{FA053BC1-2A8A-4381-8A14-C4A5A6ECB8E1}"/>
                    </a:ext>
                  </a:extLst>
                </p:cNvPr>
                <p:cNvSpPr/>
                <p:nvPr/>
              </p:nvSpPr>
              <p:spPr>
                <a:xfrm>
                  <a:off x="4432756" y="4639658"/>
                  <a:ext cx="566058" cy="566057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81" name="Ellipse 280">
                  <a:extLst>
                    <a:ext uri="{FF2B5EF4-FFF2-40B4-BE49-F238E27FC236}">
                      <a16:creationId xmlns:a16="http://schemas.microsoft.com/office/drawing/2014/main" id="{D89C5C46-DCD1-4C3D-97E7-BE8E93E0ACD6}"/>
                    </a:ext>
                  </a:extLst>
                </p:cNvPr>
                <p:cNvSpPr/>
                <p:nvPr/>
              </p:nvSpPr>
              <p:spPr>
                <a:xfrm>
                  <a:off x="3921120" y="4473131"/>
                  <a:ext cx="566058" cy="566057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82" name="Ellipse 281">
                  <a:extLst>
                    <a:ext uri="{FF2B5EF4-FFF2-40B4-BE49-F238E27FC236}">
                      <a16:creationId xmlns:a16="http://schemas.microsoft.com/office/drawing/2014/main" id="{B6B1B1B5-66AF-4791-AD33-DFC7C1335CBD}"/>
                    </a:ext>
                  </a:extLst>
                </p:cNvPr>
                <p:cNvSpPr/>
                <p:nvPr/>
              </p:nvSpPr>
              <p:spPr>
                <a:xfrm>
                  <a:off x="3680655" y="4007357"/>
                  <a:ext cx="566058" cy="566057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83" name="Ellipse 282">
                  <a:extLst>
                    <a:ext uri="{FF2B5EF4-FFF2-40B4-BE49-F238E27FC236}">
                      <a16:creationId xmlns:a16="http://schemas.microsoft.com/office/drawing/2014/main" id="{70ED31A1-C750-4DDB-9B26-44D20DC183E5}"/>
                    </a:ext>
                  </a:extLst>
                </p:cNvPr>
                <p:cNvSpPr/>
                <p:nvPr/>
              </p:nvSpPr>
              <p:spPr>
                <a:xfrm>
                  <a:off x="3904188" y="3491956"/>
                  <a:ext cx="566058" cy="566057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231" name="Gruppieren 230">
                <a:extLst>
                  <a:ext uri="{FF2B5EF4-FFF2-40B4-BE49-F238E27FC236}">
                    <a16:creationId xmlns:a16="http://schemas.microsoft.com/office/drawing/2014/main" id="{B12BF0A5-2163-4F20-8121-95E8AC94CDDE}"/>
                  </a:ext>
                </a:extLst>
              </p:cNvPr>
              <p:cNvGrpSpPr/>
              <p:nvPr/>
            </p:nvGrpSpPr>
            <p:grpSpPr>
              <a:xfrm>
                <a:off x="4561668" y="3706039"/>
                <a:ext cx="947634" cy="863611"/>
                <a:chOff x="3680655" y="3294394"/>
                <a:chExt cx="2102552" cy="1911321"/>
              </a:xfrm>
            </p:grpSpPr>
            <p:sp>
              <p:nvSpPr>
                <p:cNvPr id="268" name="Ellipse 267">
                  <a:extLst>
                    <a:ext uri="{FF2B5EF4-FFF2-40B4-BE49-F238E27FC236}">
                      <a16:creationId xmlns:a16="http://schemas.microsoft.com/office/drawing/2014/main" id="{064C8A61-B4AA-47CD-A520-3E31E1EAFA95}"/>
                    </a:ext>
                  </a:extLst>
                </p:cNvPr>
                <p:cNvSpPr/>
                <p:nvPr/>
              </p:nvSpPr>
              <p:spPr>
                <a:xfrm>
                  <a:off x="4431559" y="3294394"/>
                  <a:ext cx="566058" cy="566057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69" name="Ellipse 268">
                  <a:extLst>
                    <a:ext uri="{FF2B5EF4-FFF2-40B4-BE49-F238E27FC236}">
                      <a16:creationId xmlns:a16="http://schemas.microsoft.com/office/drawing/2014/main" id="{83BFCB44-BF75-40EE-BB45-273236502171}"/>
                    </a:ext>
                  </a:extLst>
                </p:cNvPr>
                <p:cNvSpPr/>
                <p:nvPr/>
              </p:nvSpPr>
              <p:spPr>
                <a:xfrm>
                  <a:off x="4937606" y="3520464"/>
                  <a:ext cx="566058" cy="566057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70" name="Ellipse 269">
                  <a:extLst>
                    <a:ext uri="{FF2B5EF4-FFF2-40B4-BE49-F238E27FC236}">
                      <a16:creationId xmlns:a16="http://schemas.microsoft.com/office/drawing/2014/main" id="{C43A56D5-4792-4D3B-A87D-1801F5B015CD}"/>
                    </a:ext>
                  </a:extLst>
                </p:cNvPr>
                <p:cNvSpPr/>
                <p:nvPr/>
              </p:nvSpPr>
              <p:spPr>
                <a:xfrm>
                  <a:off x="5217149" y="4007358"/>
                  <a:ext cx="566058" cy="566057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71" name="Ellipse 270">
                  <a:extLst>
                    <a:ext uri="{FF2B5EF4-FFF2-40B4-BE49-F238E27FC236}">
                      <a16:creationId xmlns:a16="http://schemas.microsoft.com/office/drawing/2014/main" id="{34E3CE0D-47BB-4CB9-AC25-AB40663B52E9}"/>
                    </a:ext>
                  </a:extLst>
                </p:cNvPr>
                <p:cNvSpPr/>
                <p:nvPr/>
              </p:nvSpPr>
              <p:spPr>
                <a:xfrm>
                  <a:off x="4979172" y="4503598"/>
                  <a:ext cx="566058" cy="566057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72" name="Ellipse 271">
                  <a:extLst>
                    <a:ext uri="{FF2B5EF4-FFF2-40B4-BE49-F238E27FC236}">
                      <a16:creationId xmlns:a16="http://schemas.microsoft.com/office/drawing/2014/main" id="{38E4B9E2-B3D7-4EC8-8804-E2AEE09BB2FE}"/>
                    </a:ext>
                  </a:extLst>
                </p:cNvPr>
                <p:cNvSpPr/>
                <p:nvPr/>
              </p:nvSpPr>
              <p:spPr>
                <a:xfrm>
                  <a:off x="4432756" y="4639658"/>
                  <a:ext cx="566058" cy="566057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73" name="Ellipse 272">
                  <a:extLst>
                    <a:ext uri="{FF2B5EF4-FFF2-40B4-BE49-F238E27FC236}">
                      <a16:creationId xmlns:a16="http://schemas.microsoft.com/office/drawing/2014/main" id="{A4F81B84-11C0-4256-9048-BA5968AA5A71}"/>
                    </a:ext>
                  </a:extLst>
                </p:cNvPr>
                <p:cNvSpPr/>
                <p:nvPr/>
              </p:nvSpPr>
              <p:spPr>
                <a:xfrm>
                  <a:off x="3921120" y="4473131"/>
                  <a:ext cx="566058" cy="566057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74" name="Ellipse 273">
                  <a:extLst>
                    <a:ext uri="{FF2B5EF4-FFF2-40B4-BE49-F238E27FC236}">
                      <a16:creationId xmlns:a16="http://schemas.microsoft.com/office/drawing/2014/main" id="{89A89E57-A753-4FA8-979E-FE5138E178BC}"/>
                    </a:ext>
                  </a:extLst>
                </p:cNvPr>
                <p:cNvSpPr/>
                <p:nvPr/>
              </p:nvSpPr>
              <p:spPr>
                <a:xfrm>
                  <a:off x="3680655" y="4007357"/>
                  <a:ext cx="566058" cy="566057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75" name="Ellipse 274">
                  <a:extLst>
                    <a:ext uri="{FF2B5EF4-FFF2-40B4-BE49-F238E27FC236}">
                      <a16:creationId xmlns:a16="http://schemas.microsoft.com/office/drawing/2014/main" id="{B3687A4E-527E-435B-A4A3-CE16C73C932E}"/>
                    </a:ext>
                  </a:extLst>
                </p:cNvPr>
                <p:cNvSpPr/>
                <p:nvPr/>
              </p:nvSpPr>
              <p:spPr>
                <a:xfrm>
                  <a:off x="3904188" y="3491956"/>
                  <a:ext cx="566058" cy="566057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232" name="Gruppieren 231">
                <a:extLst>
                  <a:ext uri="{FF2B5EF4-FFF2-40B4-BE49-F238E27FC236}">
                    <a16:creationId xmlns:a16="http://schemas.microsoft.com/office/drawing/2014/main" id="{EC880FE7-A1F7-4B2D-8436-81ED7F4CBE3D}"/>
                  </a:ext>
                </a:extLst>
              </p:cNvPr>
              <p:cNvGrpSpPr/>
              <p:nvPr/>
            </p:nvGrpSpPr>
            <p:grpSpPr>
              <a:xfrm>
                <a:off x="4714068" y="3858439"/>
                <a:ext cx="947634" cy="863611"/>
                <a:chOff x="3680655" y="3294394"/>
                <a:chExt cx="2102552" cy="1911321"/>
              </a:xfrm>
            </p:grpSpPr>
            <p:sp>
              <p:nvSpPr>
                <p:cNvPr id="260" name="Ellipse 259">
                  <a:extLst>
                    <a:ext uri="{FF2B5EF4-FFF2-40B4-BE49-F238E27FC236}">
                      <a16:creationId xmlns:a16="http://schemas.microsoft.com/office/drawing/2014/main" id="{08A02C75-FEDE-476E-B8F9-8EF1F3773314}"/>
                    </a:ext>
                  </a:extLst>
                </p:cNvPr>
                <p:cNvSpPr/>
                <p:nvPr/>
              </p:nvSpPr>
              <p:spPr>
                <a:xfrm>
                  <a:off x="4431559" y="3294394"/>
                  <a:ext cx="566058" cy="566057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61" name="Ellipse 260">
                  <a:extLst>
                    <a:ext uri="{FF2B5EF4-FFF2-40B4-BE49-F238E27FC236}">
                      <a16:creationId xmlns:a16="http://schemas.microsoft.com/office/drawing/2014/main" id="{E33F400E-FC99-4720-93F3-E48A32DBB790}"/>
                    </a:ext>
                  </a:extLst>
                </p:cNvPr>
                <p:cNvSpPr/>
                <p:nvPr/>
              </p:nvSpPr>
              <p:spPr>
                <a:xfrm>
                  <a:off x="4937606" y="3520464"/>
                  <a:ext cx="566058" cy="566057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62" name="Ellipse 261">
                  <a:extLst>
                    <a:ext uri="{FF2B5EF4-FFF2-40B4-BE49-F238E27FC236}">
                      <a16:creationId xmlns:a16="http://schemas.microsoft.com/office/drawing/2014/main" id="{E209AE76-7A25-4EE5-8156-6DA8CD3D97D9}"/>
                    </a:ext>
                  </a:extLst>
                </p:cNvPr>
                <p:cNvSpPr/>
                <p:nvPr/>
              </p:nvSpPr>
              <p:spPr>
                <a:xfrm>
                  <a:off x="5217149" y="4007358"/>
                  <a:ext cx="566058" cy="566057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63" name="Ellipse 262">
                  <a:extLst>
                    <a:ext uri="{FF2B5EF4-FFF2-40B4-BE49-F238E27FC236}">
                      <a16:creationId xmlns:a16="http://schemas.microsoft.com/office/drawing/2014/main" id="{49DE2DD3-F518-4992-9B38-8FF44E1C37D0}"/>
                    </a:ext>
                  </a:extLst>
                </p:cNvPr>
                <p:cNvSpPr/>
                <p:nvPr/>
              </p:nvSpPr>
              <p:spPr>
                <a:xfrm>
                  <a:off x="4979172" y="4503598"/>
                  <a:ext cx="566058" cy="566057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64" name="Ellipse 263">
                  <a:extLst>
                    <a:ext uri="{FF2B5EF4-FFF2-40B4-BE49-F238E27FC236}">
                      <a16:creationId xmlns:a16="http://schemas.microsoft.com/office/drawing/2014/main" id="{4FE4782F-FAD1-4904-A82B-E0285C51BFCA}"/>
                    </a:ext>
                  </a:extLst>
                </p:cNvPr>
                <p:cNvSpPr/>
                <p:nvPr/>
              </p:nvSpPr>
              <p:spPr>
                <a:xfrm>
                  <a:off x="4432756" y="4639658"/>
                  <a:ext cx="566058" cy="566057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65" name="Ellipse 264">
                  <a:extLst>
                    <a:ext uri="{FF2B5EF4-FFF2-40B4-BE49-F238E27FC236}">
                      <a16:creationId xmlns:a16="http://schemas.microsoft.com/office/drawing/2014/main" id="{0C0D4238-0FC3-46A1-BC50-6CF8B32C7B7B}"/>
                    </a:ext>
                  </a:extLst>
                </p:cNvPr>
                <p:cNvSpPr/>
                <p:nvPr/>
              </p:nvSpPr>
              <p:spPr>
                <a:xfrm>
                  <a:off x="3921120" y="4473131"/>
                  <a:ext cx="566058" cy="566057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66" name="Ellipse 265">
                  <a:extLst>
                    <a:ext uri="{FF2B5EF4-FFF2-40B4-BE49-F238E27FC236}">
                      <a16:creationId xmlns:a16="http://schemas.microsoft.com/office/drawing/2014/main" id="{C217D606-EA4E-41FF-8CBB-3603E73C14F8}"/>
                    </a:ext>
                  </a:extLst>
                </p:cNvPr>
                <p:cNvSpPr/>
                <p:nvPr/>
              </p:nvSpPr>
              <p:spPr>
                <a:xfrm>
                  <a:off x="3680655" y="4007357"/>
                  <a:ext cx="566058" cy="566057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67" name="Ellipse 266">
                  <a:extLst>
                    <a:ext uri="{FF2B5EF4-FFF2-40B4-BE49-F238E27FC236}">
                      <a16:creationId xmlns:a16="http://schemas.microsoft.com/office/drawing/2014/main" id="{7F93F41F-34EA-4E5E-8436-CD5BB22BC36C}"/>
                    </a:ext>
                  </a:extLst>
                </p:cNvPr>
                <p:cNvSpPr/>
                <p:nvPr/>
              </p:nvSpPr>
              <p:spPr>
                <a:xfrm>
                  <a:off x="3904188" y="3491956"/>
                  <a:ext cx="566058" cy="566057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233" name="Gruppieren 232">
                <a:extLst>
                  <a:ext uri="{FF2B5EF4-FFF2-40B4-BE49-F238E27FC236}">
                    <a16:creationId xmlns:a16="http://schemas.microsoft.com/office/drawing/2014/main" id="{DA4D3DE6-85EF-4B9B-9C6E-F4FB2483817C}"/>
                  </a:ext>
                </a:extLst>
              </p:cNvPr>
              <p:cNvGrpSpPr/>
              <p:nvPr/>
            </p:nvGrpSpPr>
            <p:grpSpPr>
              <a:xfrm>
                <a:off x="4866468" y="4010839"/>
                <a:ext cx="947634" cy="863611"/>
                <a:chOff x="3680655" y="3294394"/>
                <a:chExt cx="2102552" cy="1911321"/>
              </a:xfrm>
            </p:grpSpPr>
            <p:sp>
              <p:nvSpPr>
                <p:cNvPr id="252" name="Ellipse 251">
                  <a:extLst>
                    <a:ext uri="{FF2B5EF4-FFF2-40B4-BE49-F238E27FC236}">
                      <a16:creationId xmlns:a16="http://schemas.microsoft.com/office/drawing/2014/main" id="{4C5BD623-C49F-4DE6-AF40-99C3C72DF865}"/>
                    </a:ext>
                  </a:extLst>
                </p:cNvPr>
                <p:cNvSpPr/>
                <p:nvPr/>
              </p:nvSpPr>
              <p:spPr>
                <a:xfrm>
                  <a:off x="4431559" y="3294394"/>
                  <a:ext cx="566058" cy="566057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53" name="Ellipse 252">
                  <a:extLst>
                    <a:ext uri="{FF2B5EF4-FFF2-40B4-BE49-F238E27FC236}">
                      <a16:creationId xmlns:a16="http://schemas.microsoft.com/office/drawing/2014/main" id="{83B15074-C2E2-42EB-B154-1B72C08E057C}"/>
                    </a:ext>
                  </a:extLst>
                </p:cNvPr>
                <p:cNvSpPr/>
                <p:nvPr/>
              </p:nvSpPr>
              <p:spPr>
                <a:xfrm>
                  <a:off x="4937606" y="3520464"/>
                  <a:ext cx="566058" cy="566057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54" name="Ellipse 253">
                  <a:extLst>
                    <a:ext uri="{FF2B5EF4-FFF2-40B4-BE49-F238E27FC236}">
                      <a16:creationId xmlns:a16="http://schemas.microsoft.com/office/drawing/2014/main" id="{B06516DA-02E7-4142-B45F-565428C59D82}"/>
                    </a:ext>
                  </a:extLst>
                </p:cNvPr>
                <p:cNvSpPr/>
                <p:nvPr/>
              </p:nvSpPr>
              <p:spPr>
                <a:xfrm>
                  <a:off x="5217149" y="4007358"/>
                  <a:ext cx="566058" cy="566057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55" name="Ellipse 254">
                  <a:extLst>
                    <a:ext uri="{FF2B5EF4-FFF2-40B4-BE49-F238E27FC236}">
                      <a16:creationId xmlns:a16="http://schemas.microsoft.com/office/drawing/2014/main" id="{5AC93667-5EDC-4734-9A70-8AAE931AD2CE}"/>
                    </a:ext>
                  </a:extLst>
                </p:cNvPr>
                <p:cNvSpPr/>
                <p:nvPr/>
              </p:nvSpPr>
              <p:spPr>
                <a:xfrm>
                  <a:off x="4979172" y="4503598"/>
                  <a:ext cx="566058" cy="566057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56" name="Ellipse 255">
                  <a:extLst>
                    <a:ext uri="{FF2B5EF4-FFF2-40B4-BE49-F238E27FC236}">
                      <a16:creationId xmlns:a16="http://schemas.microsoft.com/office/drawing/2014/main" id="{1F9BC654-1653-4E26-8759-A940854485F8}"/>
                    </a:ext>
                  </a:extLst>
                </p:cNvPr>
                <p:cNvSpPr/>
                <p:nvPr/>
              </p:nvSpPr>
              <p:spPr>
                <a:xfrm>
                  <a:off x="4432756" y="4639658"/>
                  <a:ext cx="566058" cy="566057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57" name="Ellipse 256">
                  <a:extLst>
                    <a:ext uri="{FF2B5EF4-FFF2-40B4-BE49-F238E27FC236}">
                      <a16:creationId xmlns:a16="http://schemas.microsoft.com/office/drawing/2014/main" id="{8F15A102-6153-42D9-8E73-9C2885B9B3EC}"/>
                    </a:ext>
                  </a:extLst>
                </p:cNvPr>
                <p:cNvSpPr/>
                <p:nvPr/>
              </p:nvSpPr>
              <p:spPr>
                <a:xfrm>
                  <a:off x="3921120" y="4473131"/>
                  <a:ext cx="566058" cy="566057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58" name="Ellipse 257">
                  <a:extLst>
                    <a:ext uri="{FF2B5EF4-FFF2-40B4-BE49-F238E27FC236}">
                      <a16:creationId xmlns:a16="http://schemas.microsoft.com/office/drawing/2014/main" id="{23C7A02C-1268-4732-9A00-26DD7010D6C5}"/>
                    </a:ext>
                  </a:extLst>
                </p:cNvPr>
                <p:cNvSpPr/>
                <p:nvPr/>
              </p:nvSpPr>
              <p:spPr>
                <a:xfrm>
                  <a:off x="3680655" y="4007357"/>
                  <a:ext cx="566058" cy="566057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59" name="Ellipse 258">
                  <a:extLst>
                    <a:ext uri="{FF2B5EF4-FFF2-40B4-BE49-F238E27FC236}">
                      <a16:creationId xmlns:a16="http://schemas.microsoft.com/office/drawing/2014/main" id="{19293EC9-E144-4E2C-9B1D-10D48663EE09}"/>
                    </a:ext>
                  </a:extLst>
                </p:cNvPr>
                <p:cNvSpPr/>
                <p:nvPr/>
              </p:nvSpPr>
              <p:spPr>
                <a:xfrm>
                  <a:off x="3904188" y="3491956"/>
                  <a:ext cx="566058" cy="566057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234" name="Gruppieren 233">
                <a:extLst>
                  <a:ext uri="{FF2B5EF4-FFF2-40B4-BE49-F238E27FC236}">
                    <a16:creationId xmlns:a16="http://schemas.microsoft.com/office/drawing/2014/main" id="{7EE94A52-DFC0-4A63-9411-186CFDB0CD90}"/>
                  </a:ext>
                </a:extLst>
              </p:cNvPr>
              <p:cNvGrpSpPr/>
              <p:nvPr/>
            </p:nvGrpSpPr>
            <p:grpSpPr>
              <a:xfrm>
                <a:off x="5018868" y="4163239"/>
                <a:ext cx="947634" cy="863611"/>
                <a:chOff x="3680655" y="3294394"/>
                <a:chExt cx="2102552" cy="1911321"/>
              </a:xfrm>
            </p:grpSpPr>
            <p:sp>
              <p:nvSpPr>
                <p:cNvPr id="244" name="Ellipse 243">
                  <a:extLst>
                    <a:ext uri="{FF2B5EF4-FFF2-40B4-BE49-F238E27FC236}">
                      <a16:creationId xmlns:a16="http://schemas.microsoft.com/office/drawing/2014/main" id="{E767308C-50AD-4CCA-9420-6F5D57BFABCB}"/>
                    </a:ext>
                  </a:extLst>
                </p:cNvPr>
                <p:cNvSpPr/>
                <p:nvPr/>
              </p:nvSpPr>
              <p:spPr>
                <a:xfrm>
                  <a:off x="4431559" y="3294394"/>
                  <a:ext cx="566058" cy="566057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45" name="Ellipse 244">
                  <a:extLst>
                    <a:ext uri="{FF2B5EF4-FFF2-40B4-BE49-F238E27FC236}">
                      <a16:creationId xmlns:a16="http://schemas.microsoft.com/office/drawing/2014/main" id="{090FB278-E22F-47DB-BC36-4332015E7249}"/>
                    </a:ext>
                  </a:extLst>
                </p:cNvPr>
                <p:cNvSpPr/>
                <p:nvPr/>
              </p:nvSpPr>
              <p:spPr>
                <a:xfrm>
                  <a:off x="4937606" y="3520464"/>
                  <a:ext cx="566058" cy="566057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46" name="Ellipse 245">
                  <a:extLst>
                    <a:ext uri="{FF2B5EF4-FFF2-40B4-BE49-F238E27FC236}">
                      <a16:creationId xmlns:a16="http://schemas.microsoft.com/office/drawing/2014/main" id="{CE414F49-4FD0-416D-9208-248E5B4290A6}"/>
                    </a:ext>
                  </a:extLst>
                </p:cNvPr>
                <p:cNvSpPr/>
                <p:nvPr/>
              </p:nvSpPr>
              <p:spPr>
                <a:xfrm>
                  <a:off x="5217149" y="4007358"/>
                  <a:ext cx="566058" cy="566057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47" name="Ellipse 246">
                  <a:extLst>
                    <a:ext uri="{FF2B5EF4-FFF2-40B4-BE49-F238E27FC236}">
                      <a16:creationId xmlns:a16="http://schemas.microsoft.com/office/drawing/2014/main" id="{29C40248-0F99-48C7-8EDA-2A37AED74856}"/>
                    </a:ext>
                  </a:extLst>
                </p:cNvPr>
                <p:cNvSpPr/>
                <p:nvPr/>
              </p:nvSpPr>
              <p:spPr>
                <a:xfrm>
                  <a:off x="4979172" y="4503598"/>
                  <a:ext cx="566058" cy="566057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48" name="Ellipse 247">
                  <a:extLst>
                    <a:ext uri="{FF2B5EF4-FFF2-40B4-BE49-F238E27FC236}">
                      <a16:creationId xmlns:a16="http://schemas.microsoft.com/office/drawing/2014/main" id="{83673162-831A-4DF2-BC95-EDC37F3E472E}"/>
                    </a:ext>
                  </a:extLst>
                </p:cNvPr>
                <p:cNvSpPr/>
                <p:nvPr/>
              </p:nvSpPr>
              <p:spPr>
                <a:xfrm>
                  <a:off x="4432756" y="4639658"/>
                  <a:ext cx="566058" cy="566057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49" name="Ellipse 248">
                  <a:extLst>
                    <a:ext uri="{FF2B5EF4-FFF2-40B4-BE49-F238E27FC236}">
                      <a16:creationId xmlns:a16="http://schemas.microsoft.com/office/drawing/2014/main" id="{6FDB9F30-FC9C-49D0-8B7F-AC13CE1767FE}"/>
                    </a:ext>
                  </a:extLst>
                </p:cNvPr>
                <p:cNvSpPr/>
                <p:nvPr/>
              </p:nvSpPr>
              <p:spPr>
                <a:xfrm>
                  <a:off x="3921120" y="4473131"/>
                  <a:ext cx="566058" cy="566057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50" name="Ellipse 249">
                  <a:extLst>
                    <a:ext uri="{FF2B5EF4-FFF2-40B4-BE49-F238E27FC236}">
                      <a16:creationId xmlns:a16="http://schemas.microsoft.com/office/drawing/2014/main" id="{CE965728-D4F6-45AD-864E-73DB431C9398}"/>
                    </a:ext>
                  </a:extLst>
                </p:cNvPr>
                <p:cNvSpPr/>
                <p:nvPr/>
              </p:nvSpPr>
              <p:spPr>
                <a:xfrm>
                  <a:off x="3680655" y="4007357"/>
                  <a:ext cx="566058" cy="566057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51" name="Ellipse 250">
                  <a:extLst>
                    <a:ext uri="{FF2B5EF4-FFF2-40B4-BE49-F238E27FC236}">
                      <a16:creationId xmlns:a16="http://schemas.microsoft.com/office/drawing/2014/main" id="{51D40BCF-A59B-43BD-9C79-F093C4686098}"/>
                    </a:ext>
                  </a:extLst>
                </p:cNvPr>
                <p:cNvSpPr/>
                <p:nvPr/>
              </p:nvSpPr>
              <p:spPr>
                <a:xfrm>
                  <a:off x="3904188" y="3491956"/>
                  <a:ext cx="566058" cy="566057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235" name="Gruppieren 234">
                <a:extLst>
                  <a:ext uri="{FF2B5EF4-FFF2-40B4-BE49-F238E27FC236}">
                    <a16:creationId xmlns:a16="http://schemas.microsoft.com/office/drawing/2014/main" id="{C29E75CD-4EAB-44EB-A4EC-61BC9D4E9362}"/>
                  </a:ext>
                </a:extLst>
              </p:cNvPr>
              <p:cNvGrpSpPr/>
              <p:nvPr/>
            </p:nvGrpSpPr>
            <p:grpSpPr>
              <a:xfrm>
                <a:off x="5171268" y="4315639"/>
                <a:ext cx="947634" cy="863611"/>
                <a:chOff x="3680655" y="3294394"/>
                <a:chExt cx="2102552" cy="1911321"/>
              </a:xfrm>
            </p:grpSpPr>
            <p:sp>
              <p:nvSpPr>
                <p:cNvPr id="236" name="Ellipse 235">
                  <a:extLst>
                    <a:ext uri="{FF2B5EF4-FFF2-40B4-BE49-F238E27FC236}">
                      <a16:creationId xmlns:a16="http://schemas.microsoft.com/office/drawing/2014/main" id="{2A9D6F18-9AFD-4F7F-B7F5-A4E8B7B41963}"/>
                    </a:ext>
                  </a:extLst>
                </p:cNvPr>
                <p:cNvSpPr/>
                <p:nvPr/>
              </p:nvSpPr>
              <p:spPr>
                <a:xfrm>
                  <a:off x="4431559" y="3294394"/>
                  <a:ext cx="566058" cy="566057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37" name="Ellipse 236">
                  <a:extLst>
                    <a:ext uri="{FF2B5EF4-FFF2-40B4-BE49-F238E27FC236}">
                      <a16:creationId xmlns:a16="http://schemas.microsoft.com/office/drawing/2014/main" id="{11CFB8C3-46D7-440C-9ECA-0B24880562EE}"/>
                    </a:ext>
                  </a:extLst>
                </p:cNvPr>
                <p:cNvSpPr/>
                <p:nvPr/>
              </p:nvSpPr>
              <p:spPr>
                <a:xfrm>
                  <a:off x="4937606" y="3520464"/>
                  <a:ext cx="566058" cy="566057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38" name="Ellipse 237">
                  <a:extLst>
                    <a:ext uri="{FF2B5EF4-FFF2-40B4-BE49-F238E27FC236}">
                      <a16:creationId xmlns:a16="http://schemas.microsoft.com/office/drawing/2014/main" id="{4ABF7B8E-1B21-4784-AA96-267BBF8CA0F2}"/>
                    </a:ext>
                  </a:extLst>
                </p:cNvPr>
                <p:cNvSpPr/>
                <p:nvPr/>
              </p:nvSpPr>
              <p:spPr>
                <a:xfrm>
                  <a:off x="5217149" y="4007358"/>
                  <a:ext cx="566058" cy="566057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39" name="Ellipse 238">
                  <a:extLst>
                    <a:ext uri="{FF2B5EF4-FFF2-40B4-BE49-F238E27FC236}">
                      <a16:creationId xmlns:a16="http://schemas.microsoft.com/office/drawing/2014/main" id="{0433B145-C793-40C1-A553-3E8970E2786E}"/>
                    </a:ext>
                  </a:extLst>
                </p:cNvPr>
                <p:cNvSpPr/>
                <p:nvPr/>
              </p:nvSpPr>
              <p:spPr>
                <a:xfrm>
                  <a:off x="4979172" y="4503598"/>
                  <a:ext cx="566058" cy="566057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40" name="Ellipse 239">
                  <a:extLst>
                    <a:ext uri="{FF2B5EF4-FFF2-40B4-BE49-F238E27FC236}">
                      <a16:creationId xmlns:a16="http://schemas.microsoft.com/office/drawing/2014/main" id="{AEEFCE96-A138-464C-B27E-9303A78C643C}"/>
                    </a:ext>
                  </a:extLst>
                </p:cNvPr>
                <p:cNvSpPr/>
                <p:nvPr/>
              </p:nvSpPr>
              <p:spPr>
                <a:xfrm>
                  <a:off x="4432756" y="4639658"/>
                  <a:ext cx="566058" cy="566057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41" name="Ellipse 240">
                  <a:extLst>
                    <a:ext uri="{FF2B5EF4-FFF2-40B4-BE49-F238E27FC236}">
                      <a16:creationId xmlns:a16="http://schemas.microsoft.com/office/drawing/2014/main" id="{8DC647C5-FFE4-4850-9B7E-2FEA74AD691F}"/>
                    </a:ext>
                  </a:extLst>
                </p:cNvPr>
                <p:cNvSpPr/>
                <p:nvPr/>
              </p:nvSpPr>
              <p:spPr>
                <a:xfrm>
                  <a:off x="3921120" y="4473131"/>
                  <a:ext cx="566058" cy="566057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42" name="Ellipse 241">
                  <a:extLst>
                    <a:ext uri="{FF2B5EF4-FFF2-40B4-BE49-F238E27FC236}">
                      <a16:creationId xmlns:a16="http://schemas.microsoft.com/office/drawing/2014/main" id="{31E86C19-BAB3-48F4-82F6-C010EDFD69F8}"/>
                    </a:ext>
                  </a:extLst>
                </p:cNvPr>
                <p:cNvSpPr/>
                <p:nvPr/>
              </p:nvSpPr>
              <p:spPr>
                <a:xfrm>
                  <a:off x="3680655" y="4007357"/>
                  <a:ext cx="566058" cy="566057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43" name="Ellipse 242">
                  <a:extLst>
                    <a:ext uri="{FF2B5EF4-FFF2-40B4-BE49-F238E27FC236}">
                      <a16:creationId xmlns:a16="http://schemas.microsoft.com/office/drawing/2014/main" id="{36C79FD0-8BFF-4516-B8B2-101865CC374E}"/>
                    </a:ext>
                  </a:extLst>
                </p:cNvPr>
                <p:cNvSpPr/>
                <p:nvPr/>
              </p:nvSpPr>
              <p:spPr>
                <a:xfrm>
                  <a:off x="3904188" y="3491956"/>
                  <a:ext cx="566058" cy="566057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</p:grpSp>
      <p:sp>
        <p:nvSpPr>
          <p:cNvPr id="211" name="Textfeld 210">
            <a:extLst>
              <a:ext uri="{FF2B5EF4-FFF2-40B4-BE49-F238E27FC236}">
                <a16:creationId xmlns:a16="http://schemas.microsoft.com/office/drawing/2014/main" id="{C92B61ED-2EB3-4C43-A0FD-A717AD64E88F}"/>
              </a:ext>
            </a:extLst>
          </p:cNvPr>
          <p:cNvSpPr txBox="1"/>
          <p:nvPr/>
        </p:nvSpPr>
        <p:spPr>
          <a:xfrm>
            <a:off x="488509" y="528984"/>
            <a:ext cx="7300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u="sng" dirty="0"/>
              <a:t>Reaktion von Eisen und Schwefel auf der Teilchenebene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A7C48431-4A7D-4F06-95F7-EAD3A6BB42B1}"/>
              </a:ext>
            </a:extLst>
          </p:cNvPr>
          <p:cNvSpPr txBox="1"/>
          <p:nvPr/>
        </p:nvSpPr>
        <p:spPr>
          <a:xfrm>
            <a:off x="10053122" y="1171335"/>
            <a:ext cx="2277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exotherme Reaktion</a:t>
            </a:r>
          </a:p>
        </p:txBody>
      </p:sp>
    </p:spTree>
    <p:extLst>
      <p:ext uri="{BB962C8B-B14F-4D97-AF65-F5344CB8AC3E}">
        <p14:creationId xmlns:p14="http://schemas.microsoft.com/office/powerpoint/2010/main" val="3972486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" grpId="0"/>
      <p:bldP spid="186" grpId="0" animBg="1"/>
      <p:bldP spid="191" grpId="0" animBg="1"/>
      <p:bldP spid="193" grpId="0" animBg="1"/>
      <p:bldP spid="194" grpId="0" animBg="1"/>
      <p:bldP spid="197" grpId="0"/>
      <p:bldP spid="198" grpId="0"/>
      <p:bldP spid="199" grpId="0"/>
      <p:bldP spid="200" grpId="0"/>
      <p:bldP spid="201" grpId="0"/>
      <p:bldP spid="204" grpId="0"/>
      <p:bldP spid="205" grpId="0"/>
      <p:bldP spid="20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3E9120AC-1A1C-4CBE-90CF-0FC55982B6C1}"/>
              </a:ext>
            </a:extLst>
          </p:cNvPr>
          <p:cNvSpPr txBox="1"/>
          <p:nvPr/>
        </p:nvSpPr>
        <p:spPr>
          <a:xfrm>
            <a:off x="1007918" y="1018309"/>
            <a:ext cx="9008918" cy="23237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2000" b="1" dirty="0">
                <a:sym typeface="Wingdings" panose="05000000000000000000" pitchFamily="2" charset="2"/>
              </a:rPr>
              <a:t>Merke</a:t>
            </a:r>
            <a:r>
              <a:rPr lang="de-DE" sz="2000" dirty="0">
                <a:sym typeface="Wingdings" panose="05000000000000000000" pitchFamily="2" charset="2"/>
              </a:rPr>
              <a:t>:</a:t>
            </a:r>
          </a:p>
          <a:p>
            <a:pPr>
              <a:spcAft>
                <a:spcPts val="600"/>
              </a:spcAft>
            </a:pPr>
            <a:r>
              <a:rPr lang="de-DE" sz="2000" dirty="0">
                <a:sym typeface="Wingdings" panose="05000000000000000000" pitchFamily="2" charset="2"/>
              </a:rPr>
              <a:t>Verbindungen aus Metallen und Schwefel nennt man </a:t>
            </a:r>
            <a:r>
              <a:rPr lang="de-DE" sz="2000" b="1" u="sng" dirty="0">
                <a:sym typeface="Wingdings" panose="05000000000000000000" pitchFamily="2" charset="2"/>
              </a:rPr>
              <a:t>Metallsulfide</a:t>
            </a:r>
          </a:p>
          <a:p>
            <a:pPr>
              <a:spcAft>
                <a:spcPts val="600"/>
              </a:spcAft>
            </a:pPr>
            <a:r>
              <a:rPr lang="de-DE" sz="2000" dirty="0">
                <a:sym typeface="Wingdings" panose="05000000000000000000" pitchFamily="2" charset="2"/>
              </a:rPr>
              <a:t>Zink  +  Schwefel     Zink</a:t>
            </a:r>
            <a:r>
              <a:rPr lang="de-DE" sz="2000" dirty="0">
                <a:solidFill>
                  <a:srgbClr val="FF0000"/>
                </a:solidFill>
                <a:sym typeface="Wingdings" panose="05000000000000000000" pitchFamily="2" charset="2"/>
              </a:rPr>
              <a:t>sulfid</a:t>
            </a:r>
          </a:p>
          <a:p>
            <a:pPr>
              <a:spcAft>
                <a:spcPts val="600"/>
              </a:spcAft>
            </a:pPr>
            <a:r>
              <a:rPr lang="de-DE" sz="2000" dirty="0">
                <a:sym typeface="Wingdings" panose="05000000000000000000" pitchFamily="2" charset="2"/>
              </a:rPr>
              <a:t>Eisen +  Schwefel    Eisen</a:t>
            </a:r>
            <a:r>
              <a:rPr lang="de-DE" sz="2000" dirty="0">
                <a:solidFill>
                  <a:srgbClr val="FF0000"/>
                </a:solidFill>
                <a:sym typeface="Wingdings" panose="05000000000000000000" pitchFamily="2" charset="2"/>
              </a:rPr>
              <a:t>sulfid</a:t>
            </a:r>
          </a:p>
          <a:p>
            <a:pPr>
              <a:spcAft>
                <a:spcPts val="600"/>
              </a:spcAft>
            </a:pPr>
            <a:r>
              <a:rPr lang="de-DE" sz="2000" dirty="0">
                <a:sym typeface="Wingdings" panose="05000000000000000000" pitchFamily="2" charset="2"/>
              </a:rPr>
              <a:t>Kupfer + Schwefel   Kupfer</a:t>
            </a:r>
            <a:r>
              <a:rPr lang="de-DE" sz="2000" dirty="0">
                <a:solidFill>
                  <a:srgbClr val="FF0000"/>
                </a:solidFill>
                <a:sym typeface="Wingdings" panose="05000000000000000000" pitchFamily="2" charset="2"/>
              </a:rPr>
              <a:t>sulfid</a:t>
            </a:r>
          </a:p>
          <a:p>
            <a:pPr>
              <a:spcAft>
                <a:spcPts val="600"/>
              </a:spcAft>
            </a:pPr>
            <a:r>
              <a:rPr lang="de-DE" sz="2000" dirty="0">
                <a:sym typeface="Wingdings" panose="05000000000000000000" pitchFamily="2" charset="2"/>
              </a:rPr>
              <a:t>Silber + Schwefel     Silber</a:t>
            </a:r>
            <a:r>
              <a:rPr lang="de-DE" sz="2000" dirty="0">
                <a:solidFill>
                  <a:srgbClr val="FF0000"/>
                </a:solidFill>
                <a:sym typeface="Wingdings" panose="05000000000000000000" pitchFamily="2" charset="2"/>
              </a:rPr>
              <a:t>sulfid</a:t>
            </a:r>
          </a:p>
        </p:txBody>
      </p:sp>
    </p:spTree>
    <p:extLst>
      <p:ext uri="{BB962C8B-B14F-4D97-AF65-F5344CB8AC3E}">
        <p14:creationId xmlns:p14="http://schemas.microsoft.com/office/powerpoint/2010/main" val="2734507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0B1ED6D6-C27E-4068-B42A-F3E0F76FF3F5}"/>
              </a:ext>
            </a:extLst>
          </p:cNvPr>
          <p:cNvSpPr txBox="1"/>
          <p:nvPr/>
        </p:nvSpPr>
        <p:spPr>
          <a:xfrm>
            <a:off x="514352" y="133411"/>
            <a:ext cx="88842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u="sng" dirty="0"/>
              <a:t>Die Energieänderung bei chemischen Reaktionen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EDA18D4-9DFE-4738-ADD9-CCD1ACCC3F69}"/>
              </a:ext>
            </a:extLst>
          </p:cNvPr>
          <p:cNvSpPr txBox="1"/>
          <p:nvPr/>
        </p:nvSpPr>
        <p:spPr>
          <a:xfrm>
            <a:off x="6059230" y="630688"/>
            <a:ext cx="6151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/>
              <a:t>Die exotherme Reaktion von Zink und Schwefel:</a:t>
            </a: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0653EEAB-E428-4873-8743-B28F2BE738BC}"/>
              </a:ext>
            </a:extLst>
          </p:cNvPr>
          <p:cNvCxnSpPr>
            <a:cxnSpLocks/>
          </p:cNvCxnSpPr>
          <p:nvPr/>
        </p:nvCxnSpPr>
        <p:spPr>
          <a:xfrm flipH="1" flipV="1">
            <a:off x="706651" y="1424115"/>
            <a:ext cx="6858" cy="35892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F1EBEC5D-C0C6-4E0C-80B5-13CF97169B36}"/>
              </a:ext>
            </a:extLst>
          </p:cNvPr>
          <p:cNvCxnSpPr>
            <a:cxnSpLocks/>
          </p:cNvCxnSpPr>
          <p:nvPr/>
        </p:nvCxnSpPr>
        <p:spPr>
          <a:xfrm>
            <a:off x="706650" y="5013332"/>
            <a:ext cx="43766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3CC7B6B4-3F58-4C5B-A710-98ACE59B45D8}"/>
              </a:ext>
            </a:extLst>
          </p:cNvPr>
          <p:cNvCxnSpPr>
            <a:cxnSpLocks/>
          </p:cNvCxnSpPr>
          <p:nvPr/>
        </p:nvCxnSpPr>
        <p:spPr>
          <a:xfrm>
            <a:off x="706651" y="3089192"/>
            <a:ext cx="987136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ihandform: Form 13">
            <a:extLst>
              <a:ext uri="{FF2B5EF4-FFF2-40B4-BE49-F238E27FC236}">
                <a16:creationId xmlns:a16="http://schemas.microsoft.com/office/drawing/2014/main" id="{18907129-EA19-4FCC-802E-164C3662F429}"/>
              </a:ext>
            </a:extLst>
          </p:cNvPr>
          <p:cNvSpPr/>
          <p:nvPr/>
        </p:nvSpPr>
        <p:spPr>
          <a:xfrm>
            <a:off x="1673005" y="1885562"/>
            <a:ext cx="2098964" cy="2677458"/>
          </a:xfrm>
          <a:custGeom>
            <a:avLst/>
            <a:gdLst>
              <a:gd name="connsiteX0" fmla="*/ 0 w 2098964"/>
              <a:gd name="connsiteY0" fmla="*/ 1222730 h 2677458"/>
              <a:gd name="connsiteX1" fmla="*/ 935182 w 2098964"/>
              <a:gd name="connsiteY1" fmla="*/ 48558 h 2677458"/>
              <a:gd name="connsiteX2" fmla="*/ 2098964 w 2098964"/>
              <a:gd name="connsiteY2" fmla="*/ 2677458 h 2677458"/>
              <a:gd name="connsiteX3" fmla="*/ 2098964 w 2098964"/>
              <a:gd name="connsiteY3" fmla="*/ 2677458 h 2677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98964" h="2677458">
                <a:moveTo>
                  <a:pt x="0" y="1222730"/>
                </a:moveTo>
                <a:cubicBezTo>
                  <a:pt x="292677" y="514416"/>
                  <a:pt x="585355" y="-193897"/>
                  <a:pt x="935182" y="48558"/>
                </a:cubicBezTo>
                <a:cubicBezTo>
                  <a:pt x="1285009" y="291013"/>
                  <a:pt x="2098964" y="2677458"/>
                  <a:pt x="2098964" y="2677458"/>
                </a:cubicBezTo>
                <a:lnTo>
                  <a:pt x="2098964" y="2677458"/>
                </a:lnTo>
              </a:path>
            </a:pathLst>
          </a:cu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BA99AFA2-0D89-4CC8-8733-CB6ED8B8D5C3}"/>
              </a:ext>
            </a:extLst>
          </p:cNvPr>
          <p:cNvCxnSpPr>
            <a:stCxn id="14" idx="2"/>
          </p:cNvCxnSpPr>
          <p:nvPr/>
        </p:nvCxnSpPr>
        <p:spPr>
          <a:xfrm>
            <a:off x="3771969" y="4563020"/>
            <a:ext cx="1236518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Grafik 30">
            <a:extLst>
              <a:ext uri="{FF2B5EF4-FFF2-40B4-BE49-F238E27FC236}">
                <a16:creationId xmlns:a16="http://schemas.microsoft.com/office/drawing/2014/main" id="{2621B204-0E03-4272-9F25-DCB6CC99D1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8432775">
            <a:off x="1575299" y="1776488"/>
            <a:ext cx="696224" cy="424697"/>
          </a:xfrm>
          <a:prstGeom prst="rect">
            <a:avLst/>
          </a:prstGeom>
        </p:spPr>
      </p:pic>
      <p:sp>
        <p:nvSpPr>
          <p:cNvPr id="33" name="Textfeld 32">
            <a:extLst>
              <a:ext uri="{FF2B5EF4-FFF2-40B4-BE49-F238E27FC236}">
                <a16:creationId xmlns:a16="http://schemas.microsoft.com/office/drawing/2014/main" id="{530F451D-306B-43B9-91BF-7551F6BC1723}"/>
              </a:ext>
            </a:extLst>
          </p:cNvPr>
          <p:cNvSpPr txBox="1"/>
          <p:nvPr/>
        </p:nvSpPr>
        <p:spPr>
          <a:xfrm>
            <a:off x="265039" y="1111533"/>
            <a:ext cx="187035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Energie</a:t>
            </a:r>
          </a:p>
        </p:txBody>
      </p:sp>
      <p:grpSp>
        <p:nvGrpSpPr>
          <p:cNvPr id="96" name="Gruppieren 95">
            <a:extLst>
              <a:ext uri="{FF2B5EF4-FFF2-40B4-BE49-F238E27FC236}">
                <a16:creationId xmlns:a16="http://schemas.microsoft.com/office/drawing/2014/main" id="{60ABE34C-0437-4C94-8BF2-AE204C9D679D}"/>
              </a:ext>
            </a:extLst>
          </p:cNvPr>
          <p:cNvGrpSpPr/>
          <p:nvPr/>
        </p:nvGrpSpPr>
        <p:grpSpPr>
          <a:xfrm>
            <a:off x="3335436" y="2932393"/>
            <a:ext cx="511110" cy="856965"/>
            <a:chOff x="3397827" y="2878282"/>
            <a:chExt cx="511110" cy="856965"/>
          </a:xfrm>
        </p:grpSpPr>
        <p:grpSp>
          <p:nvGrpSpPr>
            <p:cNvPr id="95" name="Gruppieren 94">
              <a:extLst>
                <a:ext uri="{FF2B5EF4-FFF2-40B4-BE49-F238E27FC236}">
                  <a16:creationId xmlns:a16="http://schemas.microsoft.com/office/drawing/2014/main" id="{23221E2D-932C-4014-9B5D-07CF95753782}"/>
                </a:ext>
              </a:extLst>
            </p:cNvPr>
            <p:cNvGrpSpPr/>
            <p:nvPr/>
          </p:nvGrpSpPr>
          <p:grpSpPr>
            <a:xfrm>
              <a:off x="3397827" y="2909455"/>
              <a:ext cx="511110" cy="825792"/>
              <a:chOff x="3397827" y="2909455"/>
              <a:chExt cx="511110" cy="825792"/>
            </a:xfrm>
          </p:grpSpPr>
          <p:pic>
            <p:nvPicPr>
              <p:cNvPr id="32" name="Grafik 31">
                <a:extLst>
                  <a:ext uri="{FF2B5EF4-FFF2-40B4-BE49-F238E27FC236}">
                    <a16:creationId xmlns:a16="http://schemas.microsoft.com/office/drawing/2014/main" id="{48E365AA-490F-475C-BCED-C4E10F5F08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4144778">
                <a:off x="3355566" y="3181877"/>
                <a:ext cx="687417" cy="419324"/>
              </a:xfrm>
              <a:prstGeom prst="rect">
                <a:avLst/>
              </a:prstGeom>
            </p:spPr>
          </p:pic>
          <p:sp>
            <p:nvSpPr>
              <p:cNvPr id="36" name="Freihandform: Form 35">
                <a:extLst>
                  <a:ext uri="{FF2B5EF4-FFF2-40B4-BE49-F238E27FC236}">
                    <a16:creationId xmlns:a16="http://schemas.microsoft.com/office/drawing/2014/main" id="{1BCC2F81-23C8-4605-8649-428118D68B84}"/>
                  </a:ext>
                </a:extLst>
              </p:cNvPr>
              <p:cNvSpPr/>
              <p:nvPr/>
            </p:nvSpPr>
            <p:spPr>
              <a:xfrm>
                <a:off x="3397827" y="2909455"/>
                <a:ext cx="31201" cy="187036"/>
              </a:xfrm>
              <a:custGeom>
                <a:avLst/>
                <a:gdLst>
                  <a:gd name="connsiteX0" fmla="*/ 0 w 31201"/>
                  <a:gd name="connsiteY0" fmla="*/ 0 h 187036"/>
                  <a:gd name="connsiteX1" fmla="*/ 10391 w 31201"/>
                  <a:gd name="connsiteY1" fmla="*/ 93518 h 187036"/>
                  <a:gd name="connsiteX2" fmla="*/ 20782 w 31201"/>
                  <a:gd name="connsiteY2" fmla="*/ 145472 h 187036"/>
                  <a:gd name="connsiteX3" fmla="*/ 31173 w 31201"/>
                  <a:gd name="connsiteY3" fmla="*/ 187036 h 1870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201" h="187036">
                    <a:moveTo>
                      <a:pt x="0" y="0"/>
                    </a:moveTo>
                    <a:cubicBezTo>
                      <a:pt x="3464" y="31173"/>
                      <a:pt x="5955" y="62469"/>
                      <a:pt x="10391" y="93518"/>
                    </a:cubicBezTo>
                    <a:cubicBezTo>
                      <a:pt x="12889" y="111001"/>
                      <a:pt x="16499" y="128338"/>
                      <a:pt x="20782" y="145472"/>
                    </a:cubicBezTo>
                    <a:cubicBezTo>
                      <a:pt x="32268" y="191417"/>
                      <a:pt x="31173" y="162060"/>
                      <a:pt x="31173" y="187036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7" name="Freihandform: Form 36">
                <a:extLst>
                  <a:ext uri="{FF2B5EF4-FFF2-40B4-BE49-F238E27FC236}">
                    <a16:creationId xmlns:a16="http://schemas.microsoft.com/office/drawing/2014/main" id="{326531AF-5D2C-46B2-9A46-22BC3D998A34}"/>
                  </a:ext>
                </a:extLst>
              </p:cNvPr>
              <p:cNvSpPr/>
              <p:nvPr/>
            </p:nvSpPr>
            <p:spPr>
              <a:xfrm>
                <a:off x="3479841" y="2909455"/>
                <a:ext cx="21895" cy="166254"/>
              </a:xfrm>
              <a:custGeom>
                <a:avLst/>
                <a:gdLst>
                  <a:gd name="connsiteX0" fmla="*/ 21895 w 21895"/>
                  <a:gd name="connsiteY0" fmla="*/ 0 h 166254"/>
                  <a:gd name="connsiteX1" fmla="*/ 11504 w 21895"/>
                  <a:gd name="connsiteY1" fmla="*/ 51954 h 166254"/>
                  <a:gd name="connsiteX2" fmla="*/ 1114 w 21895"/>
                  <a:gd name="connsiteY2" fmla="*/ 83127 h 166254"/>
                  <a:gd name="connsiteX3" fmla="*/ 1114 w 21895"/>
                  <a:gd name="connsiteY3" fmla="*/ 166254 h 1662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895" h="166254">
                    <a:moveTo>
                      <a:pt x="21895" y="0"/>
                    </a:moveTo>
                    <a:cubicBezTo>
                      <a:pt x="18431" y="17318"/>
                      <a:pt x="15787" y="34820"/>
                      <a:pt x="11504" y="51954"/>
                    </a:cubicBezTo>
                    <a:cubicBezTo>
                      <a:pt x="8848" y="62580"/>
                      <a:pt x="2106" y="72219"/>
                      <a:pt x="1114" y="83127"/>
                    </a:cubicBezTo>
                    <a:cubicBezTo>
                      <a:pt x="-1394" y="110722"/>
                      <a:pt x="1114" y="138545"/>
                      <a:pt x="1114" y="166254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38" name="Freihandform: Form 37">
              <a:extLst>
                <a:ext uri="{FF2B5EF4-FFF2-40B4-BE49-F238E27FC236}">
                  <a16:creationId xmlns:a16="http://schemas.microsoft.com/office/drawing/2014/main" id="{DA837158-BCBD-4FAD-9250-18B65F49C912}"/>
                </a:ext>
              </a:extLst>
            </p:cNvPr>
            <p:cNvSpPr/>
            <p:nvPr/>
          </p:nvSpPr>
          <p:spPr>
            <a:xfrm>
              <a:off x="3448628" y="2878282"/>
              <a:ext cx="11545" cy="176645"/>
            </a:xfrm>
            <a:custGeom>
              <a:avLst/>
              <a:gdLst>
                <a:gd name="connsiteX0" fmla="*/ 11545 w 11545"/>
                <a:gd name="connsiteY0" fmla="*/ 0 h 176645"/>
                <a:gd name="connsiteX1" fmla="*/ 1154 w 11545"/>
                <a:gd name="connsiteY1" fmla="*/ 176645 h 176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545" h="176645">
                  <a:moveTo>
                    <a:pt x="11545" y="0"/>
                  </a:moveTo>
                  <a:cubicBezTo>
                    <a:pt x="-5110" y="99927"/>
                    <a:pt x="1154" y="41277"/>
                    <a:pt x="1154" y="176645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47" name="Grafik 46">
            <a:extLst>
              <a:ext uri="{FF2B5EF4-FFF2-40B4-BE49-F238E27FC236}">
                <a16:creationId xmlns:a16="http://schemas.microsoft.com/office/drawing/2014/main" id="{C708B01C-C6C4-4D69-91A0-EBEBC706B9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79642">
            <a:off x="854593" y="2637853"/>
            <a:ext cx="696224" cy="424697"/>
          </a:xfrm>
          <a:prstGeom prst="rect">
            <a:avLst/>
          </a:prstGeom>
        </p:spPr>
      </p:pic>
      <p:grpSp>
        <p:nvGrpSpPr>
          <p:cNvPr id="97" name="Gruppieren 96">
            <a:extLst>
              <a:ext uri="{FF2B5EF4-FFF2-40B4-BE49-F238E27FC236}">
                <a16:creationId xmlns:a16="http://schemas.microsoft.com/office/drawing/2014/main" id="{EC1ACB06-893B-4EF6-8D0A-987E165FE836}"/>
              </a:ext>
            </a:extLst>
          </p:cNvPr>
          <p:cNvGrpSpPr/>
          <p:nvPr/>
        </p:nvGrpSpPr>
        <p:grpSpPr>
          <a:xfrm>
            <a:off x="5939994" y="1112833"/>
            <a:ext cx="6289123" cy="4248582"/>
            <a:chOff x="5912431" y="1515368"/>
            <a:chExt cx="6289123" cy="4248582"/>
          </a:xfrm>
        </p:grpSpPr>
        <p:pic>
          <p:nvPicPr>
            <p:cNvPr id="53" name="Grafik 52">
              <a:extLst>
                <a:ext uri="{FF2B5EF4-FFF2-40B4-BE49-F238E27FC236}">
                  <a16:creationId xmlns:a16="http://schemas.microsoft.com/office/drawing/2014/main" id="{D1E65D91-29D1-405D-BCC4-9FA30C89B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29846" y="3556424"/>
              <a:ext cx="814748" cy="640840"/>
            </a:xfrm>
            <a:prstGeom prst="rect">
              <a:avLst/>
            </a:prstGeom>
          </p:spPr>
        </p:pic>
        <p:grpSp>
          <p:nvGrpSpPr>
            <p:cNvPr id="79" name="Gruppieren 78">
              <a:extLst>
                <a:ext uri="{FF2B5EF4-FFF2-40B4-BE49-F238E27FC236}">
                  <a16:creationId xmlns:a16="http://schemas.microsoft.com/office/drawing/2014/main" id="{2CEAD7BB-7496-40BD-A828-D52C54744DE1}"/>
                </a:ext>
              </a:extLst>
            </p:cNvPr>
            <p:cNvGrpSpPr/>
            <p:nvPr/>
          </p:nvGrpSpPr>
          <p:grpSpPr>
            <a:xfrm>
              <a:off x="5912431" y="1515368"/>
              <a:ext cx="6289123" cy="4248582"/>
              <a:chOff x="5912431" y="1515368"/>
              <a:chExt cx="6289123" cy="4248582"/>
            </a:xfrm>
          </p:grpSpPr>
          <p:cxnSp>
            <p:nvCxnSpPr>
              <p:cNvPr id="48" name="Gerade Verbindung mit Pfeil 47">
                <a:extLst>
                  <a:ext uri="{FF2B5EF4-FFF2-40B4-BE49-F238E27FC236}">
                    <a16:creationId xmlns:a16="http://schemas.microsoft.com/office/drawing/2014/main" id="{F77D0CCB-DD55-4B6D-A9AD-420CF6EFBBC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54043" y="1827951"/>
                <a:ext cx="0" cy="358791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Gerade Verbindung mit Pfeil 48">
                <a:extLst>
                  <a:ext uri="{FF2B5EF4-FFF2-40B4-BE49-F238E27FC236}">
                    <a16:creationId xmlns:a16="http://schemas.microsoft.com/office/drawing/2014/main" id="{B4D601EC-D6F9-44CA-A783-8978DCF35E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73490" y="5415867"/>
                <a:ext cx="4644737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Gerader Verbinder 49">
                <a:extLst>
                  <a:ext uri="{FF2B5EF4-FFF2-40B4-BE49-F238E27FC236}">
                    <a16:creationId xmlns:a16="http://schemas.microsoft.com/office/drawing/2014/main" id="{9A64101E-9B4A-4699-A53D-DA0C50A2DBC6}"/>
                  </a:ext>
                </a:extLst>
              </p:cNvPr>
              <p:cNvCxnSpPr/>
              <p:nvPr/>
            </p:nvCxnSpPr>
            <p:spPr>
              <a:xfrm>
                <a:off x="6343649" y="3491488"/>
                <a:ext cx="987136" cy="0"/>
              </a:xfrm>
              <a:prstGeom prst="line">
                <a:avLst/>
              </a:prstGeom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Freihandform: Form 50">
                <a:extLst>
                  <a:ext uri="{FF2B5EF4-FFF2-40B4-BE49-F238E27FC236}">
                    <a16:creationId xmlns:a16="http://schemas.microsoft.com/office/drawing/2014/main" id="{B92FB7FF-6C53-4792-A3FA-DD9F413055E3}"/>
                  </a:ext>
                </a:extLst>
              </p:cNvPr>
              <p:cNvSpPr/>
              <p:nvPr/>
            </p:nvSpPr>
            <p:spPr>
              <a:xfrm>
                <a:off x="7320397" y="2289397"/>
                <a:ext cx="2098964" cy="2677458"/>
              </a:xfrm>
              <a:custGeom>
                <a:avLst/>
                <a:gdLst>
                  <a:gd name="connsiteX0" fmla="*/ 0 w 2098964"/>
                  <a:gd name="connsiteY0" fmla="*/ 1222730 h 2677458"/>
                  <a:gd name="connsiteX1" fmla="*/ 935182 w 2098964"/>
                  <a:gd name="connsiteY1" fmla="*/ 48558 h 2677458"/>
                  <a:gd name="connsiteX2" fmla="*/ 2098964 w 2098964"/>
                  <a:gd name="connsiteY2" fmla="*/ 2677458 h 2677458"/>
                  <a:gd name="connsiteX3" fmla="*/ 2098964 w 2098964"/>
                  <a:gd name="connsiteY3" fmla="*/ 2677458 h 26774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98964" h="2677458">
                    <a:moveTo>
                      <a:pt x="0" y="1222730"/>
                    </a:moveTo>
                    <a:cubicBezTo>
                      <a:pt x="292677" y="514416"/>
                      <a:pt x="585355" y="-193897"/>
                      <a:pt x="935182" y="48558"/>
                    </a:cubicBezTo>
                    <a:cubicBezTo>
                      <a:pt x="1285009" y="291013"/>
                      <a:pt x="2098964" y="2677458"/>
                      <a:pt x="2098964" y="2677458"/>
                    </a:cubicBezTo>
                    <a:lnTo>
                      <a:pt x="2098964" y="2677458"/>
                    </a:lnTo>
                  </a:path>
                </a:pathLst>
              </a:custGeom>
              <a:no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52" name="Gerader Verbinder 51">
                <a:extLst>
                  <a:ext uri="{FF2B5EF4-FFF2-40B4-BE49-F238E27FC236}">
                    <a16:creationId xmlns:a16="http://schemas.microsoft.com/office/drawing/2014/main" id="{0F8C151E-FACE-4896-B70E-3CD956E6F1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19361" y="4941496"/>
                <a:ext cx="1236518" cy="0"/>
              </a:xfrm>
              <a:prstGeom prst="line">
                <a:avLst/>
              </a:prstGeom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Textfeld 53">
                <a:extLst>
                  <a:ext uri="{FF2B5EF4-FFF2-40B4-BE49-F238E27FC236}">
                    <a16:creationId xmlns:a16="http://schemas.microsoft.com/office/drawing/2014/main" id="{B27F4ACA-8795-42CA-90D5-70E86C785204}"/>
                  </a:ext>
                </a:extLst>
              </p:cNvPr>
              <p:cNvSpPr txBox="1"/>
              <p:nvPr/>
            </p:nvSpPr>
            <p:spPr>
              <a:xfrm>
                <a:off x="6343649" y="2922506"/>
                <a:ext cx="1307812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de-DE" sz="1400" b="1" dirty="0"/>
                  <a:t>Zink-Schwefel-Gemisch</a:t>
                </a:r>
              </a:p>
            </p:txBody>
          </p:sp>
          <p:sp>
            <p:nvSpPr>
              <p:cNvPr id="55" name="Textfeld 54">
                <a:extLst>
                  <a:ext uri="{FF2B5EF4-FFF2-40B4-BE49-F238E27FC236}">
                    <a16:creationId xmlns:a16="http://schemas.microsoft.com/office/drawing/2014/main" id="{61C04E6A-1ACA-4CAA-943F-26214E311172}"/>
                  </a:ext>
                </a:extLst>
              </p:cNvPr>
              <p:cNvSpPr txBox="1"/>
              <p:nvPr/>
            </p:nvSpPr>
            <p:spPr>
              <a:xfrm>
                <a:off x="9440142" y="4641946"/>
                <a:ext cx="1236517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de-DE" sz="1400" b="1" dirty="0"/>
                  <a:t>Zinksulfid</a:t>
                </a:r>
              </a:p>
            </p:txBody>
          </p:sp>
          <p:pic>
            <p:nvPicPr>
              <p:cNvPr id="56" name="Grafik 55">
                <a:extLst>
                  <a:ext uri="{FF2B5EF4-FFF2-40B4-BE49-F238E27FC236}">
                    <a16:creationId xmlns:a16="http://schemas.microsoft.com/office/drawing/2014/main" id="{87034163-157D-4A9E-AD0F-29F118630F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459937" y="4965461"/>
                <a:ext cx="815685" cy="597324"/>
              </a:xfrm>
              <a:prstGeom prst="rect">
                <a:avLst/>
              </a:prstGeom>
            </p:spPr>
          </p:pic>
          <p:sp>
            <p:nvSpPr>
              <p:cNvPr id="60" name="Textfeld 59">
                <a:extLst>
                  <a:ext uri="{FF2B5EF4-FFF2-40B4-BE49-F238E27FC236}">
                    <a16:creationId xmlns:a16="http://schemas.microsoft.com/office/drawing/2014/main" id="{B72B9DE7-9B0C-493D-90AC-AF2C91F6C5B9}"/>
                  </a:ext>
                </a:extLst>
              </p:cNvPr>
              <p:cNvSpPr txBox="1"/>
              <p:nvPr/>
            </p:nvSpPr>
            <p:spPr>
              <a:xfrm>
                <a:off x="5912431" y="1515368"/>
                <a:ext cx="1870359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de-DE" dirty="0">
                    <a:solidFill>
                      <a:srgbClr val="FF0000"/>
                    </a:solidFill>
                  </a:rPr>
                  <a:t>Energie</a:t>
                </a:r>
              </a:p>
            </p:txBody>
          </p:sp>
          <p:sp>
            <p:nvSpPr>
              <p:cNvPr id="61" name="Textfeld 60">
                <a:extLst>
                  <a:ext uri="{FF2B5EF4-FFF2-40B4-BE49-F238E27FC236}">
                    <a16:creationId xmlns:a16="http://schemas.microsoft.com/office/drawing/2014/main" id="{A7467130-D502-4DB6-BF46-5B27D16AA73B}"/>
                  </a:ext>
                </a:extLst>
              </p:cNvPr>
              <p:cNvSpPr txBox="1"/>
              <p:nvPr/>
            </p:nvSpPr>
            <p:spPr>
              <a:xfrm>
                <a:off x="10331195" y="5425396"/>
                <a:ext cx="1870359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de-DE" sz="1600" dirty="0"/>
                  <a:t>Reaktionsverlauf</a:t>
                </a:r>
              </a:p>
            </p:txBody>
          </p:sp>
        </p:grpSp>
      </p:grpSp>
      <p:pic>
        <p:nvPicPr>
          <p:cNvPr id="71" name="Grafik 70">
            <a:extLst>
              <a:ext uri="{FF2B5EF4-FFF2-40B4-BE49-F238E27FC236}">
                <a16:creationId xmlns:a16="http://schemas.microsoft.com/office/drawing/2014/main" id="{9D8FC981-96BD-4800-A24B-A8C619449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79642">
            <a:off x="3979530" y="4103298"/>
            <a:ext cx="696224" cy="424697"/>
          </a:xfrm>
          <a:prstGeom prst="rect">
            <a:avLst/>
          </a:prstGeom>
        </p:spPr>
      </p:pic>
      <p:grpSp>
        <p:nvGrpSpPr>
          <p:cNvPr id="77" name="Gruppieren 76">
            <a:extLst>
              <a:ext uri="{FF2B5EF4-FFF2-40B4-BE49-F238E27FC236}">
                <a16:creationId xmlns:a16="http://schemas.microsoft.com/office/drawing/2014/main" id="{7655207E-A3C7-484A-8772-04FF270E7CDE}"/>
              </a:ext>
            </a:extLst>
          </p:cNvPr>
          <p:cNvGrpSpPr/>
          <p:nvPr/>
        </p:nvGrpSpPr>
        <p:grpSpPr>
          <a:xfrm>
            <a:off x="6371212" y="3025656"/>
            <a:ext cx="4515472" cy="1520485"/>
            <a:chOff x="6543626" y="3420687"/>
            <a:chExt cx="4515472" cy="1565187"/>
          </a:xfrm>
        </p:grpSpPr>
        <p:cxnSp>
          <p:nvCxnSpPr>
            <p:cNvPr id="67" name="Gerade Verbindung mit Pfeil 66">
              <a:extLst>
                <a:ext uri="{FF2B5EF4-FFF2-40B4-BE49-F238E27FC236}">
                  <a16:creationId xmlns:a16="http://schemas.microsoft.com/office/drawing/2014/main" id="{B9BA7F61-4E42-48CC-90B0-7465633A2029}"/>
                </a:ext>
              </a:extLst>
            </p:cNvPr>
            <p:cNvCxnSpPr/>
            <p:nvPr/>
          </p:nvCxnSpPr>
          <p:spPr>
            <a:xfrm>
              <a:off x="8520547" y="3496116"/>
              <a:ext cx="0" cy="1487874"/>
            </a:xfrm>
            <a:prstGeom prst="straightConnector1">
              <a:avLst/>
            </a:prstGeom>
            <a:ln w="28575">
              <a:solidFill>
                <a:srgbClr val="F9910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Gerader Verbinder 67">
              <a:extLst>
                <a:ext uri="{FF2B5EF4-FFF2-40B4-BE49-F238E27FC236}">
                  <a16:creationId xmlns:a16="http://schemas.microsoft.com/office/drawing/2014/main" id="{A526A9B4-A1B7-4203-8A53-E8DCD964730D}"/>
                </a:ext>
              </a:extLst>
            </p:cNvPr>
            <p:cNvCxnSpPr>
              <a:cxnSpLocks/>
            </p:cNvCxnSpPr>
            <p:nvPr/>
          </p:nvCxnSpPr>
          <p:spPr>
            <a:xfrm>
              <a:off x="6543626" y="4985874"/>
              <a:ext cx="3054925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feld 68">
              <a:extLst>
                <a:ext uri="{FF2B5EF4-FFF2-40B4-BE49-F238E27FC236}">
                  <a16:creationId xmlns:a16="http://schemas.microsoft.com/office/drawing/2014/main" id="{02D90813-2207-4BBC-BA4D-E4F617CDB783}"/>
                </a:ext>
              </a:extLst>
            </p:cNvPr>
            <p:cNvSpPr txBox="1"/>
            <p:nvPr/>
          </p:nvSpPr>
          <p:spPr>
            <a:xfrm>
              <a:off x="8541330" y="4136855"/>
              <a:ext cx="23587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rgbClr val="F99107"/>
                  </a:solidFill>
                </a:rPr>
                <a:t>Reaktionsenergie</a:t>
              </a:r>
            </a:p>
          </p:txBody>
        </p:sp>
        <p:pic>
          <p:nvPicPr>
            <p:cNvPr id="73" name="Grafik 72">
              <a:extLst>
                <a:ext uri="{FF2B5EF4-FFF2-40B4-BE49-F238E27FC236}">
                  <a16:creationId xmlns:a16="http://schemas.microsoft.com/office/drawing/2014/main" id="{4BF0E0DB-B05D-47E4-AA50-D8F393C76E0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302757" y="3420687"/>
              <a:ext cx="756341" cy="1004516"/>
            </a:xfrm>
            <a:prstGeom prst="rect">
              <a:avLst/>
            </a:prstGeom>
          </p:spPr>
        </p:pic>
      </p:grpSp>
      <p:grpSp>
        <p:nvGrpSpPr>
          <p:cNvPr id="78" name="Gruppieren 77">
            <a:extLst>
              <a:ext uri="{FF2B5EF4-FFF2-40B4-BE49-F238E27FC236}">
                <a16:creationId xmlns:a16="http://schemas.microsoft.com/office/drawing/2014/main" id="{09B9185B-D3F3-4F83-B20D-DF3B63EFC983}"/>
              </a:ext>
            </a:extLst>
          </p:cNvPr>
          <p:cNvGrpSpPr/>
          <p:nvPr/>
        </p:nvGrpSpPr>
        <p:grpSpPr>
          <a:xfrm>
            <a:off x="7352227" y="1575874"/>
            <a:ext cx="3266033" cy="1519111"/>
            <a:chOff x="7341179" y="1886620"/>
            <a:chExt cx="3266033" cy="1519111"/>
          </a:xfrm>
        </p:grpSpPr>
        <p:cxnSp>
          <p:nvCxnSpPr>
            <p:cNvPr id="57" name="Gerader Verbinder 56">
              <a:extLst>
                <a:ext uri="{FF2B5EF4-FFF2-40B4-BE49-F238E27FC236}">
                  <a16:creationId xmlns:a16="http://schemas.microsoft.com/office/drawing/2014/main" id="{2875AA27-DC99-468D-9B79-11524A36FB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41179" y="3400111"/>
              <a:ext cx="2358736" cy="562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Gerade Verbindung mit Pfeil 64">
              <a:extLst>
                <a:ext uri="{FF2B5EF4-FFF2-40B4-BE49-F238E27FC236}">
                  <a16:creationId xmlns:a16="http://schemas.microsoft.com/office/drawing/2014/main" id="{C09A031B-4821-43F9-8DBB-A8A2073F26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43376" y="2190853"/>
              <a:ext cx="0" cy="1212068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feld 65">
              <a:extLst>
                <a:ext uri="{FF2B5EF4-FFF2-40B4-BE49-F238E27FC236}">
                  <a16:creationId xmlns:a16="http://schemas.microsoft.com/office/drawing/2014/main" id="{9EC3D305-AA16-4B2F-9375-BFC52AFE7321}"/>
                </a:ext>
              </a:extLst>
            </p:cNvPr>
            <p:cNvSpPr txBox="1"/>
            <p:nvPr/>
          </p:nvSpPr>
          <p:spPr>
            <a:xfrm>
              <a:off x="8143376" y="2597273"/>
              <a:ext cx="217689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accent1"/>
                  </a:solidFill>
                </a:rPr>
                <a:t>Aktivierungsenergie</a:t>
              </a:r>
            </a:p>
          </p:txBody>
        </p:sp>
        <p:pic>
          <p:nvPicPr>
            <p:cNvPr id="76" name="Grafik 75">
              <a:extLst>
                <a:ext uri="{FF2B5EF4-FFF2-40B4-BE49-F238E27FC236}">
                  <a16:creationId xmlns:a16="http://schemas.microsoft.com/office/drawing/2014/main" id="{8D10DAD2-A3F2-4BB5-88E4-1A7F997F351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160760" y="1886620"/>
              <a:ext cx="446452" cy="1004516"/>
            </a:xfrm>
            <a:prstGeom prst="rect">
              <a:avLst/>
            </a:prstGeom>
          </p:spPr>
        </p:pic>
      </p:grpSp>
      <p:grpSp>
        <p:nvGrpSpPr>
          <p:cNvPr id="93" name="Gruppieren 92">
            <a:extLst>
              <a:ext uri="{FF2B5EF4-FFF2-40B4-BE49-F238E27FC236}">
                <a16:creationId xmlns:a16="http://schemas.microsoft.com/office/drawing/2014/main" id="{B79E68DD-3C37-4C51-8D0E-0F155F0A700F}"/>
              </a:ext>
            </a:extLst>
          </p:cNvPr>
          <p:cNvGrpSpPr/>
          <p:nvPr/>
        </p:nvGrpSpPr>
        <p:grpSpPr>
          <a:xfrm>
            <a:off x="1705192" y="1885562"/>
            <a:ext cx="2854201" cy="1221344"/>
            <a:chOff x="1964638" y="2282826"/>
            <a:chExt cx="2854201" cy="1221344"/>
          </a:xfrm>
        </p:grpSpPr>
        <p:cxnSp>
          <p:nvCxnSpPr>
            <p:cNvPr id="81" name="Gerade Verbindung mit Pfeil 80">
              <a:extLst>
                <a:ext uri="{FF2B5EF4-FFF2-40B4-BE49-F238E27FC236}">
                  <a16:creationId xmlns:a16="http://schemas.microsoft.com/office/drawing/2014/main" id="{A6E17161-83A7-47DC-8384-9BAA3357E3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25784" y="2282826"/>
              <a:ext cx="0" cy="122134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feld 82">
              <a:extLst>
                <a:ext uri="{FF2B5EF4-FFF2-40B4-BE49-F238E27FC236}">
                  <a16:creationId xmlns:a16="http://schemas.microsoft.com/office/drawing/2014/main" id="{B9F38E9B-B7ED-4E63-BEE1-C698BEB7088C}"/>
                </a:ext>
              </a:extLst>
            </p:cNvPr>
            <p:cNvSpPr txBox="1"/>
            <p:nvPr/>
          </p:nvSpPr>
          <p:spPr>
            <a:xfrm>
              <a:off x="2674485" y="2584363"/>
              <a:ext cx="21443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>
                  <a:solidFill>
                    <a:schemeClr val="accent1"/>
                  </a:solidFill>
                </a:rPr>
                <a:t>Energieaufwand</a:t>
              </a:r>
            </a:p>
          </p:txBody>
        </p:sp>
        <p:cxnSp>
          <p:nvCxnSpPr>
            <p:cNvPr id="87" name="Gerader Verbinder 86">
              <a:extLst>
                <a:ext uri="{FF2B5EF4-FFF2-40B4-BE49-F238E27FC236}">
                  <a16:creationId xmlns:a16="http://schemas.microsoft.com/office/drawing/2014/main" id="{888CDB27-5A67-412F-806A-50BB3E67C6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64638" y="3476777"/>
              <a:ext cx="1356013" cy="12773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Gruppieren 93">
            <a:extLst>
              <a:ext uri="{FF2B5EF4-FFF2-40B4-BE49-F238E27FC236}">
                <a16:creationId xmlns:a16="http://schemas.microsoft.com/office/drawing/2014/main" id="{41D15B8C-8F40-4C5D-8A40-5ABB9A768065}"/>
              </a:ext>
            </a:extLst>
          </p:cNvPr>
          <p:cNvGrpSpPr/>
          <p:nvPr/>
        </p:nvGrpSpPr>
        <p:grpSpPr>
          <a:xfrm>
            <a:off x="743018" y="3095519"/>
            <a:ext cx="3791135" cy="1459027"/>
            <a:chOff x="992331" y="3499354"/>
            <a:chExt cx="3791135" cy="1459027"/>
          </a:xfrm>
        </p:grpSpPr>
        <p:cxnSp>
          <p:nvCxnSpPr>
            <p:cNvPr id="88" name="Gerader Verbinder 87">
              <a:extLst>
                <a:ext uri="{FF2B5EF4-FFF2-40B4-BE49-F238E27FC236}">
                  <a16:creationId xmlns:a16="http://schemas.microsoft.com/office/drawing/2014/main" id="{94C8D08E-02C8-44D2-A508-3FD3DF811F3F}"/>
                </a:ext>
              </a:extLst>
            </p:cNvPr>
            <p:cNvCxnSpPr>
              <a:cxnSpLocks/>
            </p:cNvCxnSpPr>
            <p:nvPr/>
          </p:nvCxnSpPr>
          <p:spPr>
            <a:xfrm>
              <a:off x="992331" y="4941496"/>
              <a:ext cx="3007577" cy="16885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Gerade Verbindung mit Pfeil 90">
              <a:extLst>
                <a:ext uri="{FF2B5EF4-FFF2-40B4-BE49-F238E27FC236}">
                  <a16:creationId xmlns:a16="http://schemas.microsoft.com/office/drawing/2014/main" id="{E4EF662F-FC0A-47E2-BCCA-515D5EBD2CD8}"/>
                </a:ext>
              </a:extLst>
            </p:cNvPr>
            <p:cNvCxnSpPr/>
            <p:nvPr/>
          </p:nvCxnSpPr>
          <p:spPr>
            <a:xfrm>
              <a:off x="2865120" y="3499354"/>
              <a:ext cx="0" cy="1442142"/>
            </a:xfrm>
            <a:prstGeom prst="straightConnector1">
              <a:avLst/>
            </a:prstGeom>
            <a:ln w="28575">
              <a:solidFill>
                <a:srgbClr val="F99107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92" name="Textfeld 91">
              <a:extLst>
                <a:ext uri="{FF2B5EF4-FFF2-40B4-BE49-F238E27FC236}">
                  <a16:creationId xmlns:a16="http://schemas.microsoft.com/office/drawing/2014/main" id="{A24026C0-6B22-42FC-91E5-A3485E58CB91}"/>
                </a:ext>
              </a:extLst>
            </p:cNvPr>
            <p:cNvSpPr txBox="1"/>
            <p:nvPr/>
          </p:nvSpPr>
          <p:spPr>
            <a:xfrm>
              <a:off x="2833074" y="4181139"/>
              <a:ext cx="19503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>
                  <a:solidFill>
                    <a:srgbClr val="F99107"/>
                  </a:solidFill>
                </a:rPr>
                <a:t>Energiefreisetzung</a:t>
              </a:r>
            </a:p>
          </p:txBody>
        </p:sp>
      </p:grpSp>
      <p:sp>
        <p:nvSpPr>
          <p:cNvPr id="98" name="Textfeld 97">
            <a:extLst>
              <a:ext uri="{FF2B5EF4-FFF2-40B4-BE49-F238E27FC236}">
                <a16:creationId xmlns:a16="http://schemas.microsoft.com/office/drawing/2014/main" id="{1513BA1C-421C-4415-AD03-B7AA8DD7D121}"/>
              </a:ext>
            </a:extLst>
          </p:cNvPr>
          <p:cNvSpPr txBox="1"/>
          <p:nvPr/>
        </p:nvSpPr>
        <p:spPr>
          <a:xfrm>
            <a:off x="514352" y="614435"/>
            <a:ext cx="4644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/>
              <a:t>Energiediagramm:</a:t>
            </a:r>
          </a:p>
        </p:txBody>
      </p:sp>
      <p:sp>
        <p:nvSpPr>
          <p:cNvPr id="100" name="Textfeld 99">
            <a:extLst>
              <a:ext uri="{FF2B5EF4-FFF2-40B4-BE49-F238E27FC236}">
                <a16:creationId xmlns:a16="http://schemas.microsoft.com/office/drawing/2014/main" id="{B0C978D8-DF14-485B-8E95-3A2D8CD11101}"/>
              </a:ext>
            </a:extLst>
          </p:cNvPr>
          <p:cNvSpPr txBox="1"/>
          <p:nvPr/>
        </p:nvSpPr>
        <p:spPr>
          <a:xfrm>
            <a:off x="706650" y="5487702"/>
            <a:ext cx="10662590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Ein </a:t>
            </a:r>
            <a:r>
              <a:rPr lang="de-DE" b="1" dirty="0"/>
              <a:t>Energiediagramm</a:t>
            </a:r>
            <a:r>
              <a:rPr lang="de-DE" dirty="0"/>
              <a:t> zeigt die Änderung der Energie bei einer chemischen Reaktion an. Auf der y-Achse wird der Energieinhalt der Stoffe (</a:t>
            </a:r>
            <a:r>
              <a:rPr lang="de-DE" b="1" dirty="0"/>
              <a:t>chemische Energie</a:t>
            </a:r>
            <a:r>
              <a:rPr lang="de-DE" dirty="0"/>
              <a:t>) abgetragen. Ein nach oben gerichteter  Pfeil zeigt an, dass Energie </a:t>
            </a:r>
            <a:r>
              <a:rPr lang="de-DE" b="1" dirty="0"/>
              <a:t>zugeführt wird</a:t>
            </a:r>
            <a:r>
              <a:rPr lang="de-DE" dirty="0"/>
              <a:t>. Ist er nach unten gerichtet, so wird Energie </a:t>
            </a:r>
            <a:r>
              <a:rPr lang="de-DE" b="1" dirty="0"/>
              <a:t>abgegeben</a:t>
            </a:r>
            <a:r>
              <a:rPr lang="de-DE" dirty="0"/>
              <a:t>. Die Länge der Pfeile gibt die Menge der Energie an.</a:t>
            </a:r>
          </a:p>
        </p:txBody>
      </p:sp>
    </p:spTree>
    <p:extLst>
      <p:ext uri="{BB962C8B-B14F-4D97-AF65-F5344CB8AC3E}">
        <p14:creationId xmlns:p14="http://schemas.microsoft.com/office/powerpoint/2010/main" val="4277729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82AB9337-5F6C-49C9-AFE7-843E19DADF92}"/>
              </a:ext>
            </a:extLst>
          </p:cNvPr>
          <p:cNvGrpSpPr/>
          <p:nvPr/>
        </p:nvGrpSpPr>
        <p:grpSpPr>
          <a:xfrm>
            <a:off x="218833" y="905768"/>
            <a:ext cx="5315504" cy="4354645"/>
            <a:chOff x="5912431" y="1515368"/>
            <a:chExt cx="5543544" cy="4741111"/>
          </a:xfrm>
        </p:grpSpPr>
        <p:cxnSp>
          <p:nvCxnSpPr>
            <p:cNvPr id="5" name="Gerade Verbindung mit Pfeil 4">
              <a:extLst>
                <a:ext uri="{FF2B5EF4-FFF2-40B4-BE49-F238E27FC236}">
                  <a16:creationId xmlns:a16="http://schemas.microsoft.com/office/drawing/2014/main" id="{643C2434-8109-43D9-B3A8-17429C8216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54042" y="1827950"/>
              <a:ext cx="1" cy="40420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Gerade Verbindung mit Pfeil 5">
              <a:extLst>
                <a:ext uri="{FF2B5EF4-FFF2-40B4-BE49-F238E27FC236}">
                  <a16:creationId xmlns:a16="http://schemas.microsoft.com/office/drawing/2014/main" id="{1B250C47-0929-4C1B-92A3-49D840A56960}"/>
                </a:ext>
              </a:extLst>
            </p:cNvPr>
            <p:cNvCxnSpPr>
              <a:cxnSpLocks/>
            </p:cNvCxnSpPr>
            <p:nvPr/>
          </p:nvCxnSpPr>
          <p:spPr>
            <a:xfrm>
              <a:off x="6354042" y="5870013"/>
              <a:ext cx="464473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Gerader Verbinder 6">
              <a:extLst>
                <a:ext uri="{FF2B5EF4-FFF2-40B4-BE49-F238E27FC236}">
                  <a16:creationId xmlns:a16="http://schemas.microsoft.com/office/drawing/2014/main" id="{0599C552-A539-48F9-84B3-CC1CC43CFBB9}"/>
                </a:ext>
              </a:extLst>
            </p:cNvPr>
            <p:cNvCxnSpPr/>
            <p:nvPr/>
          </p:nvCxnSpPr>
          <p:spPr>
            <a:xfrm>
              <a:off x="6362149" y="3571482"/>
              <a:ext cx="987136" cy="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Freihandform: Form 7">
              <a:extLst>
                <a:ext uri="{FF2B5EF4-FFF2-40B4-BE49-F238E27FC236}">
                  <a16:creationId xmlns:a16="http://schemas.microsoft.com/office/drawing/2014/main" id="{B9C1A7E7-E586-412F-A1D6-F1DA45E20142}"/>
                </a:ext>
              </a:extLst>
            </p:cNvPr>
            <p:cNvSpPr/>
            <p:nvPr/>
          </p:nvSpPr>
          <p:spPr>
            <a:xfrm>
              <a:off x="7349285" y="2330815"/>
              <a:ext cx="2098964" cy="2677458"/>
            </a:xfrm>
            <a:custGeom>
              <a:avLst/>
              <a:gdLst>
                <a:gd name="connsiteX0" fmla="*/ 0 w 2098964"/>
                <a:gd name="connsiteY0" fmla="*/ 1222730 h 2677458"/>
                <a:gd name="connsiteX1" fmla="*/ 935182 w 2098964"/>
                <a:gd name="connsiteY1" fmla="*/ 48558 h 2677458"/>
                <a:gd name="connsiteX2" fmla="*/ 2098964 w 2098964"/>
                <a:gd name="connsiteY2" fmla="*/ 2677458 h 2677458"/>
                <a:gd name="connsiteX3" fmla="*/ 2098964 w 2098964"/>
                <a:gd name="connsiteY3" fmla="*/ 2677458 h 2677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98964" h="2677458">
                  <a:moveTo>
                    <a:pt x="0" y="1222730"/>
                  </a:moveTo>
                  <a:cubicBezTo>
                    <a:pt x="292677" y="514416"/>
                    <a:pt x="585355" y="-193897"/>
                    <a:pt x="935182" y="48558"/>
                  </a:cubicBezTo>
                  <a:cubicBezTo>
                    <a:pt x="1285009" y="291013"/>
                    <a:pt x="2098964" y="2677458"/>
                    <a:pt x="2098964" y="2677458"/>
                  </a:cubicBezTo>
                  <a:lnTo>
                    <a:pt x="2098964" y="2677458"/>
                  </a:lnTo>
                </a:path>
              </a:pathLst>
            </a:custGeom>
            <a:no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9" name="Gerader Verbinder 8">
              <a:extLst>
                <a:ext uri="{FF2B5EF4-FFF2-40B4-BE49-F238E27FC236}">
                  <a16:creationId xmlns:a16="http://schemas.microsoft.com/office/drawing/2014/main" id="{A69FFF88-92AD-4B18-8441-F0367B89F10E}"/>
                </a:ext>
              </a:extLst>
            </p:cNvPr>
            <p:cNvCxnSpPr>
              <a:cxnSpLocks/>
            </p:cNvCxnSpPr>
            <p:nvPr/>
          </p:nvCxnSpPr>
          <p:spPr>
            <a:xfrm>
              <a:off x="9438147" y="5008273"/>
              <a:ext cx="1236518" cy="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60B6F19B-D117-4EE6-B1D0-CDE1618662E9}"/>
                </a:ext>
              </a:extLst>
            </p:cNvPr>
            <p:cNvSpPr txBox="1"/>
            <p:nvPr/>
          </p:nvSpPr>
          <p:spPr>
            <a:xfrm>
              <a:off x="6366346" y="2791766"/>
              <a:ext cx="1307812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de-DE" sz="1400" b="1" dirty="0"/>
                <a:t>Zink-Schwefel-Gemisch</a:t>
              </a:r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C8067844-DD18-4B94-8F15-FAD4158257E1}"/>
                </a:ext>
              </a:extLst>
            </p:cNvPr>
            <p:cNvSpPr txBox="1"/>
            <p:nvPr/>
          </p:nvSpPr>
          <p:spPr>
            <a:xfrm>
              <a:off x="9459637" y="4679274"/>
              <a:ext cx="1236517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de-DE" sz="1400" b="1" dirty="0"/>
                <a:t>Zinksulfid</a:t>
              </a:r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76AB591D-9EB8-466D-B5A9-91CC4C35A1B8}"/>
                </a:ext>
              </a:extLst>
            </p:cNvPr>
            <p:cNvSpPr txBox="1"/>
            <p:nvPr/>
          </p:nvSpPr>
          <p:spPr>
            <a:xfrm>
              <a:off x="5912431" y="1515368"/>
              <a:ext cx="187035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rgbClr val="FF0000"/>
                  </a:solidFill>
                </a:rPr>
                <a:t>Energie</a:t>
              </a:r>
            </a:p>
          </p:txBody>
        </p: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B2DA09CD-1404-4C6E-86A2-D72AB9745229}"/>
                </a:ext>
              </a:extLst>
            </p:cNvPr>
            <p:cNvSpPr txBox="1"/>
            <p:nvPr/>
          </p:nvSpPr>
          <p:spPr>
            <a:xfrm>
              <a:off x="9585616" y="5887147"/>
              <a:ext cx="187035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de-DE" dirty="0"/>
                <a:t>Reaktionsverlauf</a:t>
              </a:r>
            </a:p>
          </p:txBody>
        </p:sp>
      </p:grp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AB54E861-D127-4573-9143-C10350FB9A58}"/>
              </a:ext>
            </a:extLst>
          </p:cNvPr>
          <p:cNvGrpSpPr/>
          <p:nvPr/>
        </p:nvGrpSpPr>
        <p:grpSpPr>
          <a:xfrm>
            <a:off x="685760" y="2708385"/>
            <a:ext cx="4587685" cy="1409636"/>
            <a:chOff x="6364436" y="3404131"/>
            <a:chExt cx="4784501" cy="1579859"/>
          </a:xfrm>
        </p:grpSpPr>
        <p:cxnSp>
          <p:nvCxnSpPr>
            <p:cNvPr id="16" name="Gerade Verbindung mit Pfeil 15">
              <a:extLst>
                <a:ext uri="{FF2B5EF4-FFF2-40B4-BE49-F238E27FC236}">
                  <a16:creationId xmlns:a16="http://schemas.microsoft.com/office/drawing/2014/main" id="{9CD2A975-D544-44CD-87FA-69744EF11D36}"/>
                </a:ext>
              </a:extLst>
            </p:cNvPr>
            <p:cNvCxnSpPr/>
            <p:nvPr/>
          </p:nvCxnSpPr>
          <p:spPr>
            <a:xfrm>
              <a:off x="8520547" y="3496116"/>
              <a:ext cx="0" cy="1487874"/>
            </a:xfrm>
            <a:prstGeom prst="straightConnector1">
              <a:avLst/>
            </a:prstGeom>
            <a:ln w="57150">
              <a:solidFill>
                <a:srgbClr val="F9910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3DC389FD-2D2C-4392-BE24-BE1533A251B8}"/>
                </a:ext>
              </a:extLst>
            </p:cNvPr>
            <p:cNvCxnSpPr>
              <a:cxnSpLocks/>
            </p:cNvCxnSpPr>
            <p:nvPr/>
          </p:nvCxnSpPr>
          <p:spPr>
            <a:xfrm>
              <a:off x="6364436" y="4978520"/>
              <a:ext cx="3054925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365E7BA8-16C5-4CF1-9C46-53F1117662B4}"/>
                </a:ext>
              </a:extLst>
            </p:cNvPr>
            <p:cNvSpPr txBox="1"/>
            <p:nvPr/>
          </p:nvSpPr>
          <p:spPr>
            <a:xfrm>
              <a:off x="8541330" y="4136855"/>
              <a:ext cx="23587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rgbClr val="F99107"/>
                  </a:solidFill>
                </a:rPr>
                <a:t>Reaktionsenergie</a:t>
              </a:r>
            </a:p>
          </p:txBody>
        </p:sp>
        <p:pic>
          <p:nvPicPr>
            <p:cNvPr id="19" name="Grafik 18">
              <a:extLst>
                <a:ext uri="{FF2B5EF4-FFF2-40B4-BE49-F238E27FC236}">
                  <a16:creationId xmlns:a16="http://schemas.microsoft.com/office/drawing/2014/main" id="{1CADF9AD-91D1-4C6F-A280-CED4ACFE24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92596" y="3404131"/>
              <a:ext cx="756341" cy="1004516"/>
            </a:xfrm>
            <a:prstGeom prst="rect">
              <a:avLst/>
            </a:prstGeom>
          </p:spPr>
        </p:pic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6DC1BAC0-802E-4637-A42A-62641E6F84F1}"/>
              </a:ext>
            </a:extLst>
          </p:cNvPr>
          <p:cNvGrpSpPr/>
          <p:nvPr/>
        </p:nvGrpSpPr>
        <p:grpSpPr>
          <a:xfrm>
            <a:off x="1662991" y="1672237"/>
            <a:ext cx="2801786" cy="1127205"/>
            <a:chOff x="7341179" y="2274922"/>
            <a:chExt cx="2921985" cy="1227242"/>
          </a:xfrm>
        </p:grpSpPr>
        <p:cxnSp>
          <p:nvCxnSpPr>
            <p:cNvPr id="21" name="Gerader Verbinder 20">
              <a:extLst>
                <a:ext uri="{FF2B5EF4-FFF2-40B4-BE49-F238E27FC236}">
                  <a16:creationId xmlns:a16="http://schemas.microsoft.com/office/drawing/2014/main" id="{9D7E35C7-1994-4B57-A456-00649C48C8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41179" y="3496544"/>
              <a:ext cx="2358736" cy="562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mit Pfeil 21">
              <a:extLst>
                <a:ext uri="{FF2B5EF4-FFF2-40B4-BE49-F238E27FC236}">
                  <a16:creationId xmlns:a16="http://schemas.microsoft.com/office/drawing/2014/main" id="{73BAE7C2-E840-4E7A-854D-23ECAFF1C7A7}"/>
                </a:ext>
              </a:extLst>
            </p:cNvPr>
            <p:cNvCxnSpPr/>
            <p:nvPr/>
          </p:nvCxnSpPr>
          <p:spPr>
            <a:xfrm flipV="1">
              <a:off x="8099715" y="2274922"/>
              <a:ext cx="0" cy="1206719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6300F603-DD8F-4D8F-9F0B-4582E4249063}"/>
                </a:ext>
              </a:extLst>
            </p:cNvPr>
            <p:cNvSpPr txBox="1"/>
            <p:nvPr/>
          </p:nvSpPr>
          <p:spPr>
            <a:xfrm>
              <a:off x="8086269" y="2710468"/>
              <a:ext cx="217689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accent1"/>
                  </a:solidFill>
                </a:rPr>
                <a:t>Aktivierungsenergie</a:t>
              </a:r>
            </a:p>
          </p:txBody>
        </p:sp>
      </p:grpSp>
      <p:sp>
        <p:nvSpPr>
          <p:cNvPr id="25" name="Textfeld 24">
            <a:extLst>
              <a:ext uri="{FF2B5EF4-FFF2-40B4-BE49-F238E27FC236}">
                <a16:creationId xmlns:a16="http://schemas.microsoft.com/office/drawing/2014/main" id="{B1CB0B68-FF34-4868-86D6-4A89E2CF2468}"/>
              </a:ext>
            </a:extLst>
          </p:cNvPr>
          <p:cNvSpPr txBox="1"/>
          <p:nvPr/>
        </p:nvSpPr>
        <p:spPr>
          <a:xfrm>
            <a:off x="218833" y="221354"/>
            <a:ext cx="6151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/>
              <a:t>Die exotherme Reaktion von </a:t>
            </a:r>
            <a:r>
              <a:rPr lang="de-DE" b="1" u="sng" dirty="0"/>
              <a:t>Zink</a:t>
            </a:r>
            <a:r>
              <a:rPr lang="de-DE" u="sng" dirty="0"/>
              <a:t> und </a:t>
            </a:r>
            <a:r>
              <a:rPr lang="de-DE" b="1" u="sng" dirty="0"/>
              <a:t>Schwefel</a:t>
            </a:r>
            <a:r>
              <a:rPr lang="de-DE" u="sng" dirty="0"/>
              <a:t>:</a:t>
            </a:r>
          </a:p>
        </p:txBody>
      </p:sp>
      <p:grpSp>
        <p:nvGrpSpPr>
          <p:cNvPr id="41" name="Gruppieren 40">
            <a:extLst>
              <a:ext uri="{FF2B5EF4-FFF2-40B4-BE49-F238E27FC236}">
                <a16:creationId xmlns:a16="http://schemas.microsoft.com/office/drawing/2014/main" id="{9139B9B6-29C9-41A0-9062-FDD6A5581395}"/>
              </a:ext>
            </a:extLst>
          </p:cNvPr>
          <p:cNvGrpSpPr/>
          <p:nvPr/>
        </p:nvGrpSpPr>
        <p:grpSpPr>
          <a:xfrm>
            <a:off x="7352499" y="1654745"/>
            <a:ext cx="2778935" cy="1125869"/>
            <a:chOff x="7341179" y="2274922"/>
            <a:chExt cx="2921985" cy="1227242"/>
          </a:xfrm>
        </p:grpSpPr>
        <p:cxnSp>
          <p:nvCxnSpPr>
            <p:cNvPr id="42" name="Gerader Verbinder 41">
              <a:extLst>
                <a:ext uri="{FF2B5EF4-FFF2-40B4-BE49-F238E27FC236}">
                  <a16:creationId xmlns:a16="http://schemas.microsoft.com/office/drawing/2014/main" id="{FBFBED50-4175-4BEC-BF3D-D24F8A1188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41179" y="3496544"/>
              <a:ext cx="2358736" cy="562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 Verbindung mit Pfeil 42">
              <a:extLst>
                <a:ext uri="{FF2B5EF4-FFF2-40B4-BE49-F238E27FC236}">
                  <a16:creationId xmlns:a16="http://schemas.microsoft.com/office/drawing/2014/main" id="{CA155DDF-C0AE-4E70-8D71-959050C48AF6}"/>
                </a:ext>
              </a:extLst>
            </p:cNvPr>
            <p:cNvCxnSpPr/>
            <p:nvPr/>
          </p:nvCxnSpPr>
          <p:spPr>
            <a:xfrm flipV="1">
              <a:off x="8099715" y="2274922"/>
              <a:ext cx="0" cy="1206719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feld 43">
              <a:extLst>
                <a:ext uri="{FF2B5EF4-FFF2-40B4-BE49-F238E27FC236}">
                  <a16:creationId xmlns:a16="http://schemas.microsoft.com/office/drawing/2014/main" id="{DBDA8BDD-A5EC-453A-8F68-9A960ECACB0A}"/>
                </a:ext>
              </a:extLst>
            </p:cNvPr>
            <p:cNvSpPr txBox="1"/>
            <p:nvPr/>
          </p:nvSpPr>
          <p:spPr>
            <a:xfrm>
              <a:off x="8086269" y="2710468"/>
              <a:ext cx="217689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accent1"/>
                  </a:solidFill>
                </a:rPr>
                <a:t>Aktivierungsenergie</a:t>
              </a:r>
            </a:p>
          </p:txBody>
        </p:sp>
      </p:grpSp>
      <p:sp>
        <p:nvSpPr>
          <p:cNvPr id="45" name="Textfeld 44">
            <a:extLst>
              <a:ext uri="{FF2B5EF4-FFF2-40B4-BE49-F238E27FC236}">
                <a16:creationId xmlns:a16="http://schemas.microsoft.com/office/drawing/2014/main" id="{1F49F87D-5AFA-4264-BB7F-D9AA8A90A194}"/>
              </a:ext>
            </a:extLst>
          </p:cNvPr>
          <p:cNvSpPr txBox="1"/>
          <p:nvPr/>
        </p:nvSpPr>
        <p:spPr>
          <a:xfrm>
            <a:off x="5970596" y="221354"/>
            <a:ext cx="6151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/>
              <a:t>Die exotherme Reaktion von </a:t>
            </a:r>
            <a:r>
              <a:rPr lang="de-DE" b="1" u="sng" dirty="0"/>
              <a:t>Eisen</a:t>
            </a:r>
            <a:r>
              <a:rPr lang="de-DE" u="sng" dirty="0"/>
              <a:t> und </a:t>
            </a:r>
            <a:r>
              <a:rPr lang="de-DE" b="1" u="sng" dirty="0"/>
              <a:t>Schwefel</a:t>
            </a:r>
            <a:r>
              <a:rPr lang="de-DE" u="sng" dirty="0"/>
              <a:t>:</a:t>
            </a:r>
          </a:p>
        </p:txBody>
      </p:sp>
      <p:grpSp>
        <p:nvGrpSpPr>
          <p:cNvPr id="52" name="Gruppieren 51">
            <a:extLst>
              <a:ext uri="{FF2B5EF4-FFF2-40B4-BE49-F238E27FC236}">
                <a16:creationId xmlns:a16="http://schemas.microsoft.com/office/drawing/2014/main" id="{C3FE519B-6315-4F4F-A4FF-007FBD2FF5E3}"/>
              </a:ext>
            </a:extLst>
          </p:cNvPr>
          <p:cNvGrpSpPr/>
          <p:nvPr/>
        </p:nvGrpSpPr>
        <p:grpSpPr>
          <a:xfrm>
            <a:off x="5970596" y="905768"/>
            <a:ext cx="5272152" cy="4349483"/>
            <a:chOff x="5979304" y="1167026"/>
            <a:chExt cx="5543544" cy="4741111"/>
          </a:xfrm>
        </p:grpSpPr>
        <p:cxnSp>
          <p:nvCxnSpPr>
            <p:cNvPr id="27" name="Gerade Verbindung mit Pfeil 26">
              <a:extLst>
                <a:ext uri="{FF2B5EF4-FFF2-40B4-BE49-F238E27FC236}">
                  <a16:creationId xmlns:a16="http://schemas.microsoft.com/office/drawing/2014/main" id="{83491909-9C21-488E-B494-8BDF882D62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20915" y="1479608"/>
              <a:ext cx="1" cy="40420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mit Pfeil 27">
              <a:extLst>
                <a:ext uri="{FF2B5EF4-FFF2-40B4-BE49-F238E27FC236}">
                  <a16:creationId xmlns:a16="http://schemas.microsoft.com/office/drawing/2014/main" id="{76E3F621-5DBD-43C2-BD04-A7B2739E537F}"/>
                </a:ext>
              </a:extLst>
            </p:cNvPr>
            <p:cNvCxnSpPr>
              <a:cxnSpLocks/>
            </p:cNvCxnSpPr>
            <p:nvPr/>
          </p:nvCxnSpPr>
          <p:spPr>
            <a:xfrm>
              <a:off x="6420915" y="5521671"/>
              <a:ext cx="464473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r Verbinder 28">
              <a:extLst>
                <a:ext uri="{FF2B5EF4-FFF2-40B4-BE49-F238E27FC236}">
                  <a16:creationId xmlns:a16="http://schemas.microsoft.com/office/drawing/2014/main" id="{75C7CE35-54D2-41E1-9024-B8E77FFFF87C}"/>
                </a:ext>
              </a:extLst>
            </p:cNvPr>
            <p:cNvCxnSpPr/>
            <p:nvPr/>
          </p:nvCxnSpPr>
          <p:spPr>
            <a:xfrm>
              <a:off x="6420915" y="3209249"/>
              <a:ext cx="987136" cy="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D1DD5914-9FBE-4206-8AAA-CD25F1025884}"/>
                </a:ext>
              </a:extLst>
            </p:cNvPr>
            <p:cNvSpPr txBox="1"/>
            <p:nvPr/>
          </p:nvSpPr>
          <p:spPr>
            <a:xfrm>
              <a:off x="6360615" y="2663094"/>
              <a:ext cx="1430529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de-DE" sz="1400" b="1" dirty="0"/>
                <a:t>Eisen-Schwefel-Gemisch</a:t>
              </a:r>
            </a:p>
          </p:txBody>
        </p:sp>
        <p:sp>
          <p:nvSpPr>
            <p:cNvPr id="34" name="Textfeld 33">
              <a:extLst>
                <a:ext uri="{FF2B5EF4-FFF2-40B4-BE49-F238E27FC236}">
                  <a16:creationId xmlns:a16="http://schemas.microsoft.com/office/drawing/2014/main" id="{05E191A1-0B23-4C7A-A428-23BC6C9916DA}"/>
                </a:ext>
              </a:extLst>
            </p:cNvPr>
            <p:cNvSpPr txBox="1"/>
            <p:nvPr/>
          </p:nvSpPr>
          <p:spPr>
            <a:xfrm>
              <a:off x="5979304" y="1167026"/>
              <a:ext cx="187035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rgbClr val="FF0000"/>
                  </a:solidFill>
                </a:rPr>
                <a:t>Energie</a:t>
              </a:r>
            </a:p>
          </p:txBody>
        </p: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B77AD633-5B71-42CD-8D3A-3A998021450D}"/>
                </a:ext>
              </a:extLst>
            </p:cNvPr>
            <p:cNvSpPr txBox="1"/>
            <p:nvPr/>
          </p:nvSpPr>
          <p:spPr>
            <a:xfrm>
              <a:off x="9652489" y="5538805"/>
              <a:ext cx="187035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de-DE" dirty="0"/>
                <a:t>Reaktionsverlauf</a:t>
              </a:r>
            </a:p>
          </p:txBody>
        </p:sp>
      </p:grpSp>
      <p:grpSp>
        <p:nvGrpSpPr>
          <p:cNvPr id="53" name="Gruppieren 52">
            <a:extLst>
              <a:ext uri="{FF2B5EF4-FFF2-40B4-BE49-F238E27FC236}">
                <a16:creationId xmlns:a16="http://schemas.microsoft.com/office/drawing/2014/main" id="{E4F52DB2-EB4A-4133-8CFC-1AEC6688A88C}"/>
              </a:ext>
            </a:extLst>
          </p:cNvPr>
          <p:cNvGrpSpPr/>
          <p:nvPr/>
        </p:nvGrpSpPr>
        <p:grpSpPr>
          <a:xfrm>
            <a:off x="7352498" y="1663367"/>
            <a:ext cx="3000854" cy="1826920"/>
            <a:chOff x="7425020" y="1941055"/>
            <a:chExt cx="3155328" cy="1991417"/>
          </a:xfrm>
        </p:grpSpPr>
        <p:sp>
          <p:nvSpPr>
            <p:cNvPr id="30" name="Freihandform: Form 29">
              <a:extLst>
                <a:ext uri="{FF2B5EF4-FFF2-40B4-BE49-F238E27FC236}">
                  <a16:creationId xmlns:a16="http://schemas.microsoft.com/office/drawing/2014/main" id="{64E50CAB-7096-41DE-8CF1-68594717B6D6}"/>
                </a:ext>
              </a:extLst>
            </p:cNvPr>
            <p:cNvSpPr/>
            <p:nvPr/>
          </p:nvSpPr>
          <p:spPr>
            <a:xfrm>
              <a:off x="7527942" y="1941055"/>
              <a:ext cx="1818007" cy="1991417"/>
            </a:xfrm>
            <a:custGeom>
              <a:avLst/>
              <a:gdLst>
                <a:gd name="connsiteX0" fmla="*/ 0 w 2098964"/>
                <a:gd name="connsiteY0" fmla="*/ 1222730 h 2677458"/>
                <a:gd name="connsiteX1" fmla="*/ 935182 w 2098964"/>
                <a:gd name="connsiteY1" fmla="*/ 48558 h 2677458"/>
                <a:gd name="connsiteX2" fmla="*/ 2098964 w 2098964"/>
                <a:gd name="connsiteY2" fmla="*/ 2677458 h 2677458"/>
                <a:gd name="connsiteX3" fmla="*/ 2098964 w 2098964"/>
                <a:gd name="connsiteY3" fmla="*/ 2677458 h 2677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98964" h="2677458">
                  <a:moveTo>
                    <a:pt x="0" y="1222730"/>
                  </a:moveTo>
                  <a:cubicBezTo>
                    <a:pt x="292677" y="514416"/>
                    <a:pt x="585355" y="-193897"/>
                    <a:pt x="935182" y="48558"/>
                  </a:cubicBezTo>
                  <a:cubicBezTo>
                    <a:pt x="1285009" y="291013"/>
                    <a:pt x="2098964" y="2677458"/>
                    <a:pt x="2098964" y="2677458"/>
                  </a:cubicBezTo>
                  <a:lnTo>
                    <a:pt x="2098964" y="2677458"/>
                  </a:lnTo>
                </a:path>
              </a:pathLst>
            </a:custGeom>
            <a:no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1" name="Gerader Verbinder 30">
              <a:extLst>
                <a:ext uri="{FF2B5EF4-FFF2-40B4-BE49-F238E27FC236}">
                  <a16:creationId xmlns:a16="http://schemas.microsoft.com/office/drawing/2014/main" id="{A98263F8-42AF-49C5-90C8-EA6ED8692CE8}"/>
                </a:ext>
              </a:extLst>
            </p:cNvPr>
            <p:cNvCxnSpPr>
              <a:cxnSpLocks/>
            </p:cNvCxnSpPr>
            <p:nvPr/>
          </p:nvCxnSpPr>
          <p:spPr>
            <a:xfrm>
              <a:off x="9343830" y="3932472"/>
              <a:ext cx="1236518" cy="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feld 32">
              <a:extLst>
                <a:ext uri="{FF2B5EF4-FFF2-40B4-BE49-F238E27FC236}">
                  <a16:creationId xmlns:a16="http://schemas.microsoft.com/office/drawing/2014/main" id="{A065A795-6E5A-4EBB-AAF2-902B00645979}"/>
                </a:ext>
              </a:extLst>
            </p:cNvPr>
            <p:cNvSpPr txBox="1"/>
            <p:nvPr/>
          </p:nvSpPr>
          <p:spPr>
            <a:xfrm>
              <a:off x="9343831" y="3623973"/>
              <a:ext cx="1236517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de-DE" sz="1400" b="1" dirty="0"/>
                <a:t>Eisensulfid</a:t>
              </a:r>
            </a:p>
          </p:txBody>
        </p:sp>
        <p:cxnSp>
          <p:nvCxnSpPr>
            <p:cNvPr id="47" name="Gerader Verbinder 46">
              <a:extLst>
                <a:ext uri="{FF2B5EF4-FFF2-40B4-BE49-F238E27FC236}">
                  <a16:creationId xmlns:a16="http://schemas.microsoft.com/office/drawing/2014/main" id="{28BE1474-6007-4A9B-819E-F2F29A0B857C}"/>
                </a:ext>
              </a:extLst>
            </p:cNvPr>
            <p:cNvCxnSpPr>
              <a:cxnSpLocks/>
              <a:endCxn id="30" idx="0"/>
            </p:cNvCxnSpPr>
            <p:nvPr/>
          </p:nvCxnSpPr>
          <p:spPr>
            <a:xfrm flipV="1">
              <a:off x="7425020" y="2850487"/>
              <a:ext cx="102922" cy="319144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uppieren 53">
            <a:extLst>
              <a:ext uri="{FF2B5EF4-FFF2-40B4-BE49-F238E27FC236}">
                <a16:creationId xmlns:a16="http://schemas.microsoft.com/office/drawing/2014/main" id="{F30DC902-DC49-409F-941A-65FF106223DA}"/>
              </a:ext>
            </a:extLst>
          </p:cNvPr>
          <p:cNvGrpSpPr/>
          <p:nvPr/>
        </p:nvGrpSpPr>
        <p:grpSpPr>
          <a:xfrm>
            <a:off x="6378353" y="2473614"/>
            <a:ext cx="4733449" cy="1027161"/>
            <a:chOff x="6385319" y="2722798"/>
            <a:chExt cx="4977111" cy="1119646"/>
          </a:xfrm>
        </p:grpSpPr>
        <p:grpSp>
          <p:nvGrpSpPr>
            <p:cNvPr id="36" name="Gruppieren 35">
              <a:extLst>
                <a:ext uri="{FF2B5EF4-FFF2-40B4-BE49-F238E27FC236}">
                  <a16:creationId xmlns:a16="http://schemas.microsoft.com/office/drawing/2014/main" id="{05483EB4-F269-488B-8731-3C67747FCF0F}"/>
                </a:ext>
              </a:extLst>
            </p:cNvPr>
            <p:cNvGrpSpPr/>
            <p:nvPr/>
          </p:nvGrpSpPr>
          <p:grpSpPr>
            <a:xfrm>
              <a:off x="6385319" y="3075149"/>
              <a:ext cx="4517318" cy="767295"/>
              <a:chOff x="6339233" y="3421359"/>
              <a:chExt cx="4517318" cy="789854"/>
            </a:xfrm>
          </p:grpSpPr>
          <p:cxnSp>
            <p:nvCxnSpPr>
              <p:cNvPr id="37" name="Gerade Verbindung mit Pfeil 36">
                <a:extLst>
                  <a:ext uri="{FF2B5EF4-FFF2-40B4-BE49-F238E27FC236}">
                    <a16:creationId xmlns:a16="http://schemas.microsoft.com/office/drawing/2014/main" id="{031E1D3B-EA07-46E3-96F9-DB972700A7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20547" y="3421359"/>
                <a:ext cx="0" cy="789854"/>
              </a:xfrm>
              <a:prstGeom prst="straightConnector1">
                <a:avLst/>
              </a:prstGeom>
              <a:ln w="57150">
                <a:solidFill>
                  <a:srgbClr val="F99107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Gerader Verbinder 37">
                <a:extLst>
                  <a:ext uri="{FF2B5EF4-FFF2-40B4-BE49-F238E27FC236}">
                    <a16:creationId xmlns:a16="http://schemas.microsoft.com/office/drawing/2014/main" id="{620539DF-95D7-4460-968C-1FEB9E8DEB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39233" y="4211213"/>
                <a:ext cx="3054925" cy="0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feld 38">
                <a:extLst>
                  <a:ext uri="{FF2B5EF4-FFF2-40B4-BE49-F238E27FC236}">
                    <a16:creationId xmlns:a16="http://schemas.microsoft.com/office/drawing/2014/main" id="{F468630B-048A-4209-AF52-6DD614446332}"/>
                  </a:ext>
                </a:extLst>
              </p:cNvPr>
              <p:cNvSpPr txBox="1"/>
              <p:nvPr/>
            </p:nvSpPr>
            <p:spPr>
              <a:xfrm>
                <a:off x="8497815" y="3462793"/>
                <a:ext cx="23587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>
                    <a:solidFill>
                      <a:srgbClr val="F99107"/>
                    </a:solidFill>
                  </a:rPr>
                  <a:t>Reaktionsenergie</a:t>
                </a:r>
              </a:p>
            </p:txBody>
          </p:sp>
        </p:grpSp>
        <p:pic>
          <p:nvPicPr>
            <p:cNvPr id="51" name="Grafik 50">
              <a:extLst>
                <a:ext uri="{FF2B5EF4-FFF2-40B4-BE49-F238E27FC236}">
                  <a16:creationId xmlns:a16="http://schemas.microsoft.com/office/drawing/2014/main" id="{28A3EBB5-961A-49F1-8F56-9FB0CAEFF8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365553" y="2722798"/>
              <a:ext cx="996877" cy="690749"/>
            </a:xfrm>
            <a:prstGeom prst="rect">
              <a:avLst/>
            </a:prstGeom>
          </p:spPr>
        </p:pic>
      </p:grpSp>
      <p:sp>
        <p:nvSpPr>
          <p:cNvPr id="55" name="Textfeld 54">
            <a:extLst>
              <a:ext uri="{FF2B5EF4-FFF2-40B4-BE49-F238E27FC236}">
                <a16:creationId xmlns:a16="http://schemas.microsoft.com/office/drawing/2014/main" id="{EEB693B2-AAC7-42F0-95CA-2FFC6AA19736}"/>
              </a:ext>
            </a:extLst>
          </p:cNvPr>
          <p:cNvSpPr txBox="1"/>
          <p:nvPr/>
        </p:nvSpPr>
        <p:spPr>
          <a:xfrm>
            <a:off x="603402" y="5391873"/>
            <a:ext cx="10982915" cy="13234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Bei einer chemischen Reaktion ändert sich der Energieinhalt der Stoffe. Ist der Energieinhalt der Produkte niedriger als der Edukte vor der Reaktion, so wird </a:t>
            </a:r>
            <a:r>
              <a:rPr lang="de-DE" sz="1600" b="1" u="sng" dirty="0"/>
              <a:t>Reaktionsenergie</a:t>
            </a:r>
            <a:r>
              <a:rPr lang="de-DE" sz="1600" dirty="0"/>
              <a:t> in Form von Licht, Wärme, Bewegung, elektr. Energie oder Schall freigesetzt. Die Reaktion ist dann </a:t>
            </a:r>
            <a:r>
              <a:rPr lang="de-DE" sz="1600" b="1" dirty="0"/>
              <a:t>exotherm</a:t>
            </a:r>
            <a:r>
              <a:rPr lang="de-DE" sz="1600" dirty="0"/>
              <a:t>. Je mehr Energie freigesetzt wird, desto stärker exotherm ist die Reaktion. </a:t>
            </a:r>
          </a:p>
          <a:p>
            <a:r>
              <a:rPr lang="de-DE" sz="1600" dirty="0"/>
              <a:t>Bevor eine chemische Reaktion abläuft, muss oft </a:t>
            </a:r>
            <a:r>
              <a:rPr lang="de-DE" sz="1600" b="1" u="sng" dirty="0"/>
              <a:t>Aktivierungsenergie</a:t>
            </a:r>
            <a:r>
              <a:rPr lang="de-DE" sz="1600" dirty="0"/>
              <a:t> zugeführt werden. Sie sorgt dafür, dass die Stoffteilchen genügend Energie zum Reagieren haben.</a:t>
            </a:r>
          </a:p>
        </p:txBody>
      </p:sp>
    </p:spTree>
    <p:extLst>
      <p:ext uri="{BB962C8B-B14F-4D97-AF65-F5344CB8AC3E}">
        <p14:creationId xmlns:p14="http://schemas.microsoft.com/office/powerpoint/2010/main" val="1730340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7A3B8862-11FF-452C-AD90-559E7471FCFD}"/>
              </a:ext>
            </a:extLst>
          </p:cNvPr>
          <p:cNvSpPr txBox="1"/>
          <p:nvPr/>
        </p:nvSpPr>
        <p:spPr>
          <a:xfrm>
            <a:off x="801189" y="697063"/>
            <a:ext cx="7210697" cy="53245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b="1" u="sng" dirty="0"/>
              <a:t>Wichtige neue Begriffe und Inhalte zum Thema „Chemische Reaktionen“: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/>
              <a:t>Merkmale von chemischen Reaktionen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/>
              <a:t>Edukte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/>
              <a:t>Produkte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/>
              <a:t>Aktivierungsenergie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/>
              <a:t>Reaktionsenergie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/>
              <a:t>Exotherme Reaktion, endotherme Reaktion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/>
              <a:t>Synthese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/>
              <a:t>Metallsulfide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/>
              <a:t>Atome nach dem Atommodell von Dalton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/>
              <a:t>Moleküle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/>
              <a:t>Ionengitter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/>
              <a:t>Aufbau von Salzen auf der Teilchenebene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/>
              <a:t>Aufbau von Metallen auf der Teilchenebene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/>
              <a:t>Aufbau von flüchtigen Stoffen/Nichtmetallen auf der Teilchenebene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0B100EDE-1452-4326-8CF5-10C2E60F8205}"/>
              </a:ext>
            </a:extLst>
          </p:cNvPr>
          <p:cNvSpPr txBox="1"/>
          <p:nvPr/>
        </p:nvSpPr>
        <p:spPr>
          <a:xfrm rot="763193">
            <a:off x="8957255" y="942759"/>
            <a:ext cx="2396383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de-DE" b="1" i="1" dirty="0" err="1">
                <a:solidFill>
                  <a:schemeClr val="accent1"/>
                </a:solidFill>
              </a:rPr>
              <a:t>Lies</a:t>
            </a:r>
            <a:r>
              <a:rPr lang="de-DE" b="1" i="1" dirty="0">
                <a:solidFill>
                  <a:schemeClr val="accent1"/>
                </a:solidFill>
              </a:rPr>
              <a:t> nach im Heft und im Buch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b="1" i="1" dirty="0">
                <a:solidFill>
                  <a:schemeClr val="accent1"/>
                </a:solidFill>
              </a:rPr>
              <a:t>S. 64/65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b="1" i="1" dirty="0">
                <a:solidFill>
                  <a:schemeClr val="accent1"/>
                </a:solidFill>
              </a:rPr>
              <a:t>S. 88/89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b="1" i="1" dirty="0">
                <a:solidFill>
                  <a:schemeClr val="accent1"/>
                </a:solidFill>
              </a:rPr>
              <a:t>S. 68/69</a:t>
            </a:r>
          </a:p>
        </p:txBody>
      </p:sp>
      <p:pic>
        <p:nvPicPr>
          <p:cNvPr id="4" name="full-image-high-res">
            <a:extLst>
              <a:ext uri="{FF2B5EF4-FFF2-40B4-BE49-F238E27FC236}">
                <a16:creationId xmlns:a16="http://schemas.microsoft.com/office/drawing/2014/main" id="{39CE802A-7626-4D08-A27F-69369F957002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40837" y="4359803"/>
            <a:ext cx="1635125" cy="16617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2243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522</Words>
  <Application>Microsoft Office PowerPoint</Application>
  <PresentationFormat>Breitbild</PresentationFormat>
  <Paragraphs>92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Symbol</vt:lpstr>
      <vt:lpstr>Office</vt:lpstr>
      <vt:lpstr>Online-Unterricht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Online-Unterricht</dc:title>
  <dc:creator>Claudia Eysel</dc:creator>
  <cp:lastModifiedBy>Claudia Eysel</cp:lastModifiedBy>
  <cp:revision>24</cp:revision>
  <dcterms:created xsi:type="dcterms:W3CDTF">2021-01-21T08:13:10Z</dcterms:created>
  <dcterms:modified xsi:type="dcterms:W3CDTF">2021-01-26T08:04:34Z</dcterms:modified>
</cp:coreProperties>
</file>