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71" r:id="rId5"/>
    <p:sldId id="272" r:id="rId6"/>
    <p:sldId id="273" r:id="rId7"/>
    <p:sldId id="274" r:id="rId8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27D6E-F223-4E9B-9AAE-A8EFB5D9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A1972-0338-4B61-A1B3-EC300464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F0A60-0526-46C2-98CE-770F8CA5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573D4-EDFA-4080-B442-23BEC693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79890-4CA1-4567-97E5-CF3167F3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1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EBDE7-64E4-4E4A-89F6-A11BD6C0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FBA48-83B0-4AEE-B50C-2A29F24D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450E0-FB0D-41E3-BD91-FF59C187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88DAF-48B7-43AE-961D-4E41214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1B98B-EFDF-40BE-8E16-7C76798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4F400-1307-4CB4-895B-A35E27515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C884B2-D8D8-4785-9D29-951727C9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DB714-4205-49A1-9698-42075627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30CB-5589-4724-BED1-8587A817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D69FC-0F3C-4C9A-BFED-EAA80DC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F532B-7F6A-4B09-9673-9F743A0E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A07E7-CA82-4845-8736-284E00CB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B4C6D-82B7-40BD-AEA0-579915FA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EF0EA-1CD3-49EA-922B-7800803A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07D25-4815-4478-9823-73CFBBD2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F807B-40E6-4114-9623-C306B20C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6A991-24C3-4A51-8522-AF5935F4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61F3A-ADD0-4E9C-B01D-F9035BF8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55E72-144F-45B8-9B53-570FAE4A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7FD38-6D2B-4A18-8C5E-F59A5623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1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DE742-6ED2-4E1D-AD19-270620FD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0DB6-32D6-4071-B767-DD874116F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FC6CB-C51D-4F95-9F6E-4EF64F3D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4E9FD3-5207-4C34-98FB-85D1D54C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7E56A-E7FC-4A5F-BE5E-27E3348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1F07E8-62D2-44C7-817D-B5A68F1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5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920AF-7154-45B3-BB3E-5E5BDF92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C0407-6CCE-4440-BD8E-FCA0597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10C067-692E-46F0-A830-92C615F5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8FE3E-22A5-4299-9247-635AB5407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210FD0-E6A2-4AFC-95BC-0C68FC6F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6CF827-76E4-49CA-AD27-9D74E4B3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D3B1DF-AC60-483E-952C-5F8CB3B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EA42CD-4DE4-4087-8EBC-5DE54D05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EC8A6-9E93-4EEB-A07F-839261D0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67944A-8F53-418A-9EC9-1E7A086B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4E477-3AA2-4F77-B877-71121C0E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3BCF0-B64C-4515-8C9F-57349BDC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8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2F1D5F-992C-4CF5-A043-73F5B464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838E4E-4426-447C-B858-3B21B751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0F7326-0464-47EB-A6A8-FC4AD7C3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83FFD-A007-4631-ACB5-4BCE6F1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57AF-4C5B-4E53-987B-650923A7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6CA26-5441-4F68-9758-CA7A8B183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A4597-E636-4FEF-AD65-9F2BF73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A624D-D628-4E61-AD7E-F5318A99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D9C89A-2AC5-49DC-8865-4E9369B3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2EAB-2B14-45FC-B776-0292CCCA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FF50CA-2531-4EE5-B9CF-8D571058C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34ADEF-D15F-4AA3-A3E8-F9F2BDC5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E2CA2-FA6C-4DC4-9DF8-380D1C6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5DB002-905E-456E-95D7-0318DE9E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7704E-790C-4FA1-B1C2-7E4E2C06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CA4C9-6E04-415F-8639-71BC2F5D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7FC7E-D62A-4D38-9ECB-01555CEF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E06F4-DE92-4E5C-A84E-0526F7CE5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17095-10E9-47D0-840E-7546F3417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8B102-24C9-4C5E-A3DB-BF0116FB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0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CA77D-F33E-497B-923D-BC1D2886B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EFE964-2E04-43DF-ACD3-C096B94A6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26.01.21</a:t>
            </a:r>
          </a:p>
        </p:txBody>
      </p:sp>
    </p:spTree>
    <p:extLst>
      <p:ext uri="{BB962C8B-B14F-4D97-AF65-F5344CB8AC3E}">
        <p14:creationId xmlns:p14="http://schemas.microsoft.com/office/powerpoint/2010/main" val="152265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22C127EF-984C-4861-BE2B-E8169763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459" y="2208252"/>
            <a:ext cx="1447304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400" b="1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3713D831-0C71-4146-9F25-F01F503E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31" y="3050222"/>
            <a:ext cx="2057399" cy="953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ea typeface="Times New Roman" panose="02020603050405020304" pitchFamily="18" charset="0"/>
              </a:rPr>
              <a:t>Schwefel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gelb, fest, pulvrig, geringere Dichte als Wasser</a:t>
            </a:r>
            <a:endParaRPr kumimoji="0" lang="de-DE" altLang="de-DE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A98EC92-13F1-4EAE-ADC5-BE1A69406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31" y="1671568"/>
            <a:ext cx="2057400" cy="9028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Eisenpulver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grau, fest, feinkörnig, magnetisch, höhere</a:t>
            </a:r>
            <a:r>
              <a:rPr kumimoji="0" lang="de-DE" altLang="de-DE" sz="1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Dichte als Wasser</a:t>
            </a:r>
            <a:endParaRPr kumimoji="0" lang="de-DE" altLang="de-DE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F094C0F-D8C4-4B20-B95D-A67000CAA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160" y="2157656"/>
            <a:ext cx="2057400" cy="14824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Eisen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Times New Roman" panose="02020603050405020304" pitchFamily="18" charset="0"/>
              </a:rPr>
              <a:t>Schwefel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-Gemisch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gelb-grau, körnig-mehlig, lässt sich durch geeignetes Trennverfahren in die Bestandteile zerlegen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6E31BC5-CB92-4EAD-934B-87E352083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0686" y="2766572"/>
            <a:ext cx="198237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A0F9FB9-3B67-4FCC-8A6A-6BDFA65B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6" y="2208252"/>
            <a:ext cx="2796200" cy="1220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highlight>
                  <a:srgbClr val="FFFF00"/>
                </a:highlight>
                <a:ea typeface="Times New Roman" panose="02020603050405020304" pitchFamily="18" charset="0"/>
              </a:rPr>
              <a:t>Eisensulfid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highlight>
                <a:srgbClr val="FFFF00"/>
              </a:highligh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i="1" dirty="0">
                <a:ea typeface="Times New Roman" panose="02020603050405020304" pitchFamily="18" charset="0"/>
              </a:rPr>
              <a:t>Dunkelgrau-schwarz,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fest, spröde, nicht mehr magnetisch, höhere Dichte als Wasser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3634AEF-5B0C-45C4-A8B1-40E96ED9A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122" y="2106714"/>
            <a:ext cx="452278" cy="458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FF7B0CA-9CF7-4B08-BDF0-EB2F229A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942" y="2835725"/>
            <a:ext cx="2329538" cy="1214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Gemisch glüht nach der Zündung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gelb-orange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auf,</a:t>
            </a:r>
            <a:r>
              <a:rPr kumimoji="0" lang="de-DE" altLang="de-DE" sz="1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eine </a:t>
            </a:r>
            <a:r>
              <a:rPr lang="de-DE" altLang="de-DE" sz="1400" i="1" dirty="0">
                <a:ea typeface="Times New Roman" panose="02020603050405020304" pitchFamily="18" charset="0"/>
              </a:rPr>
              <a:t>kleine </a:t>
            </a:r>
            <a:r>
              <a:rPr kumimoji="0" lang="de-DE" altLang="de-DE" sz="1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Flamme entsteht. 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 wird Energie in Form von Licht und Wärme frei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Line 1">
            <a:extLst>
              <a:ext uri="{FF2B5EF4-FFF2-40B4-BE49-F238E27FC236}">
                <a16:creationId xmlns:a16="http://schemas.microsoft.com/office/drawing/2014/main" id="{F7FBCC7A-C58C-41FE-9442-48AA83CB9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4139" y="3117692"/>
            <a:ext cx="429261" cy="265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FD01DB9-46A9-4AF7-98DB-DC484582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2" y="1216249"/>
            <a:ext cx="1488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Beobachtung</a:t>
            </a:r>
            <a:r>
              <a:rPr kumimoji="0" lang="de-DE" altLang="de-DE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FE65372-CFC8-4141-A2C0-F6655163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9736C0-0E44-4FF9-8A1A-12AAA9CF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B3FD946-E741-4C8E-810B-99A01222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4F9EE-8345-457E-A3EE-B6153F97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6EDF76-4120-46F0-9BF3-3C7FE30BAA12}"/>
              </a:ext>
            </a:extLst>
          </p:cNvPr>
          <p:cNvSpPr txBox="1"/>
          <p:nvPr/>
        </p:nvSpPr>
        <p:spPr>
          <a:xfrm>
            <a:off x="2126487" y="2533240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+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92E0167-9C36-438A-93CA-BCC0539A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77" y="4930823"/>
            <a:ext cx="104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Ergebnis: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96A71B-E993-45F7-928C-351726A7AA69}"/>
              </a:ext>
            </a:extLst>
          </p:cNvPr>
          <p:cNvSpPr txBox="1"/>
          <p:nvPr/>
        </p:nvSpPr>
        <p:spPr>
          <a:xfrm>
            <a:off x="947089" y="5346672"/>
            <a:ext cx="951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Reinstoffe Eisen und Schwefel reagieren nach Zufuhr von Aktivierungsenergie zu Eisensulfid, einem neuen Stoff mit neuen Stoffeigenschaften. Es hat eine </a:t>
            </a:r>
            <a:r>
              <a:rPr lang="de-DE" b="1" dirty="0"/>
              <a:t>Synthese</a:t>
            </a:r>
            <a:r>
              <a:rPr lang="de-DE" dirty="0"/>
              <a:t> stattgefunden. Die Reaktion ist </a:t>
            </a:r>
            <a:r>
              <a:rPr lang="de-DE" b="1" dirty="0"/>
              <a:t>exotherm</a:t>
            </a:r>
            <a:r>
              <a:rPr lang="de-DE" dirty="0"/>
              <a:t>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FE263C-D486-430B-ADF8-483008DE10B9}"/>
              </a:ext>
            </a:extLst>
          </p:cNvPr>
          <p:cNvSpPr txBox="1"/>
          <p:nvPr/>
        </p:nvSpPr>
        <p:spPr>
          <a:xfrm>
            <a:off x="1478108" y="4399694"/>
            <a:ext cx="1259709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Edukte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3212ED6-9744-4470-BD58-9993AF3EC4EC}"/>
              </a:ext>
            </a:extLst>
          </p:cNvPr>
          <p:cNvSpPr txBox="1"/>
          <p:nvPr/>
        </p:nvSpPr>
        <p:spPr>
          <a:xfrm>
            <a:off x="9356879" y="4300567"/>
            <a:ext cx="1350398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Produkt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400D388-3269-4FC1-BED3-C6241CBF659E}"/>
              </a:ext>
            </a:extLst>
          </p:cNvPr>
          <p:cNvSpPr/>
          <p:nvPr/>
        </p:nvSpPr>
        <p:spPr>
          <a:xfrm rot="5400000">
            <a:off x="1661672" y="3365889"/>
            <a:ext cx="321565" cy="172295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243311FE-768C-41F2-B0AE-ED2F9E68C0C9}"/>
              </a:ext>
            </a:extLst>
          </p:cNvPr>
          <p:cNvSpPr/>
          <p:nvPr/>
        </p:nvSpPr>
        <p:spPr>
          <a:xfrm rot="5400000">
            <a:off x="9727273" y="3001646"/>
            <a:ext cx="321565" cy="19428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F42C3F-A363-4C6E-BDEC-7870F060904D}"/>
              </a:ext>
            </a:extLst>
          </p:cNvPr>
          <p:cNvSpPr txBox="1"/>
          <p:nvPr/>
        </p:nvSpPr>
        <p:spPr>
          <a:xfrm>
            <a:off x="833432" y="491805"/>
            <a:ext cx="73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Reaktion von Eisen und Schwefel auf der Stoffebene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3940558-7B02-4CA9-8372-2B8EB9E6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001" y="445629"/>
            <a:ext cx="1716112" cy="11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0" grpId="0"/>
      <p:bldP spid="21" grpId="0"/>
      <p:bldP spid="23" grpId="0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A0882A-C6A8-4932-ABA3-06BFEECF5146}"/>
              </a:ext>
            </a:extLst>
          </p:cNvPr>
          <p:cNvGrpSpPr/>
          <p:nvPr/>
        </p:nvGrpSpPr>
        <p:grpSpPr>
          <a:xfrm>
            <a:off x="2585087" y="3039963"/>
            <a:ext cx="1419497" cy="1085313"/>
            <a:chOff x="935443" y="3648531"/>
            <a:chExt cx="1837162" cy="138121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5EF2DAA-2AE4-4A56-B633-5FE8E38D4892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2B662CA-787C-4FAC-8E93-C8C390D8CB64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60897C9-4683-4254-8189-3EF78E58912B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74AD77F-2A34-45E2-ADA1-F56A349AE78B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7632BE1-1357-4F15-BB53-D2847DEA5B87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365805-7AE1-4633-BE6B-CDE2E9CFB37C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60626B6-78FD-4673-A224-5229AC1CECFC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D469AFC-3FE2-4DC9-896A-03B3EA081BA8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11A2B90-3424-46ED-9F55-B8A14CEA3DAD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F79FBD-A277-4ECB-BF34-F30CC54CE989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AD2A2E0-6EE2-4AD7-B0BD-A3ECA47E76BB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0BC8BDE-C7AA-4281-9FEC-CA6F09071C21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A4E422F-9397-4D05-9EB3-50110CFBA41D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FDF9F52-8E92-4A64-A507-6DE25D6F3611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F369187-34D5-4F9E-B1F7-B605B4CDA180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FD3F3C6-4D44-47D7-B60E-9E47CF25FB2B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C548F2E7-4B70-400A-9FEE-F8848B9BC9E1}"/>
              </a:ext>
            </a:extLst>
          </p:cNvPr>
          <p:cNvGrpSpPr/>
          <p:nvPr/>
        </p:nvGrpSpPr>
        <p:grpSpPr>
          <a:xfrm>
            <a:off x="9092358" y="2840678"/>
            <a:ext cx="1256151" cy="1229982"/>
            <a:chOff x="8944049" y="3307541"/>
            <a:chExt cx="1623710" cy="1552917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F802C4F-396C-4E9E-8891-DB269DB46B9D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451A670A-4A85-48FB-BE34-DBD37D0B2841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37527EAF-4BAC-4907-A68A-8B3D62AA7D61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42D71E9-1D65-4328-AAD8-43ADC2E42E4C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0AC19936-B79D-4BAC-852C-34EB39CEC10D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1F80515-1EDC-490F-881F-5EA5BDE9C2D6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DADD774-37AF-4DC0-85AD-C6CF7EC57EEB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A38BDBEE-AAD0-4C11-BC32-553867E19106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AFF9C230-FE33-41E7-9999-4B4BB78D8E58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73B1AA5B-7F7E-4DEE-8DBD-FA78FEC84C8D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3FD4C47E-943C-4C7B-922C-AF0681DEFB9A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4955339-B9C0-41A8-BD5A-8A865767369A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7104B825-4372-4CAB-B946-F9AE8FD1848A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8776952D-297D-4B97-B067-1C5DFA0BFFF3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AE0D255E-44BE-4F05-90A2-6B36718B8CFF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BA3C1A0-58AD-4EF7-A076-4FE79A6813D7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1" name="Textfeld 180">
            <a:extLst>
              <a:ext uri="{FF2B5EF4-FFF2-40B4-BE49-F238E27FC236}">
                <a16:creationId xmlns:a16="http://schemas.microsoft.com/office/drawing/2014/main" id="{55C2F572-006B-439D-98D8-2603DD57764A}"/>
              </a:ext>
            </a:extLst>
          </p:cNvPr>
          <p:cNvSpPr txBox="1"/>
          <p:nvPr/>
        </p:nvSpPr>
        <p:spPr>
          <a:xfrm>
            <a:off x="467240" y="3247068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Teilchenebene</a:t>
            </a:r>
            <a:r>
              <a:rPr lang="de-DE" dirty="0"/>
              <a:t>:</a:t>
            </a: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1A187D68-C58A-4B58-9B59-476E12BA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90" y="3126418"/>
            <a:ext cx="1447304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8E1593DC-4B28-4A22-AA2E-03651F895239}"/>
              </a:ext>
            </a:extLst>
          </p:cNvPr>
          <p:cNvCxnSpPr/>
          <p:nvPr/>
        </p:nvCxnSpPr>
        <p:spPr>
          <a:xfrm>
            <a:off x="7332353" y="3605838"/>
            <a:ext cx="129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75E90E49-55A6-4120-9B78-9F5AFEA4A42C}"/>
              </a:ext>
            </a:extLst>
          </p:cNvPr>
          <p:cNvSpPr txBox="1"/>
          <p:nvPr/>
        </p:nvSpPr>
        <p:spPr>
          <a:xfrm>
            <a:off x="2164537" y="4399488"/>
            <a:ext cx="2391027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 Eisenmetall sind die Eisenatome regelmäßig angeordnet. Eisen ist ein Element, da es aus gleichen Atomen besteht.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5F4CB00D-FD2F-4060-A3D2-B3B52855766A}"/>
              </a:ext>
            </a:extLst>
          </p:cNvPr>
          <p:cNvSpPr txBox="1"/>
          <p:nvPr/>
        </p:nvSpPr>
        <p:spPr>
          <a:xfrm>
            <a:off x="4745293" y="4389668"/>
            <a:ext cx="2709577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 Schwefel sind die Schwefelmoleküle regelmäßig angeordnet. Schwefel ist ein Element, da es aus gleichen Atomen besteht.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A19F0952-CDAC-4C42-8C2B-6FA627A67D01}"/>
              </a:ext>
            </a:extLst>
          </p:cNvPr>
          <p:cNvSpPr txBox="1"/>
          <p:nvPr/>
        </p:nvSpPr>
        <p:spPr>
          <a:xfrm>
            <a:off x="8046017" y="4369463"/>
            <a:ext cx="3218864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Bei der Reaktion entstehen Schwefel-Ionen und Eisen-Ionen, die ein Ionengitter bilden. Es ist das </a:t>
            </a:r>
            <a:r>
              <a:rPr lang="de-DE" sz="1600" b="1" dirty="0"/>
              <a:t>Salz</a:t>
            </a:r>
            <a:r>
              <a:rPr lang="de-DE" sz="1600" dirty="0"/>
              <a:t> Eisensulfid entstanden, eine </a:t>
            </a:r>
            <a:r>
              <a:rPr lang="de-DE" sz="1600" b="1" dirty="0"/>
              <a:t>Verbindung</a:t>
            </a:r>
            <a:r>
              <a:rPr lang="de-DE" sz="1600" dirty="0"/>
              <a:t>, da es aus zwei Atomsorten besteht.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F398C0B9-CBDC-4403-8339-EB3C04E948F6}"/>
              </a:ext>
            </a:extLst>
          </p:cNvPr>
          <p:cNvSpPr txBox="1"/>
          <p:nvPr/>
        </p:nvSpPr>
        <p:spPr>
          <a:xfrm>
            <a:off x="467240" y="1283673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Reaktionsschema</a:t>
            </a:r>
            <a:r>
              <a:rPr lang="de-DE" dirty="0"/>
              <a:t>: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5B7D7C05-6820-4924-A676-4F03A934F0B7}"/>
              </a:ext>
            </a:extLst>
          </p:cNvPr>
          <p:cNvSpPr txBox="1"/>
          <p:nvPr/>
        </p:nvSpPr>
        <p:spPr>
          <a:xfrm>
            <a:off x="2900609" y="1280393"/>
            <a:ext cx="77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94C281C2-C54E-465F-AB1B-95D2E0265105}"/>
              </a:ext>
            </a:extLst>
          </p:cNvPr>
          <p:cNvSpPr txBox="1"/>
          <p:nvPr/>
        </p:nvSpPr>
        <p:spPr>
          <a:xfrm>
            <a:off x="4208607" y="1274362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5A2EF28B-83B4-4721-9D65-9020CE675561}"/>
              </a:ext>
            </a:extLst>
          </p:cNvPr>
          <p:cNvSpPr txBox="1"/>
          <p:nvPr/>
        </p:nvSpPr>
        <p:spPr>
          <a:xfrm>
            <a:off x="4937505" y="1255839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Schwefel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38EDB5B8-D01E-435C-BBF4-FBDAB62EDD6E}"/>
              </a:ext>
            </a:extLst>
          </p:cNvPr>
          <p:cNvSpPr txBox="1"/>
          <p:nvPr/>
        </p:nvSpPr>
        <p:spPr>
          <a:xfrm>
            <a:off x="8179300" y="1171335"/>
            <a:ext cx="125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Eisensulfid</a:t>
            </a: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BBBC74FF-4CD8-41A6-96FD-49D556BDAE02}"/>
              </a:ext>
            </a:extLst>
          </p:cNvPr>
          <p:cNvCxnSpPr/>
          <p:nvPr/>
        </p:nvCxnSpPr>
        <p:spPr>
          <a:xfrm>
            <a:off x="6414789" y="1425537"/>
            <a:ext cx="1250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751A373D-A38F-47EE-8BEF-7BC3763BD7B4}"/>
              </a:ext>
            </a:extLst>
          </p:cNvPr>
          <p:cNvSpPr txBox="1"/>
          <p:nvPr/>
        </p:nvSpPr>
        <p:spPr>
          <a:xfrm>
            <a:off x="2754702" y="1606917"/>
            <a:ext cx="10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D21DADE-D4BA-43EF-9061-40ED2A8C777C}"/>
              </a:ext>
            </a:extLst>
          </p:cNvPr>
          <p:cNvSpPr txBox="1"/>
          <p:nvPr/>
        </p:nvSpPr>
        <p:spPr>
          <a:xfrm>
            <a:off x="4983351" y="1579083"/>
            <a:ext cx="10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A8EF7C42-9A12-4852-AF83-E82D6014F2D6}"/>
              </a:ext>
            </a:extLst>
          </p:cNvPr>
          <p:cNvSpPr txBox="1"/>
          <p:nvPr/>
        </p:nvSpPr>
        <p:spPr>
          <a:xfrm>
            <a:off x="8131456" y="1504270"/>
            <a:ext cx="14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Verbindung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290D3B4-3319-4739-A614-FCD28CC7E0B5}"/>
              </a:ext>
            </a:extLst>
          </p:cNvPr>
          <p:cNvGrpSpPr/>
          <p:nvPr/>
        </p:nvGrpSpPr>
        <p:grpSpPr>
          <a:xfrm>
            <a:off x="4849920" y="2397795"/>
            <a:ext cx="1715670" cy="2109024"/>
            <a:chOff x="4592786" y="3283127"/>
            <a:chExt cx="1715670" cy="2109024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20CE05A-F42C-4D39-B48F-EEB1B908C49A}"/>
                </a:ext>
              </a:extLst>
            </p:cNvPr>
            <p:cNvGrpSpPr/>
            <p:nvPr/>
          </p:nvGrpSpPr>
          <p:grpSpPr>
            <a:xfrm rot="18912882">
              <a:off x="4598822" y="3283127"/>
              <a:ext cx="1709634" cy="1625611"/>
              <a:chOff x="4409268" y="3553639"/>
              <a:chExt cx="1709634" cy="1625611"/>
            </a:xfrm>
          </p:grpSpPr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DFE72F9C-5236-48A3-9AB9-9F9932668C3F}"/>
                  </a:ext>
                </a:extLst>
              </p:cNvPr>
              <p:cNvGrpSpPr/>
              <p:nvPr/>
            </p:nvGrpSpPr>
            <p:grpSpPr>
              <a:xfrm>
                <a:off x="4409268" y="3553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03425861-A33A-4EE6-8B51-D9E0EB57ED64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FFEE85B9-E747-41CC-B236-F3467CC47C2C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379970B2-F9F1-44CE-8EC0-916F37290317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042D80E-8361-4275-BD86-572C44AFCDBB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F076A9A8-8CD0-43AA-B704-8A471EA46853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88F117BA-F9D7-4FCB-9936-0EB2A4BC02B0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60570F71-0A02-43BB-B51D-AC5450666A3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802F0558-8305-4C87-9DBF-BB0DE66F2A66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4" name="Gruppieren 153">
                <a:extLst>
                  <a:ext uri="{FF2B5EF4-FFF2-40B4-BE49-F238E27FC236}">
                    <a16:creationId xmlns:a16="http://schemas.microsoft.com/office/drawing/2014/main" id="{BE2A8DE6-63EE-45A8-92F4-6AD24BA2A789}"/>
                  </a:ext>
                </a:extLst>
              </p:cNvPr>
              <p:cNvGrpSpPr/>
              <p:nvPr/>
            </p:nvGrpSpPr>
            <p:grpSpPr>
              <a:xfrm>
                <a:off x="4561668" y="37060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55" name="Ellipse 154">
                  <a:extLst>
                    <a:ext uri="{FF2B5EF4-FFF2-40B4-BE49-F238E27FC236}">
                      <a16:creationId xmlns:a16="http://schemas.microsoft.com/office/drawing/2014/main" id="{9219C6C4-864E-4DAE-BDBF-047B2DF72A8F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Ellipse 155">
                  <a:extLst>
                    <a:ext uri="{FF2B5EF4-FFF2-40B4-BE49-F238E27FC236}">
                      <a16:creationId xmlns:a16="http://schemas.microsoft.com/office/drawing/2014/main" id="{118EDF85-604C-4BD2-9A14-C5870522B223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B3D31023-E62A-4F9B-967D-5719C2D78866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EACF456B-F510-4CD0-8471-DBB0AC4D35B8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F8424518-7B29-4440-9170-566C5BDC574C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0F4440FA-83D9-473B-8126-F7A13B93FD38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445C1401-0271-4D8E-9E9A-CEBDF9FE979F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4DD89FC4-D9E8-459C-8A03-7168BBC26E77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E320FAEE-44A5-44A4-BD81-995B4C7C8F24}"/>
                  </a:ext>
                </a:extLst>
              </p:cNvPr>
              <p:cNvGrpSpPr/>
              <p:nvPr/>
            </p:nvGrpSpPr>
            <p:grpSpPr>
              <a:xfrm>
                <a:off x="4714068" y="38584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E12117FC-66D2-41C1-B2FD-DF10B267F84E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DC938AAB-E32C-44C2-B96B-93D84F28801A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5EF14EE8-9BEF-4167-BAF2-D830223C1607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C2F3013E-A159-4E50-B3E5-DA4DEE7F974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5C3C50D-74BF-498C-B614-E9C4BA68AE9A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051981CB-CFCC-4AD1-B51C-6403290530DD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B94918AC-1E94-46DA-BFB7-74E6AFE3F66B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2777E088-A26D-487C-B2DF-1193654F524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9D2CB2B7-E66B-4FCC-858D-744D363E09E9}"/>
                  </a:ext>
                </a:extLst>
              </p:cNvPr>
              <p:cNvGrpSpPr/>
              <p:nvPr/>
            </p:nvGrpSpPr>
            <p:grpSpPr>
              <a:xfrm>
                <a:off x="4866468" y="40108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3FD492C4-40C4-41F7-8699-F8931352030D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5C4FCFF-0216-481F-ACE7-6A0777ABADFA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837E7E52-51BA-43F3-B068-5E423F346A40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7129631C-07F9-47EB-8457-F3BCAC32E213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30F85D74-0B71-4F2C-8A14-975051CF7262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2C2A6A31-B8FB-44CA-953E-B2C2E43AD064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65C4875F-8B66-4ADE-8F8F-26DD7C8F7C5D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6A68F0A8-B744-47DB-A3B1-6C7DA43054D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56575BEA-6CD7-4C4D-887F-C7FB3062A70B}"/>
                  </a:ext>
                </a:extLst>
              </p:cNvPr>
              <p:cNvGrpSpPr/>
              <p:nvPr/>
            </p:nvGrpSpPr>
            <p:grpSpPr>
              <a:xfrm>
                <a:off x="5018868" y="41632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F6A457EE-35B5-4C5B-8025-8ED7D3711D82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10CA00D8-A8B2-47F9-B226-09666B6CA409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AFEFC742-91CA-43C8-8D51-242693C73FBA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619DEAF8-80DA-4C97-9570-C6FE05925D5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89DDD5AE-1B98-41C8-8A96-E0D63BDD9E36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5450D5A7-E7F3-48C1-9087-1E836D9E53D2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Ellipse 208">
                  <a:extLst>
                    <a:ext uri="{FF2B5EF4-FFF2-40B4-BE49-F238E27FC236}">
                      <a16:creationId xmlns:a16="http://schemas.microsoft.com/office/drawing/2014/main" id="{5FC6EBCF-BEF6-48B7-94E6-10862EB6C9E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Ellipse 209">
                  <a:extLst>
                    <a:ext uri="{FF2B5EF4-FFF2-40B4-BE49-F238E27FC236}">
                      <a16:creationId xmlns:a16="http://schemas.microsoft.com/office/drawing/2014/main" id="{3AB50388-02DD-40B7-8CDC-A070BF60F473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E24E7E84-C78D-486E-AF68-ED9269C613ED}"/>
                  </a:ext>
                </a:extLst>
              </p:cNvPr>
              <p:cNvGrpSpPr/>
              <p:nvPr/>
            </p:nvGrpSpPr>
            <p:grpSpPr>
              <a:xfrm>
                <a:off x="5171268" y="4315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70B0071F-C299-40F5-8E85-CBA21CBD2A29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5CF040D8-F571-4C34-9391-D6D4AB83EFFB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75CE8C99-AB76-42BC-9C5C-2D9C19F4FC1F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Ellipse 223">
                  <a:extLst>
                    <a:ext uri="{FF2B5EF4-FFF2-40B4-BE49-F238E27FC236}">
                      <a16:creationId xmlns:a16="http://schemas.microsoft.com/office/drawing/2014/main" id="{A3E220BF-67AE-4D09-8278-A3EAB34F987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Ellipse 224">
                  <a:extLst>
                    <a:ext uri="{FF2B5EF4-FFF2-40B4-BE49-F238E27FC236}">
                      <a16:creationId xmlns:a16="http://schemas.microsoft.com/office/drawing/2014/main" id="{EF7502F7-8DC2-4DE4-9B84-998514666ED8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Ellipse 225">
                  <a:extLst>
                    <a:ext uri="{FF2B5EF4-FFF2-40B4-BE49-F238E27FC236}">
                      <a16:creationId xmlns:a16="http://schemas.microsoft.com/office/drawing/2014/main" id="{9836984C-2D54-40B6-8ADF-A8F6C0FD0610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Ellipse 226">
                  <a:extLst>
                    <a:ext uri="{FF2B5EF4-FFF2-40B4-BE49-F238E27FC236}">
                      <a16:creationId xmlns:a16="http://schemas.microsoft.com/office/drawing/2014/main" id="{819EC057-2502-4FD4-9E38-E60F29C22FCE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Ellipse 227">
                  <a:extLst>
                    <a:ext uri="{FF2B5EF4-FFF2-40B4-BE49-F238E27FC236}">
                      <a16:creationId xmlns:a16="http://schemas.microsoft.com/office/drawing/2014/main" id="{C0AA154E-AD78-4636-9BC2-EA84FA4344B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28E84601-F744-4473-94B9-ECF4702D04F1}"/>
                </a:ext>
              </a:extLst>
            </p:cNvPr>
            <p:cNvGrpSpPr/>
            <p:nvPr/>
          </p:nvGrpSpPr>
          <p:grpSpPr>
            <a:xfrm rot="18912882">
              <a:off x="4592786" y="3766540"/>
              <a:ext cx="1709634" cy="1625611"/>
              <a:chOff x="4409268" y="3553639"/>
              <a:chExt cx="1709634" cy="1625611"/>
            </a:xfrm>
          </p:grpSpPr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5340B81B-ABC4-4C3A-9C45-D260E5AB9DC6}"/>
                  </a:ext>
                </a:extLst>
              </p:cNvPr>
              <p:cNvGrpSpPr/>
              <p:nvPr/>
            </p:nvGrpSpPr>
            <p:grpSpPr>
              <a:xfrm>
                <a:off x="4409268" y="3553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DCEF9E2E-1B01-414B-AC08-640FC58663E7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F6DA674A-C56A-4F7E-A4A6-ED29ED4B4C36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56FC2D7C-2676-4EFE-9A73-B215853BCBDA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id="{01EB48BD-3F3A-4CF0-8806-C54612B77F6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FA053BC1-2A8A-4381-8A14-C4A5A6ECB8E1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D89C5C46-DCD1-4C3D-97E7-BE8E93E0ACD6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2" name="Ellipse 281">
                  <a:extLst>
                    <a:ext uri="{FF2B5EF4-FFF2-40B4-BE49-F238E27FC236}">
                      <a16:creationId xmlns:a16="http://schemas.microsoft.com/office/drawing/2014/main" id="{B6B1B1B5-66AF-4791-AD33-DFC7C1335CBD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Ellipse 282">
                  <a:extLst>
                    <a:ext uri="{FF2B5EF4-FFF2-40B4-BE49-F238E27FC236}">
                      <a16:creationId xmlns:a16="http://schemas.microsoft.com/office/drawing/2014/main" id="{70ED31A1-C750-4DDB-9B26-44D20DC183E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B12BF0A5-2163-4F20-8121-95E8AC94CDDE}"/>
                  </a:ext>
                </a:extLst>
              </p:cNvPr>
              <p:cNvGrpSpPr/>
              <p:nvPr/>
            </p:nvGrpSpPr>
            <p:grpSpPr>
              <a:xfrm>
                <a:off x="4561668" y="37060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064C8A61-B4AA-47CD-A520-3E31E1EAFA95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83BFCB44-BF75-40EE-BB45-273236502171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C43A56D5-4792-4D3B-A87D-1801F5B015CD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34E3CE0D-47BB-4CB9-AC25-AB40663B52E9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38E4B9E2-B3D7-4EC8-8804-E2AEE09BB2FE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A4F81B84-11C0-4256-9048-BA5968AA5A71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89A89E57-A753-4FA8-979E-FE5138E178BC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B3687A4E-527E-435B-A4A3-CE16C73C932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EC880FE7-A1F7-4B2D-8436-81ED7F4CBE3D}"/>
                  </a:ext>
                </a:extLst>
              </p:cNvPr>
              <p:cNvGrpSpPr/>
              <p:nvPr/>
            </p:nvGrpSpPr>
            <p:grpSpPr>
              <a:xfrm>
                <a:off x="4714068" y="38584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60" name="Ellipse 259">
                  <a:extLst>
                    <a:ext uri="{FF2B5EF4-FFF2-40B4-BE49-F238E27FC236}">
                      <a16:creationId xmlns:a16="http://schemas.microsoft.com/office/drawing/2014/main" id="{08A02C75-FEDE-476E-B8F9-8EF1F3773314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Ellipse 260">
                  <a:extLst>
                    <a:ext uri="{FF2B5EF4-FFF2-40B4-BE49-F238E27FC236}">
                      <a16:creationId xmlns:a16="http://schemas.microsoft.com/office/drawing/2014/main" id="{E33F400E-FC99-4720-93F3-E48A32DBB790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id="{E209AE76-7A25-4EE5-8156-6DA8CD3D97D9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49DE2DD3-F518-4992-9B38-8FF44E1C37D0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id="{4FE4782F-FAD1-4904-A82B-E0285C51BFCA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id="{0C0D4238-0FC3-46A1-BC50-6CF8B32C7B7B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C217D606-EA4E-41FF-8CBB-3603E73C14F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7F93F41F-34EA-4E5E-8436-CD5BB22BC36C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DA4D3DE6-85EF-4B9B-9C6E-F4FB2483817C}"/>
                  </a:ext>
                </a:extLst>
              </p:cNvPr>
              <p:cNvGrpSpPr/>
              <p:nvPr/>
            </p:nvGrpSpPr>
            <p:grpSpPr>
              <a:xfrm>
                <a:off x="4866468" y="40108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52" name="Ellipse 251">
                  <a:extLst>
                    <a:ext uri="{FF2B5EF4-FFF2-40B4-BE49-F238E27FC236}">
                      <a16:creationId xmlns:a16="http://schemas.microsoft.com/office/drawing/2014/main" id="{4C5BD623-C49F-4DE6-AF40-99C3C72DF865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Ellipse 252">
                  <a:extLst>
                    <a:ext uri="{FF2B5EF4-FFF2-40B4-BE49-F238E27FC236}">
                      <a16:creationId xmlns:a16="http://schemas.microsoft.com/office/drawing/2014/main" id="{83B15074-C2E2-42EB-B154-1B72C08E057C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Ellipse 253">
                  <a:extLst>
                    <a:ext uri="{FF2B5EF4-FFF2-40B4-BE49-F238E27FC236}">
                      <a16:creationId xmlns:a16="http://schemas.microsoft.com/office/drawing/2014/main" id="{B06516DA-02E7-4142-B45F-565428C59D82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Ellipse 254">
                  <a:extLst>
                    <a:ext uri="{FF2B5EF4-FFF2-40B4-BE49-F238E27FC236}">
                      <a16:creationId xmlns:a16="http://schemas.microsoft.com/office/drawing/2014/main" id="{5AC93667-5EDC-4734-9A70-8AAE931AD2C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id="{1F9BC654-1653-4E26-8759-A940854485F8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Ellipse 256">
                  <a:extLst>
                    <a:ext uri="{FF2B5EF4-FFF2-40B4-BE49-F238E27FC236}">
                      <a16:creationId xmlns:a16="http://schemas.microsoft.com/office/drawing/2014/main" id="{8F15A102-6153-42D9-8E73-9C2885B9B3EC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8" name="Ellipse 257">
                  <a:extLst>
                    <a:ext uri="{FF2B5EF4-FFF2-40B4-BE49-F238E27FC236}">
                      <a16:creationId xmlns:a16="http://schemas.microsoft.com/office/drawing/2014/main" id="{23C7A02C-1268-4732-9A00-26DD7010D6C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id="{19293EC9-E144-4E2C-9B1D-10D48663EE09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7EE94A52-DFC0-4A63-9411-186CFDB0CD90}"/>
                  </a:ext>
                </a:extLst>
              </p:cNvPr>
              <p:cNvGrpSpPr/>
              <p:nvPr/>
            </p:nvGrpSpPr>
            <p:grpSpPr>
              <a:xfrm>
                <a:off x="5018868" y="41632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E767308C-50AD-4CCA-9420-6F5D57BFABCB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090FB278-E22F-47DB-BC36-4332015E7249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CE414F49-4FD0-416D-9208-248E5B4290A6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id="{29C40248-0F99-48C7-8EDA-2A37AED74856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Ellipse 247">
                  <a:extLst>
                    <a:ext uri="{FF2B5EF4-FFF2-40B4-BE49-F238E27FC236}">
                      <a16:creationId xmlns:a16="http://schemas.microsoft.com/office/drawing/2014/main" id="{83673162-831A-4DF2-BC95-EDC37F3E472E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Ellipse 248">
                  <a:extLst>
                    <a:ext uri="{FF2B5EF4-FFF2-40B4-BE49-F238E27FC236}">
                      <a16:creationId xmlns:a16="http://schemas.microsoft.com/office/drawing/2014/main" id="{6FDB9F30-FC9C-49D0-8B7F-AC13CE1767FE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Ellipse 249">
                  <a:extLst>
                    <a:ext uri="{FF2B5EF4-FFF2-40B4-BE49-F238E27FC236}">
                      <a16:creationId xmlns:a16="http://schemas.microsoft.com/office/drawing/2014/main" id="{CE965728-D4F6-45AD-864E-73DB431C939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Ellipse 250">
                  <a:extLst>
                    <a:ext uri="{FF2B5EF4-FFF2-40B4-BE49-F238E27FC236}">
                      <a16:creationId xmlns:a16="http://schemas.microsoft.com/office/drawing/2014/main" id="{51D40BCF-A59B-43BD-9C79-F093C4686098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5" name="Gruppieren 234">
                <a:extLst>
                  <a:ext uri="{FF2B5EF4-FFF2-40B4-BE49-F238E27FC236}">
                    <a16:creationId xmlns:a16="http://schemas.microsoft.com/office/drawing/2014/main" id="{C29E75CD-4EAB-44EB-A4EC-61BC9D4E9362}"/>
                  </a:ext>
                </a:extLst>
              </p:cNvPr>
              <p:cNvGrpSpPr/>
              <p:nvPr/>
            </p:nvGrpSpPr>
            <p:grpSpPr>
              <a:xfrm>
                <a:off x="5171268" y="4315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id="{2A9D6F18-9AFD-4F7F-B7F5-A4E8B7B41963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id="{11CFB8C3-46D7-440C-9ECA-0B24880562EE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id="{4ABF7B8E-1B21-4784-AA96-267BBF8CA0F2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id="{0433B145-C793-40C1-A553-3E8970E2786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id="{AEEFCE96-A138-464C-B27E-9303A78C643C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id="{8DC647C5-FFE4-4850-9B7E-2FEA74AD691F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Ellipse 241">
                  <a:extLst>
                    <a:ext uri="{FF2B5EF4-FFF2-40B4-BE49-F238E27FC236}">
                      <a16:creationId xmlns:a16="http://schemas.microsoft.com/office/drawing/2014/main" id="{31E86C19-BAB3-48F4-82F6-C010EDFD69F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Ellipse 242">
                  <a:extLst>
                    <a:ext uri="{FF2B5EF4-FFF2-40B4-BE49-F238E27FC236}">
                      <a16:creationId xmlns:a16="http://schemas.microsoft.com/office/drawing/2014/main" id="{36C79FD0-8BFF-4516-B8B2-101865CC374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11" name="Textfeld 210">
            <a:extLst>
              <a:ext uri="{FF2B5EF4-FFF2-40B4-BE49-F238E27FC236}">
                <a16:creationId xmlns:a16="http://schemas.microsoft.com/office/drawing/2014/main" id="{C92B61ED-2EB3-4C43-A0FD-A717AD64E88F}"/>
              </a:ext>
            </a:extLst>
          </p:cNvPr>
          <p:cNvSpPr txBox="1"/>
          <p:nvPr/>
        </p:nvSpPr>
        <p:spPr>
          <a:xfrm>
            <a:off x="488509" y="528984"/>
            <a:ext cx="73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Reaktion von Eisen und Schwefel auf der Teilchenebene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C48431-4A7D-4F06-95F7-EAD3A6BB42B1}"/>
              </a:ext>
            </a:extLst>
          </p:cNvPr>
          <p:cNvSpPr txBox="1"/>
          <p:nvPr/>
        </p:nvSpPr>
        <p:spPr>
          <a:xfrm>
            <a:off x="10053122" y="1171335"/>
            <a:ext cx="227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exotherme Reaktion</a:t>
            </a:r>
          </a:p>
        </p:txBody>
      </p:sp>
    </p:spTree>
    <p:extLst>
      <p:ext uri="{BB962C8B-B14F-4D97-AF65-F5344CB8AC3E}">
        <p14:creationId xmlns:p14="http://schemas.microsoft.com/office/powerpoint/2010/main" val="39724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6" grpId="0" animBg="1"/>
      <p:bldP spid="191" grpId="0" animBg="1"/>
      <p:bldP spid="193" grpId="0" animBg="1"/>
      <p:bldP spid="194" grpId="0" animBg="1"/>
      <p:bldP spid="197" grpId="0"/>
      <p:bldP spid="198" grpId="0"/>
      <p:bldP spid="199" grpId="0"/>
      <p:bldP spid="200" grpId="0"/>
      <p:bldP spid="201" grpId="0"/>
      <p:bldP spid="204" grpId="0"/>
      <p:bldP spid="205" grpId="0"/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E9120AC-1A1C-4CBE-90CF-0FC55982B6C1}"/>
              </a:ext>
            </a:extLst>
          </p:cNvPr>
          <p:cNvSpPr txBox="1"/>
          <p:nvPr/>
        </p:nvSpPr>
        <p:spPr>
          <a:xfrm>
            <a:off x="1007918" y="1018309"/>
            <a:ext cx="9008918" cy="2323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>
                <a:sym typeface="Wingdings" panose="05000000000000000000" pitchFamily="2" charset="2"/>
              </a:rPr>
              <a:t>Merke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Verbindungen aus Metallen und Schwefel nennt man </a:t>
            </a:r>
            <a:r>
              <a:rPr lang="de-DE" sz="2000" b="1" u="sng" dirty="0">
                <a:sym typeface="Wingdings" panose="05000000000000000000" pitchFamily="2" charset="2"/>
              </a:rPr>
              <a:t>Metallsulfide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Zink  +  Schwefel     Zink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sulfid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Eisen +  Schwefel    Eisen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sulfid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Kupfer + Schwefel 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Silber + Schwefel    </a:t>
            </a:r>
          </a:p>
        </p:txBody>
      </p:sp>
    </p:spTree>
    <p:extLst>
      <p:ext uri="{BB962C8B-B14F-4D97-AF65-F5344CB8AC3E}">
        <p14:creationId xmlns:p14="http://schemas.microsoft.com/office/powerpoint/2010/main" val="27345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1ED6D6-C27E-4068-B42A-F3E0F76FF3F5}"/>
              </a:ext>
            </a:extLst>
          </p:cNvPr>
          <p:cNvSpPr txBox="1"/>
          <p:nvPr/>
        </p:nvSpPr>
        <p:spPr>
          <a:xfrm>
            <a:off x="514352" y="133411"/>
            <a:ext cx="888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Energieänderung bei chemischen Reaktionen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DA18D4-9DFE-4738-ADD9-CCD1ACCC3F69}"/>
              </a:ext>
            </a:extLst>
          </p:cNvPr>
          <p:cNvSpPr txBox="1"/>
          <p:nvPr/>
        </p:nvSpPr>
        <p:spPr>
          <a:xfrm>
            <a:off x="6059230" y="630688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exotherme Reaktion von Zink und Schwefel: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653EEAB-E428-4873-8743-B28F2BE738BC}"/>
              </a:ext>
            </a:extLst>
          </p:cNvPr>
          <p:cNvCxnSpPr>
            <a:cxnSpLocks/>
          </p:cNvCxnSpPr>
          <p:nvPr/>
        </p:nvCxnSpPr>
        <p:spPr>
          <a:xfrm flipH="1" flipV="1">
            <a:off x="706651" y="1424115"/>
            <a:ext cx="6858" cy="358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EBEC5D-C0C6-4E0C-80B5-13CF97169B36}"/>
              </a:ext>
            </a:extLst>
          </p:cNvPr>
          <p:cNvCxnSpPr>
            <a:cxnSpLocks/>
          </p:cNvCxnSpPr>
          <p:nvPr/>
        </p:nvCxnSpPr>
        <p:spPr>
          <a:xfrm>
            <a:off x="706650" y="5013332"/>
            <a:ext cx="4376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CC7B6B4-3F58-4C5B-A710-98ACE59B45D8}"/>
              </a:ext>
            </a:extLst>
          </p:cNvPr>
          <p:cNvCxnSpPr>
            <a:cxnSpLocks/>
          </p:cNvCxnSpPr>
          <p:nvPr/>
        </p:nvCxnSpPr>
        <p:spPr>
          <a:xfrm>
            <a:off x="706651" y="3089192"/>
            <a:ext cx="98713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8907129-EA19-4FCC-802E-164C3662F429}"/>
              </a:ext>
            </a:extLst>
          </p:cNvPr>
          <p:cNvSpPr/>
          <p:nvPr/>
        </p:nvSpPr>
        <p:spPr>
          <a:xfrm>
            <a:off x="1673005" y="1885562"/>
            <a:ext cx="2098964" cy="2677458"/>
          </a:xfrm>
          <a:custGeom>
            <a:avLst/>
            <a:gdLst>
              <a:gd name="connsiteX0" fmla="*/ 0 w 2098964"/>
              <a:gd name="connsiteY0" fmla="*/ 1222730 h 2677458"/>
              <a:gd name="connsiteX1" fmla="*/ 935182 w 2098964"/>
              <a:gd name="connsiteY1" fmla="*/ 48558 h 2677458"/>
              <a:gd name="connsiteX2" fmla="*/ 2098964 w 2098964"/>
              <a:gd name="connsiteY2" fmla="*/ 2677458 h 2677458"/>
              <a:gd name="connsiteX3" fmla="*/ 2098964 w 2098964"/>
              <a:gd name="connsiteY3" fmla="*/ 2677458 h 26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964" h="2677458">
                <a:moveTo>
                  <a:pt x="0" y="1222730"/>
                </a:moveTo>
                <a:cubicBezTo>
                  <a:pt x="292677" y="514416"/>
                  <a:pt x="585355" y="-193897"/>
                  <a:pt x="935182" y="48558"/>
                </a:cubicBezTo>
                <a:cubicBezTo>
                  <a:pt x="1285009" y="291013"/>
                  <a:pt x="2098964" y="2677458"/>
                  <a:pt x="2098964" y="2677458"/>
                </a:cubicBezTo>
                <a:lnTo>
                  <a:pt x="2098964" y="2677458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A99AFA2-0D89-4CC8-8733-CB6ED8B8D5C3}"/>
              </a:ext>
            </a:extLst>
          </p:cNvPr>
          <p:cNvCxnSpPr>
            <a:stCxn id="14" idx="2"/>
          </p:cNvCxnSpPr>
          <p:nvPr/>
        </p:nvCxnSpPr>
        <p:spPr>
          <a:xfrm>
            <a:off x="3771969" y="4563020"/>
            <a:ext cx="12365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2621B204-0E03-4272-9F25-DCB6CC99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32775">
            <a:off x="1575299" y="1776488"/>
            <a:ext cx="696224" cy="424697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530F451D-306B-43B9-91BF-7551F6BC1723}"/>
              </a:ext>
            </a:extLst>
          </p:cNvPr>
          <p:cNvSpPr txBox="1"/>
          <p:nvPr/>
        </p:nvSpPr>
        <p:spPr>
          <a:xfrm>
            <a:off x="265039" y="1111533"/>
            <a:ext cx="1870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Energie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60ABE34C-0437-4C94-8BF2-AE204C9D679D}"/>
              </a:ext>
            </a:extLst>
          </p:cNvPr>
          <p:cNvGrpSpPr/>
          <p:nvPr/>
        </p:nvGrpSpPr>
        <p:grpSpPr>
          <a:xfrm>
            <a:off x="3335436" y="2932393"/>
            <a:ext cx="511110" cy="856965"/>
            <a:chOff x="3397827" y="2878282"/>
            <a:chExt cx="511110" cy="856965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23221E2D-932C-4014-9B5D-07CF95753782}"/>
                </a:ext>
              </a:extLst>
            </p:cNvPr>
            <p:cNvGrpSpPr/>
            <p:nvPr/>
          </p:nvGrpSpPr>
          <p:grpSpPr>
            <a:xfrm>
              <a:off x="3397827" y="2909455"/>
              <a:ext cx="511110" cy="825792"/>
              <a:chOff x="3397827" y="2909455"/>
              <a:chExt cx="511110" cy="825792"/>
            </a:xfrm>
          </p:grpSpPr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48E365AA-490F-475C-BCED-C4E10F5F0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144778">
                <a:off x="3355566" y="3181877"/>
                <a:ext cx="687417" cy="419324"/>
              </a:xfrm>
              <a:prstGeom prst="rect">
                <a:avLst/>
              </a:prstGeom>
            </p:spPr>
          </p:pic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BCC2F81-23C8-4605-8649-428118D68B84}"/>
                  </a:ext>
                </a:extLst>
              </p:cNvPr>
              <p:cNvSpPr/>
              <p:nvPr/>
            </p:nvSpPr>
            <p:spPr>
              <a:xfrm>
                <a:off x="3397827" y="2909455"/>
                <a:ext cx="31201" cy="187036"/>
              </a:xfrm>
              <a:custGeom>
                <a:avLst/>
                <a:gdLst>
                  <a:gd name="connsiteX0" fmla="*/ 0 w 31201"/>
                  <a:gd name="connsiteY0" fmla="*/ 0 h 187036"/>
                  <a:gd name="connsiteX1" fmla="*/ 10391 w 31201"/>
                  <a:gd name="connsiteY1" fmla="*/ 93518 h 187036"/>
                  <a:gd name="connsiteX2" fmla="*/ 20782 w 31201"/>
                  <a:gd name="connsiteY2" fmla="*/ 145472 h 187036"/>
                  <a:gd name="connsiteX3" fmla="*/ 31173 w 31201"/>
                  <a:gd name="connsiteY3" fmla="*/ 187036 h 187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01" h="187036">
                    <a:moveTo>
                      <a:pt x="0" y="0"/>
                    </a:moveTo>
                    <a:cubicBezTo>
                      <a:pt x="3464" y="31173"/>
                      <a:pt x="5955" y="62469"/>
                      <a:pt x="10391" y="93518"/>
                    </a:cubicBezTo>
                    <a:cubicBezTo>
                      <a:pt x="12889" y="111001"/>
                      <a:pt x="16499" y="128338"/>
                      <a:pt x="20782" y="145472"/>
                    </a:cubicBezTo>
                    <a:cubicBezTo>
                      <a:pt x="32268" y="191417"/>
                      <a:pt x="31173" y="162060"/>
                      <a:pt x="31173" y="18703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326531AF-5D2C-46B2-9A46-22BC3D998A34}"/>
                  </a:ext>
                </a:extLst>
              </p:cNvPr>
              <p:cNvSpPr/>
              <p:nvPr/>
            </p:nvSpPr>
            <p:spPr>
              <a:xfrm>
                <a:off x="3479841" y="2909455"/>
                <a:ext cx="21895" cy="166254"/>
              </a:xfrm>
              <a:custGeom>
                <a:avLst/>
                <a:gdLst>
                  <a:gd name="connsiteX0" fmla="*/ 21895 w 21895"/>
                  <a:gd name="connsiteY0" fmla="*/ 0 h 166254"/>
                  <a:gd name="connsiteX1" fmla="*/ 11504 w 21895"/>
                  <a:gd name="connsiteY1" fmla="*/ 51954 h 166254"/>
                  <a:gd name="connsiteX2" fmla="*/ 1114 w 21895"/>
                  <a:gd name="connsiteY2" fmla="*/ 83127 h 166254"/>
                  <a:gd name="connsiteX3" fmla="*/ 1114 w 21895"/>
                  <a:gd name="connsiteY3" fmla="*/ 166254 h 16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5" h="166254">
                    <a:moveTo>
                      <a:pt x="21895" y="0"/>
                    </a:moveTo>
                    <a:cubicBezTo>
                      <a:pt x="18431" y="17318"/>
                      <a:pt x="15787" y="34820"/>
                      <a:pt x="11504" y="51954"/>
                    </a:cubicBezTo>
                    <a:cubicBezTo>
                      <a:pt x="8848" y="62580"/>
                      <a:pt x="2106" y="72219"/>
                      <a:pt x="1114" y="83127"/>
                    </a:cubicBezTo>
                    <a:cubicBezTo>
                      <a:pt x="-1394" y="110722"/>
                      <a:pt x="1114" y="138545"/>
                      <a:pt x="1114" y="16625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DA837158-BCBD-4FAD-9250-18B65F49C912}"/>
                </a:ext>
              </a:extLst>
            </p:cNvPr>
            <p:cNvSpPr/>
            <p:nvPr/>
          </p:nvSpPr>
          <p:spPr>
            <a:xfrm>
              <a:off x="3448628" y="2878282"/>
              <a:ext cx="11545" cy="176645"/>
            </a:xfrm>
            <a:custGeom>
              <a:avLst/>
              <a:gdLst>
                <a:gd name="connsiteX0" fmla="*/ 11545 w 11545"/>
                <a:gd name="connsiteY0" fmla="*/ 0 h 176645"/>
                <a:gd name="connsiteX1" fmla="*/ 1154 w 11545"/>
                <a:gd name="connsiteY1" fmla="*/ 176645 h 1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5" h="176645">
                  <a:moveTo>
                    <a:pt x="11545" y="0"/>
                  </a:moveTo>
                  <a:cubicBezTo>
                    <a:pt x="-5110" y="99927"/>
                    <a:pt x="1154" y="41277"/>
                    <a:pt x="1154" y="1766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C708B01C-C6C4-4D69-91A0-EBEBC706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642">
            <a:off x="854593" y="2637853"/>
            <a:ext cx="696224" cy="424697"/>
          </a:xfrm>
          <a:prstGeom prst="rect">
            <a:avLst/>
          </a:prstGeom>
        </p:spPr>
      </p:pic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EC1ACB06-893B-4EF6-8D0A-987E165FE836}"/>
              </a:ext>
            </a:extLst>
          </p:cNvPr>
          <p:cNvGrpSpPr/>
          <p:nvPr/>
        </p:nvGrpSpPr>
        <p:grpSpPr>
          <a:xfrm>
            <a:off x="5939994" y="1112833"/>
            <a:ext cx="6289123" cy="4248582"/>
            <a:chOff x="5912431" y="1515368"/>
            <a:chExt cx="6289123" cy="4248582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1E65D91-29D1-405D-BCC4-9FA30C89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846" y="3556424"/>
              <a:ext cx="814748" cy="640840"/>
            </a:xfrm>
            <a:prstGeom prst="rect">
              <a:avLst/>
            </a:prstGeom>
          </p:spPr>
        </p:pic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CEAD7BB-7496-40BD-A828-D52C54744DE1}"/>
                </a:ext>
              </a:extLst>
            </p:cNvPr>
            <p:cNvGrpSpPr/>
            <p:nvPr/>
          </p:nvGrpSpPr>
          <p:grpSpPr>
            <a:xfrm>
              <a:off x="5912431" y="1515368"/>
              <a:ext cx="6289123" cy="4248582"/>
              <a:chOff x="5912431" y="1515368"/>
              <a:chExt cx="6289123" cy="4248582"/>
            </a:xfrm>
          </p:grpSpPr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F77D0CCB-DD55-4B6D-A9AD-420CF6EFBB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4043" y="1827951"/>
                <a:ext cx="0" cy="3587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B4D601EC-D6F9-44CA-A783-8978DCF3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490" y="5415867"/>
                <a:ext cx="46447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A64101E-9B4A-4699-A53D-DA0C50A2DBC6}"/>
                  </a:ext>
                </a:extLst>
              </p:cNvPr>
              <p:cNvCxnSpPr/>
              <p:nvPr/>
            </p:nvCxnSpPr>
            <p:spPr>
              <a:xfrm>
                <a:off x="6343649" y="3491488"/>
                <a:ext cx="987136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92FB7FF-6C53-4792-A3FA-DD9F413055E3}"/>
                  </a:ext>
                </a:extLst>
              </p:cNvPr>
              <p:cNvSpPr/>
              <p:nvPr/>
            </p:nvSpPr>
            <p:spPr>
              <a:xfrm>
                <a:off x="7320397" y="2289397"/>
                <a:ext cx="2098964" cy="2677458"/>
              </a:xfrm>
              <a:custGeom>
                <a:avLst/>
                <a:gdLst>
                  <a:gd name="connsiteX0" fmla="*/ 0 w 2098964"/>
                  <a:gd name="connsiteY0" fmla="*/ 1222730 h 2677458"/>
                  <a:gd name="connsiteX1" fmla="*/ 935182 w 2098964"/>
                  <a:gd name="connsiteY1" fmla="*/ 48558 h 2677458"/>
                  <a:gd name="connsiteX2" fmla="*/ 2098964 w 2098964"/>
                  <a:gd name="connsiteY2" fmla="*/ 2677458 h 2677458"/>
                  <a:gd name="connsiteX3" fmla="*/ 2098964 w 2098964"/>
                  <a:gd name="connsiteY3" fmla="*/ 2677458 h 267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8964" h="2677458">
                    <a:moveTo>
                      <a:pt x="0" y="1222730"/>
                    </a:moveTo>
                    <a:cubicBezTo>
                      <a:pt x="292677" y="514416"/>
                      <a:pt x="585355" y="-193897"/>
                      <a:pt x="935182" y="48558"/>
                    </a:cubicBezTo>
                    <a:cubicBezTo>
                      <a:pt x="1285009" y="291013"/>
                      <a:pt x="2098964" y="2677458"/>
                      <a:pt x="2098964" y="2677458"/>
                    </a:cubicBezTo>
                    <a:lnTo>
                      <a:pt x="2098964" y="2677458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0F8C151E-FACE-4896-B70E-3CD956E6F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9361" y="4941496"/>
                <a:ext cx="1236518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27F4ACA-8795-42CA-90D5-70E86C785204}"/>
                  </a:ext>
                </a:extLst>
              </p:cNvPr>
              <p:cNvSpPr txBox="1"/>
              <p:nvPr/>
            </p:nvSpPr>
            <p:spPr>
              <a:xfrm>
                <a:off x="6343649" y="2922506"/>
                <a:ext cx="130781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Zink-Schwefel-Gemisch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61C04E6A-1ACA-4CAA-943F-26214E311172}"/>
                  </a:ext>
                </a:extLst>
              </p:cNvPr>
              <p:cNvSpPr txBox="1"/>
              <p:nvPr/>
            </p:nvSpPr>
            <p:spPr>
              <a:xfrm>
                <a:off x="9440142" y="4641946"/>
                <a:ext cx="12365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Zinksulfid</a:t>
                </a:r>
              </a:p>
            </p:txBody>
          </p:sp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87034163-157D-4A9E-AD0F-29F118630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9937" y="4965461"/>
                <a:ext cx="815685" cy="597324"/>
              </a:xfrm>
              <a:prstGeom prst="rect">
                <a:avLst/>
              </a:prstGeom>
            </p:spPr>
          </p:pic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72B9DE7-9B0C-493D-90AC-AF2C91F6C5B9}"/>
                  </a:ext>
                </a:extLst>
              </p:cNvPr>
              <p:cNvSpPr txBox="1"/>
              <p:nvPr/>
            </p:nvSpPr>
            <p:spPr>
              <a:xfrm>
                <a:off x="5912431" y="1515368"/>
                <a:ext cx="18703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Energie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7467130-D502-4DB6-BF46-5B27D16AA73B}"/>
                  </a:ext>
                </a:extLst>
              </p:cNvPr>
              <p:cNvSpPr txBox="1"/>
              <p:nvPr/>
            </p:nvSpPr>
            <p:spPr>
              <a:xfrm>
                <a:off x="10331195" y="5425396"/>
                <a:ext cx="18703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Reaktionsverlauf</a:t>
                </a:r>
              </a:p>
            </p:txBody>
          </p:sp>
        </p:grpSp>
      </p:grpSp>
      <p:pic>
        <p:nvPicPr>
          <p:cNvPr id="71" name="Grafik 70">
            <a:extLst>
              <a:ext uri="{FF2B5EF4-FFF2-40B4-BE49-F238E27FC236}">
                <a16:creationId xmlns:a16="http://schemas.microsoft.com/office/drawing/2014/main" id="{9D8FC981-96BD-4800-A24B-A8C61944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642">
            <a:off x="3979530" y="4103298"/>
            <a:ext cx="696224" cy="424697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7655207E-A3C7-484A-8772-04FF270E7CDE}"/>
              </a:ext>
            </a:extLst>
          </p:cNvPr>
          <p:cNvGrpSpPr/>
          <p:nvPr/>
        </p:nvGrpSpPr>
        <p:grpSpPr>
          <a:xfrm>
            <a:off x="6371212" y="3049736"/>
            <a:ext cx="4525953" cy="1496405"/>
            <a:chOff x="6543626" y="3445475"/>
            <a:chExt cx="4525953" cy="1540399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B9BA7F61-4E42-48CC-90B0-7465633A2029}"/>
                </a:ext>
              </a:extLst>
            </p:cNvPr>
            <p:cNvCxnSpPr/>
            <p:nvPr/>
          </p:nvCxnSpPr>
          <p:spPr>
            <a:xfrm>
              <a:off x="8520547" y="3496116"/>
              <a:ext cx="0" cy="1487874"/>
            </a:xfrm>
            <a:prstGeom prst="straightConnector1">
              <a:avLst/>
            </a:prstGeom>
            <a:ln w="28575">
              <a:solidFill>
                <a:srgbClr val="F991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526A9B4-A1B7-4203-8A53-E8DCD964730D}"/>
                </a:ext>
              </a:extLst>
            </p:cNvPr>
            <p:cNvCxnSpPr>
              <a:cxnSpLocks/>
            </p:cNvCxnSpPr>
            <p:nvPr/>
          </p:nvCxnSpPr>
          <p:spPr>
            <a:xfrm>
              <a:off x="6543626" y="4985874"/>
              <a:ext cx="30549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02D90813-2207-4BBC-BA4D-E4F617CDB783}"/>
                </a:ext>
              </a:extLst>
            </p:cNvPr>
            <p:cNvSpPr txBox="1"/>
            <p:nvPr/>
          </p:nvSpPr>
          <p:spPr>
            <a:xfrm>
              <a:off x="8541330" y="4136855"/>
              <a:ext cx="235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99107"/>
                  </a:solidFill>
                </a:rPr>
                <a:t>Reaktionsenergie</a:t>
              </a:r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4BF0E0DB-B05D-47E4-AA50-D8F393C76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238" y="3445475"/>
              <a:ext cx="756341" cy="1004516"/>
            </a:xfrm>
            <a:prstGeom prst="rect">
              <a:avLst/>
            </a:prstGeom>
          </p:spPr>
        </p:pic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09B9185B-D3F3-4F83-B20D-DF3B63EFC983}"/>
              </a:ext>
            </a:extLst>
          </p:cNvPr>
          <p:cNvGrpSpPr/>
          <p:nvPr/>
        </p:nvGrpSpPr>
        <p:grpSpPr>
          <a:xfrm>
            <a:off x="7368742" y="1562966"/>
            <a:ext cx="3298447" cy="1532130"/>
            <a:chOff x="7341179" y="1873601"/>
            <a:chExt cx="3298447" cy="1532130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2875AA27-DC99-468D-9B79-11524A36F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179" y="3400111"/>
              <a:ext cx="2358736" cy="56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C09A031B-4821-43F9-8DBB-A8A2073F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3376" y="2190853"/>
              <a:ext cx="0" cy="121206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EC3D305-AA16-4B2F-9375-BFC52AFE7321}"/>
                </a:ext>
              </a:extLst>
            </p:cNvPr>
            <p:cNvSpPr txBox="1"/>
            <p:nvPr/>
          </p:nvSpPr>
          <p:spPr>
            <a:xfrm>
              <a:off x="8143376" y="2597273"/>
              <a:ext cx="2176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Aktivierungsenergie</a:t>
              </a: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8D10DAD2-A3F2-4BB5-88E4-1A7F997F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93174" y="1873601"/>
              <a:ext cx="446452" cy="1004516"/>
            </a:xfrm>
            <a:prstGeom prst="rect">
              <a:avLst/>
            </a:prstGeom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79E68DD-3C37-4C51-8D0E-0F155F0A700F}"/>
              </a:ext>
            </a:extLst>
          </p:cNvPr>
          <p:cNvGrpSpPr/>
          <p:nvPr/>
        </p:nvGrpSpPr>
        <p:grpSpPr>
          <a:xfrm>
            <a:off x="1705192" y="1885562"/>
            <a:ext cx="2854201" cy="1221344"/>
            <a:chOff x="1964638" y="2282826"/>
            <a:chExt cx="2854201" cy="1221344"/>
          </a:xfrm>
        </p:grpSpPr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A6E17161-83A7-47DC-8384-9BAA3357E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784" y="2282826"/>
              <a:ext cx="0" cy="12213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B9F38E9B-B7ED-4E63-BEE1-C698BEB7088C}"/>
                </a:ext>
              </a:extLst>
            </p:cNvPr>
            <p:cNvSpPr txBox="1"/>
            <p:nvPr/>
          </p:nvSpPr>
          <p:spPr>
            <a:xfrm>
              <a:off x="2674485" y="2584363"/>
              <a:ext cx="214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accent1"/>
                  </a:solidFill>
                </a:rPr>
                <a:t>Energieaufwand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8CDB27-5A67-412F-806A-50BB3E67C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638" y="3476777"/>
              <a:ext cx="1356013" cy="1277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41D15B8C-8F40-4C5D-8A40-5ABB9A768065}"/>
              </a:ext>
            </a:extLst>
          </p:cNvPr>
          <p:cNvGrpSpPr/>
          <p:nvPr/>
        </p:nvGrpSpPr>
        <p:grpSpPr>
          <a:xfrm>
            <a:off x="743018" y="3095519"/>
            <a:ext cx="3791135" cy="1459027"/>
            <a:chOff x="992331" y="3499354"/>
            <a:chExt cx="3791135" cy="1459027"/>
          </a:xfrm>
        </p:grpSpPr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94C8D08E-02C8-44D2-A508-3FD3DF811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2331" y="4941496"/>
              <a:ext cx="3007577" cy="168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E4EF662F-FC0A-47E2-BCCA-515D5EBD2CD8}"/>
                </a:ext>
              </a:extLst>
            </p:cNvPr>
            <p:cNvCxnSpPr/>
            <p:nvPr/>
          </p:nvCxnSpPr>
          <p:spPr>
            <a:xfrm>
              <a:off x="2865120" y="3499354"/>
              <a:ext cx="0" cy="1442142"/>
            </a:xfrm>
            <a:prstGeom prst="straightConnector1">
              <a:avLst/>
            </a:prstGeom>
            <a:ln w="28575">
              <a:solidFill>
                <a:srgbClr val="F99107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A24026C0-6B22-42FC-91E5-A3485E58CB91}"/>
                </a:ext>
              </a:extLst>
            </p:cNvPr>
            <p:cNvSpPr txBox="1"/>
            <p:nvPr/>
          </p:nvSpPr>
          <p:spPr>
            <a:xfrm>
              <a:off x="2833074" y="4181139"/>
              <a:ext cx="19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99107"/>
                  </a:solidFill>
                </a:rPr>
                <a:t>Energiefreisetzung</a:t>
              </a:r>
            </a:p>
          </p:txBody>
        </p: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1513BA1C-421C-4415-AD03-B7AA8DD7D121}"/>
              </a:ext>
            </a:extLst>
          </p:cNvPr>
          <p:cNvSpPr txBox="1"/>
          <p:nvPr/>
        </p:nvSpPr>
        <p:spPr>
          <a:xfrm>
            <a:off x="514352" y="614435"/>
            <a:ext cx="464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Energiediagramm: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0C978D8-DF14-485B-8E95-3A2D8CD11101}"/>
              </a:ext>
            </a:extLst>
          </p:cNvPr>
          <p:cNvSpPr txBox="1"/>
          <p:nvPr/>
        </p:nvSpPr>
        <p:spPr>
          <a:xfrm>
            <a:off x="706650" y="5487702"/>
            <a:ext cx="1066259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 </a:t>
            </a:r>
            <a:r>
              <a:rPr lang="de-DE" b="1" dirty="0"/>
              <a:t>Energiediagramm</a:t>
            </a:r>
            <a:r>
              <a:rPr lang="de-DE" dirty="0"/>
              <a:t> zeigt die Änderung der Energie bei einer chemischen Reaktion an. Auf der x-Achse wird der Energieinhalt der Stoffe (</a:t>
            </a:r>
            <a:r>
              <a:rPr lang="de-DE" b="1" dirty="0"/>
              <a:t>chemische Energie</a:t>
            </a:r>
            <a:r>
              <a:rPr lang="de-DE" dirty="0"/>
              <a:t>) abgetragen. Ein nach oben gerichteter  Pfeil zeigt an, dass Energie </a:t>
            </a:r>
            <a:r>
              <a:rPr lang="de-DE" b="1" dirty="0"/>
              <a:t>zugeführt wird</a:t>
            </a:r>
            <a:r>
              <a:rPr lang="de-DE" dirty="0"/>
              <a:t>. Ist er nach unten gerichtet, so wird Energie </a:t>
            </a:r>
            <a:r>
              <a:rPr lang="de-DE" b="1" dirty="0"/>
              <a:t>abgegeben</a:t>
            </a:r>
            <a:r>
              <a:rPr lang="de-DE" dirty="0"/>
              <a:t>. Die Länge der Pfeile gibt die Menge der Energie an.</a:t>
            </a:r>
          </a:p>
        </p:txBody>
      </p:sp>
    </p:spTree>
    <p:extLst>
      <p:ext uri="{BB962C8B-B14F-4D97-AF65-F5344CB8AC3E}">
        <p14:creationId xmlns:p14="http://schemas.microsoft.com/office/powerpoint/2010/main" val="42777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2AB9337-5F6C-49C9-AFE7-843E19DADF92}"/>
              </a:ext>
            </a:extLst>
          </p:cNvPr>
          <p:cNvGrpSpPr/>
          <p:nvPr/>
        </p:nvGrpSpPr>
        <p:grpSpPr>
          <a:xfrm>
            <a:off x="218833" y="686862"/>
            <a:ext cx="4849556" cy="3711156"/>
            <a:chOff x="5912431" y="1515368"/>
            <a:chExt cx="5543544" cy="4810634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43C2434-8109-43D9-B3A8-17429C821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42" y="1827950"/>
              <a:ext cx="1" cy="4042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B250C47-0929-4C1B-92A3-49D840A5696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042" y="5870013"/>
              <a:ext cx="46447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599C552-A539-48F9-84B3-CC1CC43CFBB9}"/>
                </a:ext>
              </a:extLst>
            </p:cNvPr>
            <p:cNvCxnSpPr/>
            <p:nvPr/>
          </p:nvCxnSpPr>
          <p:spPr>
            <a:xfrm>
              <a:off x="6362149" y="3571482"/>
              <a:ext cx="9871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9C1A7E7-E586-412F-A1D6-F1DA45E20142}"/>
                </a:ext>
              </a:extLst>
            </p:cNvPr>
            <p:cNvSpPr/>
            <p:nvPr/>
          </p:nvSpPr>
          <p:spPr>
            <a:xfrm>
              <a:off x="7349285" y="2330815"/>
              <a:ext cx="2098964" cy="2677458"/>
            </a:xfrm>
            <a:custGeom>
              <a:avLst/>
              <a:gdLst>
                <a:gd name="connsiteX0" fmla="*/ 0 w 2098964"/>
                <a:gd name="connsiteY0" fmla="*/ 1222730 h 2677458"/>
                <a:gd name="connsiteX1" fmla="*/ 935182 w 2098964"/>
                <a:gd name="connsiteY1" fmla="*/ 48558 h 2677458"/>
                <a:gd name="connsiteX2" fmla="*/ 2098964 w 2098964"/>
                <a:gd name="connsiteY2" fmla="*/ 2677458 h 2677458"/>
                <a:gd name="connsiteX3" fmla="*/ 2098964 w 2098964"/>
                <a:gd name="connsiteY3" fmla="*/ 2677458 h 267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964" h="2677458">
                  <a:moveTo>
                    <a:pt x="0" y="1222730"/>
                  </a:moveTo>
                  <a:cubicBezTo>
                    <a:pt x="292677" y="514416"/>
                    <a:pt x="585355" y="-193897"/>
                    <a:pt x="935182" y="48558"/>
                  </a:cubicBezTo>
                  <a:cubicBezTo>
                    <a:pt x="1285009" y="291013"/>
                    <a:pt x="2098964" y="2677458"/>
                    <a:pt x="2098964" y="2677458"/>
                  </a:cubicBezTo>
                  <a:lnTo>
                    <a:pt x="2098964" y="2677458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A69FFF88-92AD-4B18-8441-F0367B89F10E}"/>
                </a:ext>
              </a:extLst>
            </p:cNvPr>
            <p:cNvCxnSpPr>
              <a:cxnSpLocks/>
            </p:cNvCxnSpPr>
            <p:nvPr/>
          </p:nvCxnSpPr>
          <p:spPr>
            <a:xfrm>
              <a:off x="9438147" y="5008273"/>
              <a:ext cx="12365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0B6F19B-D117-4EE6-B1D0-CDE1618662E9}"/>
                </a:ext>
              </a:extLst>
            </p:cNvPr>
            <p:cNvSpPr txBox="1"/>
            <p:nvPr/>
          </p:nvSpPr>
          <p:spPr>
            <a:xfrm>
              <a:off x="6358304" y="2655305"/>
              <a:ext cx="13078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Zink-Schwefel-Gemisch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8067844-DD18-4B94-8F15-FAD4158257E1}"/>
                </a:ext>
              </a:extLst>
            </p:cNvPr>
            <p:cNvSpPr txBox="1"/>
            <p:nvPr/>
          </p:nvSpPr>
          <p:spPr>
            <a:xfrm>
              <a:off x="9459637" y="4679274"/>
              <a:ext cx="1236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Zinksulfid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AB591D-9EB8-466D-B5A9-91CC4C35A1B8}"/>
                </a:ext>
              </a:extLst>
            </p:cNvPr>
            <p:cNvSpPr txBox="1"/>
            <p:nvPr/>
          </p:nvSpPr>
          <p:spPr>
            <a:xfrm>
              <a:off x="5912431" y="1515368"/>
              <a:ext cx="187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Energie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2DA09CD-1404-4C6E-86A2-D72AB9745229}"/>
                </a:ext>
              </a:extLst>
            </p:cNvPr>
            <p:cNvSpPr txBox="1"/>
            <p:nvPr/>
          </p:nvSpPr>
          <p:spPr>
            <a:xfrm>
              <a:off x="9585615" y="5887147"/>
              <a:ext cx="1870360" cy="4388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Reaktionsverlauf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B54E861-D127-4573-9143-C10350FB9A58}"/>
              </a:ext>
            </a:extLst>
          </p:cNvPr>
          <p:cNvGrpSpPr/>
          <p:nvPr/>
        </p:nvGrpSpPr>
        <p:grpSpPr>
          <a:xfrm>
            <a:off x="623058" y="2204093"/>
            <a:ext cx="4193041" cy="1183972"/>
            <a:chOff x="6364436" y="3404131"/>
            <a:chExt cx="4793080" cy="1579859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CD2A975-D544-44CD-87FA-69744EF11D36}"/>
                </a:ext>
              </a:extLst>
            </p:cNvPr>
            <p:cNvCxnSpPr>
              <a:cxnSpLocks/>
            </p:cNvCxnSpPr>
            <p:nvPr/>
          </p:nvCxnSpPr>
          <p:spPr>
            <a:xfrm>
              <a:off x="8498598" y="3540583"/>
              <a:ext cx="21949" cy="1443407"/>
            </a:xfrm>
            <a:prstGeom prst="straightConnector1">
              <a:avLst/>
            </a:prstGeom>
            <a:ln w="57150">
              <a:solidFill>
                <a:srgbClr val="F991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DC389FD-2D2C-4392-BE24-BE1533A251B8}"/>
                </a:ext>
              </a:extLst>
            </p:cNvPr>
            <p:cNvCxnSpPr>
              <a:cxnSpLocks/>
            </p:cNvCxnSpPr>
            <p:nvPr/>
          </p:nvCxnSpPr>
          <p:spPr>
            <a:xfrm>
              <a:off x="6364436" y="4978520"/>
              <a:ext cx="30549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65E7BA8-16C5-4CF1-9C46-53F1117662B4}"/>
                </a:ext>
              </a:extLst>
            </p:cNvPr>
            <p:cNvSpPr txBox="1"/>
            <p:nvPr/>
          </p:nvSpPr>
          <p:spPr>
            <a:xfrm>
              <a:off x="8498598" y="3662931"/>
              <a:ext cx="23587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99107"/>
                  </a:solidFill>
                </a:rPr>
                <a:t>Reaktionsenergie</a:t>
              </a:r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CADF9AD-91D1-4C6F-A280-CED4ACFE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0591" y="3404131"/>
              <a:ext cx="606925" cy="806073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C1BAC0-802E-4637-A42A-62641E6F84F1}"/>
              </a:ext>
            </a:extLst>
          </p:cNvPr>
          <p:cNvGrpSpPr/>
          <p:nvPr/>
        </p:nvGrpSpPr>
        <p:grpSpPr>
          <a:xfrm>
            <a:off x="1505859" y="1323454"/>
            <a:ext cx="2773522" cy="946754"/>
            <a:chOff x="7341179" y="2274922"/>
            <a:chExt cx="3170422" cy="122724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D7E35C7-1994-4B57-A456-00649C48C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179" y="3496544"/>
              <a:ext cx="2358736" cy="56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3BAE7C2-E840-4E7A-854D-23ECAFF1C7A7}"/>
                </a:ext>
              </a:extLst>
            </p:cNvPr>
            <p:cNvCxnSpPr/>
            <p:nvPr/>
          </p:nvCxnSpPr>
          <p:spPr>
            <a:xfrm flipV="1">
              <a:off x="8099715" y="2274922"/>
              <a:ext cx="0" cy="12067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300F603-DD8F-4D8F-9F0B-4582E4249063}"/>
                </a:ext>
              </a:extLst>
            </p:cNvPr>
            <p:cNvSpPr txBox="1"/>
            <p:nvPr/>
          </p:nvSpPr>
          <p:spPr>
            <a:xfrm>
              <a:off x="8086269" y="2710468"/>
              <a:ext cx="2425332" cy="4787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Aktivierungsenergie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B1CB0B68-FF34-4868-86D6-4A89E2CF2468}"/>
              </a:ext>
            </a:extLst>
          </p:cNvPr>
          <p:cNvSpPr txBox="1"/>
          <p:nvPr/>
        </p:nvSpPr>
        <p:spPr>
          <a:xfrm>
            <a:off x="218833" y="22135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exotherme Reaktion von </a:t>
            </a:r>
            <a:r>
              <a:rPr lang="de-DE" b="1" u="sng" dirty="0"/>
              <a:t>Zink</a:t>
            </a:r>
            <a:r>
              <a:rPr lang="de-DE" u="sng" dirty="0"/>
              <a:t> und </a:t>
            </a:r>
            <a:r>
              <a:rPr lang="de-DE" b="1" u="sng" dirty="0"/>
              <a:t>Schwefel</a:t>
            </a:r>
            <a:r>
              <a:rPr lang="de-DE" u="sng" dirty="0"/>
              <a:t>: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139B9B6-29C9-41A0-9062-FDD6A5581395}"/>
              </a:ext>
            </a:extLst>
          </p:cNvPr>
          <p:cNvGrpSpPr/>
          <p:nvPr/>
        </p:nvGrpSpPr>
        <p:grpSpPr>
          <a:xfrm>
            <a:off x="7263093" y="1324006"/>
            <a:ext cx="2822709" cy="937093"/>
            <a:chOff x="7341179" y="2286004"/>
            <a:chExt cx="2800247" cy="121616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BFBED50-4175-4BEC-BF3D-D24F8A118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179" y="3496544"/>
              <a:ext cx="2358736" cy="56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A155DDF-C0AE-4E70-8D71-959050C48AF6}"/>
                </a:ext>
              </a:extLst>
            </p:cNvPr>
            <p:cNvCxnSpPr/>
            <p:nvPr/>
          </p:nvCxnSpPr>
          <p:spPr>
            <a:xfrm flipV="1">
              <a:off x="7987404" y="2286004"/>
              <a:ext cx="0" cy="12067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BDA8BDD-A5EC-453A-8F68-9A960ECACB0A}"/>
                </a:ext>
              </a:extLst>
            </p:cNvPr>
            <p:cNvSpPr txBox="1"/>
            <p:nvPr/>
          </p:nvSpPr>
          <p:spPr>
            <a:xfrm>
              <a:off x="7964531" y="2710477"/>
              <a:ext cx="2176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Aktivierungsenergie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1F49F87D-5AFA-4264-BB7F-D9AA8A90A194}"/>
              </a:ext>
            </a:extLst>
          </p:cNvPr>
          <p:cNvSpPr txBox="1"/>
          <p:nvPr/>
        </p:nvSpPr>
        <p:spPr>
          <a:xfrm>
            <a:off x="5970596" y="22135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exotherme Reaktion von </a:t>
            </a:r>
            <a:r>
              <a:rPr lang="de-DE" b="1" u="sng" dirty="0"/>
              <a:t>Eisen</a:t>
            </a:r>
            <a:r>
              <a:rPr lang="de-DE" u="sng" dirty="0"/>
              <a:t> und </a:t>
            </a:r>
            <a:r>
              <a:rPr lang="de-DE" b="1" u="sng" dirty="0"/>
              <a:t>Schwefel</a:t>
            </a:r>
            <a:r>
              <a:rPr lang="de-DE" u="sng" dirty="0"/>
              <a:t>: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3FE519B-6315-4F4F-A4FF-007FBD2FF5E3}"/>
              </a:ext>
            </a:extLst>
          </p:cNvPr>
          <p:cNvGrpSpPr/>
          <p:nvPr/>
        </p:nvGrpSpPr>
        <p:grpSpPr>
          <a:xfrm>
            <a:off x="5970596" y="686862"/>
            <a:ext cx="4810004" cy="3707158"/>
            <a:chOff x="5979304" y="1167026"/>
            <a:chExt cx="5543544" cy="4811155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3491909-9C21-488E-B494-8BDF882D6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915" y="1479608"/>
              <a:ext cx="1" cy="4042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6E3F621-5DBD-43C2-BD04-A7B2739E537F}"/>
                </a:ext>
              </a:extLst>
            </p:cNvPr>
            <p:cNvCxnSpPr>
              <a:cxnSpLocks/>
            </p:cNvCxnSpPr>
            <p:nvPr/>
          </p:nvCxnSpPr>
          <p:spPr>
            <a:xfrm>
              <a:off x="6420915" y="5521671"/>
              <a:ext cx="46447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5C7CE35-54D2-41E1-9024-B8E77FFFF87C}"/>
                </a:ext>
              </a:extLst>
            </p:cNvPr>
            <p:cNvCxnSpPr/>
            <p:nvPr/>
          </p:nvCxnSpPr>
          <p:spPr>
            <a:xfrm>
              <a:off x="6420915" y="3209249"/>
              <a:ext cx="9871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1DD5914-9FBE-4206-8AAA-CD25F1025884}"/>
                </a:ext>
              </a:extLst>
            </p:cNvPr>
            <p:cNvSpPr txBox="1"/>
            <p:nvPr/>
          </p:nvSpPr>
          <p:spPr>
            <a:xfrm>
              <a:off x="6380052" y="2312667"/>
              <a:ext cx="14305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Eisen-Schwefel-Gemisch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5E191A1-0B23-4C7A-A428-23BC6C9916DA}"/>
                </a:ext>
              </a:extLst>
            </p:cNvPr>
            <p:cNvSpPr txBox="1"/>
            <p:nvPr/>
          </p:nvSpPr>
          <p:spPr>
            <a:xfrm>
              <a:off x="5979304" y="1167026"/>
              <a:ext cx="187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Energie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77AD633-5B71-42CD-8D3A-3A998021450D}"/>
                </a:ext>
              </a:extLst>
            </p:cNvPr>
            <p:cNvSpPr txBox="1"/>
            <p:nvPr/>
          </p:nvSpPr>
          <p:spPr>
            <a:xfrm>
              <a:off x="9652489" y="5538805"/>
              <a:ext cx="1870359" cy="43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Reaktionsverlauf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4F52DB2-EB4A-4133-8CFC-1AEC6688A88C}"/>
              </a:ext>
            </a:extLst>
          </p:cNvPr>
          <p:cNvGrpSpPr/>
          <p:nvPr/>
        </p:nvGrpSpPr>
        <p:grpSpPr>
          <a:xfrm>
            <a:off x="7218443" y="1330938"/>
            <a:ext cx="2737804" cy="1534454"/>
            <a:chOff x="7425020" y="1941055"/>
            <a:chExt cx="3155328" cy="1991417"/>
          </a:xfrm>
        </p:grpSpPr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64E50CAB-7096-41DE-8CF1-68594717B6D6}"/>
                </a:ext>
              </a:extLst>
            </p:cNvPr>
            <p:cNvSpPr/>
            <p:nvPr/>
          </p:nvSpPr>
          <p:spPr>
            <a:xfrm>
              <a:off x="7527942" y="1941055"/>
              <a:ext cx="1818007" cy="1991417"/>
            </a:xfrm>
            <a:custGeom>
              <a:avLst/>
              <a:gdLst>
                <a:gd name="connsiteX0" fmla="*/ 0 w 2098964"/>
                <a:gd name="connsiteY0" fmla="*/ 1222730 h 2677458"/>
                <a:gd name="connsiteX1" fmla="*/ 935182 w 2098964"/>
                <a:gd name="connsiteY1" fmla="*/ 48558 h 2677458"/>
                <a:gd name="connsiteX2" fmla="*/ 2098964 w 2098964"/>
                <a:gd name="connsiteY2" fmla="*/ 2677458 h 2677458"/>
                <a:gd name="connsiteX3" fmla="*/ 2098964 w 2098964"/>
                <a:gd name="connsiteY3" fmla="*/ 2677458 h 267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964" h="2677458">
                  <a:moveTo>
                    <a:pt x="0" y="1222730"/>
                  </a:moveTo>
                  <a:cubicBezTo>
                    <a:pt x="292677" y="514416"/>
                    <a:pt x="585355" y="-193897"/>
                    <a:pt x="935182" y="48558"/>
                  </a:cubicBezTo>
                  <a:cubicBezTo>
                    <a:pt x="1285009" y="291013"/>
                    <a:pt x="2098964" y="2677458"/>
                    <a:pt x="2098964" y="2677458"/>
                  </a:cubicBezTo>
                  <a:lnTo>
                    <a:pt x="2098964" y="2677458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98263F8-42AF-49C5-90C8-EA6ED8692CE8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30" y="3932472"/>
              <a:ext cx="12365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065A795-6E5A-4EBB-AAF2-902B00645979}"/>
                </a:ext>
              </a:extLst>
            </p:cNvPr>
            <p:cNvSpPr txBox="1"/>
            <p:nvPr/>
          </p:nvSpPr>
          <p:spPr>
            <a:xfrm>
              <a:off x="9343831" y="3623973"/>
              <a:ext cx="1236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Eisensulfid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28BE1474-6007-4A9B-819E-F2F29A0B857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7425020" y="2850487"/>
              <a:ext cx="102922" cy="31914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30DC902-DC49-409F-941A-65FF106223DA}"/>
              </a:ext>
            </a:extLst>
          </p:cNvPr>
          <p:cNvGrpSpPr/>
          <p:nvPr/>
        </p:nvGrpSpPr>
        <p:grpSpPr>
          <a:xfrm>
            <a:off x="6360390" y="2115033"/>
            <a:ext cx="4325751" cy="749801"/>
            <a:chOff x="6385319" y="2869350"/>
            <a:chExt cx="4985441" cy="973092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5483EB4-F269-488B-8731-3C67747FCF0F}"/>
                </a:ext>
              </a:extLst>
            </p:cNvPr>
            <p:cNvGrpSpPr/>
            <p:nvPr/>
          </p:nvGrpSpPr>
          <p:grpSpPr>
            <a:xfrm>
              <a:off x="6385319" y="3052270"/>
              <a:ext cx="4322494" cy="790172"/>
              <a:chOff x="6339233" y="3397809"/>
              <a:chExt cx="4322494" cy="813404"/>
            </a:xfrm>
          </p:grpSpPr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031E1D3B-EA07-46E3-96F9-DB972700A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0067" y="3397809"/>
                <a:ext cx="0" cy="789854"/>
              </a:xfrm>
              <a:prstGeom prst="straightConnector1">
                <a:avLst/>
              </a:prstGeom>
              <a:ln w="57150">
                <a:solidFill>
                  <a:srgbClr val="F9910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620539DF-95D7-4460-968C-1FEB9E8DE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9233" y="4211213"/>
                <a:ext cx="305492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F468630B-048A-4209-AF52-6DD614446332}"/>
                  </a:ext>
                </a:extLst>
              </p:cNvPr>
              <p:cNvSpPr txBox="1"/>
              <p:nvPr/>
            </p:nvSpPr>
            <p:spPr>
              <a:xfrm>
                <a:off x="8302991" y="3487027"/>
                <a:ext cx="235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99107"/>
                    </a:solidFill>
                  </a:rPr>
                  <a:t>Reaktionsenergie</a:t>
                </a:r>
              </a:p>
            </p:txBody>
          </p:sp>
        </p:grp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28A3EBB5-961A-49F1-8F56-9FB0CAEF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3883" y="2869350"/>
              <a:ext cx="996877" cy="690749"/>
            </a:xfrm>
            <a:prstGeom prst="rect">
              <a:avLst/>
            </a:prstGeom>
          </p:spPr>
        </p:pic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EEB693B2-AAC7-42F0-95CA-2FFC6AA19736}"/>
              </a:ext>
            </a:extLst>
          </p:cNvPr>
          <p:cNvSpPr txBox="1"/>
          <p:nvPr/>
        </p:nvSpPr>
        <p:spPr>
          <a:xfrm>
            <a:off x="479138" y="5265660"/>
            <a:ext cx="1098291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Bei einer chemischen Reaktion ändert sich der Energieinhalt der Stoffe. Ist der Energieinhalt der Produkte niedriger als der Edukte vor der Reaktion, so wird </a:t>
            </a:r>
            <a:r>
              <a:rPr lang="de-DE" sz="1600" b="1" u="sng" dirty="0"/>
              <a:t>Reaktionsenergie</a:t>
            </a:r>
            <a:r>
              <a:rPr lang="de-DE" sz="1600" dirty="0"/>
              <a:t> in Form von Licht, Wärme, Bewegung, elektr. Energie oder Schall freigesetzt. Die Reaktion ist dann </a:t>
            </a:r>
            <a:r>
              <a:rPr lang="de-DE" sz="1600" b="1" dirty="0"/>
              <a:t>exotherm</a:t>
            </a:r>
            <a:r>
              <a:rPr lang="de-DE" sz="1600" dirty="0"/>
              <a:t>. Je mehr Energie freigesetzt wird, desto stärker exotherm ist die Reaktion. </a:t>
            </a:r>
          </a:p>
          <a:p>
            <a:r>
              <a:rPr lang="de-DE" sz="1600" dirty="0"/>
              <a:t>Bevor eine chemische Reaktion abläuft, muss oft </a:t>
            </a:r>
            <a:r>
              <a:rPr lang="de-DE" sz="1600" b="1" u="sng" dirty="0"/>
              <a:t>Aktivierungsenergie</a:t>
            </a:r>
            <a:r>
              <a:rPr lang="de-DE" sz="1600" dirty="0"/>
              <a:t> zugeführt werden. Sie sorgt dafür, dass die Stoffteilchen genügend Energie zum Reagieren haben.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659830C-F6F6-48E0-BD69-4996B9526312}"/>
              </a:ext>
            </a:extLst>
          </p:cNvPr>
          <p:cNvSpPr txBox="1"/>
          <p:nvPr/>
        </p:nvSpPr>
        <p:spPr>
          <a:xfrm>
            <a:off x="2812869" y="4571966"/>
            <a:ext cx="65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Reaktionsenergie (Zinksulfid) &gt; Reaktionsenergie (Eisensulfid)</a:t>
            </a:r>
          </a:p>
        </p:txBody>
      </p:sp>
    </p:spTree>
    <p:extLst>
      <p:ext uri="{BB962C8B-B14F-4D97-AF65-F5344CB8AC3E}">
        <p14:creationId xmlns:p14="http://schemas.microsoft.com/office/powerpoint/2010/main" val="17303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A3B8862-11FF-452C-AD90-559E7471FCFD}"/>
              </a:ext>
            </a:extLst>
          </p:cNvPr>
          <p:cNvSpPr txBox="1"/>
          <p:nvPr/>
        </p:nvSpPr>
        <p:spPr>
          <a:xfrm>
            <a:off x="801189" y="697063"/>
            <a:ext cx="7210697" cy="5324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u="sng" dirty="0"/>
              <a:t>Wichtige neue Begriffe und Inhalte zum Thema „Chemische Reaktionen“: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Merkmale von chemischen Reaktionen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Edukte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Produkte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Aktivierungsenergie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Reaktionsenergie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Exotherme Reaktion, endotherme Reaktion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Synthese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Metallsulfide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Atome nach dem Atommodell von Dalton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Moleküle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Ionengitter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Aufbau von Salzen auf der Teilchenebene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Aufbau von Metallen auf der Teilchenebene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Aufbau von flüchtigen Stoffen/Nichtmetallen auf der Teilchenebene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100EDE-1452-4326-8CF5-10C2E60F8205}"/>
              </a:ext>
            </a:extLst>
          </p:cNvPr>
          <p:cNvSpPr txBox="1"/>
          <p:nvPr/>
        </p:nvSpPr>
        <p:spPr>
          <a:xfrm rot="763193">
            <a:off x="8957255" y="942759"/>
            <a:ext cx="239638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i="1" dirty="0" err="1">
                <a:solidFill>
                  <a:schemeClr val="accent1"/>
                </a:solidFill>
              </a:rPr>
              <a:t>Lies</a:t>
            </a:r>
            <a:r>
              <a:rPr lang="de-DE" b="1" i="1" dirty="0">
                <a:solidFill>
                  <a:schemeClr val="accent1"/>
                </a:solidFill>
              </a:rPr>
              <a:t> nach im Heft und im Buch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i="1" dirty="0">
                <a:solidFill>
                  <a:schemeClr val="accent1"/>
                </a:solidFill>
              </a:rPr>
              <a:t>S. 64/65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i="1" dirty="0">
                <a:solidFill>
                  <a:schemeClr val="accent1"/>
                </a:solidFill>
              </a:rPr>
              <a:t>S. 88/89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i="1" dirty="0">
                <a:solidFill>
                  <a:schemeClr val="accent1"/>
                </a:solidFill>
              </a:rPr>
              <a:t>S. 68/69</a:t>
            </a:r>
          </a:p>
        </p:txBody>
      </p:sp>
      <p:pic>
        <p:nvPicPr>
          <p:cNvPr id="4" name="full-image-high-res">
            <a:extLst>
              <a:ext uri="{FF2B5EF4-FFF2-40B4-BE49-F238E27FC236}">
                <a16:creationId xmlns:a16="http://schemas.microsoft.com/office/drawing/2014/main" id="{39CE802A-7626-4D08-A27F-69369F9570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0837" y="4359803"/>
            <a:ext cx="1635125" cy="166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39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27</cp:revision>
  <cp:lastPrinted>2021-01-21T17:25:41Z</cp:lastPrinted>
  <dcterms:created xsi:type="dcterms:W3CDTF">2021-01-21T08:13:10Z</dcterms:created>
  <dcterms:modified xsi:type="dcterms:W3CDTF">2021-01-26T06:51:29Z</dcterms:modified>
</cp:coreProperties>
</file>