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E7DC-BCE2-40F7-809B-3CA79CF8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B495B0-23B8-4044-9A9A-C361F3CA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E6752-87CC-40AF-AE5F-BC92FC05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114C4-ADEF-43CC-AD2B-ECDCAB29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833FE-B0B2-49F7-8C58-AE84A68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2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0A3F3-0444-4917-80E2-D60D580D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62421-B8F8-4F31-928A-BFC3F05F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A71E-668D-419F-BAAA-019EAB5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B4EAC-7CE7-4D1E-9D77-4EA7B88F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41566-0C4D-4BDF-A18A-A3FAD20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EC7EF-3EDD-47A9-A9A9-BA3AE0DA1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D1E523-C6BA-435F-BFA5-D00FA85F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D6255-151B-4CCF-BBD8-9F101724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B4D15-9D9A-42DF-B6FF-FE5B042F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37CB-F2C8-4F36-A4B9-7154927A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A9AC8-AFB0-438D-BB7C-AE2DFF6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8E3E-A531-43C6-A167-91A23EAC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DCF82A-760D-4EF3-8C60-F38B03A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F6CE7-4471-40BB-A9C4-005C55B4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E295B-7F6A-4F9D-951A-B2641C19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0BC44-1DD9-48BD-9003-F45D523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E733C-961D-4F24-BEFE-0EF728F9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F9C68-378E-4628-A3E7-8353754B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C553C-4D4B-4329-8454-23745DE0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1DBA9-0554-4870-AF60-62845189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8974D-39B1-411B-9494-C1741300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920B-BC27-4F1A-BCE4-979DC4A6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F8F60F-BFDF-4BE0-97B6-24F1CE3C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3F4AF5-3E60-4FC5-9FC2-5001D58D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9B37D-A243-49CD-A509-9416034A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97C0A-F41D-41E0-B101-4A1CA129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0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BA0E5-607A-4954-AC21-801C03F8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E6B6C-9A82-47BA-9260-4D7CECD0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54D1F3-9CC7-4DA4-8C78-F0496545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8E4D27-875D-456F-BC58-ADF5E868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A9F684-F588-4E53-9F75-272881CC3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974269-BA2F-45D0-8AB9-DD0F0CBE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9E1D4C-7602-4911-AA53-3BA9D0D5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734A20-3A38-4468-A38B-D26BCF8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DE363-DC4C-4AC1-8379-679889E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57187-D105-4F18-A471-B33A9468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85405-5332-422D-82E0-2F62B9D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7E310E-22C1-4D4A-BC51-4ECCAC77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D552A7-D740-4AB5-A967-886BBE3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6EDDE0-463C-40A3-9233-1C09E54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2C705-58A2-4A5C-B87E-22378774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CEF1-901F-4E98-B8EE-0D58967F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B2C34-EDE6-4ADA-962E-FC01B303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EA78C1-FCFB-4DFC-A29C-F8B95B60B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4D279-A1C3-4B7E-9AAA-E6C61C36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0F1472-00D2-4196-A42A-F6B95431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8CE3EF-E061-412C-987F-3224BF7B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F096-C1AF-4897-AC97-6E95E062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77A893-44C5-41C7-B051-E5BAE97F3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3E8E3-43FC-4ED4-81EC-2AAEE05C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31828-0004-4A63-BE55-AFC74A62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183BB0-AE8F-438D-9863-705C7E9E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AC2E9-8C1F-487B-AFD8-1B158795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AB3DA5-5001-43C3-974C-3D214D3B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F191B-19A6-416A-9C3F-B3A53FE5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C2155-A978-4291-8A71-E8FE909C2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BBA4-E4B1-41FD-B8D7-4CF7435FC418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4995C-96D4-460D-A390-9BCFFAF8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7B8A-BF2F-4E51-BE80-A041035A6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ifuvFaMSK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CB93D-5612-4844-A080-260ADE88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889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DD22C5-CED3-4D4F-BC73-DE38A98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564"/>
            <a:ext cx="9144000" cy="1655762"/>
          </a:xfrm>
        </p:spPr>
        <p:txBody>
          <a:bodyPr/>
          <a:lstStyle/>
          <a:p>
            <a:r>
              <a:rPr lang="de-DE"/>
              <a:t>02.02.21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768E54-E6A2-44D2-A292-4770F77631DD}"/>
              </a:ext>
            </a:extLst>
          </p:cNvPr>
          <p:cNvSpPr txBox="1"/>
          <p:nvPr/>
        </p:nvSpPr>
        <p:spPr>
          <a:xfrm>
            <a:off x="1393371" y="4535308"/>
            <a:ext cx="4362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Themen: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Aufgabe: Wende dein Wissen an!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Besprechung der 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Hausaufgabe</a:t>
            </a:r>
          </a:p>
        </p:txBody>
      </p:sp>
    </p:spTree>
    <p:extLst>
      <p:ext uri="{BB962C8B-B14F-4D97-AF65-F5344CB8AC3E}">
        <p14:creationId xmlns:p14="http://schemas.microsoft.com/office/powerpoint/2010/main" val="26819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351D83DA-EE4A-4ECA-9D2C-F498D259133E}"/>
              </a:ext>
            </a:extLst>
          </p:cNvPr>
          <p:cNvSpPr txBox="1"/>
          <p:nvPr/>
        </p:nvSpPr>
        <p:spPr>
          <a:xfrm>
            <a:off x="931818" y="294455"/>
            <a:ext cx="1021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u="sng" dirty="0"/>
              <a:t>Wende dein Wissen an!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18C30-363E-4367-9261-675E823C138A}"/>
              </a:ext>
            </a:extLst>
          </p:cNvPr>
          <p:cNvSpPr txBox="1"/>
          <p:nvPr/>
        </p:nvSpPr>
        <p:spPr>
          <a:xfrm>
            <a:off x="931818" y="886965"/>
            <a:ext cx="96578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Schau dir folgenden Film an: </a:t>
            </a:r>
            <a:r>
              <a:rPr lang="de-DE" sz="2000" dirty="0">
                <a:hlinkClick r:id="rId2"/>
              </a:rPr>
              <a:t>https://www.youtube.com/watch?v=1ifuvFaMSK4</a:t>
            </a:r>
            <a:endParaRPr lang="de-DE" sz="2000" dirty="0"/>
          </a:p>
          <a:p>
            <a:endParaRPr lang="de-DE" sz="2000" dirty="0"/>
          </a:p>
          <a:p>
            <a:pPr>
              <a:spcAft>
                <a:spcPts val="1200"/>
              </a:spcAft>
            </a:pPr>
            <a:r>
              <a:rPr lang="de-DE" sz="2000" b="1" dirty="0"/>
              <a:t>Bearbeite in deinem Heft dazu folgende Aufgaben: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Notiere die </a:t>
            </a:r>
            <a:r>
              <a:rPr lang="de-DE" sz="2000" i="1" dirty="0"/>
              <a:t>Beobachtungen</a:t>
            </a:r>
            <a:r>
              <a:rPr lang="de-DE" sz="2000" dirty="0"/>
              <a:t> zu den Versuchen (Aussehen der Edukte und der Produkte, Masse vorher und nachher, Reaktionsverlauf) und formulieren ein </a:t>
            </a:r>
            <a:r>
              <a:rPr lang="de-DE" sz="2000" i="1" dirty="0"/>
              <a:t>Ergebnis</a:t>
            </a:r>
            <a:r>
              <a:rPr lang="de-DE" sz="2000" dirty="0"/>
              <a:t> (Fachbegriffe verwenden!).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Schreibe das </a:t>
            </a:r>
            <a:r>
              <a:rPr lang="de-DE" sz="2000" i="1" dirty="0"/>
              <a:t>Reaktionsschema</a:t>
            </a:r>
            <a:r>
              <a:rPr lang="de-DE" sz="2000" dirty="0"/>
              <a:t> auf.</a:t>
            </a:r>
          </a:p>
          <a:p>
            <a:pPr marL="342900" indent="-342900">
              <a:buAutoNum type="arabicPeriod"/>
            </a:pPr>
            <a:r>
              <a:rPr lang="de-DE" sz="2000" dirty="0"/>
              <a:t>Zeichne ein </a:t>
            </a:r>
            <a:r>
              <a:rPr lang="de-DE" sz="2000" i="1" dirty="0"/>
              <a:t>beschriftetes</a:t>
            </a:r>
            <a:r>
              <a:rPr lang="de-DE" sz="2000" dirty="0"/>
              <a:t> </a:t>
            </a:r>
            <a:r>
              <a:rPr lang="de-DE" sz="2000" i="1" dirty="0"/>
              <a:t>Energiediagramm</a:t>
            </a:r>
            <a:r>
              <a:rPr lang="de-DE" sz="2000" dirty="0"/>
              <a:t> für diese Reaktion (mit Lineal). </a:t>
            </a:r>
          </a:p>
          <a:p>
            <a:pPr marL="357188">
              <a:spcAft>
                <a:spcPts val="1200"/>
              </a:spcAft>
            </a:pPr>
            <a:r>
              <a:rPr lang="de-DE" sz="2000" dirty="0"/>
              <a:t>Vergleiche es mit den Energiediagrammen für Zinksulfid und Eisensulfid, notiere die Unterschiede und begründe sie. </a:t>
            </a:r>
          </a:p>
          <a:p>
            <a:pPr marL="357188" indent="-357188">
              <a:spcAft>
                <a:spcPts val="1200"/>
              </a:spcAft>
            </a:pPr>
            <a:r>
              <a:rPr lang="de-DE" sz="2000" dirty="0"/>
              <a:t>4. 	Erläutere, weshalb sich die Masse während des Versuchs nicht ändert. Begründe dies auf der Teilchenebene.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BC4387-C02D-4EE0-9D4F-F6590F0EBC21}"/>
              </a:ext>
            </a:extLst>
          </p:cNvPr>
          <p:cNvSpPr txBox="1"/>
          <p:nvPr/>
        </p:nvSpPr>
        <p:spPr>
          <a:xfrm>
            <a:off x="931818" y="5429290"/>
            <a:ext cx="931050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i="1" dirty="0"/>
              <a:t>Ihr arbeitet in 3er-Gruppen in separaten Breakout-Rooms und könnt euch gegenseitig helfen.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i="1" dirty="0"/>
              <a:t>Jede(r) bearbeitet alle Aufgaben in seinem eigenen Heft.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i="1" dirty="0"/>
              <a:t>Nach Ablauf der 45 Minuten lädt jede(r) ein Foto seiner Aufgaben in Teams hoch.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985812-0D43-417E-B1FC-FACC9DE30B4F}"/>
              </a:ext>
            </a:extLst>
          </p:cNvPr>
          <p:cNvSpPr txBox="1"/>
          <p:nvPr/>
        </p:nvSpPr>
        <p:spPr>
          <a:xfrm rot="970953">
            <a:off x="9517571" y="585307"/>
            <a:ext cx="214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Zeit: 45 Minuten!</a:t>
            </a:r>
          </a:p>
        </p:txBody>
      </p:sp>
    </p:spTree>
    <p:extLst>
      <p:ext uri="{BB962C8B-B14F-4D97-AF65-F5344CB8AC3E}">
        <p14:creationId xmlns:p14="http://schemas.microsoft.com/office/powerpoint/2010/main" val="114728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6C2F62-94D9-499C-BC23-85E6EBCD5499}"/>
              </a:ext>
            </a:extLst>
          </p:cNvPr>
          <p:cNvSpPr txBox="1"/>
          <p:nvPr/>
        </p:nvSpPr>
        <p:spPr>
          <a:xfrm>
            <a:off x="905691" y="502428"/>
            <a:ext cx="69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Aufgaben: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874115-2CD1-4C5B-BE92-FAB83AF656FA}"/>
              </a:ext>
            </a:extLst>
          </p:cNvPr>
          <p:cNvSpPr txBox="1"/>
          <p:nvPr/>
        </p:nvSpPr>
        <p:spPr>
          <a:xfrm>
            <a:off x="905691" y="992777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Kupfer reagiert mit Schwefel in einer exothermen Reaktion zu Kupfersulfid. Im Gegensatz zum Metall Kupfer ist Kupfersulfid blau-schwarz und spröde, es ist ein Salz. Die Masse des Produktes ist genauso groß wie die Summe der Massen der Ausgangsstoffe.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EA3606-4AFE-45D4-9266-E26E27A34F44}"/>
              </a:ext>
            </a:extLst>
          </p:cNvPr>
          <p:cNvSpPr txBox="1"/>
          <p:nvPr/>
        </p:nvSpPr>
        <p:spPr>
          <a:xfrm>
            <a:off x="905691" y="2194560"/>
            <a:ext cx="89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Reaktionsschema:          Kupfer +  Schwefel                          Kupfersulfid ;  exotherm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C85FAEA-C0B3-4B14-B7B9-4307A5069FA9}"/>
              </a:ext>
            </a:extLst>
          </p:cNvPr>
          <p:cNvCxnSpPr/>
          <p:nvPr/>
        </p:nvCxnSpPr>
        <p:spPr>
          <a:xfrm>
            <a:off x="5473336" y="2379226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D29F0A-2563-4187-A52B-D2E580AA82AD}"/>
              </a:ext>
            </a:extLst>
          </p:cNvPr>
          <p:cNvSpPr txBox="1"/>
          <p:nvPr/>
        </p:nvSpPr>
        <p:spPr>
          <a:xfrm>
            <a:off x="905691" y="2969623"/>
            <a:ext cx="9971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Die Reaktionsenergie, die bei der Synthese von Kupfersulfid freigesetzt wird, ist geringer als die von Eisensulfid und Zinksulfid. Bei der Reaktion glüht das Gemisch nur rötlich auf.  </a:t>
            </a:r>
          </a:p>
          <a:p>
            <a:r>
              <a:rPr lang="de-DE" dirty="0"/>
              <a:t>Es muss viel Aktivierungsenergie zugeführt werden.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9DACD3-5DAB-4F99-BCD8-F2CE02786259}"/>
              </a:ext>
            </a:extLst>
          </p:cNvPr>
          <p:cNvSpPr txBox="1"/>
          <p:nvPr/>
        </p:nvSpPr>
        <p:spPr>
          <a:xfrm>
            <a:off x="905691" y="4189873"/>
            <a:ext cx="9466217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Merke</a:t>
            </a:r>
          </a:p>
          <a:p>
            <a:r>
              <a:rPr lang="de-DE" dirty="0"/>
              <a:t>Bei einer chemischen Reaktion findet eine Umgruppierung / Neuordnung der Atome statt, sie werden aber nicht vernichtet oder erzeugt. Daher ändert sich auch die Zahl der Atome bei einer chemischen Reaktion nicht. </a:t>
            </a:r>
          </a:p>
          <a:p>
            <a:r>
              <a:rPr lang="de-DE" dirty="0"/>
              <a:t>Die Gesamtmasse der Stoffe bleibt damit vor und nach der Reaktion gleich (</a:t>
            </a:r>
            <a:r>
              <a:rPr lang="de-DE" b="1" u="sng" dirty="0"/>
              <a:t>Gesetz von der Erhaltung der Masse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44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E80C95-62F0-43CC-AD89-5F828A917D88}"/>
              </a:ext>
            </a:extLst>
          </p:cNvPr>
          <p:cNvSpPr txBox="1"/>
          <p:nvPr/>
        </p:nvSpPr>
        <p:spPr>
          <a:xfrm>
            <a:off x="480604" y="436451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Hausaufgabe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8AA668-2623-4537-8DA6-6A78C49BB805}"/>
              </a:ext>
            </a:extLst>
          </p:cNvPr>
          <p:cNvSpPr txBox="1"/>
          <p:nvPr/>
        </p:nvSpPr>
        <p:spPr>
          <a:xfrm>
            <a:off x="480604" y="2011385"/>
            <a:ext cx="943845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1. Führe folgenden Versuch durch:</a:t>
            </a:r>
          </a:p>
          <a:p>
            <a:pPr marL="539750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Stelle den Teller auf die Waage und fülle ihn mit Wasser. </a:t>
            </a:r>
          </a:p>
          <a:p>
            <a:pPr marL="539750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Stelle nun das Teelicht (oder die Kerze) in die Mitte des Tellers auf das Wasser und entzünde den Docht. </a:t>
            </a:r>
            <a:r>
              <a:rPr lang="de-DE" b="1" i="1" dirty="0"/>
              <a:t>Vorsicht beim Umgang mit offenen Flammen!</a:t>
            </a:r>
          </a:p>
          <a:p>
            <a:pPr marL="539750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Stülpe das Glas über die brennende Kerze und notiere sofort das Gewicht auf der Waage.</a:t>
            </a:r>
          </a:p>
          <a:p>
            <a:pPr marL="539750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Beobachte die Vorgänge im Glas und die Veränderung der Masse auf der Waage.</a:t>
            </a:r>
          </a:p>
          <a:p>
            <a:pPr marL="539750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Du merkst, wenn der Versuch beendet ist.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D04CDD-7056-4FA2-9174-B4FDB8F9439F}"/>
              </a:ext>
            </a:extLst>
          </p:cNvPr>
          <p:cNvSpPr txBox="1"/>
          <p:nvPr/>
        </p:nvSpPr>
        <p:spPr>
          <a:xfrm>
            <a:off x="480604" y="946919"/>
            <a:ext cx="1014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Du brauchst: </a:t>
            </a:r>
          </a:p>
          <a:p>
            <a:r>
              <a:rPr lang="de-DE" dirty="0"/>
              <a:t>Einen tiefen Teller, ein möglichst hohes, schmales Glas, 1 Küchenwaage, 1 Teelicht oder 1 </a:t>
            </a:r>
            <a:r>
              <a:rPr lang="de-DE" dirty="0" err="1"/>
              <a:t>Stumpenkerze</a:t>
            </a:r>
            <a:r>
              <a:rPr lang="de-DE" dirty="0"/>
              <a:t>, Wasser, Streichhölzer oder Feuerzeug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B97632-9676-4212-84C8-5A7C046DC15F}"/>
              </a:ext>
            </a:extLst>
          </p:cNvPr>
          <p:cNvSpPr txBox="1"/>
          <p:nvPr/>
        </p:nvSpPr>
        <p:spPr>
          <a:xfrm>
            <a:off x="480604" y="4585038"/>
            <a:ext cx="107882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de-DE" dirty="0"/>
              <a:t>Notiere deine Beobachtungen.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de-DE" dirty="0"/>
              <a:t>Überlege mithilfe deiner Beobachtungen, welche Stoffe miteinander reagieren. Begründe dies in einem Text.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de-DE" dirty="0"/>
              <a:t>Formuliere ein Reaktionsschema zum Versuch.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de-DE" dirty="0"/>
              <a:t>Erkläre auch deine Beobachtungen zur Veränderung der Masse.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9ACB4A-062E-425B-A56B-035818357E88}"/>
              </a:ext>
            </a:extLst>
          </p:cNvPr>
          <p:cNvSpPr txBox="1"/>
          <p:nvPr/>
        </p:nvSpPr>
        <p:spPr>
          <a:xfrm rot="696323">
            <a:off x="9819848" y="2444306"/>
            <a:ext cx="16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accent1"/>
                </a:solidFill>
              </a:rPr>
              <a:t>Du kannst deinen Versuch auch filmen!</a:t>
            </a:r>
          </a:p>
        </p:txBody>
      </p:sp>
      <p:pic>
        <p:nvPicPr>
          <p:cNvPr id="12" name="full-image-high-res">
            <a:extLst>
              <a:ext uri="{FF2B5EF4-FFF2-40B4-BE49-F238E27FC236}">
                <a16:creationId xmlns:a16="http://schemas.microsoft.com/office/drawing/2014/main" id="{694190DA-715B-4FAD-86F1-4282862B431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9333" y="5390846"/>
            <a:ext cx="1279116" cy="125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69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Online-Unterricht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16</cp:revision>
  <cp:lastPrinted>2021-01-30T18:16:09Z</cp:lastPrinted>
  <dcterms:created xsi:type="dcterms:W3CDTF">2021-01-26T08:57:10Z</dcterms:created>
  <dcterms:modified xsi:type="dcterms:W3CDTF">2021-02-01T12:02:09Z</dcterms:modified>
</cp:coreProperties>
</file>