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8" r:id="rId7"/>
    <p:sldId id="265" r:id="rId8"/>
    <p:sldId id="266" r:id="rId9"/>
    <p:sldId id="267" r:id="rId10"/>
    <p:sldId id="264" r:id="rId11"/>
    <p:sldId id="261" r:id="rId12"/>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92" d="100"/>
          <a:sy n="92" d="100"/>
        </p:scale>
        <p:origin x="10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3E7DC-BCE2-40F7-809B-3CA79CF8C71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BB495B0-23B8-4044-9A9A-C361F3CAC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C9E6752-87CC-40AF-AE5F-BC92FC0519A8}"/>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E2A114C4-ADEF-43CC-AD2B-ECDCAB29ED1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BA833FE-B0B2-49F7-8C58-AE84A6896285}"/>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133823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40A3F3-0444-4917-80E2-D60D580DB23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1962421-B8F8-4F31-928A-BFC3F05FCDC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09A71E-668D-419F-BAAA-019EAB56A312}"/>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800B4EAC-7CE7-4D1E-9D77-4EA7B88F42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441566-0C4D-4BDF-A18A-A3FAD205B6F6}"/>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40659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E3EC7EF-3EDD-47A9-A9A9-BA3AE0DA1CD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7D1E523-C6BA-435F-BFA5-D00FA85F67F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CD6255-151B-4CCF-BBD8-9F101724EA25}"/>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746B4D15-9D9A-42DF-B6FF-FE5B042F8C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9E837CB-F2C8-4F36-A4B9-7154927A432A}"/>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375711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3A9AC8-AFB0-438D-BB7C-AE2DFF67E0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AA8E3E-A531-43C6-A167-91A23EAC5AF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3DCF82A-760D-4EF3-8C60-F38B03AE55DA}"/>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95AF6CE7-4471-40BB-A9C4-005C55B4BB8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0E295B-7F6A-4F9D-951A-B2641C19A40B}"/>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152348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60BC44-1DD9-48BD-9003-F45D5239A0D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CDE733C-961D-4F24-BEFE-0EF728F9F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B8F9C68-378E-4628-A3E7-8353754B9190}"/>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215C553C-4D4B-4329-8454-23745DE097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11DBA9-0554-4870-AF60-628451899577}"/>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159861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C8974D-39B1-411B-9494-C17413009E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8AD920B-BC27-4F1A-BCE4-979DC4A66E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AF8F60F-BFDF-4BE0-97B6-24F1CE3C89B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A3F4AF5-3E60-4FC5-9FC2-5001D58DFE87}"/>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6" name="Fußzeilenplatzhalter 5">
            <a:extLst>
              <a:ext uri="{FF2B5EF4-FFF2-40B4-BE49-F238E27FC236}">
                <a16:creationId xmlns:a16="http://schemas.microsoft.com/office/drawing/2014/main" id="{8019B37D-A243-49CD-A509-9416034AB09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C397C0A-F41D-41E0-B101-4A1CA1299E5A}"/>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375904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BBA0E5-607A-4954-AC21-801C03F8D76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0E6B6C-9A82-47BA-9260-4D7CECD05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54D1F3-9CC7-4DA4-8C78-F049654587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C8E4D27-875D-456F-BC58-ADF5E8680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2A9F684-F588-4E53-9F75-272881CC387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2974269-BA2F-45D0-8AB9-DD0F0CBE61DA}"/>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8" name="Fußzeilenplatzhalter 7">
            <a:extLst>
              <a:ext uri="{FF2B5EF4-FFF2-40B4-BE49-F238E27FC236}">
                <a16:creationId xmlns:a16="http://schemas.microsoft.com/office/drawing/2014/main" id="{599E1D4C-7602-4911-AA53-3BA9D0D5B19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E734A20-3A38-4468-A38B-D26BCF8BA702}"/>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219537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DE363-DC4C-4AC1-8379-679889EA363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7557187-D105-4F18-A471-B33A94688D74}"/>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4" name="Fußzeilenplatzhalter 3">
            <a:extLst>
              <a:ext uri="{FF2B5EF4-FFF2-40B4-BE49-F238E27FC236}">
                <a16:creationId xmlns:a16="http://schemas.microsoft.com/office/drawing/2014/main" id="{56585405-5332-422D-82E0-2F62B9D026E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57E310E-22C1-4D4A-BC51-4ECCAC77D713}"/>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329749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7D552A7-D740-4AB5-A967-886BBE3CE1B1}"/>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3" name="Fußzeilenplatzhalter 2">
            <a:extLst>
              <a:ext uri="{FF2B5EF4-FFF2-40B4-BE49-F238E27FC236}">
                <a16:creationId xmlns:a16="http://schemas.microsoft.com/office/drawing/2014/main" id="{326EDDE0-463C-40A3-9233-1C09E5405C5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DB2C705-58A2-4A5C-B87E-22378774BBF6}"/>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43494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80CEF1-901F-4E98-B8EE-0D58967FB8D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BDB2C34-EDE6-4ADA-962E-FC01B3033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6EA78C1-FCFB-4DFC-A29C-F8B95B60B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374D279-A1C3-4B7E-9AAA-E6C61C369C32}"/>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6" name="Fußzeilenplatzhalter 5">
            <a:extLst>
              <a:ext uri="{FF2B5EF4-FFF2-40B4-BE49-F238E27FC236}">
                <a16:creationId xmlns:a16="http://schemas.microsoft.com/office/drawing/2014/main" id="{1A0F1472-00D2-4196-A42A-F6B954318E3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8CE3EF-E061-412C-987F-3224BF7B820F}"/>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145868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3F096-C1AF-4897-AC97-6E95E0629FC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577A893-44C5-41C7-B051-E5BAE97F3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2E3E8E3-43FC-4ED4-81EC-2AAEE05C0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C431828-0004-4A63-BE55-AFC74A626A66}"/>
              </a:ext>
            </a:extLst>
          </p:cNvPr>
          <p:cNvSpPr>
            <a:spLocks noGrp="1"/>
          </p:cNvSpPr>
          <p:nvPr>
            <p:ph type="dt" sz="half" idx="10"/>
          </p:nvPr>
        </p:nvSpPr>
        <p:spPr/>
        <p:txBody>
          <a:bodyPr/>
          <a:lstStyle/>
          <a:p>
            <a:fld id="{D906BBA4-E4B1-41FD-B8D7-4CF7435FC418}" type="datetimeFigureOut">
              <a:rPr lang="de-DE" smtClean="0"/>
              <a:t>09.02.2021</a:t>
            </a:fld>
            <a:endParaRPr lang="de-DE"/>
          </a:p>
        </p:txBody>
      </p:sp>
      <p:sp>
        <p:nvSpPr>
          <p:cNvPr id="6" name="Fußzeilenplatzhalter 5">
            <a:extLst>
              <a:ext uri="{FF2B5EF4-FFF2-40B4-BE49-F238E27FC236}">
                <a16:creationId xmlns:a16="http://schemas.microsoft.com/office/drawing/2014/main" id="{32183BB0-AE8F-438D-9863-705C7E9E4F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6AC2E9-8C1F-487B-AFD8-1B1587951E68}"/>
              </a:ext>
            </a:extLst>
          </p:cNvPr>
          <p:cNvSpPr>
            <a:spLocks noGrp="1"/>
          </p:cNvSpPr>
          <p:nvPr>
            <p:ph type="sldNum" sz="quarter" idx="12"/>
          </p:nvPr>
        </p:nvSpPr>
        <p:spPr/>
        <p:txBody>
          <a:bodyPr/>
          <a:lstStyle/>
          <a:p>
            <a:fld id="{F404B3F3-7DF7-462D-81FE-3679AD1B7E91}" type="slidenum">
              <a:rPr lang="de-DE" smtClean="0"/>
              <a:t>‹Nr.›</a:t>
            </a:fld>
            <a:endParaRPr lang="de-DE"/>
          </a:p>
        </p:txBody>
      </p:sp>
    </p:spTree>
    <p:extLst>
      <p:ext uri="{BB962C8B-B14F-4D97-AF65-F5344CB8AC3E}">
        <p14:creationId xmlns:p14="http://schemas.microsoft.com/office/powerpoint/2010/main" val="175760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AB3DA5-5001-43C3-974C-3D214D3B4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87F191B-19A6-416A-9C3F-B3A53FE58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2C2155-A978-4291-8A71-E8FE909C2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6BBA4-E4B1-41FD-B8D7-4CF7435FC418}" type="datetimeFigureOut">
              <a:rPr lang="de-DE" smtClean="0"/>
              <a:t>09.02.2021</a:t>
            </a:fld>
            <a:endParaRPr lang="de-DE"/>
          </a:p>
        </p:txBody>
      </p:sp>
      <p:sp>
        <p:nvSpPr>
          <p:cNvPr id="5" name="Fußzeilenplatzhalter 4">
            <a:extLst>
              <a:ext uri="{FF2B5EF4-FFF2-40B4-BE49-F238E27FC236}">
                <a16:creationId xmlns:a16="http://schemas.microsoft.com/office/drawing/2014/main" id="{FEC4995C-96D4-460D-A390-9BCFFAF85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5577B8A-BF2F-4E51-BE80-A041035A6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4B3F3-7DF7-462D-81FE-3679AD1B7E91}" type="slidenum">
              <a:rPr lang="de-DE" smtClean="0"/>
              <a:t>‹Nr.›</a:t>
            </a:fld>
            <a:endParaRPr lang="de-DE"/>
          </a:p>
        </p:txBody>
      </p:sp>
    </p:spTree>
    <p:extLst>
      <p:ext uri="{BB962C8B-B14F-4D97-AF65-F5344CB8AC3E}">
        <p14:creationId xmlns:p14="http://schemas.microsoft.com/office/powerpoint/2010/main" val="367710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www.youtube.com/watch?v=hIg6ZKZu4H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CB93D-5612-4844-A080-260ADE88EA55}"/>
              </a:ext>
            </a:extLst>
          </p:cNvPr>
          <p:cNvSpPr>
            <a:spLocks noGrp="1"/>
          </p:cNvSpPr>
          <p:nvPr>
            <p:ph type="ctrTitle"/>
          </p:nvPr>
        </p:nvSpPr>
        <p:spPr>
          <a:xfrm>
            <a:off x="1524000" y="538889"/>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B4DD22C5-CED3-4D4F-BC73-DE38A98EBE41}"/>
              </a:ext>
            </a:extLst>
          </p:cNvPr>
          <p:cNvSpPr>
            <a:spLocks noGrp="1"/>
          </p:cNvSpPr>
          <p:nvPr>
            <p:ph type="subTitle" idx="1"/>
          </p:nvPr>
        </p:nvSpPr>
        <p:spPr>
          <a:xfrm>
            <a:off x="1524000" y="3018564"/>
            <a:ext cx="9144000" cy="1655762"/>
          </a:xfrm>
        </p:spPr>
        <p:txBody>
          <a:bodyPr/>
          <a:lstStyle/>
          <a:p>
            <a:r>
              <a:rPr lang="de-DE" dirty="0"/>
              <a:t>09.02.21</a:t>
            </a:r>
          </a:p>
        </p:txBody>
      </p:sp>
    </p:spTree>
    <p:extLst>
      <p:ext uri="{BB962C8B-B14F-4D97-AF65-F5344CB8AC3E}">
        <p14:creationId xmlns:p14="http://schemas.microsoft.com/office/powerpoint/2010/main" val="26819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Text, Gerät enthält.&#10;&#10;Automatisch generierte Beschreibung">
            <a:extLst>
              <a:ext uri="{FF2B5EF4-FFF2-40B4-BE49-F238E27FC236}">
                <a16:creationId xmlns:a16="http://schemas.microsoft.com/office/drawing/2014/main" id="{372B2E8D-630C-4E57-87D8-45C909F60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12" y="2364307"/>
            <a:ext cx="2888133" cy="2129386"/>
          </a:xfrm>
          <a:prstGeom prst="rect">
            <a:avLst/>
          </a:prstGeom>
        </p:spPr>
      </p:pic>
      <p:pic>
        <p:nvPicPr>
          <p:cNvPr id="3" name="Grafik 2">
            <a:extLst>
              <a:ext uri="{FF2B5EF4-FFF2-40B4-BE49-F238E27FC236}">
                <a16:creationId xmlns:a16="http://schemas.microsoft.com/office/drawing/2014/main" id="{C77105B8-D672-4DFA-BE2E-907E80756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881" y="2364307"/>
            <a:ext cx="2888133" cy="2129386"/>
          </a:xfrm>
          <a:prstGeom prst="rect">
            <a:avLst/>
          </a:prstGeom>
        </p:spPr>
      </p:pic>
      <p:sp>
        <p:nvSpPr>
          <p:cNvPr id="4" name="Textfeld 3">
            <a:extLst>
              <a:ext uri="{FF2B5EF4-FFF2-40B4-BE49-F238E27FC236}">
                <a16:creationId xmlns:a16="http://schemas.microsoft.com/office/drawing/2014/main" id="{6F94A8B3-46AC-4160-9B41-AC59F1173AD0}"/>
              </a:ext>
            </a:extLst>
          </p:cNvPr>
          <p:cNvSpPr txBox="1"/>
          <p:nvPr/>
        </p:nvSpPr>
        <p:spPr>
          <a:xfrm>
            <a:off x="624939" y="1124693"/>
            <a:ext cx="6094268" cy="646331"/>
          </a:xfrm>
          <a:prstGeom prst="rect">
            <a:avLst/>
          </a:prstGeom>
          <a:noFill/>
        </p:spPr>
        <p:txBody>
          <a:bodyPr wrap="square">
            <a:spAutoFit/>
          </a:bodyPr>
          <a:lstStyle/>
          <a:p>
            <a:r>
              <a:rPr lang="de-DE" dirty="0">
                <a:hlinkClick r:id="rId4"/>
              </a:rPr>
              <a:t>https://www.youtube.com/watch?v=hIg6ZKZu4HI</a:t>
            </a:r>
            <a:endParaRPr lang="de-DE" dirty="0"/>
          </a:p>
          <a:p>
            <a:r>
              <a:rPr lang="de-DE" dirty="0"/>
              <a:t>(bis Minute 1:27)</a:t>
            </a:r>
          </a:p>
        </p:txBody>
      </p:sp>
      <p:sp>
        <p:nvSpPr>
          <p:cNvPr id="5" name="Textfeld 4">
            <a:extLst>
              <a:ext uri="{FF2B5EF4-FFF2-40B4-BE49-F238E27FC236}">
                <a16:creationId xmlns:a16="http://schemas.microsoft.com/office/drawing/2014/main" id="{BDBF7F01-B9B8-45A3-9D0A-597043C8CD58}"/>
              </a:ext>
            </a:extLst>
          </p:cNvPr>
          <p:cNvSpPr txBox="1"/>
          <p:nvPr/>
        </p:nvSpPr>
        <p:spPr>
          <a:xfrm>
            <a:off x="716895" y="556684"/>
            <a:ext cx="5747735" cy="369332"/>
          </a:xfrm>
          <a:prstGeom prst="rect">
            <a:avLst/>
          </a:prstGeom>
          <a:noFill/>
        </p:spPr>
        <p:txBody>
          <a:bodyPr wrap="square" rtlCol="0">
            <a:spAutoFit/>
          </a:bodyPr>
          <a:lstStyle/>
          <a:p>
            <a:r>
              <a:rPr lang="de-DE" b="1" u="sng" dirty="0"/>
              <a:t>Versuch: Verbrennen von Eisenwolle</a:t>
            </a:r>
          </a:p>
        </p:txBody>
      </p:sp>
    </p:spTree>
    <p:extLst>
      <p:ext uri="{BB962C8B-B14F-4D97-AF65-F5344CB8AC3E}">
        <p14:creationId xmlns:p14="http://schemas.microsoft.com/office/powerpoint/2010/main" val="110962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231D908-ECA3-49B9-B5E6-FCB6C9E9FDA4}"/>
              </a:ext>
            </a:extLst>
          </p:cNvPr>
          <p:cNvPicPr>
            <a:picLocks noChangeAspect="1"/>
          </p:cNvPicPr>
          <p:nvPr/>
        </p:nvPicPr>
        <p:blipFill>
          <a:blip r:embed="rId2"/>
          <a:stretch>
            <a:fillRect/>
          </a:stretch>
        </p:blipFill>
        <p:spPr>
          <a:xfrm>
            <a:off x="1413374" y="933333"/>
            <a:ext cx="2752725" cy="2600325"/>
          </a:xfrm>
          <a:prstGeom prst="rect">
            <a:avLst/>
          </a:prstGeom>
        </p:spPr>
      </p:pic>
      <p:cxnSp>
        <p:nvCxnSpPr>
          <p:cNvPr id="9" name="Gerade Verbindung mit Pfeil 8">
            <a:extLst>
              <a:ext uri="{FF2B5EF4-FFF2-40B4-BE49-F238E27FC236}">
                <a16:creationId xmlns:a16="http://schemas.microsoft.com/office/drawing/2014/main" id="{72DE30DA-64AA-4FEA-B382-D93A5DBA6AAF}"/>
              </a:ext>
            </a:extLst>
          </p:cNvPr>
          <p:cNvCxnSpPr>
            <a:cxnSpLocks/>
          </p:cNvCxnSpPr>
          <p:nvPr/>
        </p:nvCxnSpPr>
        <p:spPr>
          <a:xfrm>
            <a:off x="4343788" y="2000323"/>
            <a:ext cx="2716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Gerader Verbinder 11">
            <a:extLst>
              <a:ext uri="{FF2B5EF4-FFF2-40B4-BE49-F238E27FC236}">
                <a16:creationId xmlns:a16="http://schemas.microsoft.com/office/drawing/2014/main" id="{C946B208-C386-4137-B16C-0199CF39E99F}"/>
              </a:ext>
            </a:extLst>
          </p:cNvPr>
          <p:cNvCxnSpPr>
            <a:cxnSpLocks/>
          </p:cNvCxnSpPr>
          <p:nvPr/>
        </p:nvCxnSpPr>
        <p:spPr>
          <a:xfrm flipH="1" flipV="1">
            <a:off x="1064651" y="1579418"/>
            <a:ext cx="602674" cy="322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7D437515-E3E4-4798-B713-BAF960A46C9C}"/>
              </a:ext>
            </a:extLst>
          </p:cNvPr>
          <p:cNvSpPr txBox="1"/>
          <p:nvPr/>
        </p:nvSpPr>
        <p:spPr>
          <a:xfrm>
            <a:off x="434133" y="1256252"/>
            <a:ext cx="804879" cy="646331"/>
          </a:xfrm>
          <a:prstGeom prst="rect">
            <a:avLst/>
          </a:prstGeom>
          <a:noFill/>
        </p:spPr>
        <p:txBody>
          <a:bodyPr wrap="square" rtlCol="0">
            <a:spAutoFit/>
          </a:bodyPr>
          <a:lstStyle/>
          <a:p>
            <a:r>
              <a:rPr lang="de-DE" dirty="0"/>
              <a:t>Eisen-wolle</a:t>
            </a:r>
          </a:p>
        </p:txBody>
      </p:sp>
      <p:sp>
        <p:nvSpPr>
          <p:cNvPr id="15" name="Textfeld 14">
            <a:extLst>
              <a:ext uri="{FF2B5EF4-FFF2-40B4-BE49-F238E27FC236}">
                <a16:creationId xmlns:a16="http://schemas.microsoft.com/office/drawing/2014/main" id="{90A0F6E8-D1FE-4367-99D9-E1AB44F598E3}"/>
              </a:ext>
            </a:extLst>
          </p:cNvPr>
          <p:cNvSpPr txBox="1"/>
          <p:nvPr/>
        </p:nvSpPr>
        <p:spPr>
          <a:xfrm>
            <a:off x="4514822" y="1117753"/>
            <a:ext cx="2171700" cy="923330"/>
          </a:xfrm>
          <a:prstGeom prst="rect">
            <a:avLst/>
          </a:prstGeom>
          <a:noFill/>
        </p:spPr>
        <p:txBody>
          <a:bodyPr wrap="square" rtlCol="0">
            <a:spAutoFit/>
          </a:bodyPr>
          <a:lstStyle/>
          <a:p>
            <a:r>
              <a:rPr lang="de-DE" i="1" dirty="0"/>
              <a:t>Eisenwolle auf der rechten Seite wird entzündet</a:t>
            </a:r>
          </a:p>
        </p:txBody>
      </p:sp>
      <p:sp>
        <p:nvSpPr>
          <p:cNvPr id="16" name="Textfeld 15">
            <a:extLst>
              <a:ext uri="{FF2B5EF4-FFF2-40B4-BE49-F238E27FC236}">
                <a16:creationId xmlns:a16="http://schemas.microsoft.com/office/drawing/2014/main" id="{9AADC7C2-A6BF-4443-AC04-8CCF3A105602}"/>
              </a:ext>
            </a:extLst>
          </p:cNvPr>
          <p:cNvSpPr txBox="1"/>
          <p:nvPr/>
        </p:nvSpPr>
        <p:spPr>
          <a:xfrm>
            <a:off x="509155" y="277919"/>
            <a:ext cx="9299863" cy="369332"/>
          </a:xfrm>
          <a:prstGeom prst="rect">
            <a:avLst/>
          </a:prstGeom>
          <a:noFill/>
        </p:spPr>
        <p:txBody>
          <a:bodyPr wrap="square" rtlCol="0">
            <a:spAutoFit/>
          </a:bodyPr>
          <a:lstStyle/>
          <a:p>
            <a:r>
              <a:rPr lang="de-DE" b="1" u="sng" dirty="0"/>
              <a:t>Versuch: Verbrennen von Eisenwolle</a:t>
            </a:r>
          </a:p>
        </p:txBody>
      </p:sp>
      <p:sp>
        <p:nvSpPr>
          <p:cNvPr id="17" name="Textfeld 16">
            <a:extLst>
              <a:ext uri="{FF2B5EF4-FFF2-40B4-BE49-F238E27FC236}">
                <a16:creationId xmlns:a16="http://schemas.microsoft.com/office/drawing/2014/main" id="{9D1C1CEA-201E-48D8-A963-C506C3A17DE1}"/>
              </a:ext>
            </a:extLst>
          </p:cNvPr>
          <p:cNvSpPr txBox="1"/>
          <p:nvPr/>
        </p:nvSpPr>
        <p:spPr>
          <a:xfrm>
            <a:off x="434133" y="4004160"/>
            <a:ext cx="9374885" cy="923330"/>
          </a:xfrm>
          <a:prstGeom prst="rect">
            <a:avLst/>
          </a:prstGeom>
          <a:noFill/>
        </p:spPr>
        <p:txBody>
          <a:bodyPr wrap="square" rtlCol="0">
            <a:spAutoFit/>
          </a:bodyPr>
          <a:lstStyle/>
          <a:p>
            <a:r>
              <a:rPr lang="de-DE" dirty="0"/>
              <a:t>Beobachtung: 	Die grau-glänzende Eisenwolle glüht nach dem Entzünden orange-gelb durch.</a:t>
            </a:r>
          </a:p>
          <a:p>
            <a:r>
              <a:rPr lang="de-DE" dirty="0"/>
              <a:t>		Das Produkt ist blau-schwarz und spröde.</a:t>
            </a:r>
          </a:p>
          <a:p>
            <a:r>
              <a:rPr lang="de-DE" dirty="0"/>
              <a:t>		Die Masse des Produktes ist größer als die des Eduktes</a:t>
            </a:r>
          </a:p>
        </p:txBody>
      </p:sp>
      <p:sp>
        <p:nvSpPr>
          <p:cNvPr id="18" name="Textfeld 17">
            <a:extLst>
              <a:ext uri="{FF2B5EF4-FFF2-40B4-BE49-F238E27FC236}">
                <a16:creationId xmlns:a16="http://schemas.microsoft.com/office/drawing/2014/main" id="{4465F638-A3EC-44EE-B181-19855BD37BB1}"/>
              </a:ext>
            </a:extLst>
          </p:cNvPr>
          <p:cNvSpPr txBox="1"/>
          <p:nvPr/>
        </p:nvSpPr>
        <p:spPr>
          <a:xfrm>
            <a:off x="434133" y="5042256"/>
            <a:ext cx="9528463" cy="646331"/>
          </a:xfrm>
          <a:prstGeom prst="rect">
            <a:avLst/>
          </a:prstGeom>
          <a:noFill/>
        </p:spPr>
        <p:txBody>
          <a:bodyPr wrap="square" rtlCol="0">
            <a:spAutoFit/>
          </a:bodyPr>
          <a:lstStyle/>
          <a:p>
            <a:pPr marL="893763" indent="-893763"/>
            <a:r>
              <a:rPr lang="de-DE" dirty="0"/>
              <a:t>Ergebnis:	Eisen verbrennt in einer exothermen Reaktion mit dem Sauerstoff der Luft. Dabei verbindet sich Eisen mit Sauerstoff zu Eisenoxid.</a:t>
            </a:r>
          </a:p>
        </p:txBody>
      </p:sp>
      <p:sp>
        <p:nvSpPr>
          <p:cNvPr id="19" name="Textfeld 18">
            <a:extLst>
              <a:ext uri="{FF2B5EF4-FFF2-40B4-BE49-F238E27FC236}">
                <a16:creationId xmlns:a16="http://schemas.microsoft.com/office/drawing/2014/main" id="{29255320-1B97-475A-B86A-DD1FFC78EBB0}"/>
              </a:ext>
            </a:extLst>
          </p:cNvPr>
          <p:cNvSpPr txBox="1"/>
          <p:nvPr/>
        </p:nvSpPr>
        <p:spPr>
          <a:xfrm>
            <a:off x="434133" y="5886398"/>
            <a:ext cx="11430000" cy="369332"/>
          </a:xfrm>
          <a:prstGeom prst="rect">
            <a:avLst/>
          </a:prstGeom>
          <a:noFill/>
        </p:spPr>
        <p:txBody>
          <a:bodyPr wrap="square" rtlCol="0">
            <a:spAutoFit/>
          </a:bodyPr>
          <a:lstStyle/>
          <a:p>
            <a:r>
              <a:rPr lang="de-DE" dirty="0"/>
              <a:t>Reaktionsschema:           Eisen   +   Sauerstoff      		  Eisenoxid</a:t>
            </a:r>
          </a:p>
        </p:txBody>
      </p:sp>
      <p:cxnSp>
        <p:nvCxnSpPr>
          <p:cNvPr id="21" name="Gerade Verbindung mit Pfeil 20">
            <a:extLst>
              <a:ext uri="{FF2B5EF4-FFF2-40B4-BE49-F238E27FC236}">
                <a16:creationId xmlns:a16="http://schemas.microsoft.com/office/drawing/2014/main" id="{EA6CE06B-E9B7-4CD7-BF29-536B0A951FAE}"/>
              </a:ext>
            </a:extLst>
          </p:cNvPr>
          <p:cNvCxnSpPr/>
          <p:nvPr/>
        </p:nvCxnSpPr>
        <p:spPr>
          <a:xfrm>
            <a:off x="5029200" y="6071064"/>
            <a:ext cx="9559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Grafik 22">
            <a:extLst>
              <a:ext uri="{FF2B5EF4-FFF2-40B4-BE49-F238E27FC236}">
                <a16:creationId xmlns:a16="http://schemas.microsoft.com/office/drawing/2014/main" id="{A0612F69-3910-404A-ADB4-A551A374D9DC}"/>
              </a:ext>
            </a:extLst>
          </p:cNvPr>
          <p:cNvPicPr>
            <a:picLocks noChangeAspect="1"/>
          </p:cNvPicPr>
          <p:nvPr/>
        </p:nvPicPr>
        <p:blipFill>
          <a:blip r:embed="rId3"/>
          <a:stretch>
            <a:fillRect/>
          </a:stretch>
        </p:blipFill>
        <p:spPr>
          <a:xfrm>
            <a:off x="7408929" y="1009650"/>
            <a:ext cx="2800350" cy="2419350"/>
          </a:xfrm>
          <a:prstGeom prst="rect">
            <a:avLst/>
          </a:prstGeom>
        </p:spPr>
      </p:pic>
    </p:spTree>
    <p:extLst>
      <p:ext uri="{BB962C8B-B14F-4D97-AF65-F5344CB8AC3E}">
        <p14:creationId xmlns:p14="http://schemas.microsoft.com/office/powerpoint/2010/main" val="397462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11">
            <a:extLst>
              <a:ext uri="{FF2B5EF4-FFF2-40B4-BE49-F238E27FC236}">
                <a16:creationId xmlns:a16="http://schemas.microsoft.com/office/drawing/2014/main" id="{E468310C-3608-4EC9-B206-9972995DC583}"/>
              </a:ext>
            </a:extLst>
          </p:cNvPr>
          <p:cNvSpPr txBox="1"/>
          <p:nvPr/>
        </p:nvSpPr>
        <p:spPr>
          <a:xfrm>
            <a:off x="6054015" y="5891613"/>
            <a:ext cx="1395495" cy="369332"/>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i="1" dirty="0"/>
              <a:t>kondensiert</a:t>
            </a:r>
          </a:p>
        </p:txBody>
      </p:sp>
      <p:cxnSp>
        <p:nvCxnSpPr>
          <p:cNvPr id="23" name="Gerade Verbindung mit Pfeil 22">
            <a:extLst>
              <a:ext uri="{FF2B5EF4-FFF2-40B4-BE49-F238E27FC236}">
                <a16:creationId xmlns:a16="http://schemas.microsoft.com/office/drawing/2014/main" id="{47030F33-A777-402F-8DE6-77CF151FFBE2}"/>
              </a:ext>
            </a:extLst>
          </p:cNvPr>
          <p:cNvCxnSpPr/>
          <p:nvPr/>
        </p:nvCxnSpPr>
        <p:spPr>
          <a:xfrm>
            <a:off x="6619783" y="5591779"/>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feld 1">
            <a:extLst>
              <a:ext uri="{FF2B5EF4-FFF2-40B4-BE49-F238E27FC236}">
                <a16:creationId xmlns:a16="http://schemas.microsoft.com/office/drawing/2014/main" id="{57E80C95-62F0-43CC-AD89-5F828A917D88}"/>
              </a:ext>
            </a:extLst>
          </p:cNvPr>
          <p:cNvSpPr txBox="1"/>
          <p:nvPr/>
        </p:nvSpPr>
        <p:spPr>
          <a:xfrm>
            <a:off x="480604" y="436451"/>
            <a:ext cx="6818811" cy="369332"/>
          </a:xfrm>
          <a:prstGeom prst="rect">
            <a:avLst/>
          </a:prstGeom>
          <a:noFill/>
        </p:spPr>
        <p:txBody>
          <a:bodyPr wrap="square" rtlCol="0">
            <a:spAutoFit/>
          </a:bodyPr>
          <a:lstStyle/>
          <a:p>
            <a:r>
              <a:rPr lang="de-DE" b="1" dirty="0"/>
              <a:t>Hausaufgabe</a:t>
            </a:r>
          </a:p>
        </p:txBody>
      </p:sp>
      <p:sp>
        <p:nvSpPr>
          <p:cNvPr id="7" name="Textfeld 6">
            <a:extLst>
              <a:ext uri="{FF2B5EF4-FFF2-40B4-BE49-F238E27FC236}">
                <a16:creationId xmlns:a16="http://schemas.microsoft.com/office/drawing/2014/main" id="{F05D7B07-ED3E-4D0E-BC88-DCD868A039B3}"/>
              </a:ext>
            </a:extLst>
          </p:cNvPr>
          <p:cNvSpPr txBox="1"/>
          <p:nvPr/>
        </p:nvSpPr>
        <p:spPr>
          <a:xfrm>
            <a:off x="480604" y="935182"/>
            <a:ext cx="5816287" cy="1477328"/>
          </a:xfrm>
          <a:prstGeom prst="rect">
            <a:avLst/>
          </a:prstGeom>
          <a:noFill/>
        </p:spPr>
        <p:txBody>
          <a:bodyPr wrap="square" rtlCol="0">
            <a:spAutoFit/>
          </a:bodyPr>
          <a:lstStyle/>
          <a:p>
            <a:r>
              <a:rPr lang="de-DE" u="sng" dirty="0"/>
              <a:t>Beobachtungen</a:t>
            </a:r>
            <a:r>
              <a:rPr lang="de-DE" dirty="0"/>
              <a:t>:</a:t>
            </a:r>
          </a:p>
          <a:p>
            <a:pPr marL="285750" indent="-285750">
              <a:buFont typeface="Arial" panose="020B0604020202020204" pitchFamily="34" charset="0"/>
              <a:buChar char="•"/>
            </a:pPr>
            <a:r>
              <a:rPr lang="de-DE" dirty="0"/>
              <a:t>Kondenswasser bildet sich innen am Glasrand.</a:t>
            </a:r>
          </a:p>
          <a:p>
            <a:pPr marL="285750" indent="-285750">
              <a:buFont typeface="Arial" panose="020B0604020202020204" pitchFamily="34" charset="0"/>
              <a:buChar char="•"/>
            </a:pPr>
            <a:r>
              <a:rPr lang="de-DE" dirty="0"/>
              <a:t>Das Wasser steigt im Glas hoch.</a:t>
            </a:r>
          </a:p>
          <a:p>
            <a:pPr marL="285750" indent="-285750">
              <a:buFont typeface="Arial" panose="020B0604020202020204" pitchFamily="34" charset="0"/>
              <a:buChar char="•"/>
            </a:pPr>
            <a:r>
              <a:rPr lang="de-DE" dirty="0"/>
              <a:t>Die Kerze erlischt nach einiger Zeit.</a:t>
            </a:r>
          </a:p>
          <a:p>
            <a:pPr marL="285750" indent="-285750">
              <a:buFont typeface="Arial" panose="020B0604020202020204" pitchFamily="34" charset="0"/>
              <a:buChar char="•"/>
            </a:pPr>
            <a:r>
              <a:rPr lang="de-DE" dirty="0"/>
              <a:t>Die Masse bleibt konstant.</a:t>
            </a:r>
          </a:p>
        </p:txBody>
      </p:sp>
      <p:sp>
        <p:nvSpPr>
          <p:cNvPr id="8" name="Textfeld 7">
            <a:extLst>
              <a:ext uri="{FF2B5EF4-FFF2-40B4-BE49-F238E27FC236}">
                <a16:creationId xmlns:a16="http://schemas.microsoft.com/office/drawing/2014/main" id="{79011D53-2B88-4C99-8837-DD92DED60652}"/>
              </a:ext>
            </a:extLst>
          </p:cNvPr>
          <p:cNvSpPr txBox="1"/>
          <p:nvPr/>
        </p:nvSpPr>
        <p:spPr>
          <a:xfrm>
            <a:off x="480604" y="2541909"/>
            <a:ext cx="11310389" cy="2585323"/>
          </a:xfrm>
          <a:prstGeom prst="rect">
            <a:avLst/>
          </a:prstGeom>
          <a:noFill/>
        </p:spPr>
        <p:txBody>
          <a:bodyPr wrap="square" rtlCol="0">
            <a:spAutoFit/>
          </a:bodyPr>
          <a:lstStyle/>
          <a:p>
            <a:r>
              <a:rPr lang="de-DE" u="sng" dirty="0"/>
              <a:t>Erklärung / Vermutung</a:t>
            </a:r>
            <a:r>
              <a:rPr lang="de-DE" dirty="0"/>
              <a:t>:</a:t>
            </a:r>
          </a:p>
          <a:p>
            <a:r>
              <a:rPr lang="de-DE" dirty="0"/>
              <a:t>Da das Wasser im Glas hoch steigt und auch nach dem Abkühlen des Glases der Wasserspiegel erhöht bleibt, ist zu vermuten, dass das Luftvolumen im Glas während des Brennens der Kerze abgenommen hat. Dadurch wird das Wasser hochgesaugt. Da sich auch die Masse nicht ändert, ist kein Stoff aus dem Glas entwichen. Ein Teil der Luft, nämlich Sauerstoff, hat also beim Verbrennen der Kerze reagiert. Ein Reaktionsprodukt muss Wasserdampf sein, der innen am Glasrand kondensiert ist.</a:t>
            </a:r>
          </a:p>
          <a:p>
            <a:endParaRPr lang="de-DE" dirty="0"/>
          </a:p>
          <a:p>
            <a:r>
              <a:rPr lang="de-DE" dirty="0"/>
              <a:t>Das </a:t>
            </a:r>
            <a:r>
              <a:rPr lang="de-DE" u="sng" dirty="0"/>
              <a:t>Reaktionsschema</a:t>
            </a:r>
            <a:r>
              <a:rPr lang="de-DE" dirty="0"/>
              <a:t> müsste daher lauten:</a:t>
            </a:r>
          </a:p>
          <a:p>
            <a:r>
              <a:rPr lang="de-DE" dirty="0"/>
              <a:t>Wachs + Sauerstoff </a:t>
            </a:r>
            <a:r>
              <a:rPr lang="de-DE" dirty="0">
                <a:sym typeface="Wingdings" panose="05000000000000000000" pitchFamily="2" charset="2"/>
              </a:rPr>
              <a:t> Wasser + ?</a:t>
            </a:r>
            <a:endParaRPr lang="de-DE" dirty="0"/>
          </a:p>
        </p:txBody>
      </p:sp>
      <p:sp>
        <p:nvSpPr>
          <p:cNvPr id="9" name="Textfeld 8">
            <a:extLst>
              <a:ext uri="{FF2B5EF4-FFF2-40B4-BE49-F238E27FC236}">
                <a16:creationId xmlns:a16="http://schemas.microsoft.com/office/drawing/2014/main" id="{E22FA804-27F2-4FE4-9204-239F2BCA92EB}"/>
              </a:ext>
            </a:extLst>
          </p:cNvPr>
          <p:cNvSpPr txBox="1"/>
          <p:nvPr/>
        </p:nvSpPr>
        <p:spPr>
          <a:xfrm>
            <a:off x="480604" y="5195455"/>
            <a:ext cx="11146823" cy="369332"/>
          </a:xfrm>
          <a:prstGeom prst="rect">
            <a:avLst/>
          </a:prstGeom>
          <a:noFill/>
        </p:spPr>
        <p:txBody>
          <a:bodyPr wrap="square" rtlCol="0">
            <a:spAutoFit/>
          </a:bodyPr>
          <a:lstStyle/>
          <a:p>
            <a:r>
              <a:rPr lang="de-DE" dirty="0"/>
              <a:t>Vollständig: 	Wachs   +  Sauerstoff   		Wasserdampf  +  Kohlenstoffdioxid</a:t>
            </a:r>
          </a:p>
        </p:txBody>
      </p:sp>
      <p:cxnSp>
        <p:nvCxnSpPr>
          <p:cNvPr id="14" name="Gerade Verbindung mit Pfeil 13">
            <a:extLst>
              <a:ext uri="{FF2B5EF4-FFF2-40B4-BE49-F238E27FC236}">
                <a16:creationId xmlns:a16="http://schemas.microsoft.com/office/drawing/2014/main" id="{3EFA414E-E806-4AAD-A666-FF45A6148596}"/>
              </a:ext>
            </a:extLst>
          </p:cNvPr>
          <p:cNvCxnSpPr/>
          <p:nvPr/>
        </p:nvCxnSpPr>
        <p:spPr>
          <a:xfrm>
            <a:off x="4717473" y="5392882"/>
            <a:ext cx="9455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feld 14">
            <a:extLst>
              <a:ext uri="{FF2B5EF4-FFF2-40B4-BE49-F238E27FC236}">
                <a16:creationId xmlns:a16="http://schemas.microsoft.com/office/drawing/2014/main" id="{C862444D-6B8D-43BC-B3C4-7A91BE71C7EB}"/>
              </a:ext>
            </a:extLst>
          </p:cNvPr>
          <p:cNvSpPr txBox="1"/>
          <p:nvPr/>
        </p:nvSpPr>
        <p:spPr>
          <a:xfrm>
            <a:off x="7766245" y="5854093"/>
            <a:ext cx="3231223" cy="646331"/>
          </a:xfrm>
          <a:prstGeom prst="rect">
            <a:avLst/>
          </a:prstGeom>
          <a:noFill/>
        </p:spPr>
        <p:txBody>
          <a:bodyPr wrap="square" rtlCol="0">
            <a:spAutoFit/>
          </a:bodyPr>
          <a:lstStyle/>
          <a:p>
            <a:r>
              <a:rPr lang="de-DE" i="1" dirty="0"/>
              <a:t>Löst sich zum Teil im Wasser und bildet Kohlensäure</a:t>
            </a:r>
          </a:p>
        </p:txBody>
      </p:sp>
      <p:cxnSp>
        <p:nvCxnSpPr>
          <p:cNvPr id="17" name="Gerade Verbindung mit Pfeil 16">
            <a:extLst>
              <a:ext uri="{FF2B5EF4-FFF2-40B4-BE49-F238E27FC236}">
                <a16:creationId xmlns:a16="http://schemas.microsoft.com/office/drawing/2014/main" id="{C6188137-F76C-45D7-83F1-B1979B336151}"/>
              </a:ext>
            </a:extLst>
          </p:cNvPr>
          <p:cNvCxnSpPr/>
          <p:nvPr/>
        </p:nvCxnSpPr>
        <p:spPr>
          <a:xfrm>
            <a:off x="8478981" y="5564786"/>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D8DE49AD-52CD-4EF0-B1EB-8C80A5D7162A}"/>
              </a:ext>
            </a:extLst>
          </p:cNvPr>
          <p:cNvCxnSpPr/>
          <p:nvPr/>
        </p:nvCxnSpPr>
        <p:spPr>
          <a:xfrm>
            <a:off x="3799609" y="5564787"/>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B23E02E8-4091-491B-8054-616041414C19}"/>
              </a:ext>
            </a:extLst>
          </p:cNvPr>
          <p:cNvSpPr txBox="1"/>
          <p:nvPr/>
        </p:nvSpPr>
        <p:spPr>
          <a:xfrm>
            <a:off x="3262746" y="5944510"/>
            <a:ext cx="1683326" cy="369332"/>
          </a:xfrm>
          <a:prstGeom prst="rect">
            <a:avLst/>
          </a:prstGeom>
          <a:noFill/>
        </p:spPr>
        <p:txBody>
          <a:bodyPr wrap="square" rtlCol="0">
            <a:spAutoFit/>
          </a:bodyPr>
          <a:lstStyle/>
          <a:p>
            <a:r>
              <a:rPr lang="de-DE" i="1" dirty="0"/>
              <a:t>Aus der Luft</a:t>
            </a:r>
          </a:p>
        </p:txBody>
      </p:sp>
      <p:pic>
        <p:nvPicPr>
          <p:cNvPr id="21" name="Grafik 20">
            <a:extLst>
              <a:ext uri="{FF2B5EF4-FFF2-40B4-BE49-F238E27FC236}">
                <a16:creationId xmlns:a16="http://schemas.microsoft.com/office/drawing/2014/main" id="{0F90B7FF-C884-486C-B1DA-FFF2A29814BD}"/>
              </a:ext>
            </a:extLst>
          </p:cNvPr>
          <p:cNvPicPr>
            <a:picLocks noChangeAspect="1"/>
          </p:cNvPicPr>
          <p:nvPr/>
        </p:nvPicPr>
        <p:blipFill>
          <a:blip r:embed="rId2"/>
          <a:stretch>
            <a:fillRect/>
          </a:stretch>
        </p:blipFill>
        <p:spPr>
          <a:xfrm>
            <a:off x="7959634" y="115446"/>
            <a:ext cx="3265471" cy="2727705"/>
          </a:xfrm>
          <a:prstGeom prst="rect">
            <a:avLst/>
          </a:prstGeom>
        </p:spPr>
      </p:pic>
      <p:sp>
        <p:nvSpPr>
          <p:cNvPr id="3" name="Rechteck 2">
            <a:extLst>
              <a:ext uri="{FF2B5EF4-FFF2-40B4-BE49-F238E27FC236}">
                <a16:creationId xmlns:a16="http://schemas.microsoft.com/office/drawing/2014/main" id="{A4974812-5AAD-4B2E-B78B-922EE9D574F6}"/>
              </a:ext>
            </a:extLst>
          </p:cNvPr>
          <p:cNvSpPr/>
          <p:nvPr/>
        </p:nvSpPr>
        <p:spPr>
          <a:xfrm>
            <a:off x="357052" y="1309036"/>
            <a:ext cx="5401588" cy="1103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DBAE2D2F-71F4-4D95-AD68-6D3563AF80A3}"/>
              </a:ext>
            </a:extLst>
          </p:cNvPr>
          <p:cNvSpPr/>
          <p:nvPr/>
        </p:nvSpPr>
        <p:spPr>
          <a:xfrm>
            <a:off x="480605" y="2864183"/>
            <a:ext cx="11310388"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D53066DA-9725-41F4-BB72-F2C1A21ED90D}"/>
              </a:ext>
            </a:extLst>
          </p:cNvPr>
          <p:cNvSpPr/>
          <p:nvPr/>
        </p:nvSpPr>
        <p:spPr>
          <a:xfrm>
            <a:off x="556514" y="4285467"/>
            <a:ext cx="10440954" cy="22148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069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3EA35A7-CD5D-4CC3-944A-3DD199B1EFB3}"/>
              </a:ext>
            </a:extLst>
          </p:cNvPr>
          <p:cNvSpPr txBox="1"/>
          <p:nvPr/>
        </p:nvSpPr>
        <p:spPr>
          <a:xfrm>
            <a:off x="871273" y="1720164"/>
            <a:ext cx="9935272" cy="1200329"/>
          </a:xfrm>
          <a:prstGeom prst="rect">
            <a:avLst/>
          </a:prstGeom>
          <a:noFill/>
          <a:ln>
            <a:solidFill>
              <a:srgbClr val="FF0000"/>
            </a:solidFill>
          </a:ln>
        </p:spPr>
        <p:txBody>
          <a:bodyPr wrap="square" rtlCol="0">
            <a:spAutoFit/>
          </a:bodyPr>
          <a:lstStyle/>
          <a:p>
            <a:r>
              <a:rPr lang="de-DE" sz="2400" dirty="0"/>
              <a:t>Eine </a:t>
            </a:r>
            <a:r>
              <a:rPr lang="de-DE" sz="2400" b="1" dirty="0"/>
              <a:t>Verbrennung</a:t>
            </a:r>
            <a:r>
              <a:rPr lang="de-DE" sz="2400" dirty="0"/>
              <a:t> ist eine exotherme Reaktion mit dem Sauerstoff der Luft. Dabei bilden sich </a:t>
            </a:r>
            <a:r>
              <a:rPr lang="de-DE" sz="2400" b="1" dirty="0"/>
              <a:t>Oxide</a:t>
            </a:r>
            <a:r>
              <a:rPr lang="de-DE" sz="2400" dirty="0"/>
              <a:t>, Verbindungen mit Sauerstoff. Die Verbrennung ist daher eine </a:t>
            </a:r>
            <a:r>
              <a:rPr lang="de-DE" sz="2400" b="1" dirty="0"/>
              <a:t>Oxidation</a:t>
            </a:r>
            <a:r>
              <a:rPr lang="de-DE" sz="2400" dirty="0"/>
              <a:t>.</a:t>
            </a:r>
          </a:p>
        </p:txBody>
      </p:sp>
      <p:sp>
        <p:nvSpPr>
          <p:cNvPr id="5" name="Textfeld 4">
            <a:extLst>
              <a:ext uri="{FF2B5EF4-FFF2-40B4-BE49-F238E27FC236}">
                <a16:creationId xmlns:a16="http://schemas.microsoft.com/office/drawing/2014/main" id="{3B59276C-49F6-41C1-B7D0-843464BF4D37}"/>
              </a:ext>
            </a:extLst>
          </p:cNvPr>
          <p:cNvSpPr txBox="1"/>
          <p:nvPr/>
        </p:nvSpPr>
        <p:spPr>
          <a:xfrm>
            <a:off x="779318" y="832758"/>
            <a:ext cx="9445337" cy="523220"/>
          </a:xfrm>
          <a:prstGeom prst="rect">
            <a:avLst/>
          </a:prstGeom>
          <a:noFill/>
        </p:spPr>
        <p:txBody>
          <a:bodyPr wrap="square" rtlCol="0">
            <a:spAutoFit/>
          </a:bodyPr>
          <a:lstStyle/>
          <a:p>
            <a:r>
              <a:rPr lang="de-DE" sz="2800" b="1" u="sng" dirty="0"/>
              <a:t>Luft und Verbrennungsvorgänge</a:t>
            </a:r>
          </a:p>
        </p:txBody>
      </p:sp>
    </p:spTree>
    <p:extLst>
      <p:ext uri="{BB962C8B-B14F-4D97-AF65-F5344CB8AC3E}">
        <p14:creationId xmlns:p14="http://schemas.microsoft.com/office/powerpoint/2010/main" val="384070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C9B44A3-D617-446B-865C-83D73A83FE0D}"/>
              </a:ext>
            </a:extLst>
          </p:cNvPr>
          <p:cNvSpPr txBox="1"/>
          <p:nvPr/>
        </p:nvSpPr>
        <p:spPr>
          <a:xfrm>
            <a:off x="852055" y="384464"/>
            <a:ext cx="8281554" cy="523220"/>
          </a:xfrm>
          <a:prstGeom prst="rect">
            <a:avLst/>
          </a:prstGeom>
          <a:noFill/>
        </p:spPr>
        <p:txBody>
          <a:bodyPr wrap="square" rtlCol="0">
            <a:spAutoFit/>
          </a:bodyPr>
          <a:lstStyle/>
          <a:p>
            <a:r>
              <a:rPr lang="de-DE" sz="2800" b="1" u="sng" dirty="0"/>
              <a:t>Zusammensetzung der Luft </a:t>
            </a:r>
          </a:p>
        </p:txBody>
      </p:sp>
      <p:sp>
        <p:nvSpPr>
          <p:cNvPr id="3" name="Textfeld 2">
            <a:extLst>
              <a:ext uri="{FF2B5EF4-FFF2-40B4-BE49-F238E27FC236}">
                <a16:creationId xmlns:a16="http://schemas.microsoft.com/office/drawing/2014/main" id="{66EE4F1E-56F4-42F8-8E86-9A6CC95A9C7C}"/>
              </a:ext>
            </a:extLst>
          </p:cNvPr>
          <p:cNvSpPr txBox="1"/>
          <p:nvPr/>
        </p:nvSpPr>
        <p:spPr>
          <a:xfrm>
            <a:off x="890154" y="1061358"/>
            <a:ext cx="8609981" cy="400110"/>
          </a:xfrm>
          <a:prstGeom prst="rect">
            <a:avLst/>
          </a:prstGeom>
          <a:noFill/>
        </p:spPr>
        <p:txBody>
          <a:bodyPr wrap="square" rtlCol="0">
            <a:spAutoFit/>
          </a:bodyPr>
          <a:lstStyle/>
          <a:p>
            <a:r>
              <a:rPr lang="de-DE" sz="2000" dirty="0">
                <a:sym typeface="Wingdings" panose="05000000000000000000" pitchFamily="2" charset="2"/>
              </a:rPr>
              <a:t> </a:t>
            </a:r>
            <a:r>
              <a:rPr lang="de-DE" sz="2000" dirty="0"/>
              <a:t>Informationen aus dem Buch S. 71, 74, 75, Periodensystem S. 392</a:t>
            </a:r>
          </a:p>
        </p:txBody>
      </p:sp>
      <p:sp>
        <p:nvSpPr>
          <p:cNvPr id="4" name="Textfeld 3">
            <a:extLst>
              <a:ext uri="{FF2B5EF4-FFF2-40B4-BE49-F238E27FC236}">
                <a16:creationId xmlns:a16="http://schemas.microsoft.com/office/drawing/2014/main" id="{17AABA88-90CE-4AA4-A8A5-9151D8E5C3BF}"/>
              </a:ext>
            </a:extLst>
          </p:cNvPr>
          <p:cNvSpPr txBox="1"/>
          <p:nvPr/>
        </p:nvSpPr>
        <p:spPr>
          <a:xfrm>
            <a:off x="890154" y="1703214"/>
            <a:ext cx="10411691" cy="4401205"/>
          </a:xfrm>
          <a:prstGeom prst="rect">
            <a:avLst/>
          </a:prstGeom>
          <a:noFill/>
        </p:spPr>
        <p:txBody>
          <a:bodyPr wrap="square" rtlCol="0">
            <a:spAutoFit/>
          </a:bodyPr>
          <a:lstStyle/>
          <a:p>
            <a:pPr>
              <a:spcAft>
                <a:spcPts val="600"/>
              </a:spcAft>
            </a:pPr>
            <a:r>
              <a:rPr lang="de-DE" sz="2000" b="1" u="sng" dirty="0"/>
              <a:t>Aufgaben</a:t>
            </a:r>
            <a:r>
              <a:rPr lang="de-DE" sz="2000" dirty="0"/>
              <a:t>:</a:t>
            </a:r>
          </a:p>
          <a:p>
            <a:pPr marL="342900" indent="-342900">
              <a:spcAft>
                <a:spcPts val="600"/>
              </a:spcAft>
              <a:buAutoNum type="arabicPeriod"/>
            </a:pPr>
            <a:r>
              <a:rPr lang="de-DE" sz="2000" dirty="0"/>
              <a:t>Schreibe sämtliche Bestandteile der Luft und ihren Anteil auf. Ordne dabei nach geringer werdendem Anteil.</a:t>
            </a:r>
          </a:p>
          <a:p>
            <a:pPr marL="342900" indent="-342900">
              <a:spcAft>
                <a:spcPts val="600"/>
              </a:spcAft>
              <a:buAutoNum type="arabicPeriod"/>
            </a:pPr>
            <a:r>
              <a:rPr lang="de-DE" sz="2000" dirty="0"/>
              <a:t>Erstelle je einen Steckbrief für Sauerstoff und Stickstoff mit folgenden Angaben:</a:t>
            </a:r>
          </a:p>
          <a:p>
            <a:pPr marL="742950" lvl="1" indent="-285750">
              <a:spcAft>
                <a:spcPts val="600"/>
              </a:spcAft>
              <a:buFont typeface="Arial" panose="020B0604020202020204" pitchFamily="34" charset="0"/>
              <a:buChar char="•"/>
            </a:pPr>
            <a:r>
              <a:rPr lang="de-DE" sz="2000" dirty="0"/>
              <a:t>Siedetemperatur</a:t>
            </a:r>
          </a:p>
          <a:p>
            <a:pPr marL="742950" lvl="1" indent="-285750">
              <a:spcAft>
                <a:spcPts val="600"/>
              </a:spcAft>
              <a:buFont typeface="Arial" panose="020B0604020202020204" pitchFamily="34" charset="0"/>
              <a:buChar char="•"/>
            </a:pPr>
            <a:r>
              <a:rPr lang="de-DE" sz="2000" dirty="0"/>
              <a:t>Dichte</a:t>
            </a:r>
          </a:p>
          <a:p>
            <a:pPr marL="742950" lvl="1" indent="-285750">
              <a:spcAft>
                <a:spcPts val="600"/>
              </a:spcAft>
              <a:buFont typeface="Arial" panose="020B0604020202020204" pitchFamily="34" charset="0"/>
              <a:buChar char="•"/>
            </a:pPr>
            <a:r>
              <a:rPr lang="de-DE" sz="2000" dirty="0"/>
              <a:t>Chemisches Verhalten</a:t>
            </a:r>
          </a:p>
          <a:p>
            <a:pPr marL="742950" lvl="1" indent="-285750">
              <a:spcAft>
                <a:spcPts val="600"/>
              </a:spcAft>
              <a:buFont typeface="Arial" panose="020B0604020202020204" pitchFamily="34" charset="0"/>
              <a:buChar char="•"/>
            </a:pPr>
            <a:r>
              <a:rPr lang="de-DE" sz="2000" dirty="0"/>
              <a:t>Verwendung</a:t>
            </a:r>
          </a:p>
          <a:p>
            <a:pPr marL="342900" lvl="1" indent="-342900">
              <a:spcAft>
                <a:spcPts val="600"/>
              </a:spcAft>
              <a:buFont typeface="+mj-lt"/>
              <a:buAutoNum type="arabicPeriod" startAt="3"/>
            </a:pPr>
            <a:r>
              <a:rPr lang="de-DE" sz="2000" dirty="0"/>
              <a:t>Erläutere die Gewinnung von Sauerstoff und Stickstoff aus der Luft in Stichpunkten. Zur Veranschaulichung der Informationen im Buch, siehe Abb. nächste Seite!</a:t>
            </a:r>
          </a:p>
          <a:p>
            <a:pPr marL="360363" lvl="1">
              <a:spcAft>
                <a:spcPts val="600"/>
              </a:spcAft>
            </a:pPr>
            <a:r>
              <a:rPr lang="de-DE" sz="2000" dirty="0"/>
              <a:t>Beachte dabei: Wenn Gase zusammengedrückt (komprimiert) werden, dann erwärmen sie sich. Wird der Druck verringert (Gase expandieren), dann kühlen sie sich ab.</a:t>
            </a:r>
          </a:p>
        </p:txBody>
      </p:sp>
      <p:sp>
        <p:nvSpPr>
          <p:cNvPr id="5" name="Textfeld 4">
            <a:extLst>
              <a:ext uri="{FF2B5EF4-FFF2-40B4-BE49-F238E27FC236}">
                <a16:creationId xmlns:a16="http://schemas.microsoft.com/office/drawing/2014/main" id="{2556A7D9-3876-4092-AFF2-AA6F69A9440C}"/>
              </a:ext>
            </a:extLst>
          </p:cNvPr>
          <p:cNvSpPr txBox="1"/>
          <p:nvPr/>
        </p:nvSpPr>
        <p:spPr>
          <a:xfrm rot="967817">
            <a:off x="8699864" y="1151956"/>
            <a:ext cx="2717075" cy="369332"/>
          </a:xfrm>
          <a:prstGeom prst="rect">
            <a:avLst/>
          </a:prstGeom>
          <a:noFill/>
          <a:ln>
            <a:solidFill>
              <a:srgbClr val="FF0000"/>
            </a:solidFill>
          </a:ln>
        </p:spPr>
        <p:txBody>
          <a:bodyPr wrap="square" rtlCol="0">
            <a:spAutoFit/>
          </a:bodyPr>
          <a:lstStyle/>
          <a:p>
            <a:r>
              <a:rPr lang="de-DE" dirty="0">
                <a:solidFill>
                  <a:srgbClr val="FF0000"/>
                </a:solidFill>
              </a:rPr>
              <a:t>Arbeitsauftrag 25 Minuten</a:t>
            </a:r>
          </a:p>
        </p:txBody>
      </p:sp>
    </p:spTree>
    <p:extLst>
      <p:ext uri="{BB962C8B-B14F-4D97-AF65-F5344CB8AC3E}">
        <p14:creationId xmlns:p14="http://schemas.microsoft.com/office/powerpoint/2010/main" val="327802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EB4C4E3-2F36-4E18-A588-1BD4DAEC9C3B}"/>
              </a:ext>
            </a:extLst>
          </p:cNvPr>
          <p:cNvPicPr>
            <a:picLocks noChangeAspect="1"/>
          </p:cNvPicPr>
          <p:nvPr/>
        </p:nvPicPr>
        <p:blipFill>
          <a:blip r:embed="rId2"/>
          <a:stretch>
            <a:fillRect/>
          </a:stretch>
        </p:blipFill>
        <p:spPr>
          <a:xfrm>
            <a:off x="1210614" y="63199"/>
            <a:ext cx="9406484" cy="6731602"/>
          </a:xfrm>
          <a:prstGeom prst="rect">
            <a:avLst/>
          </a:prstGeom>
        </p:spPr>
      </p:pic>
    </p:spTree>
    <p:extLst>
      <p:ext uri="{BB962C8B-B14F-4D97-AF65-F5344CB8AC3E}">
        <p14:creationId xmlns:p14="http://schemas.microsoft.com/office/powerpoint/2010/main" val="16620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4FDE6C8-E72F-4937-8D9E-8DB35A427DD2}"/>
              </a:ext>
            </a:extLst>
          </p:cNvPr>
          <p:cNvSpPr txBox="1"/>
          <p:nvPr/>
        </p:nvSpPr>
        <p:spPr>
          <a:xfrm>
            <a:off x="1891145" y="2556163"/>
            <a:ext cx="8239991" cy="1323439"/>
          </a:xfrm>
          <a:prstGeom prst="rect">
            <a:avLst/>
          </a:prstGeom>
          <a:noFill/>
        </p:spPr>
        <p:txBody>
          <a:bodyPr wrap="square" rtlCol="0">
            <a:spAutoFit/>
          </a:bodyPr>
          <a:lstStyle/>
          <a:p>
            <a:pPr algn="ctr"/>
            <a:r>
              <a:rPr lang="de-DE" sz="4400" b="1" dirty="0">
                <a:solidFill>
                  <a:srgbClr val="0070C0"/>
                </a:solidFill>
              </a:rPr>
              <a:t>Partnerarbeit in Breakout-Rooms</a:t>
            </a:r>
          </a:p>
          <a:p>
            <a:pPr algn="ctr"/>
            <a:r>
              <a:rPr lang="de-DE" sz="3600" i="1" dirty="0">
                <a:solidFill>
                  <a:srgbClr val="0070C0"/>
                </a:solidFill>
              </a:rPr>
              <a:t>20 Minuten</a:t>
            </a:r>
          </a:p>
        </p:txBody>
      </p:sp>
    </p:spTree>
    <p:extLst>
      <p:ext uri="{BB962C8B-B14F-4D97-AF65-F5344CB8AC3E}">
        <p14:creationId xmlns:p14="http://schemas.microsoft.com/office/powerpoint/2010/main" val="20774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en: vertikal 4">
            <a:extLst>
              <a:ext uri="{FF2B5EF4-FFF2-40B4-BE49-F238E27FC236}">
                <a16:creationId xmlns:a16="http://schemas.microsoft.com/office/drawing/2014/main" id="{E2402A2D-D164-446A-B517-E02319D0AD4D}"/>
              </a:ext>
            </a:extLst>
          </p:cNvPr>
          <p:cNvSpPr/>
          <p:nvPr/>
        </p:nvSpPr>
        <p:spPr>
          <a:xfrm>
            <a:off x="0" y="348916"/>
            <a:ext cx="6306152" cy="6160168"/>
          </a:xfrm>
          <a:prstGeom prst="verticalScroll">
            <a:avLst/>
          </a:prstGeom>
          <a:solidFill>
            <a:srgbClr val="4472C4">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Scrollen: vertikal 3">
            <a:extLst>
              <a:ext uri="{FF2B5EF4-FFF2-40B4-BE49-F238E27FC236}">
                <a16:creationId xmlns:a16="http://schemas.microsoft.com/office/drawing/2014/main" id="{47973DD8-BAC3-4632-89FA-9F5D77BBAF9A}"/>
              </a:ext>
            </a:extLst>
          </p:cNvPr>
          <p:cNvSpPr/>
          <p:nvPr/>
        </p:nvSpPr>
        <p:spPr>
          <a:xfrm>
            <a:off x="6096000" y="348916"/>
            <a:ext cx="6399197" cy="6160168"/>
          </a:xfrm>
          <a:prstGeom prst="verticalScroll">
            <a:avLst/>
          </a:prstGeom>
          <a:solidFill>
            <a:srgbClr val="92D050">
              <a:alpha val="3882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BB0CF53B-EEEB-41BB-A837-C88B1E68A693}"/>
              </a:ext>
            </a:extLst>
          </p:cNvPr>
          <p:cNvSpPr txBox="1"/>
          <p:nvPr/>
        </p:nvSpPr>
        <p:spPr>
          <a:xfrm>
            <a:off x="965734" y="1264684"/>
            <a:ext cx="4610502" cy="4955203"/>
          </a:xfrm>
          <a:prstGeom prst="rect">
            <a:avLst/>
          </a:prstGeom>
          <a:noFill/>
        </p:spPr>
        <p:txBody>
          <a:bodyPr wrap="square" rtlCol="0">
            <a:spAutoFit/>
          </a:bodyPr>
          <a:lstStyle/>
          <a:p>
            <a:r>
              <a:rPr lang="de-DE" sz="2400" b="1" dirty="0"/>
              <a:t>Sauerstoff</a:t>
            </a:r>
          </a:p>
          <a:p>
            <a:pPr>
              <a:spcAft>
                <a:spcPts val="600"/>
              </a:spcAft>
            </a:pPr>
            <a:r>
              <a:rPr lang="de-DE" u="sng" dirty="0"/>
              <a:t>Siedetemperatur</a:t>
            </a:r>
            <a:r>
              <a:rPr lang="de-DE" dirty="0"/>
              <a:t>: -183°C</a:t>
            </a:r>
          </a:p>
          <a:p>
            <a:pPr>
              <a:spcAft>
                <a:spcPts val="600"/>
              </a:spcAft>
            </a:pPr>
            <a:r>
              <a:rPr lang="de-DE" u="sng" dirty="0"/>
              <a:t>Dichte</a:t>
            </a:r>
            <a:r>
              <a:rPr lang="de-DE" dirty="0"/>
              <a:t>: 1,31 g/L</a:t>
            </a:r>
          </a:p>
          <a:p>
            <a:pPr>
              <a:spcAft>
                <a:spcPts val="600"/>
              </a:spcAft>
            </a:pPr>
            <a:r>
              <a:rPr lang="de-DE" u="sng" dirty="0"/>
              <a:t>Chemisches Verhalten</a:t>
            </a:r>
            <a:r>
              <a:rPr lang="de-DE" dirty="0"/>
              <a:t>:</a:t>
            </a:r>
          </a:p>
          <a:p>
            <a:pPr>
              <a:spcAft>
                <a:spcPts val="600"/>
              </a:spcAft>
            </a:pPr>
            <a:r>
              <a:rPr lang="de-DE" dirty="0"/>
              <a:t>Fördert Verbrennungsvorgänge und Oxidationsreaktionen</a:t>
            </a:r>
          </a:p>
          <a:p>
            <a:pPr>
              <a:spcAft>
                <a:spcPts val="600"/>
              </a:spcAft>
            </a:pPr>
            <a:r>
              <a:rPr lang="de-DE" u="sng" dirty="0"/>
              <a:t>Verwendung</a:t>
            </a:r>
            <a:r>
              <a:rPr lang="de-DE" dirty="0"/>
              <a:t>:</a:t>
            </a:r>
          </a:p>
          <a:p>
            <a:pPr marL="285750" indent="-285750">
              <a:spcAft>
                <a:spcPts val="600"/>
              </a:spcAft>
              <a:buFont typeface="Arial" panose="020B0604020202020204" pitchFamily="34" charset="0"/>
              <a:buChar char="•"/>
            </a:pPr>
            <a:r>
              <a:rPr lang="de-DE" dirty="0"/>
              <a:t>Zufuhr zu Schweißbrennern oder Brennern für Glasbearbeitung zur Erhöhung der Brenntemperatur</a:t>
            </a:r>
          </a:p>
          <a:p>
            <a:pPr marL="285750" indent="-285750">
              <a:spcAft>
                <a:spcPts val="600"/>
              </a:spcAft>
              <a:buFont typeface="Arial" panose="020B0604020202020204" pitchFamily="34" charset="0"/>
              <a:buChar char="•"/>
            </a:pPr>
            <a:r>
              <a:rPr lang="de-DE" dirty="0"/>
              <a:t>Bei der Stahlbearbeitung zur Entfernung /Oxidation von Verunreinigungen</a:t>
            </a:r>
          </a:p>
          <a:p>
            <a:pPr marL="285750" indent="-285750">
              <a:spcAft>
                <a:spcPts val="600"/>
              </a:spcAft>
              <a:buFont typeface="Arial" panose="020B0604020202020204" pitchFamily="34" charset="0"/>
              <a:buChar char="•"/>
            </a:pPr>
            <a:r>
              <a:rPr lang="de-DE" dirty="0"/>
              <a:t>In Druckgasflaschen für den Tauchsport, die künstliche Beatmung oder die Raumfahrt</a:t>
            </a:r>
          </a:p>
          <a:p>
            <a:endParaRPr lang="de-DE" dirty="0"/>
          </a:p>
        </p:txBody>
      </p:sp>
      <p:sp>
        <p:nvSpPr>
          <p:cNvPr id="3" name="Textfeld 2">
            <a:extLst>
              <a:ext uri="{FF2B5EF4-FFF2-40B4-BE49-F238E27FC236}">
                <a16:creationId xmlns:a16="http://schemas.microsoft.com/office/drawing/2014/main" id="{FF98950B-1AA2-4286-9C09-AAF0E157776D}"/>
              </a:ext>
            </a:extLst>
          </p:cNvPr>
          <p:cNvSpPr txBox="1"/>
          <p:nvPr/>
        </p:nvSpPr>
        <p:spPr>
          <a:xfrm>
            <a:off x="7080985" y="1264684"/>
            <a:ext cx="4679482" cy="4755148"/>
          </a:xfrm>
          <a:prstGeom prst="rect">
            <a:avLst/>
          </a:prstGeom>
          <a:noFill/>
        </p:spPr>
        <p:txBody>
          <a:bodyPr wrap="square" rtlCol="0">
            <a:spAutoFit/>
          </a:bodyPr>
          <a:lstStyle/>
          <a:p>
            <a:r>
              <a:rPr lang="de-DE" sz="2400" b="1" dirty="0"/>
              <a:t>Stickstoff</a:t>
            </a:r>
          </a:p>
          <a:p>
            <a:pPr>
              <a:spcAft>
                <a:spcPts val="600"/>
              </a:spcAft>
            </a:pPr>
            <a:r>
              <a:rPr lang="de-DE" u="sng" dirty="0"/>
              <a:t>Siedetemperatur</a:t>
            </a:r>
            <a:r>
              <a:rPr lang="de-DE" dirty="0"/>
              <a:t>: -196°C</a:t>
            </a:r>
          </a:p>
          <a:p>
            <a:pPr>
              <a:spcAft>
                <a:spcPts val="600"/>
              </a:spcAft>
            </a:pPr>
            <a:r>
              <a:rPr lang="de-DE" u="sng" dirty="0"/>
              <a:t>Dichte</a:t>
            </a:r>
            <a:r>
              <a:rPr lang="de-DE" dirty="0"/>
              <a:t>: 1,14 g/L</a:t>
            </a:r>
          </a:p>
          <a:p>
            <a:pPr>
              <a:spcAft>
                <a:spcPts val="600"/>
              </a:spcAft>
            </a:pPr>
            <a:r>
              <a:rPr lang="de-DE" u="sng" dirty="0"/>
              <a:t>Chemisches Verhalten</a:t>
            </a:r>
            <a:r>
              <a:rPr lang="de-DE" dirty="0"/>
              <a:t>:</a:t>
            </a:r>
          </a:p>
          <a:p>
            <a:pPr>
              <a:spcAft>
                <a:spcPts val="600"/>
              </a:spcAft>
            </a:pPr>
            <a:r>
              <a:rPr lang="de-DE" dirty="0"/>
              <a:t>Wenig reaktionsfreudig; verhindert Verbrennungsvorgänge</a:t>
            </a:r>
          </a:p>
          <a:p>
            <a:pPr>
              <a:spcAft>
                <a:spcPts val="600"/>
              </a:spcAft>
            </a:pPr>
            <a:r>
              <a:rPr lang="de-DE" u="sng" dirty="0"/>
              <a:t>Verwendung</a:t>
            </a:r>
            <a:r>
              <a:rPr lang="de-DE" dirty="0"/>
              <a:t>:</a:t>
            </a:r>
          </a:p>
          <a:p>
            <a:pPr marL="285750" indent="-285750">
              <a:spcAft>
                <a:spcPts val="600"/>
              </a:spcAft>
              <a:buFont typeface="Arial" panose="020B0604020202020204" pitchFamily="34" charset="0"/>
              <a:buChar char="•"/>
            </a:pPr>
            <a:r>
              <a:rPr lang="de-DE" dirty="0"/>
              <a:t>Als Schutzgas in Lebensmittelverpackungen</a:t>
            </a:r>
          </a:p>
          <a:p>
            <a:pPr marL="285750" indent="-285750">
              <a:spcAft>
                <a:spcPts val="600"/>
              </a:spcAft>
              <a:buFont typeface="Arial" panose="020B0604020202020204" pitchFamily="34" charset="0"/>
              <a:buChar char="•"/>
            </a:pPr>
            <a:r>
              <a:rPr lang="de-DE" dirty="0"/>
              <a:t>Als Kältemittel  zur Lagerung von Blutkonserven, biologischen Präparaten</a:t>
            </a:r>
          </a:p>
          <a:p>
            <a:pPr marL="285750" indent="-285750">
              <a:spcAft>
                <a:spcPts val="600"/>
              </a:spcAft>
              <a:buFont typeface="Arial" panose="020B0604020202020204" pitchFamily="34" charset="0"/>
              <a:buChar char="•"/>
            </a:pPr>
            <a:r>
              <a:rPr lang="de-DE" dirty="0"/>
              <a:t>Kältemittel beim Schockfrosten von Lebensmitteln</a:t>
            </a:r>
          </a:p>
          <a:p>
            <a:pPr marL="285750" indent="-285750">
              <a:spcAft>
                <a:spcPts val="600"/>
              </a:spcAft>
              <a:buFont typeface="Arial" panose="020B0604020202020204" pitchFamily="34" charset="0"/>
              <a:buChar char="•"/>
            </a:pPr>
            <a:r>
              <a:rPr lang="de-DE" dirty="0"/>
              <a:t>In der molekularen Küche</a:t>
            </a:r>
          </a:p>
          <a:p>
            <a:endParaRPr lang="de-DE" dirty="0"/>
          </a:p>
        </p:txBody>
      </p:sp>
    </p:spTree>
    <p:extLst>
      <p:ext uri="{BB962C8B-B14F-4D97-AF65-F5344CB8AC3E}">
        <p14:creationId xmlns:p14="http://schemas.microsoft.com/office/powerpoint/2010/main" val="243285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C26CFC3-1FB6-47EE-97C1-B9AC57F8985E}"/>
              </a:ext>
            </a:extLst>
          </p:cNvPr>
          <p:cNvSpPr txBox="1"/>
          <p:nvPr/>
        </p:nvSpPr>
        <p:spPr>
          <a:xfrm>
            <a:off x="2000023" y="1034551"/>
            <a:ext cx="1395663" cy="369332"/>
          </a:xfrm>
          <a:prstGeom prst="rect">
            <a:avLst/>
          </a:prstGeom>
          <a:noFill/>
        </p:spPr>
        <p:txBody>
          <a:bodyPr wrap="square" rtlCol="0">
            <a:spAutoFit/>
          </a:bodyPr>
          <a:lstStyle/>
          <a:p>
            <a:pPr algn="ctr"/>
            <a:r>
              <a:rPr lang="de-DE" b="1" dirty="0"/>
              <a:t>Luft</a:t>
            </a:r>
          </a:p>
        </p:txBody>
      </p:sp>
      <p:sp>
        <p:nvSpPr>
          <p:cNvPr id="3" name="Textfeld 2">
            <a:extLst>
              <a:ext uri="{FF2B5EF4-FFF2-40B4-BE49-F238E27FC236}">
                <a16:creationId xmlns:a16="http://schemas.microsoft.com/office/drawing/2014/main" id="{88A8F21F-54CA-44E5-9549-4AB0905B33F3}"/>
              </a:ext>
            </a:extLst>
          </p:cNvPr>
          <p:cNvSpPr txBox="1"/>
          <p:nvPr/>
        </p:nvSpPr>
        <p:spPr>
          <a:xfrm>
            <a:off x="1447954" y="2892341"/>
            <a:ext cx="2605668" cy="369332"/>
          </a:xfrm>
          <a:prstGeom prst="rect">
            <a:avLst/>
          </a:prstGeom>
          <a:noFill/>
        </p:spPr>
        <p:txBody>
          <a:bodyPr wrap="square" rtlCol="0">
            <a:spAutoFit/>
          </a:bodyPr>
          <a:lstStyle/>
          <a:p>
            <a:pPr algn="ctr"/>
            <a:r>
              <a:rPr lang="de-DE" b="1" dirty="0"/>
              <a:t>verdichtete, warme Luft</a:t>
            </a:r>
          </a:p>
        </p:txBody>
      </p:sp>
      <p:cxnSp>
        <p:nvCxnSpPr>
          <p:cNvPr id="5" name="Gerade Verbindung mit Pfeil 4">
            <a:extLst>
              <a:ext uri="{FF2B5EF4-FFF2-40B4-BE49-F238E27FC236}">
                <a16:creationId xmlns:a16="http://schemas.microsoft.com/office/drawing/2014/main" id="{34021592-BBB9-4532-8E35-C5E2205386CD}"/>
              </a:ext>
            </a:extLst>
          </p:cNvPr>
          <p:cNvCxnSpPr>
            <a:cxnSpLocks/>
          </p:cNvCxnSpPr>
          <p:nvPr/>
        </p:nvCxnSpPr>
        <p:spPr>
          <a:xfrm>
            <a:off x="2694615" y="2258681"/>
            <a:ext cx="6018" cy="56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9D9DEFEA-8878-429B-B46E-DFCC96BC189C}"/>
              </a:ext>
            </a:extLst>
          </p:cNvPr>
          <p:cNvSpPr txBox="1"/>
          <p:nvPr/>
        </p:nvSpPr>
        <p:spPr>
          <a:xfrm>
            <a:off x="2694614" y="2317810"/>
            <a:ext cx="1536437" cy="369332"/>
          </a:xfrm>
          <a:prstGeom prst="rect">
            <a:avLst/>
          </a:prstGeom>
          <a:noFill/>
        </p:spPr>
        <p:txBody>
          <a:bodyPr wrap="square" rtlCol="0">
            <a:spAutoFit/>
          </a:bodyPr>
          <a:lstStyle/>
          <a:p>
            <a:pPr algn="r"/>
            <a:r>
              <a:rPr lang="de-DE" i="1" dirty="0"/>
              <a:t>Komprimieren</a:t>
            </a:r>
          </a:p>
        </p:txBody>
      </p:sp>
      <p:cxnSp>
        <p:nvCxnSpPr>
          <p:cNvPr id="8" name="Gerade Verbindung mit Pfeil 7">
            <a:extLst>
              <a:ext uri="{FF2B5EF4-FFF2-40B4-BE49-F238E27FC236}">
                <a16:creationId xmlns:a16="http://schemas.microsoft.com/office/drawing/2014/main" id="{E35E9ED4-4D9D-42FA-91E0-AC2652C37D96}"/>
              </a:ext>
            </a:extLst>
          </p:cNvPr>
          <p:cNvCxnSpPr>
            <a:cxnSpLocks/>
          </p:cNvCxnSpPr>
          <p:nvPr/>
        </p:nvCxnSpPr>
        <p:spPr>
          <a:xfrm>
            <a:off x="2709889" y="3328103"/>
            <a:ext cx="1" cy="50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64FCB647-0D33-4156-A17A-B82948991BC7}"/>
              </a:ext>
            </a:extLst>
          </p:cNvPr>
          <p:cNvSpPr txBox="1"/>
          <p:nvPr/>
        </p:nvSpPr>
        <p:spPr>
          <a:xfrm>
            <a:off x="1932641" y="3345415"/>
            <a:ext cx="1636294" cy="369332"/>
          </a:xfrm>
          <a:prstGeom prst="rect">
            <a:avLst/>
          </a:prstGeom>
          <a:noFill/>
        </p:spPr>
        <p:txBody>
          <a:bodyPr wrap="square" rtlCol="0">
            <a:spAutoFit/>
          </a:bodyPr>
          <a:lstStyle/>
          <a:p>
            <a:pPr algn="r"/>
            <a:r>
              <a:rPr lang="de-DE" i="1" dirty="0"/>
              <a:t>Kühlen</a:t>
            </a:r>
          </a:p>
        </p:txBody>
      </p:sp>
      <p:sp>
        <p:nvSpPr>
          <p:cNvPr id="10" name="Textfeld 9">
            <a:extLst>
              <a:ext uri="{FF2B5EF4-FFF2-40B4-BE49-F238E27FC236}">
                <a16:creationId xmlns:a16="http://schemas.microsoft.com/office/drawing/2014/main" id="{FB634677-68A0-473A-BDB3-F812883B3B6B}"/>
              </a:ext>
            </a:extLst>
          </p:cNvPr>
          <p:cNvSpPr txBox="1"/>
          <p:nvPr/>
        </p:nvSpPr>
        <p:spPr>
          <a:xfrm>
            <a:off x="1368368" y="3880400"/>
            <a:ext cx="2671008" cy="369332"/>
          </a:xfrm>
          <a:prstGeom prst="rect">
            <a:avLst/>
          </a:prstGeom>
          <a:noFill/>
        </p:spPr>
        <p:txBody>
          <a:bodyPr wrap="square" rtlCol="0">
            <a:spAutoFit/>
          </a:bodyPr>
          <a:lstStyle/>
          <a:p>
            <a:pPr algn="ctr"/>
            <a:r>
              <a:rPr lang="de-DE" b="1" dirty="0"/>
              <a:t>Verdichtete, kalte Luft</a:t>
            </a:r>
          </a:p>
        </p:txBody>
      </p:sp>
      <p:sp>
        <p:nvSpPr>
          <p:cNvPr id="15" name="Textfeld 14">
            <a:extLst>
              <a:ext uri="{FF2B5EF4-FFF2-40B4-BE49-F238E27FC236}">
                <a16:creationId xmlns:a16="http://schemas.microsoft.com/office/drawing/2014/main" id="{E66B134D-321D-42B0-97B4-062A9A8F1AA4}"/>
              </a:ext>
            </a:extLst>
          </p:cNvPr>
          <p:cNvSpPr txBox="1"/>
          <p:nvPr/>
        </p:nvSpPr>
        <p:spPr>
          <a:xfrm>
            <a:off x="2745736" y="4737870"/>
            <a:ext cx="2327279" cy="338554"/>
          </a:xfrm>
          <a:prstGeom prst="rect">
            <a:avLst/>
          </a:prstGeom>
          <a:noFill/>
        </p:spPr>
        <p:txBody>
          <a:bodyPr wrap="square" rtlCol="0">
            <a:spAutoFit/>
          </a:bodyPr>
          <a:lstStyle/>
          <a:p>
            <a:r>
              <a:rPr lang="de-DE" sz="1600" i="1" dirty="0"/>
              <a:t>Mehrfaches Expandieren</a:t>
            </a:r>
          </a:p>
        </p:txBody>
      </p:sp>
      <p:sp>
        <p:nvSpPr>
          <p:cNvPr id="17" name="Pfeil: nach oben gekrümmt 16">
            <a:extLst>
              <a:ext uri="{FF2B5EF4-FFF2-40B4-BE49-F238E27FC236}">
                <a16:creationId xmlns:a16="http://schemas.microsoft.com/office/drawing/2014/main" id="{27F9697F-908F-4B42-9293-2FCBCA6D0CD7}"/>
              </a:ext>
            </a:extLst>
          </p:cNvPr>
          <p:cNvSpPr/>
          <p:nvPr/>
        </p:nvSpPr>
        <p:spPr>
          <a:xfrm>
            <a:off x="2996159" y="5137804"/>
            <a:ext cx="594833" cy="349194"/>
          </a:xfrm>
          <a:prstGeom prst="curvedUpArrow">
            <a:avLst>
              <a:gd name="adj1" fmla="val 15708"/>
              <a:gd name="adj2" fmla="val 50000"/>
              <a:gd name="adj3" fmla="val 218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tx1"/>
              </a:solidFill>
            </a:endParaRPr>
          </a:p>
        </p:txBody>
      </p:sp>
      <p:sp>
        <p:nvSpPr>
          <p:cNvPr id="18" name="Pfeil: nach oben gekrümmt 17">
            <a:extLst>
              <a:ext uri="{FF2B5EF4-FFF2-40B4-BE49-F238E27FC236}">
                <a16:creationId xmlns:a16="http://schemas.microsoft.com/office/drawing/2014/main" id="{D13D3968-58AC-4C31-A695-7D5886C5E219}"/>
              </a:ext>
            </a:extLst>
          </p:cNvPr>
          <p:cNvSpPr/>
          <p:nvPr/>
        </p:nvSpPr>
        <p:spPr>
          <a:xfrm rot="10800000">
            <a:off x="2974102" y="4380086"/>
            <a:ext cx="594833" cy="308898"/>
          </a:xfrm>
          <a:prstGeom prst="curvedUpArrow">
            <a:avLst>
              <a:gd name="adj1" fmla="val 15708"/>
              <a:gd name="adj2" fmla="val 50000"/>
              <a:gd name="adj3" fmla="val 218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tx1"/>
              </a:solidFill>
            </a:endParaRPr>
          </a:p>
        </p:txBody>
      </p:sp>
      <p:sp>
        <p:nvSpPr>
          <p:cNvPr id="19" name="Textfeld 18">
            <a:extLst>
              <a:ext uri="{FF2B5EF4-FFF2-40B4-BE49-F238E27FC236}">
                <a16:creationId xmlns:a16="http://schemas.microsoft.com/office/drawing/2014/main" id="{4F7A40AE-A53C-4C1F-9B38-C2EBA7E751BA}"/>
              </a:ext>
            </a:extLst>
          </p:cNvPr>
          <p:cNvSpPr txBox="1"/>
          <p:nvPr/>
        </p:nvSpPr>
        <p:spPr>
          <a:xfrm>
            <a:off x="1735331" y="5722585"/>
            <a:ext cx="1722922" cy="646331"/>
          </a:xfrm>
          <a:prstGeom prst="rect">
            <a:avLst/>
          </a:prstGeom>
          <a:noFill/>
        </p:spPr>
        <p:txBody>
          <a:bodyPr wrap="square" rtlCol="0">
            <a:spAutoFit/>
          </a:bodyPr>
          <a:lstStyle/>
          <a:p>
            <a:pPr algn="ctr"/>
            <a:r>
              <a:rPr lang="de-DE" b="1" dirty="0"/>
              <a:t>Flüssige Luft</a:t>
            </a:r>
          </a:p>
          <a:p>
            <a:pPr algn="ctr"/>
            <a:r>
              <a:rPr lang="de-DE" b="1" dirty="0"/>
              <a:t>bei -200 °C</a:t>
            </a:r>
          </a:p>
        </p:txBody>
      </p:sp>
      <p:sp>
        <p:nvSpPr>
          <p:cNvPr id="23" name="Textfeld 22">
            <a:extLst>
              <a:ext uri="{FF2B5EF4-FFF2-40B4-BE49-F238E27FC236}">
                <a16:creationId xmlns:a16="http://schemas.microsoft.com/office/drawing/2014/main" id="{311188B5-5409-4E36-BB4A-6C94C66CF78A}"/>
              </a:ext>
            </a:extLst>
          </p:cNvPr>
          <p:cNvSpPr txBox="1"/>
          <p:nvPr/>
        </p:nvSpPr>
        <p:spPr>
          <a:xfrm>
            <a:off x="1230007" y="592685"/>
            <a:ext cx="3351999" cy="400110"/>
          </a:xfrm>
          <a:prstGeom prst="rect">
            <a:avLst/>
          </a:prstGeom>
          <a:noFill/>
        </p:spPr>
        <p:txBody>
          <a:bodyPr wrap="square" rtlCol="0">
            <a:spAutoFit/>
          </a:bodyPr>
          <a:lstStyle/>
          <a:p>
            <a:r>
              <a:rPr lang="de-DE" sz="2000" b="1" dirty="0"/>
              <a:t>Luftverflüssigung nach Linde</a:t>
            </a:r>
          </a:p>
        </p:txBody>
      </p:sp>
      <p:cxnSp>
        <p:nvCxnSpPr>
          <p:cNvPr id="24" name="Gerade Verbindung mit Pfeil 23">
            <a:extLst>
              <a:ext uri="{FF2B5EF4-FFF2-40B4-BE49-F238E27FC236}">
                <a16:creationId xmlns:a16="http://schemas.microsoft.com/office/drawing/2014/main" id="{244A8764-DB13-4FE8-B9F6-C1A1CBB3F9CE}"/>
              </a:ext>
            </a:extLst>
          </p:cNvPr>
          <p:cNvCxnSpPr/>
          <p:nvPr/>
        </p:nvCxnSpPr>
        <p:spPr>
          <a:xfrm flipH="1">
            <a:off x="2691835" y="4412577"/>
            <a:ext cx="1" cy="117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0C0AA6B9-3B0E-4E94-AC9F-5BEEDA3434C8}"/>
              </a:ext>
            </a:extLst>
          </p:cNvPr>
          <p:cNvSpPr txBox="1"/>
          <p:nvPr/>
        </p:nvSpPr>
        <p:spPr>
          <a:xfrm>
            <a:off x="6231951" y="611400"/>
            <a:ext cx="3351999" cy="400110"/>
          </a:xfrm>
          <a:prstGeom prst="rect">
            <a:avLst/>
          </a:prstGeom>
          <a:noFill/>
        </p:spPr>
        <p:txBody>
          <a:bodyPr wrap="square" rtlCol="0">
            <a:spAutoFit/>
          </a:bodyPr>
          <a:lstStyle/>
          <a:p>
            <a:r>
              <a:rPr lang="de-DE" sz="2000" b="1" dirty="0"/>
              <a:t>Destillation der flüssigen Luft</a:t>
            </a:r>
          </a:p>
        </p:txBody>
      </p:sp>
      <p:cxnSp>
        <p:nvCxnSpPr>
          <p:cNvPr id="27" name="Gerade Verbindung mit Pfeil 26">
            <a:extLst>
              <a:ext uri="{FF2B5EF4-FFF2-40B4-BE49-F238E27FC236}">
                <a16:creationId xmlns:a16="http://schemas.microsoft.com/office/drawing/2014/main" id="{F8BEA561-33B4-4EE0-813A-E1E30AB45250}"/>
              </a:ext>
            </a:extLst>
          </p:cNvPr>
          <p:cNvCxnSpPr/>
          <p:nvPr/>
        </p:nvCxnSpPr>
        <p:spPr>
          <a:xfrm>
            <a:off x="3435013" y="5919538"/>
            <a:ext cx="3590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D9F343E3-BE22-4E7B-B61F-BCF674D216CA}"/>
              </a:ext>
            </a:extLst>
          </p:cNvPr>
          <p:cNvSpPr txBox="1"/>
          <p:nvPr/>
        </p:nvSpPr>
        <p:spPr>
          <a:xfrm>
            <a:off x="6969489" y="5702741"/>
            <a:ext cx="1722922" cy="646331"/>
          </a:xfrm>
          <a:prstGeom prst="rect">
            <a:avLst/>
          </a:prstGeom>
          <a:noFill/>
        </p:spPr>
        <p:txBody>
          <a:bodyPr wrap="square" rtlCol="0">
            <a:spAutoFit/>
          </a:bodyPr>
          <a:lstStyle/>
          <a:p>
            <a:pPr algn="ctr"/>
            <a:r>
              <a:rPr lang="de-DE" b="1" dirty="0"/>
              <a:t>Flüssige Luft</a:t>
            </a:r>
          </a:p>
          <a:p>
            <a:pPr algn="ctr"/>
            <a:r>
              <a:rPr lang="de-DE" b="1" dirty="0"/>
              <a:t>bei -200 °C</a:t>
            </a:r>
          </a:p>
        </p:txBody>
      </p:sp>
      <p:cxnSp>
        <p:nvCxnSpPr>
          <p:cNvPr id="30" name="Gerade Verbindung mit Pfeil 29">
            <a:extLst>
              <a:ext uri="{FF2B5EF4-FFF2-40B4-BE49-F238E27FC236}">
                <a16:creationId xmlns:a16="http://schemas.microsoft.com/office/drawing/2014/main" id="{30EFD80B-2B0E-4D98-8A7C-FBC39C1E3AF0}"/>
              </a:ext>
            </a:extLst>
          </p:cNvPr>
          <p:cNvCxnSpPr>
            <a:cxnSpLocks/>
          </p:cNvCxnSpPr>
          <p:nvPr/>
        </p:nvCxnSpPr>
        <p:spPr>
          <a:xfrm flipV="1">
            <a:off x="7680959" y="4879687"/>
            <a:ext cx="0" cy="783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DB83A3CB-95A4-4525-AC05-73CF94C07B00}"/>
              </a:ext>
            </a:extLst>
          </p:cNvPr>
          <p:cNvSpPr txBox="1"/>
          <p:nvPr/>
        </p:nvSpPr>
        <p:spPr>
          <a:xfrm>
            <a:off x="6944049" y="4948011"/>
            <a:ext cx="1946712" cy="646331"/>
          </a:xfrm>
          <a:prstGeom prst="rect">
            <a:avLst/>
          </a:prstGeom>
          <a:noFill/>
        </p:spPr>
        <p:txBody>
          <a:bodyPr wrap="square" rtlCol="0">
            <a:spAutoFit/>
          </a:bodyPr>
          <a:lstStyle/>
          <a:p>
            <a:pPr algn="r"/>
            <a:r>
              <a:rPr lang="de-DE" i="1" dirty="0"/>
              <a:t>langsames Erwärmen</a:t>
            </a:r>
          </a:p>
        </p:txBody>
      </p:sp>
      <p:sp>
        <p:nvSpPr>
          <p:cNvPr id="32" name="Textfeld 31">
            <a:extLst>
              <a:ext uri="{FF2B5EF4-FFF2-40B4-BE49-F238E27FC236}">
                <a16:creationId xmlns:a16="http://schemas.microsoft.com/office/drawing/2014/main" id="{BE7A8D71-73C9-4D26-B82F-B61EB0BF9A3E}"/>
              </a:ext>
            </a:extLst>
          </p:cNvPr>
          <p:cNvSpPr txBox="1"/>
          <p:nvPr/>
        </p:nvSpPr>
        <p:spPr>
          <a:xfrm>
            <a:off x="6734072" y="4116769"/>
            <a:ext cx="2193755" cy="646331"/>
          </a:xfrm>
          <a:prstGeom prst="rect">
            <a:avLst/>
          </a:prstGeom>
          <a:noFill/>
        </p:spPr>
        <p:txBody>
          <a:bodyPr wrap="square" rtlCol="0">
            <a:spAutoFit/>
          </a:bodyPr>
          <a:lstStyle/>
          <a:p>
            <a:pPr algn="ctr"/>
            <a:r>
              <a:rPr lang="de-DE" b="1" dirty="0"/>
              <a:t>Stickstoff wird gasförmig (-196 °C)</a:t>
            </a:r>
          </a:p>
        </p:txBody>
      </p:sp>
      <p:cxnSp>
        <p:nvCxnSpPr>
          <p:cNvPr id="34" name="Gerade Verbindung mit Pfeil 33">
            <a:extLst>
              <a:ext uri="{FF2B5EF4-FFF2-40B4-BE49-F238E27FC236}">
                <a16:creationId xmlns:a16="http://schemas.microsoft.com/office/drawing/2014/main" id="{34398433-627E-4E17-9FB9-9400C0A3718C}"/>
              </a:ext>
            </a:extLst>
          </p:cNvPr>
          <p:cNvCxnSpPr/>
          <p:nvPr/>
        </p:nvCxnSpPr>
        <p:spPr>
          <a:xfrm>
            <a:off x="8890761" y="4431731"/>
            <a:ext cx="943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9A76E814-B14D-4D30-9547-EA7970498A2C}"/>
              </a:ext>
            </a:extLst>
          </p:cNvPr>
          <p:cNvSpPr txBox="1"/>
          <p:nvPr/>
        </p:nvSpPr>
        <p:spPr>
          <a:xfrm>
            <a:off x="9708109" y="4185434"/>
            <a:ext cx="2193755" cy="646331"/>
          </a:xfrm>
          <a:prstGeom prst="rect">
            <a:avLst/>
          </a:prstGeom>
          <a:noFill/>
        </p:spPr>
        <p:txBody>
          <a:bodyPr wrap="square" rtlCol="0">
            <a:spAutoFit/>
          </a:bodyPr>
          <a:lstStyle/>
          <a:p>
            <a:pPr algn="ctr"/>
            <a:r>
              <a:rPr lang="de-DE" dirty="0"/>
              <a:t>Abfüllen in grüne Gasflaschen</a:t>
            </a:r>
          </a:p>
        </p:txBody>
      </p:sp>
      <p:cxnSp>
        <p:nvCxnSpPr>
          <p:cNvPr id="36" name="Gerade Verbindung mit Pfeil 35">
            <a:extLst>
              <a:ext uri="{FF2B5EF4-FFF2-40B4-BE49-F238E27FC236}">
                <a16:creationId xmlns:a16="http://schemas.microsoft.com/office/drawing/2014/main" id="{16A3F662-A4DF-4FB7-886D-BBEB8D503857}"/>
              </a:ext>
            </a:extLst>
          </p:cNvPr>
          <p:cNvCxnSpPr>
            <a:cxnSpLocks/>
          </p:cNvCxnSpPr>
          <p:nvPr/>
        </p:nvCxnSpPr>
        <p:spPr>
          <a:xfrm flipV="1">
            <a:off x="7683181" y="3412162"/>
            <a:ext cx="11230" cy="65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442F84D5-F39E-45DE-9644-4A5E7464EEC0}"/>
              </a:ext>
            </a:extLst>
          </p:cNvPr>
          <p:cNvSpPr txBox="1"/>
          <p:nvPr/>
        </p:nvSpPr>
        <p:spPr>
          <a:xfrm>
            <a:off x="6932526" y="3407106"/>
            <a:ext cx="1946712" cy="646331"/>
          </a:xfrm>
          <a:prstGeom prst="rect">
            <a:avLst/>
          </a:prstGeom>
          <a:noFill/>
        </p:spPr>
        <p:txBody>
          <a:bodyPr wrap="square" rtlCol="0">
            <a:spAutoFit/>
          </a:bodyPr>
          <a:lstStyle/>
          <a:p>
            <a:pPr algn="r"/>
            <a:r>
              <a:rPr lang="de-DE" i="1" dirty="0"/>
              <a:t>langsames Erwärmen</a:t>
            </a:r>
          </a:p>
        </p:txBody>
      </p:sp>
      <p:sp>
        <p:nvSpPr>
          <p:cNvPr id="38" name="Textfeld 37">
            <a:extLst>
              <a:ext uri="{FF2B5EF4-FFF2-40B4-BE49-F238E27FC236}">
                <a16:creationId xmlns:a16="http://schemas.microsoft.com/office/drawing/2014/main" id="{252E9D6C-2268-463D-97E0-53DF70DD9C92}"/>
              </a:ext>
            </a:extLst>
          </p:cNvPr>
          <p:cNvSpPr txBox="1"/>
          <p:nvPr/>
        </p:nvSpPr>
        <p:spPr>
          <a:xfrm>
            <a:off x="6665093" y="1273133"/>
            <a:ext cx="2193755" cy="646331"/>
          </a:xfrm>
          <a:prstGeom prst="rect">
            <a:avLst/>
          </a:prstGeom>
          <a:noFill/>
        </p:spPr>
        <p:txBody>
          <a:bodyPr wrap="square" rtlCol="0">
            <a:spAutoFit/>
          </a:bodyPr>
          <a:lstStyle/>
          <a:p>
            <a:pPr algn="ctr"/>
            <a:r>
              <a:rPr lang="de-DE" b="1" dirty="0"/>
              <a:t>Sauerstoff wird gasförmig (-183 °C)</a:t>
            </a:r>
          </a:p>
        </p:txBody>
      </p:sp>
      <p:cxnSp>
        <p:nvCxnSpPr>
          <p:cNvPr id="39" name="Gerade Verbindung mit Pfeil 38">
            <a:extLst>
              <a:ext uri="{FF2B5EF4-FFF2-40B4-BE49-F238E27FC236}">
                <a16:creationId xmlns:a16="http://schemas.microsoft.com/office/drawing/2014/main" id="{C9903B9D-946B-42BA-84B4-F100F83A4164}"/>
              </a:ext>
            </a:extLst>
          </p:cNvPr>
          <p:cNvCxnSpPr/>
          <p:nvPr/>
        </p:nvCxnSpPr>
        <p:spPr>
          <a:xfrm>
            <a:off x="8764833" y="1593934"/>
            <a:ext cx="943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0613D135-507F-4B71-951E-211642857A54}"/>
              </a:ext>
            </a:extLst>
          </p:cNvPr>
          <p:cNvSpPr txBox="1"/>
          <p:nvPr/>
        </p:nvSpPr>
        <p:spPr>
          <a:xfrm>
            <a:off x="9673041" y="1308260"/>
            <a:ext cx="2193755" cy="646331"/>
          </a:xfrm>
          <a:prstGeom prst="rect">
            <a:avLst/>
          </a:prstGeom>
          <a:noFill/>
        </p:spPr>
        <p:txBody>
          <a:bodyPr wrap="square" rtlCol="0">
            <a:spAutoFit/>
          </a:bodyPr>
          <a:lstStyle/>
          <a:p>
            <a:pPr algn="ctr"/>
            <a:r>
              <a:rPr lang="de-DE" dirty="0"/>
              <a:t>Abfüllen in blaue Gasflaschen</a:t>
            </a:r>
          </a:p>
        </p:txBody>
      </p:sp>
      <p:sp>
        <p:nvSpPr>
          <p:cNvPr id="41" name="Textfeld 40">
            <a:extLst>
              <a:ext uri="{FF2B5EF4-FFF2-40B4-BE49-F238E27FC236}">
                <a16:creationId xmlns:a16="http://schemas.microsoft.com/office/drawing/2014/main" id="{E0BA9D6A-2EC6-4902-AEFE-F6D57713A218}"/>
              </a:ext>
            </a:extLst>
          </p:cNvPr>
          <p:cNvSpPr txBox="1"/>
          <p:nvPr/>
        </p:nvSpPr>
        <p:spPr>
          <a:xfrm>
            <a:off x="2095898" y="96253"/>
            <a:ext cx="6268455" cy="400110"/>
          </a:xfrm>
          <a:prstGeom prst="rect">
            <a:avLst/>
          </a:prstGeom>
          <a:noFill/>
        </p:spPr>
        <p:txBody>
          <a:bodyPr wrap="square" rtlCol="0">
            <a:spAutoFit/>
          </a:bodyPr>
          <a:lstStyle/>
          <a:p>
            <a:r>
              <a:rPr lang="de-DE" sz="2000" b="1" u="sng" dirty="0"/>
              <a:t>Gewinnung von Stickstoff und Sauerstoff aus der Luft</a:t>
            </a:r>
          </a:p>
        </p:txBody>
      </p:sp>
      <p:sp>
        <p:nvSpPr>
          <p:cNvPr id="44" name="Textfeld 43">
            <a:extLst>
              <a:ext uri="{FF2B5EF4-FFF2-40B4-BE49-F238E27FC236}">
                <a16:creationId xmlns:a16="http://schemas.microsoft.com/office/drawing/2014/main" id="{651B87FF-8EEA-4096-B643-1A2368E46F66}"/>
              </a:ext>
            </a:extLst>
          </p:cNvPr>
          <p:cNvSpPr txBox="1"/>
          <p:nvPr/>
        </p:nvSpPr>
        <p:spPr>
          <a:xfrm>
            <a:off x="6601108" y="2735967"/>
            <a:ext cx="2291652" cy="646331"/>
          </a:xfrm>
          <a:prstGeom prst="rect">
            <a:avLst/>
          </a:prstGeom>
          <a:noFill/>
        </p:spPr>
        <p:txBody>
          <a:bodyPr wrap="square" rtlCol="0">
            <a:spAutoFit/>
          </a:bodyPr>
          <a:lstStyle/>
          <a:p>
            <a:pPr algn="ctr"/>
            <a:r>
              <a:rPr lang="de-DE" b="1" dirty="0"/>
              <a:t>Argon wird gasförmig (-186 °C)</a:t>
            </a:r>
          </a:p>
        </p:txBody>
      </p:sp>
      <p:cxnSp>
        <p:nvCxnSpPr>
          <p:cNvPr id="45" name="Gerade Verbindung mit Pfeil 44">
            <a:extLst>
              <a:ext uri="{FF2B5EF4-FFF2-40B4-BE49-F238E27FC236}">
                <a16:creationId xmlns:a16="http://schemas.microsoft.com/office/drawing/2014/main" id="{48755905-9C67-41AD-9A02-F14B4F49590F}"/>
              </a:ext>
            </a:extLst>
          </p:cNvPr>
          <p:cNvCxnSpPr/>
          <p:nvPr/>
        </p:nvCxnSpPr>
        <p:spPr>
          <a:xfrm>
            <a:off x="8855693" y="3050929"/>
            <a:ext cx="943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FD780BF5-ADDE-46DE-8C4C-9315AD8F8741}"/>
              </a:ext>
            </a:extLst>
          </p:cNvPr>
          <p:cNvSpPr txBox="1"/>
          <p:nvPr/>
        </p:nvSpPr>
        <p:spPr>
          <a:xfrm>
            <a:off x="9673041" y="2804632"/>
            <a:ext cx="2193755" cy="646331"/>
          </a:xfrm>
          <a:prstGeom prst="rect">
            <a:avLst/>
          </a:prstGeom>
          <a:noFill/>
        </p:spPr>
        <p:txBody>
          <a:bodyPr wrap="square" rtlCol="0">
            <a:spAutoFit/>
          </a:bodyPr>
          <a:lstStyle/>
          <a:p>
            <a:pPr algn="ctr"/>
            <a:r>
              <a:rPr lang="de-DE" dirty="0"/>
              <a:t>Abfüllen in Gasflaschen</a:t>
            </a:r>
          </a:p>
        </p:txBody>
      </p:sp>
      <p:cxnSp>
        <p:nvCxnSpPr>
          <p:cNvPr id="47" name="Gerade Verbindung mit Pfeil 46">
            <a:extLst>
              <a:ext uri="{FF2B5EF4-FFF2-40B4-BE49-F238E27FC236}">
                <a16:creationId xmlns:a16="http://schemas.microsoft.com/office/drawing/2014/main" id="{94E858AC-D3EC-47F2-B32F-937C90D21D7C}"/>
              </a:ext>
            </a:extLst>
          </p:cNvPr>
          <p:cNvCxnSpPr>
            <a:cxnSpLocks/>
          </p:cNvCxnSpPr>
          <p:nvPr/>
        </p:nvCxnSpPr>
        <p:spPr>
          <a:xfrm flipV="1">
            <a:off x="7669729" y="2058658"/>
            <a:ext cx="11230" cy="65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148F7928-78EF-4298-AB66-793B5FBEF44C}"/>
              </a:ext>
            </a:extLst>
          </p:cNvPr>
          <p:cNvSpPr txBox="1"/>
          <p:nvPr/>
        </p:nvSpPr>
        <p:spPr>
          <a:xfrm>
            <a:off x="6969489" y="2012768"/>
            <a:ext cx="1946712" cy="646331"/>
          </a:xfrm>
          <a:prstGeom prst="rect">
            <a:avLst/>
          </a:prstGeom>
          <a:noFill/>
        </p:spPr>
        <p:txBody>
          <a:bodyPr wrap="square" rtlCol="0">
            <a:spAutoFit/>
          </a:bodyPr>
          <a:lstStyle/>
          <a:p>
            <a:pPr algn="r"/>
            <a:r>
              <a:rPr lang="de-DE" i="1" dirty="0"/>
              <a:t>langsames Erwärmen</a:t>
            </a:r>
          </a:p>
        </p:txBody>
      </p:sp>
      <p:cxnSp>
        <p:nvCxnSpPr>
          <p:cNvPr id="53" name="Gerade Verbindung mit Pfeil 52">
            <a:extLst>
              <a:ext uri="{FF2B5EF4-FFF2-40B4-BE49-F238E27FC236}">
                <a16:creationId xmlns:a16="http://schemas.microsoft.com/office/drawing/2014/main" id="{3A8B8B0B-20EF-4103-9BA2-64D589CF8B68}"/>
              </a:ext>
            </a:extLst>
          </p:cNvPr>
          <p:cNvCxnSpPr>
            <a:cxnSpLocks/>
          </p:cNvCxnSpPr>
          <p:nvPr/>
        </p:nvCxnSpPr>
        <p:spPr>
          <a:xfrm>
            <a:off x="2685817" y="1418966"/>
            <a:ext cx="6018" cy="56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09AE6B07-0EE8-43B9-BD59-F6B58A12BA9B}"/>
              </a:ext>
            </a:extLst>
          </p:cNvPr>
          <p:cNvSpPr txBox="1"/>
          <p:nvPr/>
        </p:nvSpPr>
        <p:spPr>
          <a:xfrm>
            <a:off x="2685816" y="1452103"/>
            <a:ext cx="1032693" cy="369332"/>
          </a:xfrm>
          <a:prstGeom prst="rect">
            <a:avLst/>
          </a:prstGeom>
          <a:noFill/>
        </p:spPr>
        <p:txBody>
          <a:bodyPr wrap="square" rtlCol="0">
            <a:spAutoFit/>
          </a:bodyPr>
          <a:lstStyle/>
          <a:p>
            <a:pPr algn="r"/>
            <a:r>
              <a:rPr lang="de-DE" i="1" dirty="0"/>
              <a:t>Reinigen</a:t>
            </a:r>
          </a:p>
        </p:txBody>
      </p:sp>
      <p:cxnSp>
        <p:nvCxnSpPr>
          <p:cNvPr id="56" name="Gerade Verbindung mit Pfeil 55">
            <a:extLst>
              <a:ext uri="{FF2B5EF4-FFF2-40B4-BE49-F238E27FC236}">
                <a16:creationId xmlns:a16="http://schemas.microsoft.com/office/drawing/2014/main" id="{C5205381-C784-4670-94BC-2CAA58A3780D}"/>
              </a:ext>
            </a:extLst>
          </p:cNvPr>
          <p:cNvCxnSpPr/>
          <p:nvPr/>
        </p:nvCxnSpPr>
        <p:spPr>
          <a:xfrm flipH="1">
            <a:off x="1932641" y="2058658"/>
            <a:ext cx="753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3240CEE6-D09F-482C-A1CE-50BF829DB4D6}"/>
              </a:ext>
            </a:extLst>
          </p:cNvPr>
          <p:cNvSpPr txBox="1"/>
          <p:nvPr/>
        </p:nvSpPr>
        <p:spPr>
          <a:xfrm>
            <a:off x="344672" y="1679333"/>
            <a:ext cx="1907000" cy="584775"/>
          </a:xfrm>
          <a:prstGeom prst="rect">
            <a:avLst/>
          </a:prstGeom>
          <a:noFill/>
        </p:spPr>
        <p:txBody>
          <a:bodyPr wrap="square" rtlCol="0">
            <a:spAutoFit/>
          </a:bodyPr>
          <a:lstStyle/>
          <a:p>
            <a:r>
              <a:rPr lang="de-DE" sz="1600" b="1" dirty="0"/>
              <a:t>Kohlenstoffdioxid, Staub, Ruß,…</a:t>
            </a:r>
          </a:p>
        </p:txBody>
      </p:sp>
      <p:pic>
        <p:nvPicPr>
          <p:cNvPr id="59" name="Grafik 58" descr="Ein Bild, das Text, Schild, Vektorgrafiken enthält.&#10;&#10;Automatisch generierte Beschreibung">
            <a:extLst>
              <a:ext uri="{FF2B5EF4-FFF2-40B4-BE49-F238E27FC236}">
                <a16:creationId xmlns:a16="http://schemas.microsoft.com/office/drawing/2014/main" id="{FCB9C960-55CC-4718-B418-FDCD22862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168" y="1923724"/>
            <a:ext cx="653708" cy="653708"/>
          </a:xfrm>
          <a:prstGeom prst="rect">
            <a:avLst/>
          </a:prstGeom>
        </p:spPr>
      </p:pic>
      <p:pic>
        <p:nvPicPr>
          <p:cNvPr id="61" name="Grafik 60">
            <a:extLst>
              <a:ext uri="{FF2B5EF4-FFF2-40B4-BE49-F238E27FC236}">
                <a16:creationId xmlns:a16="http://schemas.microsoft.com/office/drawing/2014/main" id="{B62D5652-2AC2-48BA-9CEA-B7FAFFE03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0939" y="1919464"/>
            <a:ext cx="662229" cy="662229"/>
          </a:xfrm>
          <a:prstGeom prst="rect">
            <a:avLst/>
          </a:prstGeom>
        </p:spPr>
      </p:pic>
      <p:pic>
        <p:nvPicPr>
          <p:cNvPr id="62" name="Grafik 61">
            <a:extLst>
              <a:ext uri="{FF2B5EF4-FFF2-40B4-BE49-F238E27FC236}">
                <a16:creationId xmlns:a16="http://schemas.microsoft.com/office/drawing/2014/main" id="{74A77736-845E-44A9-B636-B70D44C63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359" y="3382298"/>
            <a:ext cx="662229" cy="662229"/>
          </a:xfrm>
          <a:prstGeom prst="rect">
            <a:avLst/>
          </a:prstGeom>
        </p:spPr>
      </p:pic>
      <p:pic>
        <p:nvPicPr>
          <p:cNvPr id="63" name="Grafik 62">
            <a:extLst>
              <a:ext uri="{FF2B5EF4-FFF2-40B4-BE49-F238E27FC236}">
                <a16:creationId xmlns:a16="http://schemas.microsoft.com/office/drawing/2014/main" id="{2645A2B4-AB08-40F5-8EE1-4AEB231A5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8904" y="4829254"/>
            <a:ext cx="662229" cy="662229"/>
          </a:xfrm>
          <a:prstGeom prst="rect">
            <a:avLst/>
          </a:prstGeom>
        </p:spPr>
      </p:pic>
    </p:spTree>
    <p:extLst>
      <p:ext uri="{BB962C8B-B14F-4D97-AF65-F5344CB8AC3E}">
        <p14:creationId xmlns:p14="http://schemas.microsoft.com/office/powerpoint/2010/main" val="96463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5" grpId="0"/>
      <p:bldP spid="19" grpId="0"/>
      <p:bldP spid="28" grpId="0"/>
      <p:bldP spid="31" grpId="0"/>
      <p:bldP spid="32" grpId="0"/>
      <p:bldP spid="37" grpId="0"/>
      <p:bldP spid="38" grpId="0"/>
      <p:bldP spid="44" grpId="0"/>
      <p:bldP spid="48"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197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Breitbild</PresentationFormat>
  <Paragraphs>87</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Online-Unterricht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48</cp:revision>
  <cp:lastPrinted>2021-02-07T16:07:59Z</cp:lastPrinted>
  <dcterms:created xsi:type="dcterms:W3CDTF">2021-01-26T08:57:10Z</dcterms:created>
  <dcterms:modified xsi:type="dcterms:W3CDTF">2021-02-09T06:54:55Z</dcterms:modified>
</cp:coreProperties>
</file>