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9" r:id="rId5"/>
    <p:sldId id="264" r:id="rId6"/>
    <p:sldId id="261" r:id="rId7"/>
    <p:sldId id="268" r:id="rId8"/>
    <p:sldId id="271" r:id="rId9"/>
    <p:sldId id="272" r:id="rId10"/>
    <p:sldId id="270" r:id="rId11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3E7DC-BCE2-40F7-809B-3CA79CF8C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B495B0-23B8-4044-9A9A-C361F3CA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E6752-87CC-40AF-AE5F-BC92FC05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A114C4-ADEF-43CC-AD2B-ECDCAB29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833FE-B0B2-49F7-8C58-AE84A689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23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0A3F3-0444-4917-80E2-D60D580D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962421-B8F8-4F31-928A-BFC3F05FC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A71E-668D-419F-BAAA-019EAB56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B4EAC-7CE7-4D1E-9D77-4EA7B88F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41566-0C4D-4BDF-A18A-A3FAD20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3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3EC7EF-3EDD-47A9-A9A9-BA3AE0DA1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D1E523-C6BA-435F-BFA5-D00FA85F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D6255-151B-4CCF-BBD8-9F101724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6B4D15-9D9A-42DF-B6FF-FE5B042F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37CB-F2C8-4F36-A4B9-7154927A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A9AC8-AFB0-438D-BB7C-AE2DFF67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A8E3E-A531-43C6-A167-91A23EAC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DCF82A-760D-4EF3-8C60-F38B03AE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AF6CE7-4471-40BB-A9C4-005C55B4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0E295B-7F6A-4F9D-951A-B2641C19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48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0BC44-1DD9-48BD-9003-F45D523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DE733C-961D-4F24-BEFE-0EF728F9F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F9C68-378E-4628-A3E7-8353754B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C553C-4D4B-4329-8454-23745DE0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11DBA9-0554-4870-AF60-62845189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8974D-39B1-411B-9494-C1741300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920B-BC27-4F1A-BCE4-979DC4A66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F8F60F-BFDF-4BE0-97B6-24F1CE3C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3F4AF5-3E60-4FC5-9FC2-5001D58D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19B37D-A243-49CD-A509-9416034A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97C0A-F41D-41E0-B101-4A1CA129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047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BA0E5-607A-4954-AC21-801C03F8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E6B6C-9A82-47BA-9260-4D7CECD0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54D1F3-9CC7-4DA4-8C78-F0496545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8E4D27-875D-456F-BC58-ADF5E8680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A9F684-F588-4E53-9F75-272881CC3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974269-BA2F-45D0-8AB9-DD0F0CBE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9E1D4C-7602-4911-AA53-3BA9D0D5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734A20-3A38-4468-A38B-D26BCF8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37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DE363-DC4C-4AC1-8379-679889EA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557187-D105-4F18-A471-B33A9468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85405-5332-422D-82E0-2F62B9D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7E310E-22C1-4D4A-BC51-4ECCAC77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49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D552A7-D740-4AB5-A967-886BBE3C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6EDDE0-463C-40A3-9233-1C09E540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2C705-58A2-4A5C-B87E-22378774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94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0CEF1-901F-4E98-B8EE-0D58967F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DB2C34-EDE6-4ADA-962E-FC01B303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EA78C1-FCFB-4DFC-A29C-F8B95B60B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4D279-A1C3-4B7E-9AAA-E6C61C36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0F1472-00D2-4196-A42A-F6B95431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8CE3EF-E061-412C-987F-3224BF7B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8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3F096-C1AF-4897-AC97-6E95E062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77A893-44C5-41C7-B051-E5BAE97F3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E3E8E3-43FC-4ED4-81EC-2AAEE05C0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31828-0004-4A63-BE55-AFC74A62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183BB0-AE8F-438D-9863-705C7E9E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AC2E9-8C1F-487B-AFD8-1B158795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60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AB3DA5-5001-43C3-974C-3D214D3B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F191B-19A6-416A-9C3F-B3A53FE58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C2155-A978-4291-8A71-E8FE909C2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BBA4-E4B1-41FD-B8D7-4CF7435FC418}" type="datetimeFigureOut">
              <a:rPr lang="de-DE" smtClean="0"/>
              <a:t>23.02.2021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4995C-96D4-460D-A390-9BCFFAF8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77B8A-BF2F-4E51-BE80-A041035A6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B3F3-7DF7-462D-81FE-3679AD1B7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0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hIg6ZKZu4H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CB93D-5612-4844-A080-260ADE88E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889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DD22C5-CED3-4D4F-BC73-DE38A98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8564"/>
            <a:ext cx="9144000" cy="1655762"/>
          </a:xfrm>
        </p:spPr>
        <p:txBody>
          <a:bodyPr/>
          <a:lstStyle/>
          <a:p>
            <a:r>
              <a:rPr lang="de-DE" dirty="0"/>
              <a:t>23.02.21</a:t>
            </a:r>
          </a:p>
        </p:txBody>
      </p:sp>
    </p:spTree>
    <p:extLst>
      <p:ext uri="{BB962C8B-B14F-4D97-AF65-F5344CB8AC3E}">
        <p14:creationId xmlns:p14="http://schemas.microsoft.com/office/powerpoint/2010/main" val="268193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4B631C-338D-405B-9CFF-309683345198}"/>
              </a:ext>
            </a:extLst>
          </p:cNvPr>
          <p:cNvSpPr txBox="1"/>
          <p:nvPr/>
        </p:nvSpPr>
        <p:spPr>
          <a:xfrm>
            <a:off x="1271451" y="539932"/>
            <a:ext cx="91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 / 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AC76B43-B7A3-4BB9-B29C-FB8304B1DFD9}"/>
              </a:ext>
            </a:extLst>
          </p:cNvPr>
          <p:cNvSpPr txBox="1"/>
          <p:nvPr/>
        </p:nvSpPr>
        <p:spPr>
          <a:xfrm>
            <a:off x="1271450" y="1148251"/>
            <a:ext cx="96490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/>
            <a:r>
              <a:rPr lang="de-DE" b="1" dirty="0"/>
              <a:t>1. 	</a:t>
            </a:r>
            <a:r>
              <a:rPr lang="de-DE" dirty="0"/>
              <a:t>Schreibe in dein Heft ein </a:t>
            </a:r>
            <a:r>
              <a:rPr lang="de-DE" b="1" i="1" dirty="0"/>
              <a:t>Glossar</a:t>
            </a:r>
            <a:r>
              <a:rPr lang="de-DE" dirty="0"/>
              <a:t> (Liste mit Erklärungen) für folgende Fachbegriffe. Schlage sie dazu in deinem Heft oder im Buch nach.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Element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Verbindung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Exotherme Reaktion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Endotherme Reaktion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Reaktionsenergie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Aktivierungsenergie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Verbrennung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Oxidation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Sulfide</a:t>
            </a:r>
          </a:p>
          <a:p>
            <a:pPr marL="444500" indent="-198438">
              <a:buFont typeface="Arial" panose="020B0604020202020204" pitchFamily="34" charset="0"/>
              <a:buChar char="•"/>
            </a:pPr>
            <a:r>
              <a:rPr lang="de-DE" dirty="0"/>
              <a:t>Oxide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C84BD2C-FAD1-438B-9D14-1F1892880D76}"/>
              </a:ext>
            </a:extLst>
          </p:cNvPr>
          <p:cNvSpPr txBox="1"/>
          <p:nvPr/>
        </p:nvSpPr>
        <p:spPr>
          <a:xfrm>
            <a:off x="1341120" y="4720046"/>
            <a:ext cx="31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2</a:t>
            </a:r>
            <a:r>
              <a:rPr lang="de-DE" dirty="0"/>
              <a:t>. S. 71, Aufgabe 3 und 7.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A08C1-EB0D-4D1F-BF17-22BF040E137A}"/>
              </a:ext>
            </a:extLst>
          </p:cNvPr>
          <p:cNvSpPr txBox="1"/>
          <p:nvPr/>
        </p:nvSpPr>
        <p:spPr>
          <a:xfrm>
            <a:off x="1341120" y="5408023"/>
            <a:ext cx="827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Lade alle Aufgaben im </a:t>
            </a:r>
            <a:r>
              <a:rPr lang="de-DE" dirty="0" err="1"/>
              <a:t>Assignment</a:t>
            </a:r>
            <a:r>
              <a:rPr lang="de-DE" dirty="0"/>
              <a:t> hoch.</a:t>
            </a:r>
          </a:p>
        </p:txBody>
      </p:sp>
    </p:spTree>
    <p:extLst>
      <p:ext uri="{BB962C8B-B14F-4D97-AF65-F5344CB8AC3E}">
        <p14:creationId xmlns:p14="http://schemas.microsoft.com/office/powerpoint/2010/main" val="147369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EB4C4E3-2F36-4E18-A588-1BD4DAEC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533" y="2186573"/>
            <a:ext cx="5582519" cy="39950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792A8A7-2A87-4E36-AF14-30DABDA810B5}"/>
              </a:ext>
            </a:extLst>
          </p:cNvPr>
          <p:cNvSpPr txBox="1"/>
          <p:nvPr/>
        </p:nvSpPr>
        <p:spPr>
          <a:xfrm>
            <a:off x="2764266" y="676385"/>
            <a:ext cx="6132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Besprechung des AB von letzter Stunde (Gewinnung von Stickstoff und Sauerstoff aus der Luft</a:t>
            </a:r>
          </a:p>
        </p:txBody>
      </p:sp>
    </p:spTree>
    <p:extLst>
      <p:ext uri="{BB962C8B-B14F-4D97-AF65-F5344CB8AC3E}">
        <p14:creationId xmlns:p14="http://schemas.microsoft.com/office/powerpoint/2010/main" val="1662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26CFC3-1FB6-47EE-97C1-B9AC57F8985E}"/>
              </a:ext>
            </a:extLst>
          </p:cNvPr>
          <p:cNvSpPr txBox="1"/>
          <p:nvPr/>
        </p:nvSpPr>
        <p:spPr>
          <a:xfrm>
            <a:off x="2000023" y="1034551"/>
            <a:ext cx="139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Luft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8A8F21F-54CA-44E5-9549-4AB0905B33F3}"/>
              </a:ext>
            </a:extLst>
          </p:cNvPr>
          <p:cNvSpPr txBox="1"/>
          <p:nvPr/>
        </p:nvSpPr>
        <p:spPr>
          <a:xfrm>
            <a:off x="1447954" y="2892341"/>
            <a:ext cx="2605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verdichtete, warme Luft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4021592-BBB9-4532-8E35-C5E2205386CD}"/>
              </a:ext>
            </a:extLst>
          </p:cNvPr>
          <p:cNvCxnSpPr>
            <a:cxnSpLocks/>
          </p:cNvCxnSpPr>
          <p:nvPr/>
        </p:nvCxnSpPr>
        <p:spPr>
          <a:xfrm>
            <a:off x="2694615" y="2258681"/>
            <a:ext cx="6018" cy="5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D9DEFEA-8878-429B-B46E-DFCC96BC189C}"/>
              </a:ext>
            </a:extLst>
          </p:cNvPr>
          <p:cNvSpPr txBox="1"/>
          <p:nvPr/>
        </p:nvSpPr>
        <p:spPr>
          <a:xfrm>
            <a:off x="2694614" y="2317810"/>
            <a:ext cx="153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Komprimieren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35E9ED4-4D9D-42FA-91E0-AC2652C37D96}"/>
              </a:ext>
            </a:extLst>
          </p:cNvPr>
          <p:cNvCxnSpPr>
            <a:cxnSpLocks/>
          </p:cNvCxnSpPr>
          <p:nvPr/>
        </p:nvCxnSpPr>
        <p:spPr>
          <a:xfrm>
            <a:off x="2709889" y="3328103"/>
            <a:ext cx="1" cy="50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64FCB647-0D33-4156-A17A-B82948991BC7}"/>
              </a:ext>
            </a:extLst>
          </p:cNvPr>
          <p:cNvSpPr txBox="1"/>
          <p:nvPr/>
        </p:nvSpPr>
        <p:spPr>
          <a:xfrm>
            <a:off x="1932641" y="3345415"/>
            <a:ext cx="163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Kühlen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B634677-68A0-473A-BDB3-F812883B3B6B}"/>
              </a:ext>
            </a:extLst>
          </p:cNvPr>
          <p:cNvSpPr txBox="1"/>
          <p:nvPr/>
        </p:nvSpPr>
        <p:spPr>
          <a:xfrm>
            <a:off x="1368368" y="3880400"/>
            <a:ext cx="267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Verdichtete, kalte Luft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66B134D-321D-42B0-97B4-062A9A8F1AA4}"/>
              </a:ext>
            </a:extLst>
          </p:cNvPr>
          <p:cNvSpPr txBox="1"/>
          <p:nvPr/>
        </p:nvSpPr>
        <p:spPr>
          <a:xfrm>
            <a:off x="2745736" y="4737870"/>
            <a:ext cx="23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Mehrfaches Expandieren</a:t>
            </a:r>
          </a:p>
        </p:txBody>
      </p:sp>
      <p:sp>
        <p:nvSpPr>
          <p:cNvPr id="17" name="Pfeil: nach oben gekrümmt 16">
            <a:extLst>
              <a:ext uri="{FF2B5EF4-FFF2-40B4-BE49-F238E27FC236}">
                <a16:creationId xmlns:a16="http://schemas.microsoft.com/office/drawing/2014/main" id="{27F9697F-908F-4B42-9293-2FCBCA6D0CD7}"/>
              </a:ext>
            </a:extLst>
          </p:cNvPr>
          <p:cNvSpPr/>
          <p:nvPr/>
        </p:nvSpPr>
        <p:spPr>
          <a:xfrm>
            <a:off x="2996159" y="5137804"/>
            <a:ext cx="594833" cy="349194"/>
          </a:xfrm>
          <a:prstGeom prst="curvedUpArrow">
            <a:avLst>
              <a:gd name="adj1" fmla="val 15708"/>
              <a:gd name="adj2" fmla="val 50000"/>
              <a:gd name="adj3" fmla="val 2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8" name="Pfeil: nach oben gekrümmt 17">
            <a:extLst>
              <a:ext uri="{FF2B5EF4-FFF2-40B4-BE49-F238E27FC236}">
                <a16:creationId xmlns:a16="http://schemas.microsoft.com/office/drawing/2014/main" id="{D13D3968-58AC-4C31-A695-7D5886C5E219}"/>
              </a:ext>
            </a:extLst>
          </p:cNvPr>
          <p:cNvSpPr/>
          <p:nvPr/>
        </p:nvSpPr>
        <p:spPr>
          <a:xfrm rot="10800000">
            <a:off x="2974102" y="4380086"/>
            <a:ext cx="594833" cy="308898"/>
          </a:xfrm>
          <a:prstGeom prst="curvedUpArrow">
            <a:avLst>
              <a:gd name="adj1" fmla="val 15708"/>
              <a:gd name="adj2" fmla="val 50000"/>
              <a:gd name="adj3" fmla="val 2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7A40AE-A53C-4C1F-9B38-C2EBA7E751BA}"/>
              </a:ext>
            </a:extLst>
          </p:cNvPr>
          <p:cNvSpPr txBox="1"/>
          <p:nvPr/>
        </p:nvSpPr>
        <p:spPr>
          <a:xfrm>
            <a:off x="1735331" y="5722585"/>
            <a:ext cx="172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Flüssige Luft</a:t>
            </a:r>
          </a:p>
          <a:p>
            <a:pPr algn="ctr"/>
            <a:r>
              <a:rPr lang="de-DE" b="1" dirty="0"/>
              <a:t>bei -200 °C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11188B5-5409-4E36-BB4A-6C94C66CF78A}"/>
              </a:ext>
            </a:extLst>
          </p:cNvPr>
          <p:cNvSpPr txBox="1"/>
          <p:nvPr/>
        </p:nvSpPr>
        <p:spPr>
          <a:xfrm>
            <a:off x="1230007" y="592685"/>
            <a:ext cx="335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Luftverflüssigung nach Linde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4A8764-DB13-4FE8-B9F6-C1A1CBB3F9CE}"/>
              </a:ext>
            </a:extLst>
          </p:cNvPr>
          <p:cNvCxnSpPr/>
          <p:nvPr/>
        </p:nvCxnSpPr>
        <p:spPr>
          <a:xfrm flipH="1">
            <a:off x="2691835" y="4412577"/>
            <a:ext cx="1" cy="117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0C0AA6B9-3B0E-4E94-AC9F-5BEEDA3434C8}"/>
              </a:ext>
            </a:extLst>
          </p:cNvPr>
          <p:cNvSpPr txBox="1"/>
          <p:nvPr/>
        </p:nvSpPr>
        <p:spPr>
          <a:xfrm>
            <a:off x="6231951" y="611400"/>
            <a:ext cx="335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Destillation der flüssigen Luft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BEA561-33B4-4EE0-813A-E1E30AB45250}"/>
              </a:ext>
            </a:extLst>
          </p:cNvPr>
          <p:cNvCxnSpPr/>
          <p:nvPr/>
        </p:nvCxnSpPr>
        <p:spPr>
          <a:xfrm>
            <a:off x="3435013" y="5919538"/>
            <a:ext cx="35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D9F343E3-BE22-4E7B-B61F-BCF674D216CA}"/>
              </a:ext>
            </a:extLst>
          </p:cNvPr>
          <p:cNvSpPr txBox="1"/>
          <p:nvPr/>
        </p:nvSpPr>
        <p:spPr>
          <a:xfrm>
            <a:off x="6969489" y="5702741"/>
            <a:ext cx="1722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Flüssige Luft</a:t>
            </a:r>
          </a:p>
          <a:p>
            <a:pPr algn="ctr"/>
            <a:r>
              <a:rPr lang="de-DE" b="1" dirty="0"/>
              <a:t>bei -200 °C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0EFD80B-2B0E-4D98-8A7C-FBC39C1E3AF0}"/>
              </a:ext>
            </a:extLst>
          </p:cNvPr>
          <p:cNvCxnSpPr>
            <a:cxnSpLocks/>
          </p:cNvCxnSpPr>
          <p:nvPr/>
        </p:nvCxnSpPr>
        <p:spPr>
          <a:xfrm flipV="1">
            <a:off x="7680959" y="4879687"/>
            <a:ext cx="0" cy="78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DB83A3CB-95A4-4525-AC05-73CF94C07B00}"/>
              </a:ext>
            </a:extLst>
          </p:cNvPr>
          <p:cNvSpPr txBox="1"/>
          <p:nvPr/>
        </p:nvSpPr>
        <p:spPr>
          <a:xfrm>
            <a:off x="6944049" y="4948011"/>
            <a:ext cx="194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langsames Erwärmen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E7A8D71-73C9-4D26-B82F-B61EB0BF9A3E}"/>
              </a:ext>
            </a:extLst>
          </p:cNvPr>
          <p:cNvSpPr txBox="1"/>
          <p:nvPr/>
        </p:nvSpPr>
        <p:spPr>
          <a:xfrm>
            <a:off x="6734072" y="4116769"/>
            <a:ext cx="21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Stickstoff wird gasförmig (-196 °C)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4398433-627E-4E17-9FB9-9400C0A3718C}"/>
              </a:ext>
            </a:extLst>
          </p:cNvPr>
          <p:cNvCxnSpPr/>
          <p:nvPr/>
        </p:nvCxnSpPr>
        <p:spPr>
          <a:xfrm>
            <a:off x="8890761" y="4431731"/>
            <a:ext cx="94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A76E814-B14D-4D30-9547-EA7970498A2C}"/>
              </a:ext>
            </a:extLst>
          </p:cNvPr>
          <p:cNvSpPr txBox="1"/>
          <p:nvPr/>
        </p:nvSpPr>
        <p:spPr>
          <a:xfrm>
            <a:off x="9708109" y="4185434"/>
            <a:ext cx="21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Abfüllen in grüne Gasflaschen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6A3F662-A4DF-4FB7-886D-BBEB8D503857}"/>
              </a:ext>
            </a:extLst>
          </p:cNvPr>
          <p:cNvCxnSpPr>
            <a:cxnSpLocks/>
          </p:cNvCxnSpPr>
          <p:nvPr/>
        </p:nvCxnSpPr>
        <p:spPr>
          <a:xfrm flipV="1">
            <a:off x="7683181" y="3412162"/>
            <a:ext cx="11230" cy="6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442F84D5-F39E-45DE-9644-4A5E7464EEC0}"/>
              </a:ext>
            </a:extLst>
          </p:cNvPr>
          <p:cNvSpPr txBox="1"/>
          <p:nvPr/>
        </p:nvSpPr>
        <p:spPr>
          <a:xfrm>
            <a:off x="6932526" y="3407106"/>
            <a:ext cx="194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langsames Erwärmen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52E9D6C-2268-463D-97E0-53DF70DD9C92}"/>
              </a:ext>
            </a:extLst>
          </p:cNvPr>
          <p:cNvSpPr txBox="1"/>
          <p:nvPr/>
        </p:nvSpPr>
        <p:spPr>
          <a:xfrm>
            <a:off x="6665093" y="1273133"/>
            <a:ext cx="21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Sauerstoff wird gasförmig (-183 °C)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9903B9D-946B-42BA-84B4-F100F83A4164}"/>
              </a:ext>
            </a:extLst>
          </p:cNvPr>
          <p:cNvCxnSpPr/>
          <p:nvPr/>
        </p:nvCxnSpPr>
        <p:spPr>
          <a:xfrm>
            <a:off x="8764833" y="1593934"/>
            <a:ext cx="94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0613D135-507F-4B71-951E-211642857A54}"/>
              </a:ext>
            </a:extLst>
          </p:cNvPr>
          <p:cNvSpPr txBox="1"/>
          <p:nvPr/>
        </p:nvSpPr>
        <p:spPr>
          <a:xfrm>
            <a:off x="9673041" y="1308260"/>
            <a:ext cx="21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Abfüllen in blaue Gasflaschen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0BA9D6A-2EC6-4902-AEFE-F6D57713A218}"/>
              </a:ext>
            </a:extLst>
          </p:cNvPr>
          <p:cNvSpPr txBox="1"/>
          <p:nvPr/>
        </p:nvSpPr>
        <p:spPr>
          <a:xfrm>
            <a:off x="2251672" y="673"/>
            <a:ext cx="6268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u="sng" dirty="0"/>
              <a:t>Gewinnung von Stickstoff und Sauerstoff aus der Luft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51B87FF-8EEA-4096-B643-1A2368E46F66}"/>
              </a:ext>
            </a:extLst>
          </p:cNvPr>
          <p:cNvSpPr txBox="1"/>
          <p:nvPr/>
        </p:nvSpPr>
        <p:spPr>
          <a:xfrm>
            <a:off x="6601108" y="2735967"/>
            <a:ext cx="229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Argon wird gasförmig (-186 °C)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8755905-9C67-41AD-9A02-F14B4F49590F}"/>
              </a:ext>
            </a:extLst>
          </p:cNvPr>
          <p:cNvCxnSpPr/>
          <p:nvPr/>
        </p:nvCxnSpPr>
        <p:spPr>
          <a:xfrm>
            <a:off x="8855693" y="3050929"/>
            <a:ext cx="943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D780BF5-ADDE-46DE-8C4C-9315AD8F8741}"/>
              </a:ext>
            </a:extLst>
          </p:cNvPr>
          <p:cNvSpPr txBox="1"/>
          <p:nvPr/>
        </p:nvSpPr>
        <p:spPr>
          <a:xfrm>
            <a:off x="9673041" y="2804632"/>
            <a:ext cx="21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Abfüllen in Gasflaschen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4E858AC-D3EC-47F2-B32F-937C90D21D7C}"/>
              </a:ext>
            </a:extLst>
          </p:cNvPr>
          <p:cNvCxnSpPr>
            <a:cxnSpLocks/>
          </p:cNvCxnSpPr>
          <p:nvPr/>
        </p:nvCxnSpPr>
        <p:spPr>
          <a:xfrm flipV="1">
            <a:off x="7669729" y="2058658"/>
            <a:ext cx="11230" cy="6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148F7928-78EF-4298-AB66-793B5FBEF44C}"/>
              </a:ext>
            </a:extLst>
          </p:cNvPr>
          <p:cNvSpPr txBox="1"/>
          <p:nvPr/>
        </p:nvSpPr>
        <p:spPr>
          <a:xfrm>
            <a:off x="6969489" y="2012768"/>
            <a:ext cx="1946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langsames Erwärmen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A8B8B0B-20EF-4103-9BA2-64D589CF8B68}"/>
              </a:ext>
            </a:extLst>
          </p:cNvPr>
          <p:cNvCxnSpPr>
            <a:cxnSpLocks/>
          </p:cNvCxnSpPr>
          <p:nvPr/>
        </p:nvCxnSpPr>
        <p:spPr>
          <a:xfrm>
            <a:off x="2685817" y="1418966"/>
            <a:ext cx="6018" cy="56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AE6B07-0EE8-43B9-BD59-F6B58A12BA9B}"/>
              </a:ext>
            </a:extLst>
          </p:cNvPr>
          <p:cNvSpPr txBox="1"/>
          <p:nvPr/>
        </p:nvSpPr>
        <p:spPr>
          <a:xfrm>
            <a:off x="2685816" y="1452103"/>
            <a:ext cx="10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i="1" dirty="0"/>
              <a:t>Reinigen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5205381-C784-4670-94BC-2CAA58A3780D}"/>
              </a:ext>
            </a:extLst>
          </p:cNvPr>
          <p:cNvCxnSpPr/>
          <p:nvPr/>
        </p:nvCxnSpPr>
        <p:spPr>
          <a:xfrm flipH="1">
            <a:off x="1932641" y="2058658"/>
            <a:ext cx="753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240CEE6-D09F-482C-A1CE-50BF829DB4D6}"/>
              </a:ext>
            </a:extLst>
          </p:cNvPr>
          <p:cNvSpPr txBox="1"/>
          <p:nvPr/>
        </p:nvSpPr>
        <p:spPr>
          <a:xfrm>
            <a:off x="344672" y="1679333"/>
            <a:ext cx="190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Kohlenstoffdioxid, Staub, Ruß,…</a:t>
            </a:r>
          </a:p>
        </p:txBody>
      </p:sp>
      <p:pic>
        <p:nvPicPr>
          <p:cNvPr id="59" name="Grafik 58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FCB9C960-55CC-4718-B418-FDCD2286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168" y="1923724"/>
            <a:ext cx="653708" cy="653708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B62D5652-2AC2-48BA-9CEA-B7FAFFE0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939" y="1919464"/>
            <a:ext cx="662229" cy="66222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74A77736-845E-44A9-B636-B70D44C63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59" y="3382298"/>
            <a:ext cx="662229" cy="662229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2645A2B4-AB08-40F5-8EE1-4AEB231A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904" y="4829254"/>
            <a:ext cx="662229" cy="662229"/>
          </a:xfrm>
          <a:prstGeom prst="rect">
            <a:avLst/>
          </a:prstGeom>
        </p:spPr>
      </p:pic>
      <p:pic>
        <p:nvPicPr>
          <p:cNvPr id="7" name="Grafik 6" descr="Ein Bild, das schließen enthält.&#10;&#10;Automatisch generierte Beschreibung">
            <a:extLst>
              <a:ext uri="{FF2B5EF4-FFF2-40B4-BE49-F238E27FC236}">
                <a16:creationId xmlns:a16="http://schemas.microsoft.com/office/drawing/2014/main" id="{5E20E8FF-103B-41AA-A162-91A58D801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5" y="5137804"/>
            <a:ext cx="1190491" cy="14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5" grpId="0"/>
      <p:bldP spid="19" grpId="0"/>
      <p:bldP spid="28" grpId="0"/>
      <p:bldP spid="31" grpId="0"/>
      <p:bldP spid="32" grpId="0"/>
      <p:bldP spid="37" grpId="0"/>
      <p:bldP spid="38" grpId="0"/>
      <p:bldP spid="44" grpId="0"/>
      <p:bldP spid="48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Outdoorobjekt, Windmühle enthält.&#10;&#10;Automatisch generierte Beschreibung">
            <a:extLst>
              <a:ext uri="{FF2B5EF4-FFF2-40B4-BE49-F238E27FC236}">
                <a16:creationId xmlns:a16="http://schemas.microsoft.com/office/drawing/2014/main" id="{85063814-FE7F-4A31-8B55-BB638A38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1" r="17657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90FBC98-F107-448C-860C-D165F187907C}"/>
              </a:ext>
            </a:extLst>
          </p:cNvPr>
          <p:cNvSpPr txBox="1"/>
          <p:nvPr/>
        </p:nvSpPr>
        <p:spPr>
          <a:xfrm>
            <a:off x="456879" y="1534585"/>
            <a:ext cx="5251868" cy="378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>
                <a:solidFill>
                  <a:schemeClr val="accent1"/>
                </a:solidFill>
              </a:rPr>
              <a:t>Für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Weiterdenkerinnen</a:t>
            </a:r>
            <a:r>
              <a:rPr lang="en-US" sz="2400" b="1" dirty="0">
                <a:solidFill>
                  <a:schemeClr val="accent1"/>
                </a:solidFill>
              </a:rPr>
              <a:t> und </a:t>
            </a:r>
            <a:r>
              <a:rPr lang="en-US" sz="2400" b="1" dirty="0" err="1">
                <a:solidFill>
                  <a:schemeClr val="accent1"/>
                </a:solidFill>
              </a:rPr>
              <a:t>Weiterdenker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Wie </a:t>
            </a:r>
            <a:r>
              <a:rPr lang="en-US" sz="2400" dirty="0" err="1">
                <a:solidFill>
                  <a:srgbClr val="000000"/>
                </a:solidFill>
              </a:rPr>
              <a:t>überschüssige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Energie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aus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z.B.</a:t>
            </a:r>
            <a:r>
              <a:rPr lang="en-US" sz="2400" dirty="0">
                <a:solidFill>
                  <a:srgbClr val="000000"/>
                </a:solidFill>
              </a:rPr>
              <a:t> Wind- </a:t>
            </a:r>
            <a:r>
              <a:rPr lang="en-US" sz="2400" dirty="0" err="1">
                <a:solidFill>
                  <a:srgbClr val="000000"/>
                </a:solidFill>
              </a:rPr>
              <a:t>oder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Solaranlagen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gespeichert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werden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kann</a:t>
            </a:r>
            <a:r>
              <a:rPr lang="en-US" sz="2400" dirty="0">
                <a:solidFill>
                  <a:srgbClr val="000000"/>
                </a:solidFill>
              </a:rPr>
              <a:t> und </a:t>
            </a:r>
            <a:r>
              <a:rPr lang="en-US" sz="2400" dirty="0" err="1">
                <a:solidFill>
                  <a:srgbClr val="000000"/>
                </a:solidFill>
              </a:rPr>
              <a:t>welche</a:t>
            </a:r>
            <a:r>
              <a:rPr lang="en-US" sz="2400" dirty="0">
                <a:solidFill>
                  <a:srgbClr val="000000"/>
                </a:solidFill>
              </a:rPr>
              <a:t> Rolle </a:t>
            </a:r>
            <a:r>
              <a:rPr lang="en-US" sz="2400" dirty="0" err="1">
                <a:solidFill>
                  <a:srgbClr val="000000"/>
                </a:solidFill>
              </a:rPr>
              <a:t>flüssige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Luft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dabei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spielen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kann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könnt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ihr</a:t>
            </a:r>
            <a:r>
              <a:rPr lang="en-US" sz="2400" dirty="0">
                <a:solidFill>
                  <a:srgbClr val="000000"/>
                </a:solidFill>
              </a:rPr>
              <a:t> in </a:t>
            </a:r>
            <a:r>
              <a:rPr lang="en-US" sz="2400" dirty="0" err="1">
                <a:solidFill>
                  <a:srgbClr val="000000"/>
                </a:solidFill>
              </a:rPr>
              <a:t>diesem</a:t>
            </a:r>
            <a:r>
              <a:rPr lang="en-US" sz="2400" dirty="0">
                <a:solidFill>
                  <a:srgbClr val="000000"/>
                </a:solidFill>
              </a:rPr>
              <a:t> Video </a:t>
            </a:r>
            <a:r>
              <a:rPr lang="en-US" sz="2400" dirty="0" err="1">
                <a:solidFill>
                  <a:srgbClr val="000000"/>
                </a:solidFill>
              </a:rPr>
              <a:t>anschauen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https://www.youtube.com/watch?v=HcsM7OEVcww</a:t>
            </a:r>
          </a:p>
        </p:txBody>
      </p:sp>
    </p:spTree>
    <p:extLst>
      <p:ext uri="{BB962C8B-B14F-4D97-AF65-F5344CB8AC3E}">
        <p14:creationId xmlns:p14="http://schemas.microsoft.com/office/powerpoint/2010/main" val="198105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F94A8B3-46AC-4160-9B41-AC59F1173AD0}"/>
              </a:ext>
            </a:extLst>
          </p:cNvPr>
          <p:cNvSpPr txBox="1"/>
          <p:nvPr/>
        </p:nvSpPr>
        <p:spPr>
          <a:xfrm>
            <a:off x="2744932" y="4787721"/>
            <a:ext cx="609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>
                <a:hlinkClick r:id="rId2"/>
              </a:rPr>
              <a:t>https://www.youtube.com/watch?v=hIg6ZKZu4HI</a:t>
            </a:r>
            <a:endParaRPr lang="de-DE" sz="2000" dirty="0"/>
          </a:p>
          <a:p>
            <a:r>
              <a:rPr lang="de-DE" sz="2000" dirty="0"/>
              <a:t>(</a:t>
            </a:r>
            <a:r>
              <a:rPr lang="de-DE" sz="2000" b="1" dirty="0">
                <a:solidFill>
                  <a:srgbClr val="FF0000"/>
                </a:solidFill>
              </a:rPr>
              <a:t>nur</a:t>
            </a:r>
            <a:r>
              <a:rPr lang="de-DE" sz="2000" dirty="0"/>
              <a:t> </a:t>
            </a:r>
            <a:r>
              <a:rPr lang="de-DE" sz="2000" b="1" dirty="0">
                <a:solidFill>
                  <a:srgbClr val="FF0000"/>
                </a:solidFill>
              </a:rPr>
              <a:t>bis Minute 1:27</a:t>
            </a:r>
            <a:r>
              <a:rPr lang="de-DE" sz="20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F7F01-B9B8-45A3-9D0A-597043C8CD58}"/>
              </a:ext>
            </a:extLst>
          </p:cNvPr>
          <p:cNvSpPr txBox="1"/>
          <p:nvPr/>
        </p:nvSpPr>
        <p:spPr>
          <a:xfrm>
            <a:off x="777855" y="744870"/>
            <a:ext cx="8061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Versuch: Verbrennen von Stahlwolle (Stahl = Eisen)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66DC69-9055-44A8-84E3-9C7082C88BFA}"/>
              </a:ext>
            </a:extLst>
          </p:cNvPr>
          <p:cNvSpPr txBox="1"/>
          <p:nvPr/>
        </p:nvSpPr>
        <p:spPr>
          <a:xfrm>
            <a:off x="777855" y="1593383"/>
            <a:ext cx="990756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u="sng" dirty="0"/>
              <a:t>Aufgaben</a:t>
            </a:r>
            <a:r>
              <a:rPr lang="de-DE" sz="2400" dirty="0"/>
              <a:t>: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Betrachte das Video (nur bis Minute 1:27).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Notiere sämtliche Beobachtungen vor, während und nach der Reaktion.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Formuliere ein Ergebnis, das die Beobachtungen mit chemischen Fachbegriffen erläutert.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Formuliere ein Reaktionsschema.</a:t>
            </a:r>
          </a:p>
          <a:p>
            <a:pPr>
              <a:spcAft>
                <a:spcPts val="600"/>
              </a:spcAft>
            </a:pPr>
            <a:endParaRPr lang="de-DE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4C166D-2742-4D43-BF40-1009C1F35211}"/>
              </a:ext>
            </a:extLst>
          </p:cNvPr>
          <p:cNvSpPr txBox="1"/>
          <p:nvPr/>
        </p:nvSpPr>
        <p:spPr>
          <a:xfrm rot="1068235">
            <a:off x="9292045" y="1350888"/>
            <a:ext cx="197684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0000"/>
                </a:solidFill>
              </a:rPr>
              <a:t>Zeit: 15 Minuten </a:t>
            </a:r>
          </a:p>
        </p:txBody>
      </p:sp>
      <p:pic>
        <p:nvPicPr>
          <p:cNvPr id="11" name="Grafik 10" descr="Videokamera Silhouette">
            <a:extLst>
              <a:ext uri="{FF2B5EF4-FFF2-40B4-BE49-F238E27FC236}">
                <a16:creationId xmlns:a16="http://schemas.microsoft.com/office/drawing/2014/main" id="{D5B45132-343F-40A9-86F1-37924479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0166" y="46844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25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31D908-ECA3-49B9-B5E6-FCB6C9E9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4" y="933333"/>
            <a:ext cx="2752725" cy="260032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2DE30DA-64AA-4FEA-B382-D93A5DBA6AAF}"/>
              </a:ext>
            </a:extLst>
          </p:cNvPr>
          <p:cNvCxnSpPr>
            <a:cxnSpLocks/>
          </p:cNvCxnSpPr>
          <p:nvPr/>
        </p:nvCxnSpPr>
        <p:spPr>
          <a:xfrm>
            <a:off x="4745135" y="1996950"/>
            <a:ext cx="222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946B208-C386-4137-B16C-0199CF39E99F}"/>
              </a:ext>
            </a:extLst>
          </p:cNvPr>
          <p:cNvCxnSpPr>
            <a:cxnSpLocks/>
          </p:cNvCxnSpPr>
          <p:nvPr/>
        </p:nvCxnSpPr>
        <p:spPr>
          <a:xfrm flipV="1">
            <a:off x="3785101" y="1009650"/>
            <a:ext cx="521509" cy="654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D437515-E3E4-4798-B713-BAF960A46C9C}"/>
              </a:ext>
            </a:extLst>
          </p:cNvPr>
          <p:cNvSpPr txBox="1"/>
          <p:nvPr/>
        </p:nvSpPr>
        <p:spPr>
          <a:xfrm>
            <a:off x="4345826" y="598392"/>
            <a:ext cx="804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Eisen-wolle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A0F6E8-D1FE-4367-99D9-E1AB44F598E3}"/>
              </a:ext>
            </a:extLst>
          </p:cNvPr>
          <p:cNvSpPr txBox="1"/>
          <p:nvPr/>
        </p:nvSpPr>
        <p:spPr>
          <a:xfrm>
            <a:off x="4795948" y="1471147"/>
            <a:ext cx="217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Eisenwolle auf der rechten Seite wird entzündet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AADC7C2-A6BF-4443-AC04-8CCF3A105602}"/>
              </a:ext>
            </a:extLst>
          </p:cNvPr>
          <p:cNvSpPr txBox="1"/>
          <p:nvPr/>
        </p:nvSpPr>
        <p:spPr>
          <a:xfrm>
            <a:off x="509155" y="277919"/>
            <a:ext cx="92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Versuch: Verbrennen von Eisenwolle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D1C1CEA-201E-48D8-A963-C506C3A17DE1}"/>
              </a:ext>
            </a:extLst>
          </p:cNvPr>
          <p:cNvSpPr txBox="1"/>
          <p:nvPr/>
        </p:nvSpPr>
        <p:spPr>
          <a:xfrm>
            <a:off x="434133" y="4097921"/>
            <a:ext cx="9374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Beobachtung: 	Die grau-glänzende Eisenwolle glüht nach dem Entzünden orange-gelb durch.</a:t>
            </a:r>
          </a:p>
          <a:p>
            <a:r>
              <a:rPr lang="de-DE" dirty="0"/>
              <a:t>		Das Produkt ist blau-schwarz und spröde.</a:t>
            </a:r>
          </a:p>
          <a:p>
            <a:r>
              <a:rPr lang="de-DE" dirty="0"/>
              <a:t>		Die Masse des Produktes ist größer als die des Eduktes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65F638-A3EC-44EE-B181-19855BD37BB1}"/>
              </a:ext>
            </a:extLst>
          </p:cNvPr>
          <p:cNvSpPr txBox="1"/>
          <p:nvPr/>
        </p:nvSpPr>
        <p:spPr>
          <a:xfrm>
            <a:off x="434133" y="5327203"/>
            <a:ext cx="9528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79500" indent="-1079500" defTabSz="1079500">
              <a:tabLst>
                <a:tab pos="1079500" algn="l"/>
              </a:tabLst>
            </a:pPr>
            <a:r>
              <a:rPr lang="de-DE" dirty="0"/>
              <a:t>Ergebnis:	Eisen verbrennt in einer exothermen Reaktion mit dem Sauerstoff der Luft. Es findet eine </a:t>
            </a:r>
            <a:r>
              <a:rPr lang="de-DE" u="sng" dirty="0"/>
              <a:t>Oxidation</a:t>
            </a:r>
            <a:r>
              <a:rPr lang="de-DE" dirty="0"/>
              <a:t> von Eisen statt. Dabei verbindet sich Eisen mit Sauerstoff zu </a:t>
            </a:r>
            <a:r>
              <a:rPr lang="de-DE" u="sng" dirty="0"/>
              <a:t>Eisenoxid</a:t>
            </a:r>
            <a:r>
              <a:rPr lang="de-DE" dirty="0"/>
              <a:t>. Die Masse des Produktes nimmt deshalb zu.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0612F69-3910-404A-ADB4-A551A374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29" y="1009650"/>
            <a:ext cx="2800350" cy="24193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BDB3AD79-9530-4EF4-9C8F-9BDFD8118600}"/>
              </a:ext>
            </a:extLst>
          </p:cNvPr>
          <p:cNvSpPr/>
          <p:nvPr/>
        </p:nvSpPr>
        <p:spPr>
          <a:xfrm>
            <a:off x="4005943" y="239485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80B0B6C-B474-4DD2-8663-A8984E2839A8}"/>
              </a:ext>
            </a:extLst>
          </p:cNvPr>
          <p:cNvSpPr/>
          <p:nvPr/>
        </p:nvSpPr>
        <p:spPr>
          <a:xfrm>
            <a:off x="4158343" y="2398538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B3755FB-FD47-4101-A551-67F39B97B5D2}"/>
              </a:ext>
            </a:extLst>
          </p:cNvPr>
          <p:cNvSpPr/>
          <p:nvPr/>
        </p:nvSpPr>
        <p:spPr>
          <a:xfrm>
            <a:off x="4318499" y="239485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A19022C-0224-4208-AB3C-EC2AFE97D50B}"/>
              </a:ext>
            </a:extLst>
          </p:cNvPr>
          <p:cNvSpPr/>
          <p:nvPr/>
        </p:nvSpPr>
        <p:spPr>
          <a:xfrm>
            <a:off x="4074946" y="2518332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F0BC93B-A12A-469C-82B1-9F2C55E4D5E6}"/>
              </a:ext>
            </a:extLst>
          </p:cNvPr>
          <p:cNvSpPr/>
          <p:nvPr/>
        </p:nvSpPr>
        <p:spPr>
          <a:xfrm>
            <a:off x="4239647" y="251701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E8816C4-FB74-45C5-83E9-DCA757ACE27B}"/>
              </a:ext>
            </a:extLst>
          </p:cNvPr>
          <p:cNvSpPr/>
          <p:nvPr/>
        </p:nvSpPr>
        <p:spPr>
          <a:xfrm>
            <a:off x="4399421" y="2525725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56269B3-4B47-4E92-AE43-4BAA862AF5AD}"/>
              </a:ext>
            </a:extLst>
          </p:cNvPr>
          <p:cNvSpPr/>
          <p:nvPr/>
        </p:nvSpPr>
        <p:spPr>
          <a:xfrm>
            <a:off x="3988242" y="2638239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982570B-505A-4492-B97F-5F13C5F4D1BA}"/>
              </a:ext>
            </a:extLst>
          </p:cNvPr>
          <p:cNvSpPr/>
          <p:nvPr/>
        </p:nvSpPr>
        <p:spPr>
          <a:xfrm>
            <a:off x="4149242" y="2640715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D6AADE8-580A-4EA5-91CE-AD020CB19827}"/>
              </a:ext>
            </a:extLst>
          </p:cNvPr>
          <p:cNvSpPr/>
          <p:nvPr/>
        </p:nvSpPr>
        <p:spPr>
          <a:xfrm>
            <a:off x="4306610" y="265223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 descr="Lupe Silhouette">
            <a:extLst>
              <a:ext uri="{FF2B5EF4-FFF2-40B4-BE49-F238E27FC236}">
                <a16:creationId xmlns:a16="http://schemas.microsoft.com/office/drawing/2014/main" id="{ADC3490B-B2E8-45B5-A9AE-833CF7056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574275" y="2159619"/>
            <a:ext cx="1170860" cy="117086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6D85F67-60EA-4BD1-B95D-791FA5D04354}"/>
              </a:ext>
            </a:extLst>
          </p:cNvPr>
          <p:cNvCxnSpPr>
            <a:cxnSpLocks/>
          </p:cNvCxnSpPr>
          <p:nvPr/>
        </p:nvCxnSpPr>
        <p:spPr>
          <a:xfrm>
            <a:off x="3564257" y="2181039"/>
            <a:ext cx="441686" cy="619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C0A7CF8-683B-49F8-82B5-39EA6B1CB9BC}"/>
              </a:ext>
            </a:extLst>
          </p:cNvPr>
          <p:cNvCxnSpPr>
            <a:cxnSpLocks/>
          </p:cNvCxnSpPr>
          <p:nvPr/>
        </p:nvCxnSpPr>
        <p:spPr>
          <a:xfrm>
            <a:off x="3562968" y="2132695"/>
            <a:ext cx="791698" cy="1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6AF5F7A-F3BC-42EA-B05E-968EBCEAD02E}"/>
              </a:ext>
            </a:extLst>
          </p:cNvPr>
          <p:cNvCxnSpPr>
            <a:cxnSpLocks/>
          </p:cNvCxnSpPr>
          <p:nvPr/>
        </p:nvCxnSpPr>
        <p:spPr>
          <a:xfrm>
            <a:off x="9728360" y="1990890"/>
            <a:ext cx="486276" cy="634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2A6BF05-0D1E-443D-A637-8EE5F087D379}"/>
              </a:ext>
            </a:extLst>
          </p:cNvPr>
          <p:cNvCxnSpPr>
            <a:cxnSpLocks/>
          </p:cNvCxnSpPr>
          <p:nvPr/>
        </p:nvCxnSpPr>
        <p:spPr>
          <a:xfrm>
            <a:off x="9805287" y="1978470"/>
            <a:ext cx="903798" cy="4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C88CADD4-66C6-41AF-9A9B-06D47733C265}"/>
              </a:ext>
            </a:extLst>
          </p:cNvPr>
          <p:cNvGrpSpPr/>
          <p:nvPr/>
        </p:nvGrpSpPr>
        <p:grpSpPr>
          <a:xfrm>
            <a:off x="10230311" y="2240632"/>
            <a:ext cx="818404" cy="532613"/>
            <a:chOff x="10230311" y="2240632"/>
            <a:chExt cx="818404" cy="532613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918493-37C2-40F6-BD6E-8B22C41DFCC7}"/>
                </a:ext>
              </a:extLst>
            </p:cNvPr>
            <p:cNvSpPr/>
            <p:nvPr/>
          </p:nvSpPr>
          <p:spPr>
            <a:xfrm>
              <a:off x="10230311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5DEC5642-7E48-44D0-8BCA-C6D609564959}"/>
                </a:ext>
              </a:extLst>
            </p:cNvPr>
            <p:cNvSpPr/>
            <p:nvPr/>
          </p:nvSpPr>
          <p:spPr>
            <a:xfrm>
              <a:off x="10400662" y="2244313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BBC7095-8433-456E-B746-21158419228A}"/>
                </a:ext>
              </a:extLst>
            </p:cNvPr>
            <p:cNvSpPr/>
            <p:nvPr/>
          </p:nvSpPr>
          <p:spPr>
            <a:xfrm>
              <a:off x="10560818" y="224063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D8EDE384-B373-4EAE-BEF9-E1B1111F3883}"/>
                </a:ext>
              </a:extLst>
            </p:cNvPr>
            <p:cNvSpPr/>
            <p:nvPr/>
          </p:nvSpPr>
          <p:spPr>
            <a:xfrm>
              <a:off x="10317265" y="236410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9F4BF61-EFAF-46EC-BF54-A1A154CCC4E3}"/>
                </a:ext>
              </a:extLst>
            </p:cNvPr>
            <p:cNvSpPr/>
            <p:nvPr/>
          </p:nvSpPr>
          <p:spPr>
            <a:xfrm>
              <a:off x="10481966" y="236279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DBAA12FD-1414-411B-B253-134C07341517}"/>
                </a:ext>
              </a:extLst>
            </p:cNvPr>
            <p:cNvSpPr/>
            <p:nvPr/>
          </p:nvSpPr>
          <p:spPr>
            <a:xfrm>
              <a:off x="10641740" y="2371500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3CB49FB-AFBB-435F-9784-AEEE215DD6E9}"/>
                </a:ext>
              </a:extLst>
            </p:cNvPr>
            <p:cNvSpPr/>
            <p:nvPr/>
          </p:nvSpPr>
          <p:spPr>
            <a:xfrm>
              <a:off x="10230561" y="2484014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30F5144E-EF19-4680-ADE6-CB0931C7B4F6}"/>
                </a:ext>
              </a:extLst>
            </p:cNvPr>
            <p:cNvSpPr/>
            <p:nvPr/>
          </p:nvSpPr>
          <p:spPr>
            <a:xfrm>
              <a:off x="10391561" y="248649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B5EAEB3-6D03-4494-9BBD-27A4EAB64D12}"/>
                </a:ext>
              </a:extLst>
            </p:cNvPr>
            <p:cNvSpPr/>
            <p:nvPr/>
          </p:nvSpPr>
          <p:spPr>
            <a:xfrm>
              <a:off x="10548929" y="249801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7A1FE77-28FB-4939-8F1E-B14DEE0CA7AA}"/>
                </a:ext>
              </a:extLst>
            </p:cNvPr>
            <p:cNvSpPr/>
            <p:nvPr/>
          </p:nvSpPr>
          <p:spPr>
            <a:xfrm>
              <a:off x="10723044" y="249801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322D3621-9274-4EDA-A722-D9CF39F75514}"/>
                </a:ext>
              </a:extLst>
            </p:cNvPr>
            <p:cNvSpPr/>
            <p:nvPr/>
          </p:nvSpPr>
          <p:spPr>
            <a:xfrm>
              <a:off x="10481643" y="2616491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B545DD6-CBB8-4600-9D58-2C1BC830F972}"/>
                </a:ext>
              </a:extLst>
            </p:cNvPr>
            <p:cNvSpPr/>
            <p:nvPr/>
          </p:nvSpPr>
          <p:spPr>
            <a:xfrm>
              <a:off x="10313551" y="262519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815C141-4D07-4C2A-981E-874FB2CAD47C}"/>
                </a:ext>
              </a:extLst>
            </p:cNvPr>
            <p:cNvSpPr/>
            <p:nvPr/>
          </p:nvSpPr>
          <p:spPr>
            <a:xfrm>
              <a:off x="10723044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563FFA5-6E18-43A2-91CE-1ABDEB37E5AA}"/>
                </a:ext>
              </a:extLst>
            </p:cNvPr>
            <p:cNvSpPr/>
            <p:nvPr/>
          </p:nvSpPr>
          <p:spPr>
            <a:xfrm>
              <a:off x="10794522" y="237767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E3678D6-5EB0-4852-86D4-F93BBD535D0F}"/>
                </a:ext>
              </a:extLst>
            </p:cNvPr>
            <p:cNvSpPr/>
            <p:nvPr/>
          </p:nvSpPr>
          <p:spPr>
            <a:xfrm>
              <a:off x="10648998" y="262519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96AB8B3-751B-431D-B434-36AC72A2D1CD}"/>
                </a:ext>
              </a:extLst>
            </p:cNvPr>
            <p:cNvSpPr/>
            <p:nvPr/>
          </p:nvSpPr>
          <p:spPr>
            <a:xfrm>
              <a:off x="10881476" y="2506235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8DF2B7E-1CD9-41F9-9A6B-76DB94E12E15}"/>
                </a:ext>
              </a:extLst>
            </p:cNvPr>
            <p:cNvSpPr/>
            <p:nvPr/>
          </p:nvSpPr>
          <p:spPr>
            <a:xfrm>
              <a:off x="10888559" y="2253528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51" name="Grafik 50" descr="Lupe Silhouette">
            <a:extLst>
              <a:ext uri="{FF2B5EF4-FFF2-40B4-BE49-F238E27FC236}">
                <a16:creationId xmlns:a16="http://schemas.microsoft.com/office/drawing/2014/main" id="{19879210-C10F-4737-BB09-2D043DC02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736776" y="1881235"/>
            <a:ext cx="1487928" cy="1487928"/>
          </a:xfrm>
          <a:prstGeom prst="rect">
            <a:avLst/>
          </a:prstGeom>
        </p:spPr>
      </p:pic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F0F444D7-B249-4B9F-98D4-BF02765AFEDA}"/>
              </a:ext>
            </a:extLst>
          </p:cNvPr>
          <p:cNvGrpSpPr/>
          <p:nvPr/>
        </p:nvGrpSpPr>
        <p:grpSpPr>
          <a:xfrm rot="19830002">
            <a:off x="4280414" y="1573376"/>
            <a:ext cx="320312" cy="177013"/>
            <a:chOff x="4280414" y="1573376"/>
            <a:chExt cx="320312" cy="177013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20F357C-D4B2-454A-8F27-748EE50D50E8}"/>
                </a:ext>
              </a:extLst>
            </p:cNvPr>
            <p:cNvSpPr/>
            <p:nvPr/>
          </p:nvSpPr>
          <p:spPr>
            <a:xfrm>
              <a:off x="4280414" y="1573376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14424C9-18F3-4B79-A4E8-AB8E683D25F4}"/>
                </a:ext>
              </a:extLst>
            </p:cNvPr>
            <p:cNvSpPr/>
            <p:nvPr/>
          </p:nvSpPr>
          <p:spPr>
            <a:xfrm>
              <a:off x="4440570" y="1602343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DC14DF7-9781-4BDA-85D6-C540BB44652D}"/>
              </a:ext>
            </a:extLst>
          </p:cNvPr>
          <p:cNvGrpSpPr/>
          <p:nvPr/>
        </p:nvGrpSpPr>
        <p:grpSpPr>
          <a:xfrm rot="1949705">
            <a:off x="4584979" y="2113965"/>
            <a:ext cx="312074" cy="183250"/>
            <a:chOff x="4697820" y="2151280"/>
            <a:chExt cx="312074" cy="18325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19790F3D-96DF-49FD-9EB7-380ABC5BD7E5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2B96C60C-F906-48BA-84F2-5A7617DF281A}"/>
                </a:ext>
              </a:extLst>
            </p:cNvPr>
            <p:cNvSpPr/>
            <p:nvPr/>
          </p:nvSpPr>
          <p:spPr>
            <a:xfrm>
              <a:off x="4849738" y="2186484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4084B47D-ACE9-4EF5-942B-F53DCABCE892}"/>
              </a:ext>
            </a:extLst>
          </p:cNvPr>
          <p:cNvGrpSpPr/>
          <p:nvPr/>
        </p:nvGrpSpPr>
        <p:grpSpPr>
          <a:xfrm rot="15978752">
            <a:off x="2956743" y="1819619"/>
            <a:ext cx="312074" cy="183250"/>
            <a:chOff x="4730149" y="2758545"/>
            <a:chExt cx="312074" cy="18325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B119FC80-497A-4FAA-909D-FCD68B79D570}"/>
                </a:ext>
              </a:extLst>
            </p:cNvPr>
            <p:cNvSpPr/>
            <p:nvPr/>
          </p:nvSpPr>
          <p:spPr>
            <a:xfrm>
              <a:off x="4730149" y="2758545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49DC77F-552E-439F-8BCF-0376F25489D3}"/>
                </a:ext>
              </a:extLst>
            </p:cNvPr>
            <p:cNvSpPr/>
            <p:nvPr/>
          </p:nvSpPr>
          <p:spPr>
            <a:xfrm>
              <a:off x="4882067" y="279374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A448EDB9-C498-4893-A4D0-65D1ADC0A75A}"/>
              </a:ext>
            </a:extLst>
          </p:cNvPr>
          <p:cNvGrpSpPr/>
          <p:nvPr/>
        </p:nvGrpSpPr>
        <p:grpSpPr>
          <a:xfrm>
            <a:off x="3272107" y="2582791"/>
            <a:ext cx="312074" cy="183250"/>
            <a:chOff x="3272107" y="2582791"/>
            <a:chExt cx="312074" cy="18325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6ACA835-4182-4DBC-888A-FEE87C766E8B}"/>
                </a:ext>
              </a:extLst>
            </p:cNvPr>
            <p:cNvSpPr/>
            <p:nvPr/>
          </p:nvSpPr>
          <p:spPr>
            <a:xfrm>
              <a:off x="3272107" y="2582791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7D0E4D-ED37-4744-B5D9-9E4F08171165}"/>
                </a:ext>
              </a:extLst>
            </p:cNvPr>
            <p:cNvSpPr/>
            <p:nvPr/>
          </p:nvSpPr>
          <p:spPr>
            <a:xfrm>
              <a:off x="3424025" y="2617995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>
            <a:extLst>
              <a:ext uri="{FF2B5EF4-FFF2-40B4-BE49-F238E27FC236}">
                <a16:creationId xmlns:a16="http://schemas.microsoft.com/office/drawing/2014/main" id="{D77246E7-1890-4935-959C-921392DAD867}"/>
              </a:ext>
            </a:extLst>
          </p:cNvPr>
          <p:cNvSpPr/>
          <p:nvPr/>
        </p:nvSpPr>
        <p:spPr>
          <a:xfrm>
            <a:off x="1686642" y="1643553"/>
            <a:ext cx="607887" cy="89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cken des Rechtecks auf der gleichen Seite abrunden 340">
            <a:extLst>
              <a:ext uri="{FF2B5EF4-FFF2-40B4-BE49-F238E27FC236}">
                <a16:creationId xmlns:a16="http://schemas.microsoft.com/office/drawing/2014/main" id="{26351CFB-9E70-4482-B7FA-C1A13784AB36}"/>
              </a:ext>
            </a:extLst>
          </p:cNvPr>
          <p:cNvSpPr/>
          <p:nvPr/>
        </p:nvSpPr>
        <p:spPr>
          <a:xfrm>
            <a:off x="1834557" y="1646316"/>
            <a:ext cx="300098" cy="503621"/>
          </a:xfrm>
          <a:custGeom>
            <a:avLst/>
            <a:gdLst/>
            <a:ahLst/>
            <a:cxnLst/>
            <a:rect l="l" t="t" r="r" b="b"/>
            <a:pathLst>
              <a:path w="337305" h="585707">
                <a:moveTo>
                  <a:pt x="112871" y="0"/>
                </a:moveTo>
                <a:lnTo>
                  <a:pt x="197374" y="0"/>
                </a:lnTo>
                <a:cubicBezTo>
                  <a:pt x="221113" y="0"/>
                  <a:pt x="240357" y="19244"/>
                  <a:pt x="240357" y="42983"/>
                </a:cubicBezTo>
                <a:lnTo>
                  <a:pt x="240357" y="54664"/>
                </a:lnTo>
                <a:lnTo>
                  <a:pt x="240357" y="54666"/>
                </a:lnTo>
                <a:lnTo>
                  <a:pt x="240357" y="54666"/>
                </a:lnTo>
                <a:lnTo>
                  <a:pt x="214939" y="126105"/>
                </a:lnTo>
                <a:lnTo>
                  <a:pt x="217041" y="126097"/>
                </a:lnTo>
                <a:cubicBezTo>
                  <a:pt x="217108" y="133976"/>
                  <a:pt x="222126" y="141085"/>
                  <a:pt x="230173" y="146202"/>
                </a:cubicBezTo>
                <a:lnTo>
                  <a:pt x="249131" y="151138"/>
                </a:lnTo>
                <a:lnTo>
                  <a:pt x="268033" y="151138"/>
                </a:lnTo>
                <a:cubicBezTo>
                  <a:pt x="306291" y="151138"/>
                  <a:pt x="337305" y="182152"/>
                  <a:pt x="337305" y="220410"/>
                </a:cubicBezTo>
                <a:lnTo>
                  <a:pt x="337305" y="585707"/>
                </a:lnTo>
                <a:lnTo>
                  <a:pt x="0" y="585707"/>
                </a:lnTo>
                <a:lnTo>
                  <a:pt x="0" y="220410"/>
                </a:lnTo>
                <a:cubicBezTo>
                  <a:pt x="0" y="191717"/>
                  <a:pt x="17445" y="167098"/>
                  <a:pt x="42308" y="156582"/>
                </a:cubicBezTo>
                <a:lnTo>
                  <a:pt x="57877" y="153439"/>
                </a:lnTo>
                <a:lnTo>
                  <a:pt x="85670" y="146202"/>
                </a:lnTo>
                <a:lnTo>
                  <a:pt x="96537" y="129565"/>
                </a:lnTo>
                <a:lnTo>
                  <a:pt x="69889" y="54666"/>
                </a:lnTo>
                <a:lnTo>
                  <a:pt x="69888" y="54666"/>
                </a:lnTo>
                <a:lnTo>
                  <a:pt x="69888" y="54664"/>
                </a:lnTo>
                <a:lnTo>
                  <a:pt x="69888" y="42983"/>
                </a:lnTo>
                <a:cubicBezTo>
                  <a:pt x="69888" y="19244"/>
                  <a:pt x="89132" y="0"/>
                  <a:pt x="112871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7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BF4F87A-3E41-4506-9FB7-7EDFAA3F20F8}"/>
              </a:ext>
            </a:extLst>
          </p:cNvPr>
          <p:cNvCxnSpPr/>
          <p:nvPr/>
        </p:nvCxnSpPr>
        <p:spPr>
          <a:xfrm>
            <a:off x="1593949" y="2181039"/>
            <a:ext cx="7813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B23A1DA2-4449-47E2-B83F-85A13481F03C}"/>
              </a:ext>
            </a:extLst>
          </p:cNvPr>
          <p:cNvSpPr/>
          <p:nvPr/>
        </p:nvSpPr>
        <p:spPr>
          <a:xfrm>
            <a:off x="7732600" y="1504711"/>
            <a:ext cx="607887" cy="89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cken des Rechtecks auf der gleichen Seite abrunden 340">
            <a:extLst>
              <a:ext uri="{FF2B5EF4-FFF2-40B4-BE49-F238E27FC236}">
                <a16:creationId xmlns:a16="http://schemas.microsoft.com/office/drawing/2014/main" id="{AA495335-FDAB-4667-B902-64543DFB984A}"/>
              </a:ext>
            </a:extLst>
          </p:cNvPr>
          <p:cNvSpPr/>
          <p:nvPr/>
        </p:nvSpPr>
        <p:spPr>
          <a:xfrm>
            <a:off x="7880515" y="1507474"/>
            <a:ext cx="300098" cy="503621"/>
          </a:xfrm>
          <a:custGeom>
            <a:avLst/>
            <a:gdLst/>
            <a:ahLst/>
            <a:cxnLst/>
            <a:rect l="l" t="t" r="r" b="b"/>
            <a:pathLst>
              <a:path w="337305" h="585707">
                <a:moveTo>
                  <a:pt x="112871" y="0"/>
                </a:moveTo>
                <a:lnTo>
                  <a:pt x="197374" y="0"/>
                </a:lnTo>
                <a:cubicBezTo>
                  <a:pt x="221113" y="0"/>
                  <a:pt x="240357" y="19244"/>
                  <a:pt x="240357" y="42983"/>
                </a:cubicBezTo>
                <a:lnTo>
                  <a:pt x="240357" y="54664"/>
                </a:lnTo>
                <a:lnTo>
                  <a:pt x="240357" y="54666"/>
                </a:lnTo>
                <a:lnTo>
                  <a:pt x="240357" y="54666"/>
                </a:lnTo>
                <a:lnTo>
                  <a:pt x="214939" y="126105"/>
                </a:lnTo>
                <a:lnTo>
                  <a:pt x="217041" y="126097"/>
                </a:lnTo>
                <a:cubicBezTo>
                  <a:pt x="217108" y="133976"/>
                  <a:pt x="222126" y="141085"/>
                  <a:pt x="230173" y="146202"/>
                </a:cubicBezTo>
                <a:lnTo>
                  <a:pt x="249131" y="151138"/>
                </a:lnTo>
                <a:lnTo>
                  <a:pt x="268033" y="151138"/>
                </a:lnTo>
                <a:cubicBezTo>
                  <a:pt x="306291" y="151138"/>
                  <a:pt x="337305" y="182152"/>
                  <a:pt x="337305" y="220410"/>
                </a:cubicBezTo>
                <a:lnTo>
                  <a:pt x="337305" y="585707"/>
                </a:lnTo>
                <a:lnTo>
                  <a:pt x="0" y="585707"/>
                </a:lnTo>
                <a:lnTo>
                  <a:pt x="0" y="220410"/>
                </a:lnTo>
                <a:cubicBezTo>
                  <a:pt x="0" y="191717"/>
                  <a:pt x="17445" y="167098"/>
                  <a:pt x="42308" y="156582"/>
                </a:cubicBezTo>
                <a:lnTo>
                  <a:pt x="57877" y="153439"/>
                </a:lnTo>
                <a:lnTo>
                  <a:pt x="85670" y="146202"/>
                </a:lnTo>
                <a:lnTo>
                  <a:pt x="96537" y="129565"/>
                </a:lnTo>
                <a:lnTo>
                  <a:pt x="69889" y="54666"/>
                </a:lnTo>
                <a:lnTo>
                  <a:pt x="69888" y="54666"/>
                </a:lnTo>
                <a:lnTo>
                  <a:pt x="69888" y="54664"/>
                </a:lnTo>
                <a:lnTo>
                  <a:pt x="69888" y="42983"/>
                </a:lnTo>
                <a:cubicBezTo>
                  <a:pt x="69888" y="19244"/>
                  <a:pt x="89132" y="0"/>
                  <a:pt x="112871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7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07C3431F-6F6D-41D4-B0CA-C6016CC7FC64}"/>
              </a:ext>
            </a:extLst>
          </p:cNvPr>
          <p:cNvCxnSpPr/>
          <p:nvPr/>
        </p:nvCxnSpPr>
        <p:spPr>
          <a:xfrm>
            <a:off x="7639907" y="2042197"/>
            <a:ext cx="7813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" grpId="0" animBg="1"/>
      <p:bldP spid="14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A198F19-4141-4F76-B527-4C0B1D0A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374" y="933333"/>
            <a:ext cx="2752725" cy="2600325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AA5FAE1-77C0-4638-8C74-E86048F7E89E}"/>
              </a:ext>
            </a:extLst>
          </p:cNvPr>
          <p:cNvCxnSpPr>
            <a:cxnSpLocks/>
          </p:cNvCxnSpPr>
          <p:nvPr/>
        </p:nvCxnSpPr>
        <p:spPr>
          <a:xfrm flipV="1">
            <a:off x="5420298" y="2012075"/>
            <a:ext cx="1684841" cy="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8572A3D6-A88B-48EE-8CFD-67921633B02D}"/>
              </a:ext>
            </a:extLst>
          </p:cNvPr>
          <p:cNvSpPr/>
          <p:nvPr/>
        </p:nvSpPr>
        <p:spPr>
          <a:xfrm>
            <a:off x="4005943" y="239485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654BED9-7F70-4B9B-BC86-36C1E5781D89}"/>
              </a:ext>
            </a:extLst>
          </p:cNvPr>
          <p:cNvSpPr/>
          <p:nvPr/>
        </p:nvSpPr>
        <p:spPr>
          <a:xfrm>
            <a:off x="4158343" y="2398538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3B2FEF-768A-4FD0-8341-94436AAEA7FD}"/>
              </a:ext>
            </a:extLst>
          </p:cNvPr>
          <p:cNvSpPr/>
          <p:nvPr/>
        </p:nvSpPr>
        <p:spPr>
          <a:xfrm>
            <a:off x="4318499" y="239485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A1FF692-90FF-4D08-A988-05CD737C31F3}"/>
              </a:ext>
            </a:extLst>
          </p:cNvPr>
          <p:cNvSpPr/>
          <p:nvPr/>
        </p:nvSpPr>
        <p:spPr>
          <a:xfrm>
            <a:off x="4074946" y="2518332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FECEB1C-1A81-4A17-A337-5EDFD21C1721}"/>
              </a:ext>
            </a:extLst>
          </p:cNvPr>
          <p:cNvSpPr/>
          <p:nvPr/>
        </p:nvSpPr>
        <p:spPr>
          <a:xfrm>
            <a:off x="4239647" y="251701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DD407E-7D36-4909-9915-C802A0C2BEE4}"/>
              </a:ext>
            </a:extLst>
          </p:cNvPr>
          <p:cNvSpPr/>
          <p:nvPr/>
        </p:nvSpPr>
        <p:spPr>
          <a:xfrm>
            <a:off x="4399421" y="2525725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9901E44-68BA-4594-B97B-2C9BB7DA5FBC}"/>
              </a:ext>
            </a:extLst>
          </p:cNvPr>
          <p:cNvSpPr/>
          <p:nvPr/>
        </p:nvSpPr>
        <p:spPr>
          <a:xfrm>
            <a:off x="3988242" y="2638239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6F7A566-43CA-4A63-8CE3-A71A87282E11}"/>
              </a:ext>
            </a:extLst>
          </p:cNvPr>
          <p:cNvSpPr/>
          <p:nvPr/>
        </p:nvSpPr>
        <p:spPr>
          <a:xfrm>
            <a:off x="4149242" y="2640715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F1E79E5-B301-4B86-9C92-9DE37DB3D15B}"/>
              </a:ext>
            </a:extLst>
          </p:cNvPr>
          <p:cNvSpPr/>
          <p:nvPr/>
        </p:nvSpPr>
        <p:spPr>
          <a:xfrm>
            <a:off x="4306610" y="2652237"/>
            <a:ext cx="160156" cy="14804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 descr="Lupe Silhouette">
            <a:extLst>
              <a:ext uri="{FF2B5EF4-FFF2-40B4-BE49-F238E27FC236}">
                <a16:creationId xmlns:a16="http://schemas.microsoft.com/office/drawing/2014/main" id="{91DDCF84-4283-4029-B173-F0E8060EA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574275" y="2159619"/>
            <a:ext cx="1170860" cy="1170860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23FA423-FD14-4FB4-9D63-388133F3CE72}"/>
              </a:ext>
            </a:extLst>
          </p:cNvPr>
          <p:cNvCxnSpPr>
            <a:cxnSpLocks/>
          </p:cNvCxnSpPr>
          <p:nvPr/>
        </p:nvCxnSpPr>
        <p:spPr>
          <a:xfrm>
            <a:off x="3564257" y="2181039"/>
            <a:ext cx="441686" cy="619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1D6D2EEB-9E94-4FBD-93A0-D1A42CCC47BC}"/>
              </a:ext>
            </a:extLst>
          </p:cNvPr>
          <p:cNvCxnSpPr>
            <a:cxnSpLocks/>
          </p:cNvCxnSpPr>
          <p:nvPr/>
        </p:nvCxnSpPr>
        <p:spPr>
          <a:xfrm>
            <a:off x="3562968" y="2132695"/>
            <a:ext cx="791698" cy="138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189EF99-60D9-40AF-A597-14ADAA52D8E8}"/>
              </a:ext>
            </a:extLst>
          </p:cNvPr>
          <p:cNvCxnSpPr>
            <a:cxnSpLocks/>
          </p:cNvCxnSpPr>
          <p:nvPr/>
        </p:nvCxnSpPr>
        <p:spPr>
          <a:xfrm>
            <a:off x="9728360" y="1990890"/>
            <a:ext cx="486276" cy="634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0DD3A5-32CA-44E6-9E70-BA22541E1E18}"/>
              </a:ext>
            </a:extLst>
          </p:cNvPr>
          <p:cNvCxnSpPr>
            <a:cxnSpLocks/>
          </p:cNvCxnSpPr>
          <p:nvPr/>
        </p:nvCxnSpPr>
        <p:spPr>
          <a:xfrm>
            <a:off x="9805287" y="1978470"/>
            <a:ext cx="903798" cy="4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0CB4FE79-26DB-4BA9-9236-26B8C0D8C943}"/>
              </a:ext>
            </a:extLst>
          </p:cNvPr>
          <p:cNvGrpSpPr/>
          <p:nvPr/>
        </p:nvGrpSpPr>
        <p:grpSpPr>
          <a:xfrm>
            <a:off x="10230311" y="2240632"/>
            <a:ext cx="818404" cy="532613"/>
            <a:chOff x="10230311" y="2240632"/>
            <a:chExt cx="818404" cy="532613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BF68B1BF-A235-4B42-84D0-83C1F558F485}"/>
                </a:ext>
              </a:extLst>
            </p:cNvPr>
            <p:cNvSpPr/>
            <p:nvPr/>
          </p:nvSpPr>
          <p:spPr>
            <a:xfrm>
              <a:off x="10230311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08BFB70-0EEB-40F7-9D4A-012D6312F4D0}"/>
                </a:ext>
              </a:extLst>
            </p:cNvPr>
            <p:cNvSpPr/>
            <p:nvPr/>
          </p:nvSpPr>
          <p:spPr>
            <a:xfrm>
              <a:off x="10400662" y="2244313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97718DE-2026-4465-9ECE-EF721CDC35E9}"/>
                </a:ext>
              </a:extLst>
            </p:cNvPr>
            <p:cNvSpPr/>
            <p:nvPr/>
          </p:nvSpPr>
          <p:spPr>
            <a:xfrm>
              <a:off x="10560818" y="224063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18A8A9B-5F8C-4577-98C9-85929DD3B667}"/>
                </a:ext>
              </a:extLst>
            </p:cNvPr>
            <p:cNvSpPr/>
            <p:nvPr/>
          </p:nvSpPr>
          <p:spPr>
            <a:xfrm>
              <a:off x="10317265" y="236410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974D89C-D98F-4F54-B2FD-38498A120E40}"/>
                </a:ext>
              </a:extLst>
            </p:cNvPr>
            <p:cNvSpPr/>
            <p:nvPr/>
          </p:nvSpPr>
          <p:spPr>
            <a:xfrm>
              <a:off x="10481966" y="236279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AEEA6448-6AD5-406E-AB38-E00A30B514CB}"/>
                </a:ext>
              </a:extLst>
            </p:cNvPr>
            <p:cNvSpPr/>
            <p:nvPr/>
          </p:nvSpPr>
          <p:spPr>
            <a:xfrm>
              <a:off x="10641740" y="2371500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0A85EB8-3F78-4B2F-92D2-1A2FD12A1CD6}"/>
                </a:ext>
              </a:extLst>
            </p:cNvPr>
            <p:cNvSpPr/>
            <p:nvPr/>
          </p:nvSpPr>
          <p:spPr>
            <a:xfrm>
              <a:off x="10230561" y="2484014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BAECC37-5CBC-4C72-983A-2DF34F083C29}"/>
                </a:ext>
              </a:extLst>
            </p:cNvPr>
            <p:cNvSpPr/>
            <p:nvPr/>
          </p:nvSpPr>
          <p:spPr>
            <a:xfrm>
              <a:off x="10391561" y="248649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AF07EA8-475C-40A1-A008-355D095469CF}"/>
                </a:ext>
              </a:extLst>
            </p:cNvPr>
            <p:cNvSpPr/>
            <p:nvPr/>
          </p:nvSpPr>
          <p:spPr>
            <a:xfrm>
              <a:off x="10548929" y="249801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660F4BA-F240-49FE-8675-E79A4194770E}"/>
                </a:ext>
              </a:extLst>
            </p:cNvPr>
            <p:cNvSpPr/>
            <p:nvPr/>
          </p:nvSpPr>
          <p:spPr>
            <a:xfrm>
              <a:off x="10723044" y="249801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D41EC70-5CF7-40BD-9550-6807CD4190D7}"/>
                </a:ext>
              </a:extLst>
            </p:cNvPr>
            <p:cNvSpPr/>
            <p:nvPr/>
          </p:nvSpPr>
          <p:spPr>
            <a:xfrm>
              <a:off x="10481643" y="2616491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436DD68-E076-4639-898C-98878D802866}"/>
                </a:ext>
              </a:extLst>
            </p:cNvPr>
            <p:cNvSpPr/>
            <p:nvPr/>
          </p:nvSpPr>
          <p:spPr>
            <a:xfrm>
              <a:off x="10313551" y="262519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EFE40F5-991A-4D8D-B300-0DA49E6355D5}"/>
                </a:ext>
              </a:extLst>
            </p:cNvPr>
            <p:cNvSpPr/>
            <p:nvPr/>
          </p:nvSpPr>
          <p:spPr>
            <a:xfrm>
              <a:off x="10723044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A900EB6-3011-43B5-8696-524D912B9E04}"/>
                </a:ext>
              </a:extLst>
            </p:cNvPr>
            <p:cNvSpPr/>
            <p:nvPr/>
          </p:nvSpPr>
          <p:spPr>
            <a:xfrm>
              <a:off x="10794522" y="237767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6C62830-8677-40F4-B010-EE119D2BEA90}"/>
                </a:ext>
              </a:extLst>
            </p:cNvPr>
            <p:cNvSpPr/>
            <p:nvPr/>
          </p:nvSpPr>
          <p:spPr>
            <a:xfrm>
              <a:off x="10648998" y="262519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C3B67BB6-2E97-4D1B-8608-47E4AB5794BF}"/>
                </a:ext>
              </a:extLst>
            </p:cNvPr>
            <p:cNvSpPr/>
            <p:nvPr/>
          </p:nvSpPr>
          <p:spPr>
            <a:xfrm>
              <a:off x="10881476" y="2506235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9F9C899-4F16-4AC0-BBFF-5F2B9AD2332C}"/>
                </a:ext>
              </a:extLst>
            </p:cNvPr>
            <p:cNvSpPr/>
            <p:nvPr/>
          </p:nvSpPr>
          <p:spPr>
            <a:xfrm>
              <a:off x="10888559" y="2253528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4F32DF38-7D8E-4594-B5C4-95437CA92E13}"/>
              </a:ext>
            </a:extLst>
          </p:cNvPr>
          <p:cNvGrpSpPr/>
          <p:nvPr/>
        </p:nvGrpSpPr>
        <p:grpSpPr>
          <a:xfrm rot="19830002">
            <a:off x="4280414" y="1573376"/>
            <a:ext cx="320312" cy="177013"/>
            <a:chOff x="4280414" y="1573376"/>
            <a:chExt cx="320312" cy="177013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462B417-D32C-480E-A0BA-AB7029FE5735}"/>
                </a:ext>
              </a:extLst>
            </p:cNvPr>
            <p:cNvSpPr/>
            <p:nvPr/>
          </p:nvSpPr>
          <p:spPr>
            <a:xfrm>
              <a:off x="4280414" y="1573376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F50205FD-5450-4D29-9D12-9C05DC21C0C9}"/>
                </a:ext>
              </a:extLst>
            </p:cNvPr>
            <p:cNvSpPr/>
            <p:nvPr/>
          </p:nvSpPr>
          <p:spPr>
            <a:xfrm>
              <a:off x="4440570" y="1602343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F3EDBD12-8CF1-4F07-98AC-3FEE34095E82}"/>
              </a:ext>
            </a:extLst>
          </p:cNvPr>
          <p:cNvGrpSpPr/>
          <p:nvPr/>
        </p:nvGrpSpPr>
        <p:grpSpPr>
          <a:xfrm rot="1949705">
            <a:off x="4584979" y="2113965"/>
            <a:ext cx="312074" cy="183250"/>
            <a:chOff x="4697820" y="2151280"/>
            <a:chExt cx="312074" cy="18325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8BF796A1-1095-46A1-8777-1717DA8C3E91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6B9DD7C1-89FF-4BC7-914A-FEC23796E1C9}"/>
                </a:ext>
              </a:extLst>
            </p:cNvPr>
            <p:cNvSpPr/>
            <p:nvPr/>
          </p:nvSpPr>
          <p:spPr>
            <a:xfrm>
              <a:off x="4849738" y="2186484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2B4FBB0A-265D-4D6F-ABAB-D92D30C73AF0}"/>
              </a:ext>
            </a:extLst>
          </p:cNvPr>
          <p:cNvGrpSpPr/>
          <p:nvPr/>
        </p:nvGrpSpPr>
        <p:grpSpPr>
          <a:xfrm rot="15978752">
            <a:off x="2956743" y="1819619"/>
            <a:ext cx="312074" cy="183250"/>
            <a:chOff x="4730149" y="2758545"/>
            <a:chExt cx="312074" cy="183250"/>
          </a:xfrm>
        </p:grpSpPr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43C716CE-17AA-4294-B4C1-C9B78FB83AD4}"/>
                </a:ext>
              </a:extLst>
            </p:cNvPr>
            <p:cNvSpPr/>
            <p:nvPr/>
          </p:nvSpPr>
          <p:spPr>
            <a:xfrm>
              <a:off x="4730149" y="2758545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B7BB740-BC88-4F63-98A0-4642C38946EC}"/>
                </a:ext>
              </a:extLst>
            </p:cNvPr>
            <p:cNvSpPr/>
            <p:nvPr/>
          </p:nvSpPr>
          <p:spPr>
            <a:xfrm>
              <a:off x="4882067" y="279374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D0B5FD9-FB0E-4EFD-AA95-2F0E4EBDA00C}"/>
              </a:ext>
            </a:extLst>
          </p:cNvPr>
          <p:cNvGrpSpPr/>
          <p:nvPr/>
        </p:nvGrpSpPr>
        <p:grpSpPr>
          <a:xfrm>
            <a:off x="3272107" y="2582791"/>
            <a:ext cx="312074" cy="183250"/>
            <a:chOff x="3272107" y="2582791"/>
            <a:chExt cx="312074" cy="18325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A7F564ED-9673-4494-9472-9A0A59061C74}"/>
                </a:ext>
              </a:extLst>
            </p:cNvPr>
            <p:cNvSpPr/>
            <p:nvPr/>
          </p:nvSpPr>
          <p:spPr>
            <a:xfrm>
              <a:off x="3272107" y="2582791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836A7506-860F-4596-A485-192F96557A6B}"/>
                </a:ext>
              </a:extLst>
            </p:cNvPr>
            <p:cNvSpPr/>
            <p:nvPr/>
          </p:nvSpPr>
          <p:spPr>
            <a:xfrm>
              <a:off x="3424025" y="2617995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A0D7F2D6-E1E4-4269-9F25-F05404C1CF16}"/>
              </a:ext>
            </a:extLst>
          </p:cNvPr>
          <p:cNvCxnSpPr/>
          <p:nvPr/>
        </p:nvCxnSpPr>
        <p:spPr>
          <a:xfrm>
            <a:off x="5709409" y="4963514"/>
            <a:ext cx="955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9F95883-062C-44D4-97CF-81A54DB17C79}"/>
              </a:ext>
            </a:extLst>
          </p:cNvPr>
          <p:cNvGrpSpPr/>
          <p:nvPr/>
        </p:nvGrpSpPr>
        <p:grpSpPr>
          <a:xfrm>
            <a:off x="3055621" y="5247114"/>
            <a:ext cx="896963" cy="614669"/>
            <a:chOff x="4140642" y="2547257"/>
            <a:chExt cx="571335" cy="405426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54CB465E-765A-4EF1-814F-9D622B52ED0D}"/>
                </a:ext>
              </a:extLst>
            </p:cNvPr>
            <p:cNvSpPr/>
            <p:nvPr/>
          </p:nvSpPr>
          <p:spPr>
            <a:xfrm>
              <a:off x="4158343" y="254725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9326A2E-97F1-4FCE-9120-ED4E68AAAD45}"/>
                </a:ext>
              </a:extLst>
            </p:cNvPr>
            <p:cNvSpPr/>
            <p:nvPr/>
          </p:nvSpPr>
          <p:spPr>
            <a:xfrm>
              <a:off x="4310743" y="2550938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DF08F54D-F4D5-421F-B7B9-123990F6E9AB}"/>
                </a:ext>
              </a:extLst>
            </p:cNvPr>
            <p:cNvSpPr/>
            <p:nvPr/>
          </p:nvSpPr>
          <p:spPr>
            <a:xfrm>
              <a:off x="4470899" y="254725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6F4D6B79-F95A-4AB3-8240-2447A1C69DE7}"/>
                </a:ext>
              </a:extLst>
            </p:cNvPr>
            <p:cNvSpPr/>
            <p:nvPr/>
          </p:nvSpPr>
          <p:spPr>
            <a:xfrm>
              <a:off x="4227346" y="26707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C2FFBED1-5AAF-4EDA-90DF-4AB3F203FE53}"/>
                </a:ext>
              </a:extLst>
            </p:cNvPr>
            <p:cNvSpPr/>
            <p:nvPr/>
          </p:nvSpPr>
          <p:spPr>
            <a:xfrm>
              <a:off x="4392047" y="266941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46189346-D77A-4B17-A188-E71A8F9805AF}"/>
                </a:ext>
              </a:extLst>
            </p:cNvPr>
            <p:cNvSpPr/>
            <p:nvPr/>
          </p:nvSpPr>
          <p:spPr>
            <a:xfrm>
              <a:off x="4551821" y="2678125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F5134A9-57DB-49E0-B648-F6B543C5FABE}"/>
                </a:ext>
              </a:extLst>
            </p:cNvPr>
            <p:cNvSpPr/>
            <p:nvPr/>
          </p:nvSpPr>
          <p:spPr>
            <a:xfrm>
              <a:off x="4140642" y="2790639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427FB3A-3E94-425C-8863-534E73A25E91}"/>
                </a:ext>
              </a:extLst>
            </p:cNvPr>
            <p:cNvSpPr/>
            <p:nvPr/>
          </p:nvSpPr>
          <p:spPr>
            <a:xfrm>
              <a:off x="4301642" y="2793115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975A7F3F-D13A-4F40-A5ED-025956498E22}"/>
                </a:ext>
              </a:extLst>
            </p:cNvPr>
            <p:cNvSpPr/>
            <p:nvPr/>
          </p:nvSpPr>
          <p:spPr>
            <a:xfrm>
              <a:off x="4459010" y="280463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109EC013-F3A9-49D7-B40C-F48209749934}"/>
              </a:ext>
            </a:extLst>
          </p:cNvPr>
          <p:cNvGrpSpPr/>
          <p:nvPr/>
        </p:nvGrpSpPr>
        <p:grpSpPr>
          <a:xfrm rot="1836473">
            <a:off x="5067275" y="5271247"/>
            <a:ext cx="407571" cy="249285"/>
            <a:chOff x="4697820" y="2151280"/>
            <a:chExt cx="311254" cy="169515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FE43C6B-4510-4570-84B8-7293CCA88EBD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D6FA2BD5-B5AD-4D5E-A117-5CC4FFFFB99C}"/>
                </a:ext>
              </a:extLst>
            </p:cNvPr>
            <p:cNvSpPr/>
            <p:nvPr/>
          </p:nvSpPr>
          <p:spPr>
            <a:xfrm>
              <a:off x="4848918" y="217274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A615DE91-7DC9-43D7-BF6D-C16198643C96}"/>
              </a:ext>
            </a:extLst>
          </p:cNvPr>
          <p:cNvGrpSpPr/>
          <p:nvPr/>
        </p:nvGrpSpPr>
        <p:grpSpPr>
          <a:xfrm rot="21341595">
            <a:off x="4205851" y="5146839"/>
            <a:ext cx="429874" cy="278933"/>
            <a:chOff x="4697820" y="2151280"/>
            <a:chExt cx="312074" cy="18325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4CF876C4-2522-46A2-9BEB-9F3902DE167D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B253D0A9-E781-446B-8D67-2CDA8DBFCD05}"/>
                </a:ext>
              </a:extLst>
            </p:cNvPr>
            <p:cNvSpPr/>
            <p:nvPr/>
          </p:nvSpPr>
          <p:spPr>
            <a:xfrm>
              <a:off x="4849738" y="2186484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5076412-B0F6-4375-BE98-5472996A6049}"/>
              </a:ext>
            </a:extLst>
          </p:cNvPr>
          <p:cNvGrpSpPr/>
          <p:nvPr/>
        </p:nvGrpSpPr>
        <p:grpSpPr>
          <a:xfrm rot="14902678">
            <a:off x="4640181" y="5605929"/>
            <a:ext cx="429875" cy="289391"/>
            <a:chOff x="4697820" y="2151280"/>
            <a:chExt cx="312074" cy="18325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F4598F12-5670-4662-9030-EB139AD64845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78E23380-D364-4769-822A-F0EAFBFFC767}"/>
                </a:ext>
              </a:extLst>
            </p:cNvPr>
            <p:cNvSpPr/>
            <p:nvPr/>
          </p:nvSpPr>
          <p:spPr>
            <a:xfrm>
              <a:off x="4849738" y="2186484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0479AA09-C334-4638-8B9F-F0CE689EA7BC}"/>
              </a:ext>
            </a:extLst>
          </p:cNvPr>
          <p:cNvGrpSpPr/>
          <p:nvPr/>
        </p:nvGrpSpPr>
        <p:grpSpPr>
          <a:xfrm>
            <a:off x="4570092" y="4464248"/>
            <a:ext cx="480967" cy="299211"/>
            <a:chOff x="4697820" y="2151280"/>
            <a:chExt cx="312074" cy="18325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508E7763-8024-436D-9B70-A3109A7726BD}"/>
                </a:ext>
              </a:extLst>
            </p:cNvPr>
            <p:cNvSpPr/>
            <p:nvPr/>
          </p:nvSpPr>
          <p:spPr>
            <a:xfrm>
              <a:off x="4697820" y="215128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DCF3DF5-CB2E-4A52-BFFA-D5E9126EFC1C}"/>
                </a:ext>
              </a:extLst>
            </p:cNvPr>
            <p:cNvSpPr/>
            <p:nvPr/>
          </p:nvSpPr>
          <p:spPr>
            <a:xfrm>
              <a:off x="4849738" y="2186484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1BD3ACF8-C9A2-4D4B-BE7C-4B8F2350EB2A}"/>
              </a:ext>
            </a:extLst>
          </p:cNvPr>
          <p:cNvGrpSpPr/>
          <p:nvPr/>
        </p:nvGrpSpPr>
        <p:grpSpPr>
          <a:xfrm>
            <a:off x="7116005" y="5224629"/>
            <a:ext cx="1151875" cy="795466"/>
            <a:chOff x="10230311" y="2240632"/>
            <a:chExt cx="818404" cy="532613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53BFFF4F-AE8D-4BFC-91AB-49B4DD3C1E33}"/>
                </a:ext>
              </a:extLst>
            </p:cNvPr>
            <p:cNvSpPr/>
            <p:nvPr/>
          </p:nvSpPr>
          <p:spPr>
            <a:xfrm>
              <a:off x="10230311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DA60B44C-0E65-4745-B95F-D82C2AC1130C}"/>
                </a:ext>
              </a:extLst>
            </p:cNvPr>
            <p:cNvSpPr/>
            <p:nvPr/>
          </p:nvSpPr>
          <p:spPr>
            <a:xfrm>
              <a:off x="10400662" y="2244313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A9E725D-8883-4A00-AD1B-18DC3DFF0336}"/>
                </a:ext>
              </a:extLst>
            </p:cNvPr>
            <p:cNvSpPr/>
            <p:nvPr/>
          </p:nvSpPr>
          <p:spPr>
            <a:xfrm>
              <a:off x="10560818" y="224063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0500C372-E962-49ED-B20B-DDAA8BE4C78D}"/>
                </a:ext>
              </a:extLst>
            </p:cNvPr>
            <p:cNvSpPr/>
            <p:nvPr/>
          </p:nvSpPr>
          <p:spPr>
            <a:xfrm>
              <a:off x="10317265" y="2364107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F2105DE1-6C1F-4846-A10E-F7A8B7EB38B8}"/>
                </a:ext>
              </a:extLst>
            </p:cNvPr>
            <p:cNvSpPr/>
            <p:nvPr/>
          </p:nvSpPr>
          <p:spPr>
            <a:xfrm>
              <a:off x="10481966" y="236279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51AB1F66-2CF5-4F50-8A50-9FA132E0B8B9}"/>
                </a:ext>
              </a:extLst>
            </p:cNvPr>
            <p:cNvSpPr/>
            <p:nvPr/>
          </p:nvSpPr>
          <p:spPr>
            <a:xfrm>
              <a:off x="10641740" y="2371500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29E44755-6C9A-4049-B078-0F787A9D58A0}"/>
                </a:ext>
              </a:extLst>
            </p:cNvPr>
            <p:cNvSpPr/>
            <p:nvPr/>
          </p:nvSpPr>
          <p:spPr>
            <a:xfrm>
              <a:off x="10230561" y="2484014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70E5B614-311A-4BB9-ABC7-F894988922E5}"/>
                </a:ext>
              </a:extLst>
            </p:cNvPr>
            <p:cNvSpPr/>
            <p:nvPr/>
          </p:nvSpPr>
          <p:spPr>
            <a:xfrm>
              <a:off x="10391561" y="2486490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6CB80868-591C-49E7-A570-6A263D517052}"/>
                </a:ext>
              </a:extLst>
            </p:cNvPr>
            <p:cNvSpPr/>
            <p:nvPr/>
          </p:nvSpPr>
          <p:spPr>
            <a:xfrm>
              <a:off x="10548929" y="249801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92EE178E-9A05-4939-996A-FA294AA69C0A}"/>
                </a:ext>
              </a:extLst>
            </p:cNvPr>
            <p:cNvSpPr/>
            <p:nvPr/>
          </p:nvSpPr>
          <p:spPr>
            <a:xfrm>
              <a:off x="10723044" y="2498012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A150BBD-33D7-4BBC-A31E-018F254BF5A4}"/>
                </a:ext>
              </a:extLst>
            </p:cNvPr>
            <p:cNvSpPr/>
            <p:nvPr/>
          </p:nvSpPr>
          <p:spPr>
            <a:xfrm>
              <a:off x="10481643" y="2616491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45E41088-D12A-47E8-86B0-22182C5A5E9A}"/>
                </a:ext>
              </a:extLst>
            </p:cNvPr>
            <p:cNvSpPr/>
            <p:nvPr/>
          </p:nvSpPr>
          <p:spPr>
            <a:xfrm>
              <a:off x="10319969" y="261425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59F32800-5DC0-4B43-99F4-C02D18C7B366}"/>
                </a:ext>
              </a:extLst>
            </p:cNvPr>
            <p:cNvSpPr/>
            <p:nvPr/>
          </p:nvSpPr>
          <p:spPr>
            <a:xfrm>
              <a:off x="10723044" y="2240632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2A14F9F3-78AC-4EC5-9A4E-36D51AE2F674}"/>
                </a:ext>
              </a:extLst>
            </p:cNvPr>
            <p:cNvSpPr/>
            <p:nvPr/>
          </p:nvSpPr>
          <p:spPr>
            <a:xfrm>
              <a:off x="10794522" y="237767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3D31058-E66D-4E45-8668-ABDD871B9220}"/>
                </a:ext>
              </a:extLst>
            </p:cNvPr>
            <p:cNvSpPr/>
            <p:nvPr/>
          </p:nvSpPr>
          <p:spPr>
            <a:xfrm>
              <a:off x="10648998" y="2625199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29F5545A-C290-4D5D-9F8C-BD19B3C7DF49}"/>
                </a:ext>
              </a:extLst>
            </p:cNvPr>
            <p:cNvSpPr/>
            <p:nvPr/>
          </p:nvSpPr>
          <p:spPr>
            <a:xfrm>
              <a:off x="10881476" y="2506235"/>
              <a:ext cx="160156" cy="148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06B94563-2607-4136-AD7E-1F053445C48B}"/>
                </a:ext>
              </a:extLst>
            </p:cNvPr>
            <p:cNvSpPr/>
            <p:nvPr/>
          </p:nvSpPr>
          <p:spPr>
            <a:xfrm>
              <a:off x="10888559" y="2253528"/>
              <a:ext cx="160156" cy="14804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4" name="Textfeld 93">
            <a:extLst>
              <a:ext uri="{FF2B5EF4-FFF2-40B4-BE49-F238E27FC236}">
                <a16:creationId xmlns:a16="http://schemas.microsoft.com/office/drawing/2014/main" id="{44BA526D-70F1-401A-B7DF-ABDFAC86054A}"/>
              </a:ext>
            </a:extLst>
          </p:cNvPr>
          <p:cNvSpPr txBox="1"/>
          <p:nvPr/>
        </p:nvSpPr>
        <p:spPr>
          <a:xfrm>
            <a:off x="594400" y="4763459"/>
            <a:ext cx="1143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Reaktionsschema:           Eisen   +   Sauerstoff      		  Eisenoxid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0F2C59C6-FAFB-4571-BD22-94F2EAC594FE}"/>
              </a:ext>
            </a:extLst>
          </p:cNvPr>
          <p:cNvSpPr txBox="1"/>
          <p:nvPr/>
        </p:nvSpPr>
        <p:spPr>
          <a:xfrm>
            <a:off x="5347495" y="4605628"/>
            <a:ext cx="2074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Aktivierungsenergie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4E2DD07-11FD-4A77-A73E-E3C3163BB7FF}"/>
              </a:ext>
            </a:extLst>
          </p:cNvPr>
          <p:cNvGrpSpPr/>
          <p:nvPr/>
        </p:nvGrpSpPr>
        <p:grpSpPr>
          <a:xfrm>
            <a:off x="7408929" y="1009650"/>
            <a:ext cx="2800350" cy="2419350"/>
            <a:chOff x="7408929" y="1009650"/>
            <a:chExt cx="2800350" cy="2419350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01A32408-936F-43E8-A441-0793205C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8929" y="1009650"/>
              <a:ext cx="2800350" cy="2419350"/>
            </a:xfrm>
            <a:prstGeom prst="rect">
              <a:avLst/>
            </a:prstGeom>
          </p:spPr>
        </p:pic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9147CD3-7F45-429B-8D80-EC77D6CD9E2F}"/>
                </a:ext>
              </a:extLst>
            </p:cNvPr>
            <p:cNvSpPr/>
            <p:nvPr/>
          </p:nvSpPr>
          <p:spPr>
            <a:xfrm>
              <a:off x="7732600" y="1504711"/>
              <a:ext cx="607887" cy="899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cken des Rechtecks auf der gleichen Seite abrunden 340">
              <a:extLst>
                <a:ext uri="{FF2B5EF4-FFF2-40B4-BE49-F238E27FC236}">
                  <a16:creationId xmlns:a16="http://schemas.microsoft.com/office/drawing/2014/main" id="{2638268B-7E3C-43C0-927F-502800594D38}"/>
                </a:ext>
              </a:extLst>
            </p:cNvPr>
            <p:cNvSpPr/>
            <p:nvPr/>
          </p:nvSpPr>
          <p:spPr>
            <a:xfrm>
              <a:off x="7880515" y="1507474"/>
              <a:ext cx="300098" cy="503621"/>
            </a:xfrm>
            <a:custGeom>
              <a:avLst/>
              <a:gdLst/>
              <a:ahLst/>
              <a:cxnLst/>
              <a:rect l="l" t="t" r="r" b="b"/>
              <a:pathLst>
                <a:path w="337305" h="585707">
                  <a:moveTo>
                    <a:pt x="112871" y="0"/>
                  </a:moveTo>
                  <a:lnTo>
                    <a:pt x="197374" y="0"/>
                  </a:lnTo>
                  <a:cubicBezTo>
                    <a:pt x="221113" y="0"/>
                    <a:pt x="240357" y="19244"/>
                    <a:pt x="240357" y="42983"/>
                  </a:cubicBezTo>
                  <a:lnTo>
                    <a:pt x="240357" y="54664"/>
                  </a:lnTo>
                  <a:lnTo>
                    <a:pt x="240357" y="54666"/>
                  </a:lnTo>
                  <a:lnTo>
                    <a:pt x="240357" y="54666"/>
                  </a:lnTo>
                  <a:lnTo>
                    <a:pt x="214939" y="126105"/>
                  </a:lnTo>
                  <a:lnTo>
                    <a:pt x="217041" y="126097"/>
                  </a:lnTo>
                  <a:cubicBezTo>
                    <a:pt x="217108" y="133976"/>
                    <a:pt x="222126" y="141085"/>
                    <a:pt x="230173" y="146202"/>
                  </a:cubicBezTo>
                  <a:lnTo>
                    <a:pt x="249131" y="151138"/>
                  </a:lnTo>
                  <a:lnTo>
                    <a:pt x="268033" y="151138"/>
                  </a:lnTo>
                  <a:cubicBezTo>
                    <a:pt x="306291" y="151138"/>
                    <a:pt x="337305" y="182152"/>
                    <a:pt x="337305" y="220410"/>
                  </a:cubicBezTo>
                  <a:lnTo>
                    <a:pt x="337305" y="585707"/>
                  </a:lnTo>
                  <a:lnTo>
                    <a:pt x="0" y="585707"/>
                  </a:lnTo>
                  <a:lnTo>
                    <a:pt x="0" y="220410"/>
                  </a:lnTo>
                  <a:cubicBezTo>
                    <a:pt x="0" y="191717"/>
                    <a:pt x="17445" y="167098"/>
                    <a:pt x="42308" y="156582"/>
                  </a:cubicBezTo>
                  <a:lnTo>
                    <a:pt x="57877" y="153439"/>
                  </a:lnTo>
                  <a:lnTo>
                    <a:pt x="85670" y="146202"/>
                  </a:lnTo>
                  <a:lnTo>
                    <a:pt x="96537" y="129565"/>
                  </a:lnTo>
                  <a:lnTo>
                    <a:pt x="69889" y="54666"/>
                  </a:lnTo>
                  <a:lnTo>
                    <a:pt x="69888" y="54666"/>
                  </a:lnTo>
                  <a:lnTo>
                    <a:pt x="69888" y="54664"/>
                  </a:lnTo>
                  <a:lnTo>
                    <a:pt x="69888" y="42983"/>
                  </a:lnTo>
                  <a:cubicBezTo>
                    <a:pt x="69888" y="19244"/>
                    <a:pt x="89132" y="0"/>
                    <a:pt x="11287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de-DE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3E14EF0-A116-402A-A7AA-780DD2D4AD05}"/>
                </a:ext>
              </a:extLst>
            </p:cNvPr>
            <p:cNvCxnSpPr/>
            <p:nvPr/>
          </p:nvCxnSpPr>
          <p:spPr>
            <a:xfrm>
              <a:off x="7639907" y="2042197"/>
              <a:ext cx="781314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hteck 98">
            <a:extLst>
              <a:ext uri="{FF2B5EF4-FFF2-40B4-BE49-F238E27FC236}">
                <a16:creationId xmlns:a16="http://schemas.microsoft.com/office/drawing/2014/main" id="{4EDC83A6-D8EF-4FF3-8CB4-43AA86E728FB}"/>
              </a:ext>
            </a:extLst>
          </p:cNvPr>
          <p:cNvSpPr/>
          <p:nvPr/>
        </p:nvSpPr>
        <p:spPr>
          <a:xfrm>
            <a:off x="1692685" y="1617853"/>
            <a:ext cx="607887" cy="899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cken des Rechtecks auf der gleichen Seite abrunden 340">
            <a:extLst>
              <a:ext uri="{FF2B5EF4-FFF2-40B4-BE49-F238E27FC236}">
                <a16:creationId xmlns:a16="http://schemas.microsoft.com/office/drawing/2014/main" id="{0645FDA5-F86C-4EFB-A9B8-7EE925C9B0EA}"/>
              </a:ext>
            </a:extLst>
          </p:cNvPr>
          <p:cNvSpPr/>
          <p:nvPr/>
        </p:nvSpPr>
        <p:spPr>
          <a:xfrm>
            <a:off x="1840600" y="1620616"/>
            <a:ext cx="300098" cy="503621"/>
          </a:xfrm>
          <a:custGeom>
            <a:avLst/>
            <a:gdLst/>
            <a:ahLst/>
            <a:cxnLst/>
            <a:rect l="l" t="t" r="r" b="b"/>
            <a:pathLst>
              <a:path w="337305" h="585707">
                <a:moveTo>
                  <a:pt x="112871" y="0"/>
                </a:moveTo>
                <a:lnTo>
                  <a:pt x="197374" y="0"/>
                </a:lnTo>
                <a:cubicBezTo>
                  <a:pt x="221113" y="0"/>
                  <a:pt x="240357" y="19244"/>
                  <a:pt x="240357" y="42983"/>
                </a:cubicBezTo>
                <a:lnTo>
                  <a:pt x="240357" y="54664"/>
                </a:lnTo>
                <a:lnTo>
                  <a:pt x="240357" y="54666"/>
                </a:lnTo>
                <a:lnTo>
                  <a:pt x="240357" y="54666"/>
                </a:lnTo>
                <a:lnTo>
                  <a:pt x="214939" y="126105"/>
                </a:lnTo>
                <a:lnTo>
                  <a:pt x="217041" y="126097"/>
                </a:lnTo>
                <a:cubicBezTo>
                  <a:pt x="217108" y="133976"/>
                  <a:pt x="222126" y="141085"/>
                  <a:pt x="230173" y="146202"/>
                </a:cubicBezTo>
                <a:lnTo>
                  <a:pt x="249131" y="151138"/>
                </a:lnTo>
                <a:lnTo>
                  <a:pt x="268033" y="151138"/>
                </a:lnTo>
                <a:cubicBezTo>
                  <a:pt x="306291" y="151138"/>
                  <a:pt x="337305" y="182152"/>
                  <a:pt x="337305" y="220410"/>
                </a:cubicBezTo>
                <a:lnTo>
                  <a:pt x="337305" y="585707"/>
                </a:lnTo>
                <a:lnTo>
                  <a:pt x="0" y="585707"/>
                </a:lnTo>
                <a:lnTo>
                  <a:pt x="0" y="220410"/>
                </a:lnTo>
                <a:cubicBezTo>
                  <a:pt x="0" y="191717"/>
                  <a:pt x="17445" y="167098"/>
                  <a:pt x="42308" y="156582"/>
                </a:cubicBezTo>
                <a:lnTo>
                  <a:pt x="57877" y="153439"/>
                </a:lnTo>
                <a:lnTo>
                  <a:pt x="85670" y="146202"/>
                </a:lnTo>
                <a:lnTo>
                  <a:pt x="96537" y="129565"/>
                </a:lnTo>
                <a:lnTo>
                  <a:pt x="69889" y="54666"/>
                </a:lnTo>
                <a:lnTo>
                  <a:pt x="69888" y="54666"/>
                </a:lnTo>
                <a:lnTo>
                  <a:pt x="69888" y="54664"/>
                </a:lnTo>
                <a:lnTo>
                  <a:pt x="69888" y="42983"/>
                </a:lnTo>
                <a:cubicBezTo>
                  <a:pt x="69888" y="19244"/>
                  <a:pt x="89132" y="0"/>
                  <a:pt x="112871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7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A737A5AF-A1DA-4DAF-8EE5-1D6832F5A755}"/>
              </a:ext>
            </a:extLst>
          </p:cNvPr>
          <p:cNvCxnSpPr/>
          <p:nvPr/>
        </p:nvCxnSpPr>
        <p:spPr>
          <a:xfrm>
            <a:off x="1599992" y="2155339"/>
            <a:ext cx="7813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Grafik 39" descr="Lupe Silhouette">
            <a:extLst>
              <a:ext uri="{FF2B5EF4-FFF2-40B4-BE49-F238E27FC236}">
                <a16:creationId xmlns:a16="http://schemas.microsoft.com/office/drawing/2014/main" id="{D81B63F9-4508-4222-A28B-9D67FA8A6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736776" y="1881235"/>
            <a:ext cx="1487928" cy="14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CB1D5AF-314A-450D-BB17-1D7BCB6511F8}"/>
              </a:ext>
            </a:extLst>
          </p:cNvPr>
          <p:cNvSpPr txBox="1"/>
          <p:nvPr/>
        </p:nvSpPr>
        <p:spPr>
          <a:xfrm>
            <a:off x="973815" y="4652432"/>
            <a:ext cx="5122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https://www.youtube.com/watch?v=lD1GNZZG69E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5160669-72C5-406A-BB2B-86782529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823" y="583215"/>
            <a:ext cx="1727730" cy="26084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4FA68F3-6911-4252-859A-0BB505899B26}"/>
              </a:ext>
            </a:extLst>
          </p:cNvPr>
          <p:cNvSpPr txBox="1"/>
          <p:nvPr/>
        </p:nvSpPr>
        <p:spPr>
          <a:xfrm>
            <a:off x="973815" y="54025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 welchem der beiden Reagenzgläser befindet sich Sauerstoff, in welchem Luft?</a:t>
            </a: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8D9D96CA-BEFE-4EDA-BF4B-2F061C521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220" y="1431175"/>
            <a:ext cx="1861527" cy="186152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59F38AB-7F34-4D5F-AE46-3C8224D4B3FB}"/>
              </a:ext>
            </a:extLst>
          </p:cNvPr>
          <p:cNvSpPr txBox="1"/>
          <p:nvPr/>
        </p:nvSpPr>
        <p:spPr>
          <a:xfrm>
            <a:off x="973815" y="4252322"/>
            <a:ext cx="975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Das folgende Video zeigt dir, wie Chemikerinnen und Chemiker das herausfinden können: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D1B98B-0D60-4DEB-8716-FA6AAB2932DA}"/>
              </a:ext>
            </a:extLst>
          </p:cNvPr>
          <p:cNvSpPr txBox="1"/>
          <p:nvPr/>
        </p:nvSpPr>
        <p:spPr>
          <a:xfrm>
            <a:off x="1106340" y="5131590"/>
            <a:ext cx="99793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Schreibe genau auf, wie man vorgehen muss und was beobachtet werden muss, um Sauerstoff eindeutig zu identifizieren.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000" dirty="0"/>
              <a:t>Notiere auch den Namen dieses Versuchs.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77978EF-42A3-4BFD-B64E-C46A6721CE96}"/>
              </a:ext>
            </a:extLst>
          </p:cNvPr>
          <p:cNvSpPr/>
          <p:nvPr/>
        </p:nvSpPr>
        <p:spPr>
          <a:xfrm>
            <a:off x="973815" y="4139381"/>
            <a:ext cx="10111845" cy="2290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1984A0B-5D55-4AC0-96F9-7EE655D4F20B}"/>
              </a:ext>
            </a:extLst>
          </p:cNvPr>
          <p:cNvSpPr txBox="1"/>
          <p:nvPr/>
        </p:nvSpPr>
        <p:spPr>
          <a:xfrm rot="763497">
            <a:off x="9710057" y="861134"/>
            <a:ext cx="18635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Zeit: 10 Minuten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B987DEB-1530-4600-ADEE-F627C272AEE1}"/>
              </a:ext>
            </a:extLst>
          </p:cNvPr>
          <p:cNvSpPr txBox="1"/>
          <p:nvPr/>
        </p:nvSpPr>
        <p:spPr>
          <a:xfrm>
            <a:off x="7654834" y="192449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01FA533-CB29-4B6A-BA85-369D955575B4}"/>
              </a:ext>
            </a:extLst>
          </p:cNvPr>
          <p:cNvSpPr txBox="1"/>
          <p:nvPr/>
        </p:nvSpPr>
        <p:spPr>
          <a:xfrm>
            <a:off x="8409670" y="182077"/>
            <a:ext cx="33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840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9993EB-CC9A-41DE-9B57-70F210685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095" y="516615"/>
            <a:ext cx="2922257" cy="32590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30F9CE1-AF77-4682-BC10-0499186E318D}"/>
              </a:ext>
            </a:extLst>
          </p:cNvPr>
          <p:cNvSpPr txBox="1"/>
          <p:nvPr/>
        </p:nvSpPr>
        <p:spPr>
          <a:xfrm>
            <a:off x="1443095" y="4468060"/>
            <a:ext cx="958645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r>
              <a:rPr lang="de-DE" sz="2400" dirty="0"/>
              <a:t>Ein glimmender Holzspan flammt auf, wenn man ihn in Sauerstoffgas hält. Diese Nachweisreaktion auf Sauerstoff nennt man </a:t>
            </a:r>
            <a:r>
              <a:rPr lang="de-DE" sz="2400" b="1" u="sng" dirty="0"/>
              <a:t>Glimmspanprobe</a:t>
            </a:r>
            <a:r>
              <a:rPr lang="de-D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97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Breitbild</PresentationFormat>
  <Paragraphs>74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70</cp:revision>
  <cp:lastPrinted>2021-02-22T07:48:40Z</cp:lastPrinted>
  <dcterms:created xsi:type="dcterms:W3CDTF">2021-01-26T08:57:10Z</dcterms:created>
  <dcterms:modified xsi:type="dcterms:W3CDTF">2021-02-23T07:28:59Z</dcterms:modified>
</cp:coreProperties>
</file>