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B6D11-635D-4F40-BD4A-436EC96A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8F06C-D685-4034-851E-B53FEE5DB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863E9-DD6C-428A-AC31-ADB26D09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FDA621-766D-4ED1-B80D-82C18C32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BB1AB-E620-4A89-8AA9-E2584FD9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4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CFAF4-9030-464C-B012-565A84D6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C2F3AD-E029-4D6C-B3C7-389246A1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1D1EE-A0F0-46BD-AC98-5110F9A7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A7073-89DC-42CF-843A-065752D3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5C78-FE0A-404E-BD90-B305C7A0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39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F5D218-3BFD-435B-B202-FDCA62407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17FB98-2378-4815-B375-D57A7ED69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8BFC9-01D8-4C1A-B107-D0EAF19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6BD66-3C0B-4BFF-8B31-2ADE8410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48CD6-F570-4347-97DA-AD9CC42A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48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7D84B-DE02-4624-8803-E7D77C99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1156E-18D4-4017-88DF-731BCF5C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A4D98-A150-4C7F-BA70-20221EB2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990EF-9486-41F1-A6AB-6B5D6784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A982A-6FB0-46A2-8B63-913D95F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55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05FE2-5A13-48E3-A9FF-3BD3A38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2849F-E6C5-4316-B8F8-B1A823D8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75A67-6C13-49E4-9D30-8746069D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DA85-9C77-44E7-ABFF-ED13B71F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5D23D-6A01-4663-8FB7-693C786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0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33D34-292E-4F92-902A-DD72EE65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4E8B2-5D40-4610-B532-0AC1F3773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3030A3-AF23-4932-9286-3FB13F89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C9881D-BA5C-4C6B-A4A6-3DFBAD51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5CD1E1-F329-40C9-A1F0-53762F7E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820AB-65E0-4B2A-947D-DEAC4FA0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3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6443A-62E6-473A-98FD-07661238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E3593A-EC4A-44DC-8004-55A596972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F1F982-1456-4CDC-852B-760C46FAD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AAA80E-251C-406B-99D4-251AF3023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FF6165-DB4F-42A9-8975-2C981313C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B4D69D-4278-4ABB-970C-4F4304CD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17A2D8-E802-4899-B6F3-EFE8BF9B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93D692-7CCA-4EB9-ABA1-5142FC89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8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1E0BB-E86F-4132-91BD-841ADCC6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6E220-0285-47A9-8D0B-D782860D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5056F4-2A52-482A-99CE-74AE5FA8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4511E3-FC34-4508-8929-FF4E36B0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3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21C825-FF3F-4AFA-A79A-99340A2F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C4BE41-37A4-40F6-BEC3-71762B74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8D5B3C-D348-46B1-ABFA-BCA8D8F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0E4D2-C93D-4816-A27C-25715588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E73D7-B6BF-4375-A427-A15DDEF6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370B4-3272-4E68-B3CF-EAEC7BB1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DCF0F-950B-4920-BABB-DFAC3581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20833B-D424-4CB2-906C-9261490B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AF1012-26AE-4339-A451-B3C5A0FF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8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C2E52-0BE5-459A-BCCE-7F581F3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01DB66-9015-424B-8B0B-C6D0F79F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CAC255-5B8B-4750-ACC5-CFC7C50B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53F82-7555-44DE-B5A9-FA34036C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B262A-EBB5-4134-82F3-88EE275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9CBE3-5BC5-4EC0-9230-7ECBAA9F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9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BA7222-8841-4A75-A44E-0DE07D08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E7401-C4EB-4A21-9D4C-893A0751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3B6471-D83B-48F9-994B-7F6857024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70B6-470F-4794-9AC4-A536496EF821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2DC5B-DE54-439A-BC2F-5411409FA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932D9-A653-4718-A6F1-558EFEAA4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2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1124-79F3-4356-B81D-59B145493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0563E-DA55-4FA4-BD46-A916CC958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09.03.21</a:t>
            </a:r>
          </a:p>
        </p:txBody>
      </p:sp>
    </p:spTree>
    <p:extLst>
      <p:ext uri="{BB962C8B-B14F-4D97-AF65-F5344CB8AC3E}">
        <p14:creationId xmlns:p14="http://schemas.microsoft.com/office/powerpoint/2010/main" val="27356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D7321FE-0F03-4B90-8BBA-C5086624DAD3}"/>
              </a:ext>
            </a:extLst>
          </p:cNvPr>
          <p:cNvSpPr txBox="1"/>
          <p:nvPr/>
        </p:nvSpPr>
        <p:spPr>
          <a:xfrm>
            <a:off x="821933" y="296079"/>
            <a:ext cx="609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Brandentstehung - Brandbekämpfung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ABA70E-5FD1-4804-9150-B24E2E12755B}"/>
              </a:ext>
            </a:extLst>
          </p:cNvPr>
          <p:cNvSpPr txBox="1"/>
          <p:nvPr/>
        </p:nvSpPr>
        <p:spPr>
          <a:xfrm>
            <a:off x="821933" y="861855"/>
            <a:ext cx="10473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1800" dirty="0"/>
              <a:t>Nenne und erläutere die Voraussetzungen für die Entstehung eines Brandes.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1800" dirty="0"/>
              <a:t>Nenne drei Strategien zur Bekämpfung von Bränden und erkläre sie jeweils anhand von Beispielen.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1800" dirty="0"/>
              <a:t>Vergleiche die verschiedenen Feuerlöscher bezüglich ihres Inhaltes und der Brände, die damit gelöscht werden können in einer Tabelle.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9FA7DF-A3E5-4715-B70B-699427B6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26" y="2610138"/>
            <a:ext cx="3872884" cy="33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AF99E26-FED7-4092-B305-6FBD68BB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73" y="888547"/>
            <a:ext cx="738187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5113059-B182-4469-8416-A645BEB23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30" y="888547"/>
            <a:ext cx="763587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0E723F3-6778-44A3-BCBD-6A921677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03" y="886959"/>
            <a:ext cx="777875" cy="7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583A515-B460-473F-86DF-D5FA7F363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24" y="886959"/>
            <a:ext cx="763587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4AB4F464-F363-462F-9B78-C3B3C365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12875"/>
            <a:ext cx="72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de-DE" sz="4000" b="1">
                <a:solidFill>
                  <a:srgbClr val="000000"/>
                </a:solidFill>
                <a:effectLst/>
              </a:rPr>
              <a:t>A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3EE9A7B-75D1-432E-A774-AF948BE20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160" y="1412874"/>
            <a:ext cx="72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de-DE" sz="4000" b="1" dirty="0">
                <a:solidFill>
                  <a:srgbClr val="000000"/>
                </a:solidFill>
                <a:effectLst/>
              </a:rPr>
              <a:t>B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28DEF5C5-E8A0-4F3D-96A0-F9E52828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967" y="1393823"/>
            <a:ext cx="72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de-DE" sz="4000" b="1" dirty="0">
                <a:solidFill>
                  <a:srgbClr val="000000"/>
                </a:solidFill>
                <a:effectLst/>
              </a:rPr>
              <a:t>C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5DFA969-2097-445A-980F-BDBAEE11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778" y="1393822"/>
            <a:ext cx="72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de-DE" sz="4000" b="1" dirty="0">
                <a:solidFill>
                  <a:srgbClr val="000000"/>
                </a:solidFill>
                <a:effectLst/>
              </a:rPr>
              <a:t>D</a:t>
            </a:r>
          </a:p>
        </p:txBody>
      </p:sp>
      <p:pic>
        <p:nvPicPr>
          <p:cNvPr id="11" name="Picture 72">
            <a:extLst>
              <a:ext uri="{FF2B5EF4-FFF2-40B4-BE49-F238E27FC236}">
                <a16:creationId xmlns:a16="http://schemas.microsoft.com/office/drawing/2014/main" id="{5CA507EF-BD61-409F-963D-99C6587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89" y="625927"/>
            <a:ext cx="1219562" cy="12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6BAB2DB-815A-4257-B008-0145A1C1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59694"/>
              </p:ext>
            </p:extLst>
          </p:nvPr>
        </p:nvGraphicFramePr>
        <p:xfrm>
          <a:off x="2268538" y="2440438"/>
          <a:ext cx="7052992" cy="3881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245">
                  <a:extLst>
                    <a:ext uri="{9D8B030D-6E8A-4147-A177-3AD203B41FA5}">
                      <a16:colId xmlns:a16="http://schemas.microsoft.com/office/drawing/2014/main" val="2524685367"/>
                    </a:ext>
                  </a:extLst>
                </a:gridCol>
                <a:gridCol w="308770">
                  <a:extLst>
                    <a:ext uri="{9D8B030D-6E8A-4147-A177-3AD203B41FA5}">
                      <a16:colId xmlns:a16="http://schemas.microsoft.com/office/drawing/2014/main" val="581046117"/>
                    </a:ext>
                  </a:extLst>
                </a:gridCol>
                <a:gridCol w="308770">
                  <a:extLst>
                    <a:ext uri="{9D8B030D-6E8A-4147-A177-3AD203B41FA5}">
                      <a16:colId xmlns:a16="http://schemas.microsoft.com/office/drawing/2014/main" val="540396698"/>
                    </a:ext>
                  </a:extLst>
                </a:gridCol>
                <a:gridCol w="308770">
                  <a:extLst>
                    <a:ext uri="{9D8B030D-6E8A-4147-A177-3AD203B41FA5}">
                      <a16:colId xmlns:a16="http://schemas.microsoft.com/office/drawing/2014/main" val="3181010139"/>
                    </a:ext>
                  </a:extLst>
                </a:gridCol>
                <a:gridCol w="308770">
                  <a:extLst>
                    <a:ext uri="{9D8B030D-6E8A-4147-A177-3AD203B41FA5}">
                      <a16:colId xmlns:a16="http://schemas.microsoft.com/office/drawing/2014/main" val="3596403334"/>
                    </a:ext>
                  </a:extLst>
                </a:gridCol>
                <a:gridCol w="1675001">
                  <a:extLst>
                    <a:ext uri="{9D8B030D-6E8A-4147-A177-3AD203B41FA5}">
                      <a16:colId xmlns:a16="http://schemas.microsoft.com/office/drawing/2014/main" val="1391422900"/>
                    </a:ext>
                  </a:extLst>
                </a:gridCol>
                <a:gridCol w="3129666">
                  <a:extLst>
                    <a:ext uri="{9D8B030D-6E8A-4147-A177-3AD203B41FA5}">
                      <a16:colId xmlns:a16="http://schemas.microsoft.com/office/drawing/2014/main" val="848349269"/>
                    </a:ext>
                  </a:extLst>
                </a:gridCol>
              </a:tblGrid>
              <a:tr h="258737">
                <a:tc row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Brenn­­barer Stoff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Brandklassen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Geeignete Löschmittel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Wirkung des Löschmittels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55174"/>
                  </a:ext>
                </a:extLst>
              </a:tr>
              <a:tr h="25873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A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B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C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D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79893"/>
                  </a:ext>
                </a:extLst>
              </a:tr>
              <a:tr h="517474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Aluminium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X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Sand bzw.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Kochsalz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deckt ab, unterbindet Luftzufuhr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10481"/>
                  </a:ext>
                </a:extLst>
              </a:tr>
              <a:tr h="77621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Grillkohle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X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Wasser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ABC-Pulver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Kohlenstoffdioxid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kühlt ab, vermindert Luftzufuhr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deckt ab, unterbindet Luftzufuhr 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erstickt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24280"/>
                  </a:ext>
                </a:extLst>
              </a:tr>
              <a:tr h="517474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Öl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X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ABC-Pulver 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Kohlenstoffdioxid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deckt ab, unterbindet Luftzufuhr erstickt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21838"/>
                  </a:ext>
                </a:extLst>
              </a:tr>
              <a:tr h="77621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Teppich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X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Wasser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ABC-Pulver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Kohlenstoffdioxid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kühlt ab, vermindert Luftzufuhr 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deckt ab, unterbindet Luftzufuhr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erstickt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41989"/>
                  </a:ext>
                </a:extLst>
              </a:tr>
              <a:tr h="258737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Propangas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X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ABC-Pulver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deckt ab, unterbindet Luftzufuhr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221290"/>
                  </a:ext>
                </a:extLst>
              </a:tr>
              <a:tr h="517474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Teer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X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ABC-Pulver 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Kohlenstoffdioxid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350"/>
                        </a:spcBef>
                        <a:spcAft>
                          <a:spcPts val="350"/>
                        </a:spcAft>
                      </a:pPr>
                      <a:r>
                        <a:rPr lang="de-DE" sz="1200" dirty="0">
                          <a:effectLst/>
                        </a:rPr>
                        <a:t>deckt ab, unterbindet Luftzufuhr erstickt</a:t>
                      </a:r>
                      <a:endParaRPr lang="de-DE" sz="12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755" marR="361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123262"/>
                  </a:ext>
                </a:extLst>
              </a:tr>
            </a:tbl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A5D6AAEE-488F-4170-A72A-7A87B3726245}"/>
              </a:ext>
            </a:extLst>
          </p:cNvPr>
          <p:cNvSpPr/>
          <p:nvPr/>
        </p:nvSpPr>
        <p:spPr>
          <a:xfrm>
            <a:off x="4249783" y="2995749"/>
            <a:ext cx="226423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8399FE-6C6B-4A97-ACAB-238C24E69B7C}"/>
              </a:ext>
            </a:extLst>
          </p:cNvPr>
          <p:cNvSpPr/>
          <p:nvPr/>
        </p:nvSpPr>
        <p:spPr>
          <a:xfrm>
            <a:off x="4576355" y="2999419"/>
            <a:ext cx="763612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BEA4B1-A389-4F90-8442-354C48FAB414}"/>
              </a:ext>
            </a:extLst>
          </p:cNvPr>
          <p:cNvSpPr/>
          <p:nvPr/>
        </p:nvSpPr>
        <p:spPr>
          <a:xfrm>
            <a:off x="6252800" y="2986696"/>
            <a:ext cx="2185806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A1FA67-393D-4F2F-A754-3E72B5A3E212}"/>
              </a:ext>
            </a:extLst>
          </p:cNvPr>
          <p:cNvSpPr/>
          <p:nvPr/>
        </p:nvSpPr>
        <p:spPr>
          <a:xfrm>
            <a:off x="3349160" y="3513909"/>
            <a:ext cx="177811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F940D7-63F0-45CB-9992-0A84D73F460C}"/>
              </a:ext>
            </a:extLst>
          </p:cNvPr>
          <p:cNvSpPr/>
          <p:nvPr/>
        </p:nvSpPr>
        <p:spPr>
          <a:xfrm>
            <a:off x="4546635" y="3513908"/>
            <a:ext cx="1296819" cy="569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7E54B27-1D7C-402F-A02E-997F63C739F9}"/>
              </a:ext>
            </a:extLst>
          </p:cNvPr>
          <p:cNvSpPr/>
          <p:nvPr/>
        </p:nvSpPr>
        <p:spPr>
          <a:xfrm>
            <a:off x="6235336" y="3502039"/>
            <a:ext cx="2203270" cy="568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D8936E1-22FB-4A66-B589-8593C1FF4615}"/>
              </a:ext>
            </a:extLst>
          </p:cNvPr>
          <p:cNvSpPr/>
          <p:nvPr/>
        </p:nvSpPr>
        <p:spPr>
          <a:xfrm>
            <a:off x="3596310" y="4263400"/>
            <a:ext cx="226423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8A083D4-6719-4D79-BF02-466620B475AF}"/>
              </a:ext>
            </a:extLst>
          </p:cNvPr>
          <p:cNvSpPr/>
          <p:nvPr/>
        </p:nvSpPr>
        <p:spPr>
          <a:xfrm>
            <a:off x="4546635" y="4262334"/>
            <a:ext cx="1209731" cy="345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0819D6A-C8C0-46E0-869C-77B5BF648528}"/>
              </a:ext>
            </a:extLst>
          </p:cNvPr>
          <p:cNvSpPr/>
          <p:nvPr/>
        </p:nvSpPr>
        <p:spPr>
          <a:xfrm>
            <a:off x="6235336" y="4263400"/>
            <a:ext cx="2577738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EDF420-CA83-4ECB-B348-07C5D040DCC3}"/>
              </a:ext>
            </a:extLst>
          </p:cNvPr>
          <p:cNvSpPr/>
          <p:nvPr/>
        </p:nvSpPr>
        <p:spPr>
          <a:xfrm>
            <a:off x="3300548" y="4774009"/>
            <a:ext cx="226423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AD85E6F-0032-44C8-A1D1-217C7B6F54B6}"/>
              </a:ext>
            </a:extLst>
          </p:cNvPr>
          <p:cNvSpPr/>
          <p:nvPr/>
        </p:nvSpPr>
        <p:spPr>
          <a:xfrm>
            <a:off x="4546635" y="4786659"/>
            <a:ext cx="1209731" cy="53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2FF5733-E754-486E-810A-BE768FA4FDEE}"/>
              </a:ext>
            </a:extLst>
          </p:cNvPr>
          <p:cNvSpPr/>
          <p:nvPr/>
        </p:nvSpPr>
        <p:spPr>
          <a:xfrm>
            <a:off x="6235383" y="4796780"/>
            <a:ext cx="2203223" cy="688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121C8C7-9631-414F-A403-773F32900DCE}"/>
              </a:ext>
            </a:extLst>
          </p:cNvPr>
          <p:cNvSpPr/>
          <p:nvPr/>
        </p:nvSpPr>
        <p:spPr>
          <a:xfrm>
            <a:off x="3943248" y="5581850"/>
            <a:ext cx="226423" cy="197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DB69246-DB45-4F35-ABE6-9454938A838B}"/>
              </a:ext>
            </a:extLst>
          </p:cNvPr>
          <p:cNvSpPr/>
          <p:nvPr/>
        </p:nvSpPr>
        <p:spPr>
          <a:xfrm>
            <a:off x="4573521" y="5581850"/>
            <a:ext cx="766446" cy="197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7A468C8-872D-41EB-88ED-48E4633EA703}"/>
              </a:ext>
            </a:extLst>
          </p:cNvPr>
          <p:cNvSpPr/>
          <p:nvPr/>
        </p:nvSpPr>
        <p:spPr>
          <a:xfrm>
            <a:off x="6235336" y="5573140"/>
            <a:ext cx="2203222" cy="149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0E6E814-5972-4091-8CAC-9B679BDF3DA3}"/>
              </a:ext>
            </a:extLst>
          </p:cNvPr>
          <p:cNvSpPr/>
          <p:nvPr/>
        </p:nvSpPr>
        <p:spPr>
          <a:xfrm>
            <a:off x="3634107" y="5828325"/>
            <a:ext cx="226423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0A82B35-B8B2-42E8-9019-29293D87AF6A}"/>
              </a:ext>
            </a:extLst>
          </p:cNvPr>
          <p:cNvSpPr/>
          <p:nvPr/>
        </p:nvSpPr>
        <p:spPr>
          <a:xfrm>
            <a:off x="4570688" y="5833785"/>
            <a:ext cx="1185678" cy="28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31BFF75-A68A-437A-8D36-A6BEE2799711}"/>
              </a:ext>
            </a:extLst>
          </p:cNvPr>
          <p:cNvSpPr/>
          <p:nvPr/>
        </p:nvSpPr>
        <p:spPr>
          <a:xfrm>
            <a:off x="6235336" y="5827682"/>
            <a:ext cx="2577738" cy="2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94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F7E95F38-88BE-4119-8C35-902E49FF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38" y="5781675"/>
            <a:ext cx="5953125" cy="10763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05CFFB-BFC1-4027-B1A4-78A61A81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181" y="838720"/>
            <a:ext cx="3879251" cy="29724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2D0FAB4-E080-4621-AF7D-B16BF93EF067}"/>
              </a:ext>
            </a:extLst>
          </p:cNvPr>
          <p:cNvSpPr txBox="1"/>
          <p:nvPr/>
        </p:nvSpPr>
        <p:spPr>
          <a:xfrm>
            <a:off x="-129501" y="1080988"/>
            <a:ext cx="3164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 Würfel</a:t>
            </a:r>
          </a:p>
          <a:p>
            <a:pPr algn="r"/>
            <a:r>
              <a:rPr lang="de-DE" dirty="0"/>
              <a:t>Kantenlänge: 4 cm</a:t>
            </a:r>
          </a:p>
          <a:p>
            <a:pPr algn="r"/>
            <a:r>
              <a:rPr lang="de-DE" dirty="0"/>
              <a:t>Oberfläche: 6 · 4² cm² = </a:t>
            </a:r>
            <a:r>
              <a:rPr lang="de-DE" b="1" dirty="0"/>
              <a:t>96 cm²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F78E8C-A1A4-4B27-BF3F-ABBE2B455F1F}"/>
              </a:ext>
            </a:extLst>
          </p:cNvPr>
          <p:cNvSpPr txBox="1"/>
          <p:nvPr/>
        </p:nvSpPr>
        <p:spPr>
          <a:xfrm>
            <a:off x="7339121" y="1080988"/>
            <a:ext cx="374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 Würfel</a:t>
            </a:r>
          </a:p>
          <a:p>
            <a:r>
              <a:rPr lang="de-DE" dirty="0"/>
              <a:t>Kantenlänge: 2 cm</a:t>
            </a:r>
          </a:p>
          <a:p>
            <a:r>
              <a:rPr lang="de-DE" dirty="0"/>
              <a:t>Oberfläche: 8 · 6 · 2² cm² = </a:t>
            </a:r>
            <a:r>
              <a:rPr lang="de-DE" b="1" dirty="0"/>
              <a:t>192 cm²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BA475B-5D14-41E6-BBEB-939ABD9AB018}"/>
              </a:ext>
            </a:extLst>
          </p:cNvPr>
          <p:cNvSpPr txBox="1"/>
          <p:nvPr/>
        </p:nvSpPr>
        <p:spPr>
          <a:xfrm>
            <a:off x="3952194" y="4040545"/>
            <a:ext cx="374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64 Würfel</a:t>
            </a:r>
          </a:p>
          <a:p>
            <a:pPr algn="ctr"/>
            <a:r>
              <a:rPr lang="de-DE" dirty="0"/>
              <a:t>Kantenlänge: 1 cm</a:t>
            </a:r>
          </a:p>
          <a:p>
            <a:pPr algn="ctr"/>
            <a:r>
              <a:rPr lang="de-DE" dirty="0"/>
              <a:t>Oberfläche: 64 · 6 · 1² cm² = </a:t>
            </a:r>
            <a:r>
              <a:rPr lang="de-DE" b="1" dirty="0"/>
              <a:t>384 cm²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A079E8-5AC3-40AA-B7D9-D3846672457C}"/>
              </a:ext>
            </a:extLst>
          </p:cNvPr>
          <p:cNvSpPr txBox="1"/>
          <p:nvPr/>
        </p:nvSpPr>
        <p:spPr>
          <a:xfrm>
            <a:off x="494755" y="175934"/>
            <a:ext cx="480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Zerteilung eines Würfels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1197318-10EE-458D-9F93-36B7FEED30B2}"/>
              </a:ext>
            </a:extLst>
          </p:cNvPr>
          <p:cNvSpPr/>
          <p:nvPr/>
        </p:nvSpPr>
        <p:spPr>
          <a:xfrm>
            <a:off x="3170367" y="957665"/>
            <a:ext cx="278674" cy="123270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0800FB8D-293F-4E12-A271-22A3EAFB453A}"/>
              </a:ext>
            </a:extLst>
          </p:cNvPr>
          <p:cNvSpPr/>
          <p:nvPr/>
        </p:nvSpPr>
        <p:spPr>
          <a:xfrm rot="10800000">
            <a:off x="6913955" y="892878"/>
            <a:ext cx="278674" cy="123270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0C32ADB0-30CF-4AAC-8686-411A3D26917E}"/>
              </a:ext>
            </a:extLst>
          </p:cNvPr>
          <p:cNvSpPr/>
          <p:nvPr/>
        </p:nvSpPr>
        <p:spPr>
          <a:xfrm rot="16200000">
            <a:off x="5539976" y="2149221"/>
            <a:ext cx="278674" cy="3454237"/>
          </a:xfrm>
          <a:prstGeom prst="leftBrace">
            <a:avLst>
              <a:gd name="adj1" fmla="val 8333"/>
              <a:gd name="adj2" fmla="val 5050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581968-38AF-4EA1-92A2-01198E4917A6}"/>
              </a:ext>
            </a:extLst>
          </p:cNvPr>
          <p:cNvSpPr/>
          <p:nvPr/>
        </p:nvSpPr>
        <p:spPr>
          <a:xfrm>
            <a:off x="7967937" y="4475323"/>
            <a:ext cx="1786891" cy="1600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AF032D-C4AB-4361-8EB6-2D262CB2FB3D}"/>
              </a:ext>
            </a:extLst>
          </p:cNvPr>
          <p:cNvSpPr/>
          <p:nvPr/>
        </p:nvSpPr>
        <p:spPr>
          <a:xfrm>
            <a:off x="7967937" y="3654385"/>
            <a:ext cx="2544537" cy="242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F6525EF-DE32-4E6F-8700-BEB62AECBA5D}"/>
              </a:ext>
            </a:extLst>
          </p:cNvPr>
          <p:cNvSpPr/>
          <p:nvPr/>
        </p:nvSpPr>
        <p:spPr>
          <a:xfrm>
            <a:off x="7967937" y="2608141"/>
            <a:ext cx="3607896" cy="3484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54F2BF5-6E82-4DB5-A893-E2EF4CF01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76" y="5106080"/>
            <a:ext cx="969199" cy="98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4" grpId="0" animBg="1"/>
      <p:bldP spid="4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8BE9C38-EC0C-4DC0-BCE3-D93E8FC77B72}"/>
              </a:ext>
            </a:extLst>
          </p:cNvPr>
          <p:cNvSpPr txBox="1"/>
          <p:nvPr/>
        </p:nvSpPr>
        <p:spPr>
          <a:xfrm>
            <a:off x="816156" y="1132065"/>
            <a:ext cx="1094232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/>
              <a:t>Merke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Die Reaktionsfähigkeit eines Stoffes hängt auch von seinem </a:t>
            </a:r>
            <a:r>
              <a:rPr lang="de-DE" sz="2000" b="1" u="sng" dirty="0"/>
              <a:t>Zerteilungsgrad</a:t>
            </a:r>
            <a:r>
              <a:rPr lang="de-DE" sz="2000" dirty="0"/>
              <a:t> ab: 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Je stärker der Stoff zerkleinert ist, desto größer ist seine Oberfläche und desto größer ist die Angriffsfläche für die Reaktion mit anderen Stoffen, z.B. Sauerstoff.</a:t>
            </a:r>
          </a:p>
        </p:txBody>
      </p:sp>
    </p:spTree>
    <p:extLst>
      <p:ext uri="{BB962C8B-B14F-4D97-AF65-F5344CB8AC3E}">
        <p14:creationId xmlns:p14="http://schemas.microsoft.com/office/powerpoint/2010/main" val="7012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73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Times New Roman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38</cp:revision>
  <dcterms:created xsi:type="dcterms:W3CDTF">2021-02-20T17:13:39Z</dcterms:created>
  <dcterms:modified xsi:type="dcterms:W3CDTF">2021-03-10T16:54:33Z</dcterms:modified>
</cp:coreProperties>
</file>