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4" r:id="rId9"/>
    <p:sldId id="271" r:id="rId10"/>
    <p:sldId id="272" r:id="rId11"/>
    <p:sldId id="273" r:id="rId12"/>
    <p:sldId id="275" r:id="rId13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9B970-69F8-4FF0-839D-6212F2E5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B783F8-D77F-4B8B-BA71-1C6EA1C9F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C54BD-0B3F-4A7D-AC18-0D2E3653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98BCB7-06F6-4081-B201-19E71E69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7998B-D931-499B-8A93-3D6D553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7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CF00E-4CA5-41DE-980E-235B7F29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051D44-4118-447E-AA23-9E1F3614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70FC3-F151-45C6-A903-56FA0A4C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12FF3-D2DC-43F2-A10E-72BEE1B7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8E6CC-9DB6-4229-9F57-BE426AB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3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FDD8B7-5C35-41C9-92B4-507E4D63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E2956B-700A-4863-9756-90CCA77A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25367-0CC7-420E-9351-F26B79BC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84981-A82F-4737-963E-30A22B7C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09535-C403-4DB7-9187-EA1C74B7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87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ACC1A-16FA-43A8-98FF-25034D2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426B2-4576-457A-B649-20D7C2EB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81DA4-E85F-42CB-81A5-2E753AB2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23DFF-B81F-49BD-BB71-577B392A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23DD7-FE6F-454F-9857-84D48827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5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6EA85-4F1A-4393-8E9A-352C5930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B95A83-4C8F-463C-BB91-77EFC2A4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E81B8-FEE4-45ED-B84F-EF3AB348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04B1B-0CC7-4242-9C8B-3A974D86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60167E-708A-4399-B692-E30E53E6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3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C4C86-7F75-4C9B-9B3E-B75A65AF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C2226-2B4A-4C2D-A028-6C5366208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EDDBF4-7028-48FA-ABED-4BC361F9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1243C-BC8B-478F-8362-0908D8EA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756A44-7B32-4873-9BC5-D83EADB4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23F2A-1512-4365-A6D1-D5189CEB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26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9B0EB-1E21-414B-9ED1-1FE66EAE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076560-2D1E-46E7-9FA2-3FF8907C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5AB7A9-D696-43EB-A556-EFFD3AC3F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6197BF-232C-4ECC-82CA-710764B20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828261-14F4-4B5D-BDC1-F53BA3B9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62C431-B1D8-482F-9DC3-8C441F54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8F1C17-E80E-4793-92D5-FE50A0F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9B7FD8-D1A6-4DE1-83BB-3877C976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55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C1C8C-A219-4C55-8B41-11CCA746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EB01E-175E-4754-88EA-6C4EB5BF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EE79A9-D87C-4270-9139-120B6548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FE20F-2166-4C15-813F-8A79D34F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31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70CEA8-14D0-48B3-846F-ECC829A4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89D577-2373-4265-9B37-51A23196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9D67EB-F8C9-4DB2-A645-2D0FCCAA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67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2F686-423C-46AD-81FD-FC31091C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6AB18-5775-47BD-974E-5F24D3F8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A6895-5A40-4293-B4D2-3E70CED2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ECACE2-C75B-4628-93BC-4DB35D7A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881C1-B53B-4277-A103-0ABA8C59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5D9ABC-0D6A-4F63-89B3-5AF4BA9D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2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36E51-A774-4C42-AF03-F5CD22CB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D8D1F1-2928-4C57-A080-4F7F7E3A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1989F5-ADD0-4CDF-9BB6-6C3844E68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0515AE-9985-484C-A86E-D9EF3369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89FD9C-3168-4821-91A7-C89093A5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C2A3AA-7DBC-4E45-8A65-D0A626DF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85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A73B89-292F-4D15-9CE2-3FB1174A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EF43E2-BC31-4046-9B66-0A685147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EDC0C-A991-46BA-A3BA-A81BA2E39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8E81-6EC9-431E-A16F-2AD0AC7AC394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14860-F3F2-47A8-B599-6B936517C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9F54F-4AE2-4742-8495-31AA95C4D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459A-23D2-46A9-8298-E125D2F98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1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microsoft.com/office/2007/relationships/hdphoto" Target="../media/hdphoto1.wdp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89409-1C0D-4DE1-8C5C-A0E077504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569B9B-4793-448D-AECA-1B453B871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16.03.21</a:t>
            </a:r>
          </a:p>
        </p:txBody>
      </p:sp>
    </p:spTree>
    <p:extLst>
      <p:ext uri="{BB962C8B-B14F-4D97-AF65-F5344CB8AC3E}">
        <p14:creationId xmlns:p14="http://schemas.microsoft.com/office/powerpoint/2010/main" val="15015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D43AC1D-18FD-40E0-833D-95DC21EBF535}"/>
              </a:ext>
            </a:extLst>
          </p:cNvPr>
          <p:cNvSpPr txBox="1"/>
          <p:nvPr/>
        </p:nvSpPr>
        <p:spPr>
          <a:xfrm>
            <a:off x="685801" y="536713"/>
            <a:ext cx="655982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u="sng" dirty="0" err="1"/>
              <a:t>Aufg</a:t>
            </a:r>
            <a:r>
              <a:rPr lang="de-DE" sz="2000" b="1" u="sng" dirty="0"/>
              <a:t>. 5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Silber</a:t>
            </a:r>
            <a:r>
              <a:rPr lang="de-DE" sz="2000" dirty="0">
                <a:solidFill>
                  <a:srgbClr val="FF0000"/>
                </a:solidFill>
              </a:rPr>
              <a:t>oxid</a:t>
            </a:r>
            <a:r>
              <a:rPr lang="de-DE" sz="2000" dirty="0"/>
              <a:t>      +       Zink  </a:t>
            </a:r>
            <a:r>
              <a:rPr lang="de-DE" sz="2000" dirty="0">
                <a:sym typeface="Wingdings" panose="05000000000000000000" pitchFamily="2" charset="2"/>
              </a:rPr>
              <a:t>	                Zink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oxid</a:t>
            </a:r>
            <a:r>
              <a:rPr lang="de-DE" sz="2000" dirty="0">
                <a:sym typeface="Wingdings" panose="05000000000000000000" pitchFamily="2" charset="2"/>
              </a:rPr>
              <a:t>      +     Silber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ym typeface="Wingdings" panose="05000000000000000000" pitchFamily="2" charset="2"/>
              </a:rPr>
              <a:t>Silber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oxid</a:t>
            </a:r>
            <a:r>
              <a:rPr lang="de-DE" sz="2000" dirty="0">
                <a:sym typeface="Wingdings" panose="05000000000000000000" pitchFamily="2" charset="2"/>
              </a:rPr>
              <a:t>    +    Aluminium		Aluminium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oxid</a:t>
            </a:r>
            <a:r>
              <a:rPr lang="de-DE" sz="2000" dirty="0">
                <a:sym typeface="Wingdings" panose="05000000000000000000" pitchFamily="2" charset="2"/>
              </a:rPr>
              <a:t>   +   Silber</a:t>
            </a:r>
            <a:endParaRPr lang="de-DE" sz="2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7C8DA34-B9F6-41D2-96BA-603FF59073D6}"/>
              </a:ext>
            </a:extLst>
          </p:cNvPr>
          <p:cNvCxnSpPr/>
          <p:nvPr/>
        </p:nvCxnSpPr>
        <p:spPr>
          <a:xfrm>
            <a:off x="3279914" y="1344758"/>
            <a:ext cx="854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3A27B17-E348-46E8-92A8-077953A29FC7}"/>
              </a:ext>
            </a:extLst>
          </p:cNvPr>
          <p:cNvCxnSpPr/>
          <p:nvPr/>
        </p:nvCxnSpPr>
        <p:spPr>
          <a:xfrm>
            <a:off x="3702326" y="1779104"/>
            <a:ext cx="56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A53A2C8-2832-459E-BAD7-D5A98F02931C}"/>
              </a:ext>
            </a:extLst>
          </p:cNvPr>
          <p:cNvSpPr txBox="1"/>
          <p:nvPr/>
        </p:nvSpPr>
        <p:spPr>
          <a:xfrm>
            <a:off x="685801" y="2774380"/>
            <a:ext cx="10585174" cy="1147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de-DE" sz="2000" dirty="0"/>
              <a:t>Zink und Aluminium sind unedler als Silber. Sie sind deshalb bessere Sauerstoffempfänger und bilden das Oxid. Silberoxid ist der bessere Sauerstoffspender. Es gibt die Sauerstoffatome an die unedleren Metalle ab.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BBB49-CA1F-4952-B2B0-F6FAE54A053E}"/>
              </a:ext>
            </a:extLst>
          </p:cNvPr>
          <p:cNvSpPr txBox="1"/>
          <p:nvPr/>
        </p:nvSpPr>
        <p:spPr>
          <a:xfrm>
            <a:off x="775252" y="1933310"/>
            <a:ext cx="119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Sauerstoff-spender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1F46AE-9943-4FD6-988B-A35A80BD2270}"/>
              </a:ext>
            </a:extLst>
          </p:cNvPr>
          <p:cNvSpPr txBox="1"/>
          <p:nvPr/>
        </p:nvSpPr>
        <p:spPr>
          <a:xfrm>
            <a:off x="2420178" y="1933311"/>
            <a:ext cx="119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Sauerstoff-empfänger</a:t>
            </a:r>
          </a:p>
        </p:txBody>
      </p:sp>
    </p:spTree>
    <p:extLst>
      <p:ext uri="{BB962C8B-B14F-4D97-AF65-F5344CB8AC3E}">
        <p14:creationId xmlns:p14="http://schemas.microsoft.com/office/powerpoint/2010/main" val="23356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616DC6-B6D5-4A82-B1BA-8F3A2438B942}"/>
              </a:ext>
            </a:extLst>
          </p:cNvPr>
          <p:cNvSpPr txBox="1"/>
          <p:nvPr/>
        </p:nvSpPr>
        <p:spPr>
          <a:xfrm>
            <a:off x="457200" y="3561924"/>
            <a:ext cx="1058517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lphaLcPeriod" startAt="3"/>
            </a:pPr>
            <a:r>
              <a:rPr lang="de-DE" dirty="0"/>
              <a:t>Bleioxid  +  Magnesium	              Magnesiumoxid  +  Blei    </a:t>
            </a:r>
          </a:p>
          <a:p>
            <a:pPr marL="357188"/>
            <a:r>
              <a:rPr lang="de-DE" dirty="0"/>
              <a:t>Es findet eine Reaktion statt, da Magnesium unedler ist als Blei und deshalb das größere Bindungsbestreben zu Sauerstoff hat. Es ist der bessere Sauerstoffempfänger. Bleioxid ist der bessere Sauerstoffspender und gibt </a:t>
            </a:r>
            <a:r>
              <a:rPr lang="de-DE" sz="1800" dirty="0"/>
              <a:t>die Sauerstoffatome </a:t>
            </a:r>
            <a:r>
              <a:rPr lang="de-DE" dirty="0"/>
              <a:t>an Magnesium ab.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B9504A-830A-4995-9668-DC35E4B452DA}"/>
              </a:ext>
            </a:extLst>
          </p:cNvPr>
          <p:cNvSpPr txBox="1"/>
          <p:nvPr/>
        </p:nvSpPr>
        <p:spPr>
          <a:xfrm>
            <a:off x="457200" y="305488"/>
            <a:ext cx="279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Aufg</a:t>
            </a:r>
            <a:r>
              <a:rPr lang="de-DE" b="1" u="sng" dirty="0"/>
              <a:t>. 7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0145BC-CF3A-484A-8FCB-BE6FE86DA3C6}"/>
              </a:ext>
            </a:extLst>
          </p:cNvPr>
          <p:cNvSpPr txBox="1"/>
          <p:nvPr/>
        </p:nvSpPr>
        <p:spPr>
          <a:xfrm>
            <a:off x="457200" y="755122"/>
            <a:ext cx="1058517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lphaLcPeriod"/>
            </a:pPr>
            <a:r>
              <a:rPr lang="de-DE" dirty="0"/>
              <a:t>Gold  +  Kupferoxid    </a:t>
            </a:r>
          </a:p>
          <a:p>
            <a:pPr marL="357188"/>
            <a:r>
              <a:rPr lang="de-DE" dirty="0"/>
              <a:t>Es findet keine Reaktion statt, da Kupfer unedler ist als Gold und deshalb das größere Bindungsbestreben zu Sauerstoff hat. Es gibt </a:t>
            </a:r>
            <a:r>
              <a:rPr lang="de-DE" sz="1800" dirty="0"/>
              <a:t>die Sauerstoffatome </a:t>
            </a:r>
            <a:r>
              <a:rPr lang="de-DE" dirty="0"/>
              <a:t>nicht an Gold ab.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DB8627-92EA-44AF-BA7D-28E571A47F0E}"/>
              </a:ext>
            </a:extLst>
          </p:cNvPr>
          <p:cNvSpPr txBox="1"/>
          <p:nvPr/>
        </p:nvSpPr>
        <p:spPr>
          <a:xfrm>
            <a:off x="457200" y="1972318"/>
            <a:ext cx="1058517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lphaLcPeriod" startAt="2"/>
            </a:pPr>
            <a:r>
              <a:rPr lang="de-DE" dirty="0"/>
              <a:t>Silberoxid  +  Eisen	Eisenoxid  +  Silber    </a:t>
            </a:r>
          </a:p>
          <a:p>
            <a:pPr marL="357188"/>
            <a:r>
              <a:rPr lang="de-DE" dirty="0"/>
              <a:t>Es findet eine Reaktion statt, da Eisen unedler ist als Silber und deshalb das größere Bindungsbestreben zu Sauerstoff hat. Es ist der bessere Sauerstoffempfänger. Silberoxid ist der bessere Sauerstoffspender und gibt </a:t>
            </a:r>
            <a:r>
              <a:rPr lang="de-DE" sz="1800" dirty="0"/>
              <a:t>die Sauerstoffatome </a:t>
            </a:r>
            <a:r>
              <a:rPr lang="de-DE" dirty="0"/>
              <a:t>an Eisen ab.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74CC4BA-AFF5-4928-ABB1-7686D9889037}"/>
              </a:ext>
            </a:extLst>
          </p:cNvPr>
          <p:cNvCxnSpPr/>
          <p:nvPr/>
        </p:nvCxnSpPr>
        <p:spPr>
          <a:xfrm>
            <a:off x="2693504" y="2172888"/>
            <a:ext cx="4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DBAC16F-561B-46F2-924D-FCA0D60483A7}"/>
              </a:ext>
            </a:extLst>
          </p:cNvPr>
          <p:cNvCxnSpPr/>
          <p:nvPr/>
        </p:nvCxnSpPr>
        <p:spPr>
          <a:xfrm>
            <a:off x="3255065" y="3756522"/>
            <a:ext cx="4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BEA8956-ADCE-4C9B-9553-CDBE7DAC2C48}"/>
              </a:ext>
            </a:extLst>
          </p:cNvPr>
          <p:cNvSpPr txBox="1"/>
          <p:nvPr/>
        </p:nvSpPr>
        <p:spPr>
          <a:xfrm>
            <a:off x="457200" y="5151530"/>
            <a:ext cx="1058517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lphaLcPeriod"/>
            </a:pPr>
            <a:r>
              <a:rPr lang="de-DE" dirty="0"/>
              <a:t>Aluminiumoxid  +  Quecksilber    </a:t>
            </a:r>
          </a:p>
          <a:p>
            <a:pPr marL="357188"/>
            <a:r>
              <a:rPr lang="de-DE" dirty="0"/>
              <a:t>Es findet keine Reaktion statt, da Aluminium unedler ist als Quecksilber und deshalb das größere Bindungsbestreben zu Sauerstoff hat. Es gibt </a:t>
            </a:r>
            <a:r>
              <a:rPr lang="de-DE" sz="1800" dirty="0"/>
              <a:t>die Sauerstoffatome </a:t>
            </a:r>
            <a:r>
              <a:rPr lang="de-DE" dirty="0"/>
              <a:t>nicht an Quecksilber ab. </a:t>
            </a:r>
          </a:p>
        </p:txBody>
      </p:sp>
    </p:spTree>
    <p:extLst>
      <p:ext uri="{BB962C8B-B14F-4D97-AF65-F5344CB8AC3E}">
        <p14:creationId xmlns:p14="http://schemas.microsoft.com/office/powerpoint/2010/main" val="13352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5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764DD2F-489A-4BE0-A2D7-691DB8081DFC}"/>
              </a:ext>
            </a:extLst>
          </p:cNvPr>
          <p:cNvSpPr txBox="1"/>
          <p:nvPr/>
        </p:nvSpPr>
        <p:spPr>
          <a:xfrm>
            <a:off x="1023730" y="725556"/>
            <a:ext cx="298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Hausaufgabe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798D3D-F078-4E51-B883-26DFF1E93F59}"/>
              </a:ext>
            </a:extLst>
          </p:cNvPr>
          <p:cNvSpPr txBox="1"/>
          <p:nvPr/>
        </p:nvSpPr>
        <p:spPr>
          <a:xfrm>
            <a:off x="1023730" y="1242391"/>
            <a:ext cx="91638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sz="2000" dirty="0"/>
              <a:t>Zeichne auf S. 87 die Abb. 3 in dein Heft ab (Blatt quer nehmen).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sz="2000" dirty="0"/>
              <a:t>Ordne die folgenden Stoffbeispiele den Begriffen zu und ergänze sie in der Abbildung:</a:t>
            </a:r>
          </a:p>
          <a:p>
            <a:pPr marL="447675">
              <a:spcAft>
                <a:spcPts val="600"/>
              </a:spcAft>
            </a:pPr>
            <a:r>
              <a:rPr lang="de-DE" sz="2000" i="1" dirty="0"/>
              <a:t>Milch, Magnesium, Kupferoxid, Stickstoff, Kupfer, Essigwasser, Zink, Magnesiumoxid, Messing, Wasserstoff</a:t>
            </a:r>
          </a:p>
        </p:txBody>
      </p:sp>
    </p:spTree>
    <p:extLst>
      <p:ext uri="{BB962C8B-B14F-4D97-AF65-F5344CB8AC3E}">
        <p14:creationId xmlns:p14="http://schemas.microsoft.com/office/powerpoint/2010/main" val="90714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E544B432-0E55-4E80-A970-7628B4048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00796"/>
              </p:ext>
            </p:extLst>
          </p:nvPr>
        </p:nvGraphicFramePr>
        <p:xfrm>
          <a:off x="6920246" y="1063489"/>
          <a:ext cx="2119313" cy="232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095500" imgH="2552700" progId="Word.Picture.8">
                  <p:embed/>
                </p:oleObj>
              </mc:Choice>
              <mc:Fallback>
                <p:oleObj name="Picture" r:id="rId2" imgW="2095500" imgH="2552700" progId="Word.Picture.8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E544B432-0E55-4E80-A970-7628B4048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383" b="10582"/>
                      <a:stretch>
                        <a:fillRect/>
                      </a:stretch>
                    </p:blipFill>
                    <p:spPr bwMode="auto">
                      <a:xfrm>
                        <a:off x="6920246" y="1063489"/>
                        <a:ext cx="2119313" cy="2326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">
            <a:extLst>
              <a:ext uri="{FF2B5EF4-FFF2-40B4-BE49-F238E27FC236}">
                <a16:creationId xmlns:a16="http://schemas.microsoft.com/office/drawing/2014/main" id="{F5220C8D-620A-4914-8C89-F9766F28F21B}"/>
              </a:ext>
            </a:extLst>
          </p:cNvPr>
          <p:cNvGrpSpPr>
            <a:grpSpLocks/>
          </p:cNvGrpSpPr>
          <p:nvPr/>
        </p:nvGrpSpPr>
        <p:grpSpPr bwMode="auto">
          <a:xfrm>
            <a:off x="335047" y="996780"/>
            <a:ext cx="792163" cy="530225"/>
            <a:chOff x="1056" y="1664"/>
            <a:chExt cx="1452" cy="1035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A472BB6F-0A5B-44A6-B84F-AC7E6B348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664"/>
              <a:ext cx="1320" cy="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90E4C0EB-62F5-4CE3-B574-A90DEC153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2058"/>
              <a:ext cx="1326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INFO</a:t>
              </a:r>
              <a:endParaRPr kumimoji="0" lang="de-DE" altLang="de-DE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A3F6C6F9-28F9-4894-B026-D37A1EDF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548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7F0A301-F22C-4A74-B023-15A3B14F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951" y="1112333"/>
            <a:ext cx="4973387" cy="304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Farbe der Glut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Die nebenstehende Grafik zeigt den Zusammenhang zwischen der Farbe und der Temperatur eines Verbrennungsvorgangs.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. Formuliere den dargestellten Zusammenhang in einem Je-desto-Satz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de-DE" altLang="de-DE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Je weißer die Flamme/Glut, desto höher die Temperatur bei der Verbrennung. Je roter die Flamme/Glut, desto geringer die Temperatur</a:t>
            </a:r>
            <a:endParaRPr kumimoji="0" lang="de-DE" altLang="de-DE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</a:tabLst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A991DFF-D67B-4A6E-9A42-149B5E30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91555"/>
              </p:ext>
            </p:extLst>
          </p:nvPr>
        </p:nvGraphicFramePr>
        <p:xfrm>
          <a:off x="7470064" y="4285196"/>
          <a:ext cx="3378802" cy="2210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587">
                  <a:extLst>
                    <a:ext uri="{9D8B030D-6E8A-4147-A177-3AD203B41FA5}">
                      <a16:colId xmlns:a16="http://schemas.microsoft.com/office/drawing/2014/main" val="1929482897"/>
                    </a:ext>
                  </a:extLst>
                </a:gridCol>
                <a:gridCol w="2101215">
                  <a:extLst>
                    <a:ext uri="{9D8B030D-6E8A-4147-A177-3AD203B41FA5}">
                      <a16:colId xmlns:a16="http://schemas.microsoft.com/office/drawing/2014/main" val="3424025089"/>
                    </a:ext>
                  </a:extLst>
                </a:gridCol>
              </a:tblGrid>
              <a:tr h="157745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49580" algn="l"/>
                        </a:tabLst>
                      </a:pPr>
                      <a:r>
                        <a:rPr lang="de-DE" sz="1400" b="1" dirty="0">
                          <a:effectLst/>
                        </a:rPr>
                        <a:t>Metall</a:t>
                      </a:r>
                      <a:endParaRPr lang="de-DE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b="1" dirty="0">
                          <a:effectLst/>
                        </a:rPr>
                        <a:t>Farbe der Glut</a:t>
                      </a:r>
                      <a:endParaRPr lang="de-DE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342919"/>
                  </a:ext>
                </a:extLst>
              </a:tr>
              <a:tr h="42722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449580" algn="l"/>
                        </a:tabLst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Magnesium</a:t>
                      </a:r>
                      <a:endParaRPr lang="de-DE" sz="1050" dirty="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grell-weiß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07064"/>
                  </a:ext>
                </a:extLst>
              </a:tr>
              <a:tr h="47060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449580" algn="l"/>
                        </a:tabLst>
                      </a:pPr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Zink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hellgelb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027817"/>
                  </a:ext>
                </a:extLst>
              </a:tr>
              <a:tr h="45877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Eisen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orange</a:t>
                      </a:r>
                      <a:endParaRPr lang="de-DE" sz="105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143738"/>
                  </a:ext>
                </a:extLst>
              </a:tr>
              <a:tr h="4561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Kupfer</a:t>
                      </a:r>
                      <a:endParaRPr lang="de-DE" sz="1050" dirty="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FF000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orange-rot, Flammenfärbung: grün</a:t>
                      </a:r>
                      <a:endParaRPr lang="de-DE" sz="1050" dirty="0">
                        <a:solidFill>
                          <a:srgbClr val="FF0000"/>
                        </a:solidFill>
                        <a:effectLst/>
                        <a:latin typeface="Cavolini" panose="03000502040302020204" pitchFamily="66" charset="0"/>
                        <a:ea typeface="Times New Roman" panose="02020603050405020304" pitchFamily="18" charset="0"/>
                        <a:cs typeface="Cavolini" panose="03000502040302020204" pitchFamily="66" charset="0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4572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C869D4-F783-42CF-B7E3-ECC11C393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95" y="4285196"/>
            <a:ext cx="35079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8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de-DE" altLang="de-DE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Durchführung des Versuchs: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Cavolini" panose="03000502040302020204" pitchFamily="66" charset="0"/>
              </a:rPr>
              <a:t>Die Metallpulver Zink, Eisen, Magnesium und Kupfer werden in die Flamme gestreut und die Farbe der Funken/Flamme beobachtet.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de-DE" altLang="de-DE" sz="14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Beobachtung: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A95DD7-E906-4F74-AC8C-858FC51DB250}"/>
              </a:ext>
            </a:extLst>
          </p:cNvPr>
          <p:cNvSpPr txBox="1"/>
          <p:nvPr/>
        </p:nvSpPr>
        <p:spPr>
          <a:xfrm>
            <a:off x="5549362" y="4304602"/>
            <a:ext cx="1794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de-DE" altLang="de-DE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Beobachtung: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3E920A-7216-4308-B8E3-035EA8B84D9D}"/>
              </a:ext>
            </a:extLst>
          </p:cNvPr>
          <p:cNvSpPr txBox="1"/>
          <p:nvPr/>
        </p:nvSpPr>
        <p:spPr>
          <a:xfrm>
            <a:off x="208541" y="217635"/>
            <a:ext cx="732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Das Bindungsbestreben der Metalle zu Sauerstoff</a:t>
            </a:r>
          </a:p>
        </p:txBody>
      </p:sp>
    </p:spTree>
    <p:extLst>
      <p:ext uri="{BB962C8B-B14F-4D97-AF65-F5344CB8AC3E}">
        <p14:creationId xmlns:p14="http://schemas.microsoft.com/office/powerpoint/2010/main" val="225602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D6B366-C2BE-44DF-8A8B-C6AFF7B8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6" y="428661"/>
            <a:ext cx="60769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6D0F760-8E72-4B30-9DBE-E9C977119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8" y="1238597"/>
            <a:ext cx="5647619" cy="248571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988B8B-0311-488C-925C-771B02F7F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6" y="6038864"/>
            <a:ext cx="5514286" cy="4285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9EFDD34-1C2D-423E-9F5D-18B8ECA83D39}"/>
              </a:ext>
            </a:extLst>
          </p:cNvPr>
          <p:cNvSpPr txBox="1"/>
          <p:nvPr/>
        </p:nvSpPr>
        <p:spPr>
          <a:xfrm>
            <a:off x="655330" y="5292106"/>
            <a:ext cx="34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Bindungsbestreben zu Sauerstoff: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770860-F6A6-4BF9-8502-6133D3006A19}"/>
              </a:ext>
            </a:extLst>
          </p:cNvPr>
          <p:cNvSpPr txBox="1"/>
          <p:nvPr/>
        </p:nvSpPr>
        <p:spPr>
          <a:xfrm>
            <a:off x="496388" y="185755"/>
            <a:ext cx="41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Reaktionsenergie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A31DEAC-1827-480A-B16E-FAE31926A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9" y="6076958"/>
            <a:ext cx="5447619" cy="35238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2E8E195-25CB-488E-8CA8-973D6E15BEF7}"/>
              </a:ext>
            </a:extLst>
          </p:cNvPr>
          <p:cNvSpPr txBox="1"/>
          <p:nvPr/>
        </p:nvSpPr>
        <p:spPr>
          <a:xfrm>
            <a:off x="7374108" y="1857521"/>
            <a:ext cx="4535401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de-DE" sz="1600" i="1" dirty="0"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heißer die Flamme bei einer Reaktion, desto mehr Reaktionsenergie wird freigesetzt und desto heftiger verläuft die Reaktion.</a:t>
            </a:r>
            <a:endParaRPr lang="de-DE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384746-E54D-4846-B8E5-09C25A839ACD}"/>
              </a:ext>
            </a:extLst>
          </p:cNvPr>
          <p:cNvSpPr txBox="1"/>
          <p:nvPr/>
        </p:nvSpPr>
        <p:spPr>
          <a:xfrm>
            <a:off x="496388" y="3890280"/>
            <a:ext cx="11413121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de-DE" sz="1600" i="1" dirty="0"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mehr Reaktionsenergie bei der Reaktion freigesetzt wird, desto größer ist das Bindungsbestreben des Metalls zu Sauerstoff. Die entstehenden Metalloxide sind dann energiearm und sehr stabil. </a:t>
            </a:r>
            <a:endParaRPr lang="de-DE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</a:pPr>
            <a:r>
              <a:rPr lang="de-DE" sz="1600" i="1" dirty="0"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weniger Reaktionsenergie freigesetzt wird, desto geringer ist das Bindungsbestreben zu Sauerstoff. Die entstehenden Metalloxide sind energiereich. </a:t>
            </a:r>
            <a:endParaRPr lang="de-DE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C988FFA-2F67-4252-A744-99002809332C}"/>
              </a:ext>
            </a:extLst>
          </p:cNvPr>
          <p:cNvSpPr txBox="1"/>
          <p:nvPr/>
        </p:nvSpPr>
        <p:spPr>
          <a:xfrm>
            <a:off x="777396" y="200902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 hat das größte Bindungsbestreben?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E3672EA-66D3-4D30-AD34-046CE12062B7}"/>
              </a:ext>
            </a:extLst>
          </p:cNvPr>
          <p:cNvCxnSpPr/>
          <p:nvPr/>
        </p:nvCxnSpPr>
        <p:spPr>
          <a:xfrm>
            <a:off x="7370634" y="2960648"/>
            <a:ext cx="114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6247C45-9C7B-4F56-9C9D-8028EDBFA34A}"/>
              </a:ext>
            </a:extLst>
          </p:cNvPr>
          <p:cNvSpPr txBox="1"/>
          <p:nvPr/>
        </p:nvSpPr>
        <p:spPr>
          <a:xfrm>
            <a:off x="5265094" y="4905887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Sauerstoff-Girls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273F69-B9CB-44AD-B776-EC61E7F09CA7}"/>
              </a:ext>
            </a:extLst>
          </p:cNvPr>
          <p:cNvSpPr txBox="1"/>
          <p:nvPr/>
        </p:nvSpPr>
        <p:spPr>
          <a:xfrm>
            <a:off x="9615980" y="4693122"/>
            <a:ext cx="172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Magnesiumoxid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3A6604C-79E0-4BFA-90FA-D65BC52FFFE1}"/>
              </a:ext>
            </a:extLst>
          </p:cNvPr>
          <p:cNvSpPr txBox="1"/>
          <p:nvPr/>
        </p:nvSpPr>
        <p:spPr>
          <a:xfrm>
            <a:off x="70422" y="1424493"/>
            <a:ext cx="141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Magnesium-Crew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A6B30C0-4F5D-478E-A9BB-3ECF542C10E5}"/>
              </a:ext>
            </a:extLst>
          </p:cNvPr>
          <p:cNvSpPr txBox="1"/>
          <p:nvPr/>
        </p:nvSpPr>
        <p:spPr>
          <a:xfrm>
            <a:off x="273226" y="4103455"/>
            <a:ext cx="10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Eisen-</a:t>
            </a:r>
          </a:p>
          <a:p>
            <a:pPr algn="ctr"/>
            <a:r>
              <a:rPr lang="de-DE" dirty="0"/>
              <a:t>Bande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EF86300-0693-4E75-B567-4D886FE20905}"/>
              </a:ext>
            </a:extLst>
          </p:cNvPr>
          <p:cNvSpPr txBox="1"/>
          <p:nvPr/>
        </p:nvSpPr>
        <p:spPr>
          <a:xfrm>
            <a:off x="350205" y="2712343"/>
            <a:ext cx="88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Zink-</a:t>
            </a:r>
          </a:p>
          <a:p>
            <a:pPr algn="ctr"/>
            <a:r>
              <a:rPr lang="de-DE" dirty="0"/>
              <a:t>Gang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B805ED-2627-41AA-8CF6-0D485D13761C}"/>
              </a:ext>
            </a:extLst>
          </p:cNvPr>
          <p:cNvSpPr txBox="1"/>
          <p:nvPr/>
        </p:nvSpPr>
        <p:spPr>
          <a:xfrm>
            <a:off x="350205" y="5499137"/>
            <a:ext cx="91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Kupfer-</a:t>
            </a:r>
          </a:p>
          <a:p>
            <a:pPr algn="ctr"/>
            <a:r>
              <a:rPr lang="de-DE" dirty="0"/>
              <a:t>Club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5CF084F8-8555-4DB4-8C62-0EA376593D2A}"/>
              </a:ext>
            </a:extLst>
          </p:cNvPr>
          <p:cNvGrpSpPr/>
          <p:nvPr/>
        </p:nvGrpSpPr>
        <p:grpSpPr>
          <a:xfrm>
            <a:off x="1403660" y="1032015"/>
            <a:ext cx="2644708" cy="1251972"/>
            <a:chOff x="1440275" y="1141601"/>
            <a:chExt cx="2644708" cy="125197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3302BB5-2786-4BE2-8795-7B7CF0ADE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5672" y="1141601"/>
              <a:ext cx="548715" cy="606475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9B91AB0D-A867-490A-BF2C-CB0A5246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397" y="1153830"/>
              <a:ext cx="548715" cy="606475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984693A2-CA2D-49C2-A057-A7700BDC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7122" y="1166058"/>
              <a:ext cx="548716" cy="606477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F1F4381D-0D31-4E15-A230-B1B33587A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962" y="1762639"/>
              <a:ext cx="548715" cy="606475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0368FD61-EB5E-4D35-9BA0-C443135D7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687" y="1774868"/>
              <a:ext cx="548715" cy="606475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4539BE9-C790-48BE-88EF-F965C627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2412" y="1787096"/>
              <a:ext cx="548716" cy="606477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0A6E9A2A-EBB6-40BE-BF5E-CC555F6E2BE3}"/>
                </a:ext>
              </a:extLst>
            </p:cNvPr>
            <p:cNvSpPr/>
            <p:nvPr/>
          </p:nvSpPr>
          <p:spPr>
            <a:xfrm>
              <a:off x="1440275" y="1141601"/>
              <a:ext cx="2644708" cy="12519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2DA409A3-266E-4B7A-8E1D-A18301929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326" y="1159000"/>
              <a:ext cx="548716" cy="606477"/>
            </a:xfrm>
            <a:prstGeom prst="rect">
              <a:avLst/>
            </a:prstGeom>
          </p:spPr>
        </p:pic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6E8C19BB-B104-4DE1-8EF6-1F11216B7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616" y="1780038"/>
              <a:ext cx="548716" cy="606477"/>
            </a:xfrm>
            <a:prstGeom prst="rect">
              <a:avLst/>
            </a:prstGeom>
          </p:spPr>
        </p:pic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0E5E615D-695E-47F5-B864-B0A78D8E08FA}"/>
              </a:ext>
            </a:extLst>
          </p:cNvPr>
          <p:cNvGrpSpPr/>
          <p:nvPr/>
        </p:nvGrpSpPr>
        <p:grpSpPr>
          <a:xfrm>
            <a:off x="4848559" y="1341736"/>
            <a:ext cx="2300337" cy="3349529"/>
            <a:chOff x="4848559" y="1341736"/>
            <a:chExt cx="2300337" cy="3349529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7ADB20BE-9598-4329-BDE5-FC30D91DB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64927">
              <a:off x="5316248" y="1341736"/>
              <a:ext cx="1130173" cy="1406438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94D9554-3347-42FB-8940-4088CF6E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718322">
              <a:off x="6088725" y="3037501"/>
              <a:ext cx="1060171" cy="619983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8DB8B838-D735-4553-B0DF-23A17A327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500293">
              <a:off x="5674291" y="4092941"/>
              <a:ext cx="1023134" cy="598324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84DC9928-2059-40ED-BF2F-669978351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61657">
              <a:off x="4848559" y="3154786"/>
              <a:ext cx="1023134" cy="598324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4BA4C237-8C81-4A3B-9852-4C547985DA9A}"/>
              </a:ext>
            </a:extLst>
          </p:cNvPr>
          <p:cNvGrpSpPr/>
          <p:nvPr/>
        </p:nvGrpSpPr>
        <p:grpSpPr>
          <a:xfrm>
            <a:off x="1371965" y="2447591"/>
            <a:ext cx="2694529" cy="1251972"/>
            <a:chOff x="1380787" y="2566676"/>
            <a:chExt cx="2694529" cy="125197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84C4A2A-8FB8-43B1-BCFA-7016B44C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7395" y="2639681"/>
              <a:ext cx="474044" cy="537960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4053D339-C354-4DF1-9A24-8E6A411E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4552" y="2657303"/>
              <a:ext cx="474044" cy="53796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08407332-4BC5-44F3-9F8D-4C45D02E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5237" y="2657303"/>
              <a:ext cx="474044" cy="53796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DD87A9B4-C114-44C6-BFFA-6FB3FCB1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2264" y="3197597"/>
              <a:ext cx="474044" cy="53796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46AD00B0-4EE7-4474-818A-1CB2D77C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9421" y="3215219"/>
              <a:ext cx="474044" cy="53796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95EF2ADA-BF7D-4300-8E74-2981ACB2A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0106" y="3215219"/>
              <a:ext cx="474044" cy="537960"/>
            </a:xfrm>
            <a:prstGeom prst="rect">
              <a:avLst/>
            </a:prstGeom>
          </p:spPr>
        </p:pic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D4C03EF7-67FB-4DC8-B2E5-0EB74157F366}"/>
                </a:ext>
              </a:extLst>
            </p:cNvPr>
            <p:cNvSpPr/>
            <p:nvPr/>
          </p:nvSpPr>
          <p:spPr>
            <a:xfrm>
              <a:off x="1380787" y="2566676"/>
              <a:ext cx="2694529" cy="12519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9553F8B0-399E-47F0-8F50-0CC278BED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6527" y="2662104"/>
              <a:ext cx="474044" cy="537960"/>
            </a:xfrm>
            <a:prstGeom prst="rect">
              <a:avLst/>
            </a:prstGeom>
          </p:spPr>
        </p:pic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813BE236-1C47-4A42-91DF-CB84ED2CD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396" y="3220020"/>
              <a:ext cx="474044" cy="537960"/>
            </a:xfrm>
            <a:prstGeom prst="rect">
              <a:avLst/>
            </a:prstGeom>
          </p:spPr>
        </p:pic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2B78CA49-A493-4ECA-AED6-CFADC8BC33DE}"/>
              </a:ext>
            </a:extLst>
          </p:cNvPr>
          <p:cNvGrpSpPr/>
          <p:nvPr/>
        </p:nvGrpSpPr>
        <p:grpSpPr>
          <a:xfrm>
            <a:off x="1403660" y="3876137"/>
            <a:ext cx="2694529" cy="1163931"/>
            <a:chOff x="1403660" y="3876137"/>
            <a:chExt cx="2694529" cy="116393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E152E85-92AC-4985-8230-306FE06BE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5865" y="3997394"/>
              <a:ext cx="593685" cy="480111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7D6402C8-A979-4815-81DF-73D5C04FC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5902" y="4018838"/>
              <a:ext cx="593685" cy="480111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8D0D30D4-EEBA-4126-A508-A06B03686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6530" y="4018838"/>
              <a:ext cx="625080" cy="50549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BBB36D30-4790-48BA-82EC-F5B6EFD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202" y="4498949"/>
              <a:ext cx="593685" cy="480111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9A3D506-0DDF-458C-916F-1808D73AD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0500" y="4506007"/>
              <a:ext cx="593685" cy="480111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7CB0B1D6-BDC4-4079-BCF8-876475DF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6316" y="4492604"/>
              <a:ext cx="625080" cy="505499"/>
            </a:xfrm>
            <a:prstGeom prst="rect">
              <a:avLst/>
            </a:prstGeom>
          </p:spPr>
        </p:pic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238D19EA-E42A-45EC-AF89-D4BA21A889FF}"/>
                </a:ext>
              </a:extLst>
            </p:cNvPr>
            <p:cNvSpPr/>
            <p:nvPr/>
          </p:nvSpPr>
          <p:spPr>
            <a:xfrm>
              <a:off x="1403660" y="3876137"/>
              <a:ext cx="2694529" cy="11639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6C41F29A-8510-4100-B317-78180CE9E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7572" y="4060803"/>
              <a:ext cx="625080" cy="505499"/>
            </a:xfrm>
            <a:prstGeom prst="rect">
              <a:avLst/>
            </a:prstGeom>
          </p:spPr>
        </p:pic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37D301CB-B6D8-4FF8-B03F-41D7D735C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7358" y="4534569"/>
              <a:ext cx="625080" cy="505499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068B8863-1445-48E7-9902-782FA0BFD086}"/>
              </a:ext>
            </a:extLst>
          </p:cNvPr>
          <p:cNvGrpSpPr/>
          <p:nvPr/>
        </p:nvGrpSpPr>
        <p:grpSpPr>
          <a:xfrm>
            <a:off x="1339481" y="5296493"/>
            <a:ext cx="2773066" cy="1251972"/>
            <a:chOff x="1332927" y="5272219"/>
            <a:chExt cx="2773066" cy="125197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8E9A28E4-817D-418C-B871-DAC9D8FE9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2927" y="5320006"/>
              <a:ext cx="625080" cy="578199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3DDE636A-BA63-4B22-ACE3-475435982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9135" y="5320006"/>
              <a:ext cx="625080" cy="578199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07093B17-4A01-445C-B8E0-1B12B43CA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4979" y="5320006"/>
              <a:ext cx="625080" cy="578199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2B58C051-0B55-4D72-B646-285C9A5AE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36031" y="5847467"/>
              <a:ext cx="625080" cy="578199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4BD7E8D8-2B1D-456D-8F47-BBE6827A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1875" y="5847467"/>
              <a:ext cx="625080" cy="578199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01134772-D808-47D3-996C-85875C59B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1001" y="5847465"/>
              <a:ext cx="625080" cy="578199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CD4B7939-D5E7-4E63-9670-A9736D803812}"/>
                </a:ext>
              </a:extLst>
            </p:cNvPr>
            <p:cNvSpPr/>
            <p:nvPr/>
          </p:nvSpPr>
          <p:spPr>
            <a:xfrm>
              <a:off x="1380787" y="5272219"/>
              <a:ext cx="2694529" cy="12519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3BBE5835-407C-452A-9CB8-6F8343CCC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4891" y="5304636"/>
              <a:ext cx="625080" cy="578199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DBC864AF-D01D-40D7-80A6-B13BFD90D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0913" y="5832095"/>
              <a:ext cx="625080" cy="578199"/>
            </a:xfrm>
            <a:prstGeom prst="rect">
              <a:avLst/>
            </a:prstGeom>
          </p:spPr>
        </p:pic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8D3C61AC-CF1E-40F6-9E6B-41446CA879D9}"/>
              </a:ext>
            </a:extLst>
          </p:cNvPr>
          <p:cNvGrpSpPr/>
          <p:nvPr/>
        </p:nvGrpSpPr>
        <p:grpSpPr>
          <a:xfrm>
            <a:off x="9034602" y="1818292"/>
            <a:ext cx="2379368" cy="2818728"/>
            <a:chOff x="8608449" y="1871232"/>
            <a:chExt cx="2379368" cy="28187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364480C-0489-4FA4-A595-D72D056FF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78802" y="1907048"/>
              <a:ext cx="623504" cy="68913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7AD5DCF4-5BD6-4D1B-88A3-C7864705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2923" y="1871232"/>
              <a:ext cx="569030" cy="649364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EEEF70A4-91C0-43CA-8AF9-B30F9FB3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18185" y="1907048"/>
              <a:ext cx="623504" cy="689136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BD37EE8A-0A6A-46A9-95CF-4A925E017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02306" y="1871232"/>
              <a:ext cx="569030" cy="649364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3C6D3DD4-585E-41DB-A1E6-CC3428AFE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8449" y="2576707"/>
              <a:ext cx="623504" cy="689136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6086EBE6-CD37-43D5-93E3-DCF511E7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77072" y="2605157"/>
              <a:ext cx="569030" cy="649364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F16CA7A7-36F9-4A52-A690-AA07C8D02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57980" y="2585271"/>
              <a:ext cx="623504" cy="689136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D94538A2-A9AF-48FC-B2E1-CE7E554FA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42101" y="2549455"/>
              <a:ext cx="569030" cy="649364"/>
            </a:xfrm>
            <a:prstGeom prst="rect">
              <a:avLst/>
            </a:prstGeom>
          </p:spPr>
        </p:pic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83A0FBE3-6715-44E4-ACAE-8DAAB011B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78802" y="3301659"/>
              <a:ext cx="623504" cy="689136"/>
            </a:xfrm>
            <a:prstGeom prst="rect">
              <a:avLst/>
            </a:prstGeom>
          </p:spPr>
        </p:pic>
        <p:pic>
          <p:nvPicPr>
            <p:cNvPr id="79" name="Grafik 78">
              <a:extLst>
                <a:ext uri="{FF2B5EF4-FFF2-40B4-BE49-F238E27FC236}">
                  <a16:creationId xmlns:a16="http://schemas.microsoft.com/office/drawing/2014/main" id="{F07797C9-1C1A-4281-B60E-4C839678B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2923" y="3265843"/>
              <a:ext cx="569030" cy="649364"/>
            </a:xfrm>
            <a:prstGeom prst="rect">
              <a:avLst/>
            </a:prstGeom>
          </p:spPr>
        </p:pic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4B3A221D-837A-48C4-98AF-C44CC252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18185" y="3301659"/>
              <a:ext cx="623504" cy="689136"/>
            </a:xfrm>
            <a:prstGeom prst="rect">
              <a:avLst/>
            </a:prstGeom>
          </p:spPr>
        </p:pic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AE260C37-9698-4898-A9FA-54343731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02306" y="3265843"/>
              <a:ext cx="569030" cy="649364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4FD6778E-F549-4555-9A36-2FF93ED2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85135" y="4000824"/>
              <a:ext cx="623504" cy="689136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E21299F-E828-42F4-98C9-E173945E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69256" y="3965008"/>
              <a:ext cx="569030" cy="649364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D45B69BB-B436-4D02-B1B4-6EE345A1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45752" y="3985143"/>
              <a:ext cx="623504" cy="689136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AADD455B-3499-4ABE-9231-51981955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18787" y="3973572"/>
              <a:ext cx="569030" cy="649364"/>
            </a:xfrm>
            <a:prstGeom prst="rect">
              <a:avLst/>
            </a:prstGeom>
          </p:spPr>
        </p:pic>
      </p:grpSp>
      <p:pic>
        <p:nvPicPr>
          <p:cNvPr id="91" name="Grafik 90" descr="Blitz Silhouette">
            <a:extLst>
              <a:ext uri="{FF2B5EF4-FFF2-40B4-BE49-F238E27FC236}">
                <a16:creationId xmlns:a16="http://schemas.microsoft.com/office/drawing/2014/main" id="{F61EF159-BB44-41B4-B4C9-5ADDA0CD9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909893">
            <a:off x="7587510" y="2054449"/>
            <a:ext cx="826416" cy="826416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CB32EE00-8351-4AC8-A704-8F1250E959CB}"/>
              </a:ext>
            </a:extLst>
          </p:cNvPr>
          <p:cNvSpPr txBox="1"/>
          <p:nvPr/>
        </p:nvSpPr>
        <p:spPr>
          <a:xfrm>
            <a:off x="7447929" y="3014365"/>
            <a:ext cx="137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</a:rPr>
              <a:t>Aktivierungs-energie</a:t>
            </a:r>
          </a:p>
        </p:txBody>
      </p:sp>
    </p:spTree>
    <p:extLst>
      <p:ext uri="{BB962C8B-B14F-4D97-AF65-F5344CB8AC3E}">
        <p14:creationId xmlns:p14="http://schemas.microsoft.com/office/powerpoint/2010/main" val="159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9" grpId="0"/>
      <p:bldP spid="50" grpId="0"/>
      <p:bldP spid="51" grpId="0"/>
      <p:bldP spid="52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3ABA21E-A7A5-4F59-AB14-EED77AD4482A}"/>
              </a:ext>
            </a:extLst>
          </p:cNvPr>
          <p:cNvSpPr txBox="1"/>
          <p:nvPr/>
        </p:nvSpPr>
        <p:spPr>
          <a:xfrm>
            <a:off x="764459" y="501496"/>
            <a:ext cx="937913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</a:tabLst>
            </a:pPr>
            <a:r>
              <a:rPr lang="de-DE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 größer das Bindungsbestreben zu Sauerstoff, desto  ____________________  ist das Metall.</a:t>
            </a:r>
            <a:endParaRPr lang="de-DE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</a:tabLst>
            </a:pPr>
            <a:r>
              <a:rPr lang="de-DE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 geringer das Bindungsbestreben zu Sauerstoff, desto  ____________________  ist das Metall.</a:t>
            </a:r>
            <a:endParaRPr lang="de-DE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A3049C26-0009-40C2-B785-D66497C4C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3613" y="385142"/>
            <a:ext cx="1257300" cy="314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Cavolini" panose="03000502040302020204" pitchFamily="66" charset="0"/>
              </a:rPr>
              <a:t>unedler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1FE13090-304B-4FC7-A64E-C4596F9F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541" y="852180"/>
            <a:ext cx="1257300" cy="314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volini" panose="03000502040302020204" pitchFamily="66" charset="0"/>
                <a:ea typeface="Times New Roman" panose="02020603050405020304" pitchFamily="18" charset="0"/>
                <a:cs typeface="Cavolini" panose="03000502040302020204" pitchFamily="66" charset="0"/>
              </a:rPr>
              <a:t>edler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AD3B67-F55F-4C5B-B0AF-3E2C1B2AB8E6}"/>
              </a:ext>
            </a:extLst>
          </p:cNvPr>
          <p:cNvSpPr txBox="1"/>
          <p:nvPr/>
        </p:nvSpPr>
        <p:spPr>
          <a:xfrm>
            <a:off x="10525137" y="3212152"/>
            <a:ext cx="100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Edle Metalle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9A25CCD-1290-47EC-A8FA-B343CF80894E}"/>
              </a:ext>
            </a:extLst>
          </p:cNvPr>
          <p:cNvSpPr txBox="1"/>
          <p:nvPr/>
        </p:nvSpPr>
        <p:spPr>
          <a:xfrm>
            <a:off x="610429" y="3212152"/>
            <a:ext cx="12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Unedle Metalle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6DD732-F4BA-4E52-8EE5-D96D19187DA0}"/>
              </a:ext>
            </a:extLst>
          </p:cNvPr>
          <p:cNvSpPr txBox="1"/>
          <p:nvPr/>
        </p:nvSpPr>
        <p:spPr>
          <a:xfrm>
            <a:off x="877207" y="1799819"/>
            <a:ext cx="709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Die Metallreihe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9BED65-65CE-42EE-A8C9-7DEC42B55D09}"/>
              </a:ext>
            </a:extLst>
          </p:cNvPr>
          <p:cNvSpPr txBox="1"/>
          <p:nvPr/>
        </p:nvSpPr>
        <p:spPr>
          <a:xfrm>
            <a:off x="1780773" y="2974264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A0F27F-1F29-476A-AF31-0BAC5826848B}"/>
              </a:ext>
            </a:extLst>
          </p:cNvPr>
          <p:cNvSpPr txBox="1"/>
          <p:nvPr/>
        </p:nvSpPr>
        <p:spPr>
          <a:xfrm>
            <a:off x="2780696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29F79E-5D97-4AE5-9AD5-37DB333319A4}"/>
              </a:ext>
            </a:extLst>
          </p:cNvPr>
          <p:cNvSpPr txBox="1"/>
          <p:nvPr/>
        </p:nvSpPr>
        <p:spPr>
          <a:xfrm>
            <a:off x="3874691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C58E3F-6EDC-4E63-89D1-F9256F91DAE2}"/>
              </a:ext>
            </a:extLst>
          </p:cNvPr>
          <p:cNvSpPr txBox="1"/>
          <p:nvPr/>
        </p:nvSpPr>
        <p:spPr>
          <a:xfrm>
            <a:off x="4927657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Pb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26356B0-1431-4420-AF6F-7A373F6B2FAA}"/>
              </a:ext>
            </a:extLst>
          </p:cNvPr>
          <p:cNvSpPr txBox="1"/>
          <p:nvPr/>
        </p:nvSpPr>
        <p:spPr>
          <a:xfrm>
            <a:off x="6025119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9BCAACC-2576-4D71-BF35-A66629223280}"/>
              </a:ext>
            </a:extLst>
          </p:cNvPr>
          <p:cNvSpPr txBox="1"/>
          <p:nvPr/>
        </p:nvSpPr>
        <p:spPr>
          <a:xfrm>
            <a:off x="7149079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84BE558-7BDC-4C17-B473-2662A6421470}"/>
              </a:ext>
            </a:extLst>
          </p:cNvPr>
          <p:cNvSpPr txBox="1"/>
          <p:nvPr/>
        </p:nvSpPr>
        <p:spPr>
          <a:xfrm>
            <a:off x="8370007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Hg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2FE92AD-542C-425B-A0C3-BCC779FA5DC4}"/>
              </a:ext>
            </a:extLst>
          </p:cNvPr>
          <p:cNvSpPr txBox="1"/>
          <p:nvPr/>
        </p:nvSpPr>
        <p:spPr>
          <a:xfrm>
            <a:off x="9659991" y="2967858"/>
            <a:ext cx="5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E4E1244-5EE2-4F63-9730-540BB0A9CB38}"/>
              </a:ext>
            </a:extLst>
          </p:cNvPr>
          <p:cNvSpPr txBox="1"/>
          <p:nvPr/>
        </p:nvSpPr>
        <p:spPr>
          <a:xfrm>
            <a:off x="1780773" y="3727038"/>
            <a:ext cx="64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MgO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FEC39C-F24D-42BF-8DA8-F9F1F2360B1D}"/>
              </a:ext>
            </a:extLst>
          </p:cNvPr>
          <p:cNvSpPr txBox="1"/>
          <p:nvPr/>
        </p:nvSpPr>
        <p:spPr>
          <a:xfrm>
            <a:off x="2780696" y="3720632"/>
            <a:ext cx="64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ZnO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E72C99E-56A3-4544-A128-28B8DA68AADF}"/>
              </a:ext>
            </a:extLst>
          </p:cNvPr>
          <p:cNvSpPr txBox="1"/>
          <p:nvPr/>
        </p:nvSpPr>
        <p:spPr>
          <a:xfrm>
            <a:off x="3874690" y="3720632"/>
            <a:ext cx="6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FeO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EC97AD-1925-449F-A33E-A0074C25996F}"/>
              </a:ext>
            </a:extLst>
          </p:cNvPr>
          <p:cNvSpPr txBox="1"/>
          <p:nvPr/>
        </p:nvSpPr>
        <p:spPr>
          <a:xfrm>
            <a:off x="4927656" y="3720632"/>
            <a:ext cx="6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PbO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BF1AFC-D946-49B0-A236-84F349226982}"/>
              </a:ext>
            </a:extLst>
          </p:cNvPr>
          <p:cNvSpPr txBox="1"/>
          <p:nvPr/>
        </p:nvSpPr>
        <p:spPr>
          <a:xfrm>
            <a:off x="6025118" y="3720632"/>
            <a:ext cx="64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CuO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4482D4A-9B44-4F6D-A660-5B9AB1830D2B}"/>
              </a:ext>
            </a:extLst>
          </p:cNvPr>
          <p:cNvSpPr txBox="1"/>
          <p:nvPr/>
        </p:nvSpPr>
        <p:spPr>
          <a:xfrm>
            <a:off x="7132299" y="3720632"/>
            <a:ext cx="72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Ag</a:t>
            </a:r>
            <a:r>
              <a:rPr lang="de-DE" baseline="-25000" dirty="0"/>
              <a:t>2</a:t>
            </a:r>
            <a:r>
              <a:rPr lang="de-DE" dirty="0"/>
              <a:t>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E542228-7F85-48CD-8B1F-BCB9927DE7A8}"/>
              </a:ext>
            </a:extLst>
          </p:cNvPr>
          <p:cNvSpPr txBox="1"/>
          <p:nvPr/>
        </p:nvSpPr>
        <p:spPr>
          <a:xfrm>
            <a:off x="8370007" y="3720632"/>
            <a:ext cx="72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HgO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91D5A69-BBA4-45EB-8775-AE60527C8047}"/>
              </a:ext>
            </a:extLst>
          </p:cNvPr>
          <p:cNvSpPr txBox="1"/>
          <p:nvPr/>
        </p:nvSpPr>
        <p:spPr>
          <a:xfrm>
            <a:off x="9548450" y="3720632"/>
            <a:ext cx="8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</a:t>
            </a:r>
            <a:r>
              <a:rPr lang="de-DE" baseline="-25000" dirty="0"/>
              <a:t>2</a:t>
            </a:r>
            <a:r>
              <a:rPr lang="de-DE" dirty="0"/>
              <a:t>O</a:t>
            </a:r>
            <a:r>
              <a:rPr lang="de-DE" baseline="-25000" dirty="0"/>
              <a:t>3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911834B-88F9-4D03-8081-7343713482D3}"/>
              </a:ext>
            </a:extLst>
          </p:cNvPr>
          <p:cNvCxnSpPr>
            <a:cxnSpLocks/>
          </p:cNvCxnSpPr>
          <p:nvPr/>
        </p:nvCxnSpPr>
        <p:spPr>
          <a:xfrm>
            <a:off x="2429063" y="2906998"/>
            <a:ext cx="69789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B7A8237-2223-4E06-813E-DA319044CBF7}"/>
              </a:ext>
            </a:extLst>
          </p:cNvPr>
          <p:cNvSpPr txBox="1"/>
          <p:nvPr/>
        </p:nvSpPr>
        <p:spPr>
          <a:xfrm>
            <a:off x="622449" y="4750727"/>
            <a:ext cx="9645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Merke</a:t>
            </a:r>
            <a:r>
              <a:rPr lang="de-DE" dirty="0"/>
              <a:t>:</a:t>
            </a:r>
          </a:p>
          <a:p>
            <a:pPr>
              <a:spcAft>
                <a:spcPts val="600"/>
              </a:spcAft>
            </a:pPr>
            <a:r>
              <a:rPr lang="de-DE" u="sng" dirty="0"/>
              <a:t>Unedle Metalle </a:t>
            </a:r>
            <a:r>
              <a:rPr lang="de-DE" dirty="0"/>
              <a:t>sind </a:t>
            </a:r>
            <a:r>
              <a:rPr lang="de-DE" u="sng" dirty="0"/>
              <a:t>starke Sauerstoffempfänger</a:t>
            </a:r>
            <a:r>
              <a:rPr lang="de-DE" dirty="0"/>
              <a:t>, ihre Metalloxide sind schwache Sauerstoffspender.</a:t>
            </a:r>
          </a:p>
          <a:p>
            <a:pPr>
              <a:spcAft>
                <a:spcPts val="600"/>
              </a:spcAft>
            </a:pPr>
            <a:r>
              <a:rPr lang="de-DE" u="sng" dirty="0"/>
              <a:t>Edle Metalle </a:t>
            </a:r>
            <a:r>
              <a:rPr lang="de-DE" dirty="0"/>
              <a:t>sind </a:t>
            </a:r>
            <a:r>
              <a:rPr lang="de-DE" u="sng" dirty="0"/>
              <a:t>schwache Sauerstoffempfänger</a:t>
            </a:r>
            <a:r>
              <a:rPr lang="de-DE" dirty="0"/>
              <a:t>, ihre Metalloxide sind starke Sauerstoffspender.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D110EC5-CF06-4262-9254-175871C4E774}"/>
              </a:ext>
            </a:extLst>
          </p:cNvPr>
          <p:cNvSpPr txBox="1"/>
          <p:nvPr/>
        </p:nvSpPr>
        <p:spPr>
          <a:xfrm>
            <a:off x="2948508" y="2564649"/>
            <a:ext cx="593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Metalle verbinden sich immer leichter mit Sauerstoff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0E96184-D7F8-440E-85A3-2D91ABF4A2A3}"/>
              </a:ext>
            </a:extLst>
          </p:cNvPr>
          <p:cNvCxnSpPr>
            <a:cxnSpLocks/>
          </p:cNvCxnSpPr>
          <p:nvPr/>
        </p:nvCxnSpPr>
        <p:spPr>
          <a:xfrm>
            <a:off x="2429063" y="4196084"/>
            <a:ext cx="69789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077C072-1BE8-4C4E-8B5E-91AAAED1ADB5}"/>
              </a:ext>
            </a:extLst>
          </p:cNvPr>
          <p:cNvSpPr txBox="1"/>
          <p:nvPr/>
        </p:nvSpPr>
        <p:spPr>
          <a:xfrm>
            <a:off x="3341548" y="4288740"/>
            <a:ext cx="481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Metalloxide geben immer leichter Sauerstoff ab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733E88-D4C3-4AE9-9669-7082EF38B4D9}"/>
              </a:ext>
            </a:extLst>
          </p:cNvPr>
          <p:cNvSpPr/>
          <p:nvPr/>
        </p:nvSpPr>
        <p:spPr>
          <a:xfrm>
            <a:off x="395926" y="1630837"/>
            <a:ext cx="11434713" cy="48420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CBD049C-DB56-45FB-A786-04BFF8A94D9A}"/>
              </a:ext>
            </a:extLst>
          </p:cNvPr>
          <p:cNvSpPr txBox="1"/>
          <p:nvPr/>
        </p:nvSpPr>
        <p:spPr>
          <a:xfrm rot="1244164">
            <a:off x="10065273" y="2045716"/>
            <a:ext cx="1637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31017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31" grpId="0"/>
      <p:bldP spid="32" grpId="0"/>
      <p:bldP spid="36" grpId="0"/>
      <p:bldP spid="2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tück enthält.&#10;&#10;Automatisch generierte Beschreibung">
            <a:extLst>
              <a:ext uri="{FF2B5EF4-FFF2-40B4-BE49-F238E27FC236}">
                <a16:creationId xmlns:a16="http://schemas.microsoft.com/office/drawing/2014/main" id="{D3872722-7861-4710-8C13-783D0B26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6074">
            <a:off x="1103781" y="436888"/>
            <a:ext cx="1659421" cy="23991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96EE30B-BDD3-4C73-9E42-7BAF1BE16DD9}"/>
              </a:ext>
            </a:extLst>
          </p:cNvPr>
          <p:cNvSpPr txBox="1"/>
          <p:nvPr/>
        </p:nvSpPr>
        <p:spPr>
          <a:xfrm>
            <a:off x="3315560" y="718489"/>
            <a:ext cx="517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Das Mineral </a:t>
            </a:r>
            <a:r>
              <a:rPr lang="de-DE" sz="2400" b="1" i="1" dirty="0"/>
              <a:t>Cuprit </a:t>
            </a:r>
            <a:r>
              <a:rPr lang="de-DE" sz="2400" dirty="0"/>
              <a:t>enthält Kupferoxid. Es kommt z.B. in den USA, Chile oder Namibia vor.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5B5E06-9177-4730-A35D-60CD689D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856">
            <a:off x="8602338" y="557676"/>
            <a:ext cx="2370106" cy="1598616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D46E761-46FD-4017-B0CD-EAC5FE9EB0FD}"/>
              </a:ext>
            </a:extLst>
          </p:cNvPr>
          <p:cNvGrpSpPr/>
          <p:nvPr/>
        </p:nvGrpSpPr>
        <p:grpSpPr>
          <a:xfrm>
            <a:off x="3202364" y="2338462"/>
            <a:ext cx="6060964" cy="4220842"/>
            <a:chOff x="3202364" y="2338462"/>
            <a:chExt cx="6060964" cy="422084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74F250B-092B-4FD2-8AFB-3134773E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2364" y="4378079"/>
              <a:ext cx="1581150" cy="2181225"/>
            </a:xfrm>
            <a:prstGeom prst="rect">
              <a:avLst/>
            </a:prstGeom>
          </p:spPr>
        </p:pic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9022EF1-C665-4EA2-BBF7-81ECFF106249}"/>
                </a:ext>
              </a:extLst>
            </p:cNvPr>
            <p:cNvGrpSpPr/>
            <p:nvPr/>
          </p:nvGrpSpPr>
          <p:grpSpPr>
            <a:xfrm>
              <a:off x="4667092" y="2338462"/>
              <a:ext cx="4596236" cy="2456750"/>
              <a:chOff x="3891839" y="2264822"/>
              <a:chExt cx="4596236" cy="2456750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50C3D51-238F-43AC-BBE3-6E923E48D2AE}"/>
                  </a:ext>
                </a:extLst>
              </p:cNvPr>
              <p:cNvSpPr txBox="1"/>
              <p:nvPr/>
            </p:nvSpPr>
            <p:spPr>
              <a:xfrm>
                <a:off x="4368838" y="2708367"/>
                <a:ext cx="30310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i="1" dirty="0"/>
                  <a:t>Wie kann man daraus durch eine chemische Reaktion reines Kupfer gewinnen? </a:t>
                </a:r>
              </a:p>
            </p:txBody>
          </p:sp>
          <p:pic>
            <p:nvPicPr>
              <p:cNvPr id="11" name="Grafik 10" descr="Ein Bild, das aus Holz, schließen, mehrere enthält.&#10;&#10;Automatisch generierte Beschreibung">
                <a:extLst>
                  <a:ext uri="{FF2B5EF4-FFF2-40B4-BE49-F238E27FC236}">
                    <a16:creationId xmlns:a16="http://schemas.microsoft.com/office/drawing/2014/main" id="{595F76DA-F052-4700-B0A2-7DA7779008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34" r="-621"/>
              <a:stretch/>
            </p:blipFill>
            <p:spPr>
              <a:xfrm>
                <a:off x="7320398" y="2825417"/>
                <a:ext cx="891459" cy="78502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  <a:softEdge rad="0"/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2" name="Denkblase: wolkenförmig 11">
                <a:extLst>
                  <a:ext uri="{FF2B5EF4-FFF2-40B4-BE49-F238E27FC236}">
                    <a16:creationId xmlns:a16="http://schemas.microsoft.com/office/drawing/2014/main" id="{AB52558B-D4B5-4A06-BF55-AC5F0ED7D3DB}"/>
                  </a:ext>
                </a:extLst>
              </p:cNvPr>
              <p:cNvSpPr/>
              <p:nvPr/>
            </p:nvSpPr>
            <p:spPr>
              <a:xfrm>
                <a:off x="3891839" y="2264822"/>
                <a:ext cx="4596236" cy="2456750"/>
              </a:xfrm>
              <a:prstGeom prst="cloudCallout">
                <a:avLst>
                  <a:gd name="adj1" fmla="val -50756"/>
                  <a:gd name="adj2" fmla="val 47692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94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Licht, Lampe enthält.&#10;&#10;Automatisch generierte Beschreibung">
            <a:extLst>
              <a:ext uri="{FF2B5EF4-FFF2-40B4-BE49-F238E27FC236}">
                <a16:creationId xmlns:a16="http://schemas.microsoft.com/office/drawing/2014/main" id="{63EE7DC9-2EB6-4328-8B3A-859D5F124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476">
            <a:off x="-109133" y="-85673"/>
            <a:ext cx="1436991" cy="183743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39F1EB4-80BD-4851-A94D-B52348136334}"/>
              </a:ext>
            </a:extLst>
          </p:cNvPr>
          <p:cNvSpPr txBox="1"/>
          <p:nvPr/>
        </p:nvSpPr>
        <p:spPr>
          <a:xfrm>
            <a:off x="1327881" y="725147"/>
            <a:ext cx="888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Man lässt das Mineral mit einem Metall reagieren, das unedler ist!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AE324A-701F-47F0-97B7-06FD3742759A}"/>
              </a:ext>
            </a:extLst>
          </p:cNvPr>
          <p:cNvSpPr txBox="1"/>
          <p:nvPr/>
        </p:nvSpPr>
        <p:spPr>
          <a:xfrm>
            <a:off x="1304066" y="260237"/>
            <a:ext cx="385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Die Lösung: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49C25B-9114-4015-B30A-4AECD50F0060}"/>
              </a:ext>
            </a:extLst>
          </p:cNvPr>
          <p:cNvSpPr txBox="1"/>
          <p:nvPr/>
        </p:nvSpPr>
        <p:spPr>
          <a:xfrm>
            <a:off x="1297440" y="3223528"/>
            <a:ext cx="983597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u="sng" dirty="0"/>
              <a:t>Sauerstoffübertragungsreaktion</a:t>
            </a:r>
            <a:r>
              <a:rPr lang="de-DE" sz="24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Kupfer</a:t>
            </a:r>
            <a:r>
              <a:rPr lang="de-DE" sz="2400" dirty="0">
                <a:solidFill>
                  <a:srgbClr val="FF0000"/>
                </a:solidFill>
              </a:rPr>
              <a:t>oxid</a:t>
            </a:r>
            <a:r>
              <a:rPr lang="de-DE" sz="2400" dirty="0"/>
              <a:t>    +    Magnesium		Magnesium</a:t>
            </a:r>
            <a:r>
              <a:rPr lang="de-DE" sz="2400" dirty="0">
                <a:solidFill>
                  <a:srgbClr val="FF0000"/>
                </a:solidFill>
              </a:rPr>
              <a:t>oxid</a:t>
            </a:r>
            <a:r>
              <a:rPr lang="de-DE" sz="2400" dirty="0"/>
              <a:t>  +  Kupfer 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095D86-B8B7-4F10-A373-C78C7AA9C1EB}"/>
              </a:ext>
            </a:extLst>
          </p:cNvPr>
          <p:cNvSpPr txBox="1"/>
          <p:nvPr/>
        </p:nvSpPr>
        <p:spPr>
          <a:xfrm>
            <a:off x="1462979" y="443959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Sauerstoff-spender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235EBF-5B0E-4E59-8D3E-0DAA89B7E619}"/>
              </a:ext>
            </a:extLst>
          </p:cNvPr>
          <p:cNvSpPr txBox="1"/>
          <p:nvPr/>
        </p:nvSpPr>
        <p:spPr>
          <a:xfrm>
            <a:off x="3500180" y="443959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Sauerstoff-empfänger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2C8C24B-6091-4F35-B571-08B72B36B2D8}"/>
              </a:ext>
            </a:extLst>
          </p:cNvPr>
          <p:cNvCxnSpPr/>
          <p:nvPr/>
        </p:nvCxnSpPr>
        <p:spPr>
          <a:xfrm>
            <a:off x="5159374" y="4131047"/>
            <a:ext cx="54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6AFA651-9C31-40D6-95F3-BB45EE156CA8}"/>
              </a:ext>
            </a:extLst>
          </p:cNvPr>
          <p:cNvSpPr txBox="1"/>
          <p:nvPr/>
        </p:nvSpPr>
        <p:spPr>
          <a:xfrm>
            <a:off x="1344927" y="5197838"/>
            <a:ext cx="10059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Erklärung</a:t>
            </a:r>
            <a:r>
              <a:rPr lang="de-DE" sz="2000" dirty="0"/>
              <a:t>: </a:t>
            </a:r>
          </a:p>
          <a:p>
            <a:r>
              <a:rPr lang="de-DE" sz="2000" dirty="0"/>
              <a:t>Magnesium ist </a:t>
            </a:r>
            <a:r>
              <a:rPr lang="de-DE" sz="2000" b="1" dirty="0"/>
              <a:t>unedler</a:t>
            </a:r>
            <a:r>
              <a:rPr lang="de-DE" sz="2000" dirty="0"/>
              <a:t> als Kupfer. Es hat ein </a:t>
            </a:r>
            <a:r>
              <a:rPr lang="de-DE" sz="2000" b="1" dirty="0"/>
              <a:t>höheres Bindungsbestreben </a:t>
            </a:r>
            <a:r>
              <a:rPr lang="de-DE" sz="2000" dirty="0"/>
              <a:t>zu Sauerstoff als Kupfer und ist deshalb der bessere </a:t>
            </a:r>
            <a:r>
              <a:rPr lang="de-DE" sz="2000" b="1" dirty="0"/>
              <a:t>Sauerstoffempfänger</a:t>
            </a:r>
            <a:r>
              <a:rPr lang="de-DE" sz="2000" dirty="0"/>
              <a:t>. Kupferoxid ist der bessere </a:t>
            </a:r>
            <a:r>
              <a:rPr lang="de-DE" sz="2000" b="1" dirty="0"/>
              <a:t>Sauerstoffspender</a:t>
            </a:r>
            <a:r>
              <a:rPr lang="de-DE" sz="2000" dirty="0"/>
              <a:t> und gibt die Sauerstoffatome ab.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56C18E-59C1-47DD-96DA-D7B0FD2690FE}"/>
              </a:ext>
            </a:extLst>
          </p:cNvPr>
          <p:cNvSpPr txBox="1"/>
          <p:nvPr/>
        </p:nvSpPr>
        <p:spPr>
          <a:xfrm>
            <a:off x="3276398" y="1923688"/>
            <a:ext cx="36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71214-2B07-4946-91A1-30E0A79CD474}"/>
              </a:ext>
            </a:extLst>
          </p:cNvPr>
          <p:cNvSpPr txBox="1"/>
          <p:nvPr/>
        </p:nvSpPr>
        <p:spPr>
          <a:xfrm>
            <a:off x="8510477" y="1930623"/>
            <a:ext cx="36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99E987C-634D-4ADB-9058-0006CE85C2C5}"/>
              </a:ext>
            </a:extLst>
          </p:cNvPr>
          <p:cNvCxnSpPr>
            <a:cxnSpLocks/>
          </p:cNvCxnSpPr>
          <p:nvPr/>
        </p:nvCxnSpPr>
        <p:spPr>
          <a:xfrm>
            <a:off x="5630652" y="2127796"/>
            <a:ext cx="74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62D6F7C-138C-4D08-8645-616900313276}"/>
              </a:ext>
            </a:extLst>
          </p:cNvPr>
          <p:cNvGrpSpPr/>
          <p:nvPr/>
        </p:nvGrpSpPr>
        <p:grpSpPr>
          <a:xfrm>
            <a:off x="1403077" y="1405169"/>
            <a:ext cx="1624582" cy="1525689"/>
            <a:chOff x="2341725" y="1569916"/>
            <a:chExt cx="1729863" cy="1525689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F867848D-A90A-43D9-8D7C-3C8C2AF8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9914" y="1603755"/>
              <a:ext cx="548599" cy="510653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938A54A-8E5C-4839-8B0B-7977CA010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0110" y="1569916"/>
              <a:ext cx="636900" cy="533427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6C4C4E2A-E9E5-4803-8EA0-6A7B80572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8839" y="2103825"/>
              <a:ext cx="548599" cy="510653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EE8DBD4C-26BE-4E01-9A85-2FE1CBCC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9035" y="2069986"/>
              <a:ext cx="636900" cy="533427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4027F7E-43AE-4354-BCBE-78A96D326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1529" y="2570056"/>
              <a:ext cx="548599" cy="510653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7027718-3353-4725-8EF7-27331BAA4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1725" y="2536217"/>
              <a:ext cx="636900" cy="533427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15A30D8A-F6B1-48C0-BCD3-261AEA2F1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006" y="2093412"/>
              <a:ext cx="548599" cy="510653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E194493A-A7FF-4B60-BD51-6A348C36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4688" y="1583325"/>
              <a:ext cx="636900" cy="533427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A094F847-2484-4CA7-9621-B12B78000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0538" y="2562178"/>
              <a:ext cx="636900" cy="533427"/>
            </a:xfrm>
            <a:prstGeom prst="rect">
              <a:avLst/>
            </a:prstGeom>
          </p:spPr>
        </p:pic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AA198C7D-F274-45DE-A42C-F8BC11AADBBF}"/>
              </a:ext>
            </a:extLst>
          </p:cNvPr>
          <p:cNvGrpSpPr/>
          <p:nvPr/>
        </p:nvGrpSpPr>
        <p:grpSpPr>
          <a:xfrm>
            <a:off x="3834866" y="1372628"/>
            <a:ext cx="1399851" cy="1563783"/>
            <a:chOff x="4649284" y="1599957"/>
            <a:chExt cx="1399851" cy="1563783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FFE6CFEF-20EE-4DD1-A8F6-1951CBF1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9284" y="1599957"/>
              <a:ext cx="473298" cy="523119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449366A-96C5-4F2D-9546-84863E1EE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2539" y="1603755"/>
              <a:ext cx="473298" cy="523119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424D9235-4633-40BC-8611-678E5716F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5794" y="1613138"/>
              <a:ext cx="473298" cy="523119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99AED40A-4709-46D8-8328-768D723C8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1720" y="2120603"/>
              <a:ext cx="473298" cy="52311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2E53E003-7541-458D-93B5-00EE36582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4975" y="2124401"/>
              <a:ext cx="473298" cy="523119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8EB3AF8C-5C36-4F01-AD3D-A56D4180F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8230" y="2133784"/>
              <a:ext cx="473298" cy="523119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40DCC054-1F5B-4BE6-B159-315C9B66E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9327" y="2627440"/>
              <a:ext cx="473298" cy="523119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F83C4ECE-8C34-4919-97CF-7242F8DC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582" y="2631238"/>
              <a:ext cx="473298" cy="523119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4FC6D1C8-4A3D-43A3-B008-3D8FBC95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5837" y="2640621"/>
              <a:ext cx="473298" cy="523119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1618E19-A9A7-4EA4-9431-5D5C2696E544}"/>
              </a:ext>
            </a:extLst>
          </p:cNvPr>
          <p:cNvGrpSpPr/>
          <p:nvPr/>
        </p:nvGrpSpPr>
        <p:grpSpPr>
          <a:xfrm>
            <a:off x="6650077" y="1456455"/>
            <a:ext cx="1639716" cy="1517609"/>
            <a:chOff x="7240516" y="1454546"/>
            <a:chExt cx="1639716" cy="1517609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906B086B-4DA4-4726-B34E-FFDF4DD39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40583" y="1480190"/>
              <a:ext cx="437349" cy="493422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C847200F-6669-4D87-ABFE-4EE390939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78726" y="1454546"/>
              <a:ext cx="399139" cy="464945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61F296E9-6821-4094-84C0-8C494EE94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39788" y="1480190"/>
              <a:ext cx="437349" cy="493422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2E425994-F2BA-46AD-A15E-07226C8E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7931" y="1454546"/>
              <a:ext cx="399139" cy="464945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8A2A37D2-A94E-4870-84A4-59FA1978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40516" y="1959667"/>
              <a:ext cx="437349" cy="493422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EAA8F122-136A-4B59-B120-76E3A4BD0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1093" y="1980037"/>
              <a:ext cx="399139" cy="464945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FBAC9A0B-4BB6-48A5-B266-9729C13F2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6839" y="1965799"/>
              <a:ext cx="437349" cy="493422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24414B7E-2ABB-482E-8E04-949B096A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84983" y="1940154"/>
              <a:ext cx="399139" cy="464945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53EDFBA4-83EE-4090-8DEC-CFBC8F0C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40583" y="2478733"/>
              <a:ext cx="437349" cy="493422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1689D8E7-5306-46B9-AC24-99C65D53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78726" y="2453089"/>
              <a:ext cx="399139" cy="46494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BB367244-1A11-4113-9E4D-808F97B46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39788" y="2478733"/>
              <a:ext cx="437349" cy="493422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2B9B45BD-D4D1-42C6-9325-D91E6995E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7931" y="2453089"/>
              <a:ext cx="399139" cy="464945"/>
            </a:xfrm>
            <a:prstGeom prst="rect">
              <a:avLst/>
            </a:prstGeom>
          </p:spPr>
        </p:pic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2FEF9C3-66FB-41DE-8D18-293E5F5C89E3}"/>
              </a:ext>
            </a:extLst>
          </p:cNvPr>
          <p:cNvGrpSpPr/>
          <p:nvPr/>
        </p:nvGrpSpPr>
        <p:grpSpPr>
          <a:xfrm>
            <a:off x="8995386" y="1351675"/>
            <a:ext cx="1816505" cy="1605690"/>
            <a:chOff x="9765254" y="1582559"/>
            <a:chExt cx="1816505" cy="1605690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BE718D99-1FF1-4468-BC1A-231FDC91D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65254" y="1582559"/>
              <a:ext cx="594346" cy="533753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21D0BC62-5005-4B0F-A305-24C52C88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2687" y="1586560"/>
              <a:ext cx="594346" cy="533753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9D2C84F2-298A-48E9-B72B-DD2E34ABB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21907" y="1589323"/>
              <a:ext cx="594346" cy="533753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E6913594-70C4-489F-A68D-7A1C94EA8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8721" y="2123725"/>
              <a:ext cx="594346" cy="533753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2EA41E60-28F7-4B36-B47B-E89A1C031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5440" y="2096878"/>
              <a:ext cx="594346" cy="533753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A1044D5C-A0E7-49CA-82C0-BC186905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55234" y="2111387"/>
              <a:ext cx="594346" cy="533753"/>
            </a:xfrm>
            <a:prstGeom prst="rect">
              <a:avLst/>
            </a:prstGeom>
          </p:spPr>
        </p:pic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CCDB5888-36BD-4F03-9D05-7599EFD4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1453" y="2654496"/>
              <a:ext cx="594346" cy="533753"/>
            </a:xfrm>
            <a:prstGeom prst="rect">
              <a:avLst/>
            </a:prstGeom>
          </p:spPr>
        </p:pic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844F48E9-E5E1-4009-84CB-6735B775C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3067" y="2638586"/>
              <a:ext cx="594346" cy="533753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E69ECDE3-7729-4C02-A5A7-4FB248617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87413" y="2643722"/>
              <a:ext cx="594346" cy="533753"/>
            </a:xfrm>
            <a:prstGeom prst="rect">
              <a:avLst/>
            </a:prstGeom>
          </p:spPr>
        </p:pic>
      </p:grpSp>
      <p:pic>
        <p:nvPicPr>
          <p:cNvPr id="70" name="Grafik 69" descr="Blitz Silhouette">
            <a:extLst>
              <a:ext uri="{FF2B5EF4-FFF2-40B4-BE49-F238E27FC236}">
                <a16:creationId xmlns:a16="http://schemas.microsoft.com/office/drawing/2014/main" id="{25693193-79CA-46B6-8BCC-CE815E9CF3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909893">
            <a:off x="5633390" y="1391594"/>
            <a:ext cx="680269" cy="680269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6EB54889-6CC2-427A-8FDC-68C31BA74EEF}"/>
              </a:ext>
            </a:extLst>
          </p:cNvPr>
          <p:cNvSpPr txBox="1"/>
          <p:nvPr/>
        </p:nvSpPr>
        <p:spPr>
          <a:xfrm rot="1244164">
            <a:off x="10075628" y="3651258"/>
            <a:ext cx="1637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Heftaufschrieb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AED728BA-391C-469F-AB41-8797DED5DBFE}"/>
              </a:ext>
            </a:extLst>
          </p:cNvPr>
          <p:cNvSpPr/>
          <p:nvPr/>
        </p:nvSpPr>
        <p:spPr>
          <a:xfrm>
            <a:off x="395926" y="3292695"/>
            <a:ext cx="11434713" cy="3180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/>
      <p:bldP spid="8" grpId="0"/>
      <p:bldP spid="11" grpId="0"/>
      <p:bldP spid="14" grpId="0"/>
      <p:bldP spid="20" grpId="0"/>
      <p:bldP spid="57" grpId="0" animBg="1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B734AF-8FAD-46B3-910C-1A066AC2F713}"/>
              </a:ext>
            </a:extLst>
          </p:cNvPr>
          <p:cNvSpPr txBox="1"/>
          <p:nvPr/>
        </p:nvSpPr>
        <p:spPr>
          <a:xfrm>
            <a:off x="626165" y="458233"/>
            <a:ext cx="963101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/>
              <a:t>Merke</a:t>
            </a:r>
            <a:r>
              <a:rPr lang="de-DE" sz="2000" dirty="0"/>
              <a:t>: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Wenn sich ein Element durch eine chemische Reaktion </a:t>
            </a:r>
            <a:r>
              <a:rPr lang="de-DE" sz="2000" b="1" dirty="0"/>
              <a:t>mit Sauerstoff verbindet</a:t>
            </a:r>
            <a:r>
              <a:rPr lang="de-DE" sz="2000" dirty="0"/>
              <a:t>, findet eine </a:t>
            </a:r>
            <a:r>
              <a:rPr lang="de-DE" sz="2000" b="1" dirty="0"/>
              <a:t>Oxidation</a:t>
            </a:r>
            <a:r>
              <a:rPr lang="de-DE" sz="2000" dirty="0"/>
              <a:t> statt. Es bildet sich das entsprechende Oxid.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Wenn ein Oxid </a:t>
            </a:r>
            <a:r>
              <a:rPr lang="de-DE" sz="2000" b="1" dirty="0"/>
              <a:t>Sauerstoff</a:t>
            </a:r>
            <a:r>
              <a:rPr lang="de-DE" sz="2000" dirty="0"/>
              <a:t> an ein anderes Element </a:t>
            </a:r>
            <a:r>
              <a:rPr lang="de-DE" sz="2000" b="1" dirty="0"/>
              <a:t>abgibt</a:t>
            </a:r>
            <a:r>
              <a:rPr lang="de-DE" sz="2000" dirty="0"/>
              <a:t>, findet eine </a:t>
            </a:r>
            <a:r>
              <a:rPr lang="de-DE" sz="2000" b="1" dirty="0"/>
              <a:t>Reduktion</a:t>
            </a:r>
            <a:r>
              <a:rPr lang="de-DE" sz="2000" dirty="0"/>
              <a:t> statt. Es bildet sich dann das entsprechende Element.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982064-E704-498A-9B23-9A20103C34C6}"/>
              </a:ext>
            </a:extLst>
          </p:cNvPr>
          <p:cNvSpPr txBox="1"/>
          <p:nvPr/>
        </p:nvSpPr>
        <p:spPr>
          <a:xfrm>
            <a:off x="1856132" y="3898518"/>
            <a:ext cx="890794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dirty="0"/>
              <a:t>Kupfer</a:t>
            </a:r>
            <a:r>
              <a:rPr lang="de-DE" sz="1800" dirty="0">
                <a:solidFill>
                  <a:srgbClr val="FF0000"/>
                </a:solidFill>
              </a:rPr>
              <a:t>oxid</a:t>
            </a:r>
            <a:r>
              <a:rPr lang="de-DE" sz="1800" dirty="0"/>
              <a:t>     +     Magnesium		Magnesium</a:t>
            </a:r>
            <a:r>
              <a:rPr lang="de-DE" sz="1800" dirty="0">
                <a:solidFill>
                  <a:srgbClr val="FF0000"/>
                </a:solidFill>
              </a:rPr>
              <a:t>oxid</a:t>
            </a:r>
            <a:r>
              <a:rPr lang="de-DE" sz="1800" dirty="0"/>
              <a:t>     +     Kupfer 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DF1488-69B2-4AFD-B40E-A7BC6499D396}"/>
              </a:ext>
            </a:extLst>
          </p:cNvPr>
          <p:cNvCxnSpPr/>
          <p:nvPr/>
        </p:nvCxnSpPr>
        <p:spPr>
          <a:xfrm>
            <a:off x="2524538" y="3680341"/>
            <a:ext cx="54367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294372C-7E37-4F23-98D5-FE0150D01049}"/>
              </a:ext>
            </a:extLst>
          </p:cNvPr>
          <p:cNvCxnSpPr/>
          <p:nvPr/>
        </p:nvCxnSpPr>
        <p:spPr>
          <a:xfrm>
            <a:off x="2524538" y="3690280"/>
            <a:ext cx="0" cy="27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8E0B371-4F9D-43BE-AC45-29D483925B82}"/>
              </a:ext>
            </a:extLst>
          </p:cNvPr>
          <p:cNvCxnSpPr/>
          <p:nvPr/>
        </p:nvCxnSpPr>
        <p:spPr>
          <a:xfrm>
            <a:off x="7961243" y="3680341"/>
            <a:ext cx="0" cy="268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143E697-A2FB-4D7C-8E9F-1AACDB553A42}"/>
              </a:ext>
            </a:extLst>
          </p:cNvPr>
          <p:cNvGrpSpPr/>
          <p:nvPr/>
        </p:nvGrpSpPr>
        <p:grpSpPr>
          <a:xfrm>
            <a:off x="3995530" y="4373329"/>
            <a:ext cx="2468217" cy="263547"/>
            <a:chOff x="3627783" y="3652470"/>
            <a:chExt cx="2468217" cy="263547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8F7E09A-74D6-4E50-8A53-7B3BA0BF9878}"/>
                </a:ext>
              </a:extLst>
            </p:cNvPr>
            <p:cNvCxnSpPr/>
            <p:nvPr/>
          </p:nvCxnSpPr>
          <p:spPr>
            <a:xfrm>
              <a:off x="3627783" y="3916017"/>
              <a:ext cx="24682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29B956E-18BB-4A81-9B06-A94C7DEB6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783" y="3652470"/>
              <a:ext cx="0" cy="263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34EB476-0360-4A8F-9462-03BD0AB77070}"/>
                </a:ext>
              </a:extLst>
            </p:cNvPr>
            <p:cNvCxnSpPr/>
            <p:nvPr/>
          </p:nvCxnSpPr>
          <p:spPr>
            <a:xfrm flipV="1">
              <a:off x="6096000" y="3652470"/>
              <a:ext cx="0" cy="263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A5A6E9FE-5A50-41A6-9A33-B32BCFFEB256}"/>
              </a:ext>
            </a:extLst>
          </p:cNvPr>
          <p:cNvSpPr txBox="1"/>
          <p:nvPr/>
        </p:nvSpPr>
        <p:spPr>
          <a:xfrm>
            <a:off x="4586907" y="4656756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Oxidation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0E9757-397E-4B3B-BC11-4239A67AFB36}"/>
              </a:ext>
            </a:extLst>
          </p:cNvPr>
          <p:cNvSpPr txBox="1"/>
          <p:nvPr/>
        </p:nvSpPr>
        <p:spPr>
          <a:xfrm>
            <a:off x="4573655" y="3289743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Reduktion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C10423E-3739-4D38-B385-8232613B8825}"/>
              </a:ext>
            </a:extLst>
          </p:cNvPr>
          <p:cNvSpPr txBox="1"/>
          <p:nvPr/>
        </p:nvSpPr>
        <p:spPr>
          <a:xfrm rot="1244164">
            <a:off x="10094483" y="736225"/>
            <a:ext cx="1637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5913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7A5FFD0-1C76-4E8B-8976-15E217CDE709}"/>
              </a:ext>
            </a:extLst>
          </p:cNvPr>
          <p:cNvSpPr txBox="1"/>
          <p:nvPr/>
        </p:nvSpPr>
        <p:spPr>
          <a:xfrm>
            <a:off x="1480929" y="1663540"/>
            <a:ext cx="8955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/>
              <a:t>Aufgaben Buch S. 115: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Nr. 5a,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Nr. 7 a-d (Entscheide hier zunächst anhand der Metallreihe, ob überhaupt eine Reaktion stattfinden kann. Stelle nur für die Reaktionen, die ablaufen, das Reaktionsschema auf!)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8E98813-51FA-4C38-9CAC-476545E0FD1A}"/>
              </a:ext>
            </a:extLst>
          </p:cNvPr>
          <p:cNvSpPr txBox="1"/>
          <p:nvPr/>
        </p:nvSpPr>
        <p:spPr>
          <a:xfrm rot="20824161">
            <a:off x="461652" y="585280"/>
            <a:ext cx="254876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0000"/>
                </a:solidFill>
              </a:rPr>
              <a:t>Zur Übung</a:t>
            </a:r>
          </a:p>
          <a:p>
            <a:pPr algn="ctr"/>
            <a:r>
              <a:rPr lang="de-DE" sz="2400" dirty="0">
                <a:solidFill>
                  <a:srgbClr val="FF0000"/>
                </a:solidFill>
              </a:rPr>
              <a:t>Zeit: 15 Minuten</a:t>
            </a:r>
          </a:p>
        </p:txBody>
      </p:sp>
    </p:spTree>
    <p:extLst>
      <p:ext uri="{BB962C8B-B14F-4D97-AF65-F5344CB8AC3E}">
        <p14:creationId xmlns:p14="http://schemas.microsoft.com/office/powerpoint/2010/main" val="48716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Breitbild</PresentationFormat>
  <Paragraphs>114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Cavolini</vt:lpstr>
      <vt:lpstr>Comic Sans MS</vt:lpstr>
      <vt:lpstr>Office</vt:lpstr>
      <vt:lpstr>Picture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30</cp:revision>
  <cp:lastPrinted>2021-03-14T17:57:50Z</cp:lastPrinted>
  <dcterms:created xsi:type="dcterms:W3CDTF">2021-03-10T14:44:04Z</dcterms:created>
  <dcterms:modified xsi:type="dcterms:W3CDTF">2021-03-15T12:12:53Z</dcterms:modified>
</cp:coreProperties>
</file>