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0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83E745-5C33-4A0E-A571-944CFDF3C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BB9695-9B07-429D-8D93-0330580F1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5589FF-34F8-4B6F-8590-86A20120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B01E-4370-4237-B7BB-42A34B8907E6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634438-B7FB-4ADE-9A20-882C6ABB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BA261C-1688-479C-A4ED-35DD01D9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5CE57-3E32-4FD7-B507-89ABB48A9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53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2C84D-85EF-4899-A9A7-BC4C14A02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405642-43D8-48E4-9F53-A842B13D5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B80E9B-EE43-4BB9-ACD8-3C6633F0F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B01E-4370-4237-B7BB-42A34B8907E6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988449-AAAC-409F-AFE2-0380306B5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B54E99-B952-4F52-AC58-9F5315DD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5CE57-3E32-4FD7-B507-89ABB48A9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53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B38F292-3DD9-48E3-BA66-A322BD09B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5604CB-892B-48DF-82C6-FBB9C8D60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B7A943-CC4E-4998-BB9B-7B553A5E1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B01E-4370-4237-B7BB-42A34B8907E6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9A6C69-C7EB-4321-A710-C98DFA18E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6D0F75-4DC6-4D46-8963-EA5B4852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5CE57-3E32-4FD7-B507-89ABB48A9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35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FB717F-4669-4C05-AFBC-7F891331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5521C3-D5C5-4AEE-AE8D-FB47CA62B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482E27-2AB8-4AEC-B197-32D74B51F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B01E-4370-4237-B7BB-42A34B8907E6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3C55C9-144C-49C4-BF77-DDD6E23E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73EFEE-A2AB-4769-B76E-19FB90D52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5CE57-3E32-4FD7-B507-89ABB48A9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88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72350-F234-4EAF-8395-B22955EA2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96F8CC-8598-484F-B9B5-DF6234CCB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D5C067-9B5D-4339-A59B-7FDD8ACC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B01E-4370-4237-B7BB-42A34B8907E6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C2945A-386F-4419-BEA2-8343C69C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1830CC-8E79-4A76-B533-FDD3D39E3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5CE57-3E32-4FD7-B507-89ABB48A9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219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5D18FC-1EB3-4F8D-B9CE-05B13AB4E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EFDB79-9C17-4E20-8283-F62B15188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514E0E-AC69-4E98-9412-27B7BA234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8B00C7-2841-4BBF-9DE4-A92B1D2E5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B01E-4370-4237-B7BB-42A34B8907E6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878AC5-06A6-4347-9A49-0F2AFE04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476720-5E88-4861-A924-4F5D5F74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5CE57-3E32-4FD7-B507-89ABB48A9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01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0B56CE-C11D-45FA-816B-1B67CAA7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8AB1B2-BE1C-4DB4-8414-6AF6BCE22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FB29F7-1CD2-455A-9030-10772C6A6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8A937A8-F8D8-4EA8-B45B-B77F7AB3D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632DE02-4AAF-463B-BB09-E96B1B2ED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4AF24BB-D372-4E81-B19B-1357F656D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B01E-4370-4237-B7BB-42A34B8907E6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D100455-6D64-452D-A74D-150EBEAC3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EC941B2-7E6C-4EB0-A022-E551B2A3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5CE57-3E32-4FD7-B507-89ABB48A9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49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26BF03-61F5-4B60-90F7-029E03E46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DF34DBC-40FC-467F-869C-95DAD5E5E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B01E-4370-4237-B7BB-42A34B8907E6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D3438A-358F-4EE7-9ACD-D2EBA1E4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EB5839-3240-457C-853F-77F9A5E69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5CE57-3E32-4FD7-B507-89ABB48A9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27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69AA76-A367-4664-AF89-8B584DDFD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B01E-4370-4237-B7BB-42A34B8907E6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C048BF-E5E3-4F37-A9CA-964346C0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35ACB07-A792-4073-89DC-4E68511F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5CE57-3E32-4FD7-B507-89ABB48A9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22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C2285-5C10-43CD-B146-D29B3AB1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8DEA32-CD7F-4A95-9A9B-D5D4A9246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5E1FC6-0FC5-4E35-B067-D75F5E2AB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F73751-B2E6-4220-BF16-9115B23C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B01E-4370-4237-B7BB-42A34B8907E6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9ED628-6C05-48A9-B23F-6C605117D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0B8BE4-EF86-4259-97A9-65D17EB0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5CE57-3E32-4FD7-B507-89ABB48A9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52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1D68E-EB3E-40F7-9CFB-E80D3939D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852930B-9BDA-4CD3-941F-0120D769D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EBE72E-4C02-4877-8D6B-E28D3FA3A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1E3965-8674-4A4C-9D73-83C914CBF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B01E-4370-4237-B7BB-42A34B8907E6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949B78-11DB-4144-A3C6-73BE3BF44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62F528-F2B2-475A-9A1B-95EADB19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5CE57-3E32-4FD7-B507-89ABB48A9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22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55E5CF-18BB-4C72-8CFA-0DC50879D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B61513-699F-4F59-86E4-3048A5B47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AA7C0D-EAD4-4454-8D68-F98E83BC1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1B01E-4370-4237-B7BB-42A34B8907E6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C92F82-1110-40E5-9852-A3183B9A6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495BEE-0F97-4C59-9E91-4551B91BA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5CE57-3E32-4FD7-B507-89ABB48A9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1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900FE8B-56BF-4F5A-9AA7-FB3CC71A8FC3}"/>
              </a:ext>
            </a:extLst>
          </p:cNvPr>
          <p:cNvSpPr txBox="1"/>
          <p:nvPr/>
        </p:nvSpPr>
        <p:spPr>
          <a:xfrm>
            <a:off x="740229" y="425595"/>
            <a:ext cx="699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Arbeitsauftrag für die restliche Unterrichtsstunde: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79518B5-A13D-4053-A5A6-D8DAD765F3A1}"/>
              </a:ext>
            </a:extLst>
          </p:cNvPr>
          <p:cNvSpPr txBox="1"/>
          <p:nvPr/>
        </p:nvSpPr>
        <p:spPr>
          <a:xfrm>
            <a:off x="740229" y="1004594"/>
            <a:ext cx="11016342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1. </a:t>
            </a:r>
            <a:r>
              <a:rPr lang="de-DE" dirty="0" err="1"/>
              <a:t>Lies</a:t>
            </a:r>
            <a:r>
              <a:rPr lang="de-DE" dirty="0"/>
              <a:t> im Buch S. 106 und 107 (hier nur die Punkte 1. 2. und 4.)</a:t>
            </a:r>
          </a:p>
          <a:p>
            <a:pPr>
              <a:spcAft>
                <a:spcPts val="600"/>
              </a:spcAft>
            </a:pPr>
            <a:r>
              <a:rPr lang="de-DE" dirty="0"/>
              <a:t>    Beantworte hierzu schriftlich folgende Fragen:</a:t>
            </a:r>
          </a:p>
          <a:p>
            <a:pPr marL="444500" indent="-1746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Nenne das Unterscheidungsmerkmal von Reinstoffen und Stoffgemischen.</a:t>
            </a:r>
          </a:p>
          <a:p>
            <a:pPr marL="444500" indent="-1746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Unterscheide Elemente und Verbindung anhand von zwei Merkmalen.</a:t>
            </a:r>
          </a:p>
          <a:p>
            <a:pPr marL="444500" indent="-1746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Erkläre den Begriff Molekül.</a:t>
            </a:r>
          </a:p>
          <a:p>
            <a:pPr marL="444500" indent="-1746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Erkläre die Begriffe Ionen und Ionengitter</a:t>
            </a:r>
          </a:p>
          <a:p>
            <a:pPr marL="444500" indent="-1746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Nenne den Stoff, der aufgrund seiner Stoffteilchen die höchste Schmelztemperatur hat: </a:t>
            </a:r>
          </a:p>
          <a:p>
            <a:pPr marL="444500">
              <a:spcAft>
                <a:spcPts val="600"/>
              </a:spcAft>
            </a:pPr>
            <a:r>
              <a:rPr lang="de-DE" i="1" dirty="0"/>
              <a:t>Eisen (</a:t>
            </a:r>
            <a:r>
              <a:rPr lang="de-DE" i="1" dirty="0" err="1"/>
              <a:t>Fe</a:t>
            </a:r>
            <a:r>
              <a:rPr lang="de-DE" i="1" dirty="0"/>
              <a:t>), Kaliumchlorid (KCl), Schwefelwasserstoff (H</a:t>
            </a:r>
            <a:r>
              <a:rPr lang="de-DE" i="1" baseline="-25000" dirty="0"/>
              <a:t>2</a:t>
            </a:r>
            <a:r>
              <a:rPr lang="de-DE" i="1" dirty="0"/>
              <a:t>S), Helium (He)</a:t>
            </a:r>
            <a:r>
              <a:rPr lang="de-DE" dirty="0"/>
              <a:t>. Begründe deine Antwort.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64B63ED-29AC-4D8D-84A1-2EB363D8AB03}"/>
              </a:ext>
            </a:extLst>
          </p:cNvPr>
          <p:cNvSpPr txBox="1"/>
          <p:nvPr/>
        </p:nvSpPr>
        <p:spPr>
          <a:xfrm>
            <a:off x="862148" y="4061194"/>
            <a:ext cx="1046770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2.  Bearbeite die AB 1 und 2  auf den nachfolgenden Seiten. </a:t>
            </a:r>
          </a:p>
          <a:p>
            <a:pPr marL="269875">
              <a:spcAft>
                <a:spcPts val="600"/>
              </a:spcAft>
            </a:pPr>
            <a:r>
              <a:rPr lang="de-DE" dirty="0"/>
              <a:t>Du kannst sie direkt in der Datei bearbeiten, wenn du sie heruntergeladen hast.</a:t>
            </a:r>
          </a:p>
          <a:p>
            <a:pPr marL="269875">
              <a:spcAft>
                <a:spcPts val="600"/>
              </a:spcAft>
            </a:pPr>
            <a:r>
              <a:rPr lang="de-DE" dirty="0"/>
              <a:t>Zu AB 2: ordne die grauen Begriffe und Abbildungen dem blauen Ordnungssystem zu, indem du sie anklickst und verschiebst. </a:t>
            </a:r>
          </a:p>
          <a:p>
            <a:pPr marL="269875">
              <a:spcAft>
                <a:spcPts val="600"/>
              </a:spcAft>
            </a:pPr>
            <a:r>
              <a:rPr lang="de-DE" dirty="0"/>
              <a:t>Drucke die fertigen AB aus und ordne sie in dein Heft ein.</a:t>
            </a:r>
          </a:p>
        </p:txBody>
      </p:sp>
    </p:spTree>
    <p:extLst>
      <p:ext uri="{BB962C8B-B14F-4D97-AF65-F5344CB8AC3E}">
        <p14:creationId xmlns:p14="http://schemas.microsoft.com/office/powerpoint/2010/main" val="303028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B14CC86-3957-4264-86F8-55AAC1E77EC2}"/>
              </a:ext>
            </a:extLst>
          </p:cNvPr>
          <p:cNvSpPr txBox="1"/>
          <p:nvPr/>
        </p:nvSpPr>
        <p:spPr>
          <a:xfrm>
            <a:off x="546511" y="382162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AB 1:    </a:t>
            </a:r>
            <a:r>
              <a:rPr lang="de-DE" dirty="0"/>
              <a:t>Notiere zu jedem Kästchen, ob</a:t>
            </a:r>
          </a:p>
          <a:p>
            <a:pPr marL="714375"/>
            <a:r>
              <a:rPr lang="de-DE" dirty="0"/>
              <a:t>a. … es eine Verbindung oder ein Element ist</a:t>
            </a:r>
          </a:p>
          <a:p>
            <a:pPr marL="714375"/>
            <a:r>
              <a:rPr lang="de-DE" dirty="0"/>
              <a:t>b. … es einen flüssigen, festen oder gasförmigen Aggregatzustand darstellt</a:t>
            </a:r>
          </a:p>
          <a:p>
            <a:pPr marL="714375"/>
            <a:r>
              <a:rPr lang="de-DE" dirty="0"/>
              <a:t>c. … die kleinsten Teilchen Atome, Moleküle oder Ionen sind.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AC2AAD-5B72-4F07-806A-FD9D79C46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11" y="1938614"/>
            <a:ext cx="1140823" cy="114527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2E07304-F682-4676-A45F-9761DBF7A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76" y="3413492"/>
            <a:ext cx="1078958" cy="109180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3BFA9EA-1241-4870-90FB-630FB7554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76" y="4882420"/>
            <a:ext cx="1104749" cy="109180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2B08A8F-73F6-4E91-A13B-8D113200F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1430" y="1869265"/>
            <a:ext cx="1168094" cy="1145279"/>
          </a:xfrm>
          <a:prstGeom prst="rect">
            <a:avLst/>
          </a:prstGeom>
        </p:spPr>
      </p:pic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DA70768B-FDCF-4CBD-B9E3-3305EEBB83DA}"/>
              </a:ext>
            </a:extLst>
          </p:cNvPr>
          <p:cNvGrpSpPr/>
          <p:nvPr/>
        </p:nvGrpSpPr>
        <p:grpSpPr>
          <a:xfrm>
            <a:off x="4591430" y="3280715"/>
            <a:ext cx="1259951" cy="1296043"/>
            <a:chOff x="4654703" y="2891286"/>
            <a:chExt cx="1259951" cy="1296043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4DA02FAC-1102-4D7D-9A2F-DC2F4929B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16430" y="2981228"/>
              <a:ext cx="1168094" cy="1140717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54C53717-890B-4A06-ACC9-98D35412E0B0}"/>
                </a:ext>
              </a:extLst>
            </p:cNvPr>
            <p:cNvSpPr txBox="1"/>
            <p:nvPr/>
          </p:nvSpPr>
          <p:spPr>
            <a:xfrm>
              <a:off x="4657725" y="2891286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BC85FDBC-C192-4B72-98EA-7751140EFA89}"/>
                </a:ext>
              </a:extLst>
            </p:cNvPr>
            <p:cNvSpPr txBox="1"/>
            <p:nvPr/>
          </p:nvSpPr>
          <p:spPr>
            <a:xfrm>
              <a:off x="4840255" y="2891286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-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D71D2E63-3C86-41A7-B9BB-522A7BD10BD7}"/>
                </a:ext>
              </a:extLst>
            </p:cNvPr>
            <p:cNvSpPr txBox="1"/>
            <p:nvPr/>
          </p:nvSpPr>
          <p:spPr>
            <a:xfrm>
              <a:off x="4983130" y="2891286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3718CCA8-1E13-4F63-9E9A-9ADD3BCE62BB}"/>
                </a:ext>
              </a:extLst>
            </p:cNvPr>
            <p:cNvSpPr txBox="1"/>
            <p:nvPr/>
          </p:nvSpPr>
          <p:spPr>
            <a:xfrm>
              <a:off x="5165660" y="2891286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-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A7105568-9CEF-4F3D-B29A-BF3C0C412016}"/>
                </a:ext>
              </a:extLst>
            </p:cNvPr>
            <p:cNvSpPr txBox="1"/>
            <p:nvPr/>
          </p:nvSpPr>
          <p:spPr>
            <a:xfrm>
              <a:off x="5290952" y="2891286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A7EB9BC8-2654-47AB-9DF3-55447CC0C29E}"/>
                </a:ext>
              </a:extLst>
            </p:cNvPr>
            <p:cNvSpPr txBox="1"/>
            <p:nvPr/>
          </p:nvSpPr>
          <p:spPr>
            <a:xfrm>
              <a:off x="5473482" y="2891286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-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4575E542-C973-4B37-AB4F-05ECF54D8341}"/>
                </a:ext>
              </a:extLst>
            </p:cNvPr>
            <p:cNvSpPr txBox="1"/>
            <p:nvPr/>
          </p:nvSpPr>
          <p:spPr>
            <a:xfrm>
              <a:off x="5601796" y="2891286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57CFB96E-8D45-4C85-B038-AD749685045B}"/>
                </a:ext>
              </a:extLst>
            </p:cNvPr>
            <p:cNvSpPr txBox="1"/>
            <p:nvPr/>
          </p:nvSpPr>
          <p:spPr>
            <a:xfrm>
              <a:off x="4797578" y="3037852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8675F986-A1CE-4908-A750-B322523F21D7}"/>
                </a:ext>
              </a:extLst>
            </p:cNvPr>
            <p:cNvSpPr txBox="1"/>
            <p:nvPr/>
          </p:nvSpPr>
          <p:spPr>
            <a:xfrm>
              <a:off x="4980108" y="3037852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-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DA8904C7-1DCF-4B45-8D9F-3F01C00463A2}"/>
                </a:ext>
              </a:extLst>
            </p:cNvPr>
            <p:cNvSpPr txBox="1"/>
            <p:nvPr/>
          </p:nvSpPr>
          <p:spPr>
            <a:xfrm>
              <a:off x="5122983" y="3037852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2EC4C236-A6C3-4F65-A9B0-525701F204C8}"/>
                </a:ext>
              </a:extLst>
            </p:cNvPr>
            <p:cNvSpPr txBox="1"/>
            <p:nvPr/>
          </p:nvSpPr>
          <p:spPr>
            <a:xfrm>
              <a:off x="5305513" y="3037852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-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8DE42175-12AD-4594-8809-4AE9218AC5FC}"/>
                </a:ext>
              </a:extLst>
            </p:cNvPr>
            <p:cNvSpPr txBox="1"/>
            <p:nvPr/>
          </p:nvSpPr>
          <p:spPr>
            <a:xfrm>
              <a:off x="5430805" y="3037852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FBA96A4E-9286-4345-A38D-C2F0CA04E0A0}"/>
                </a:ext>
              </a:extLst>
            </p:cNvPr>
            <p:cNvSpPr txBox="1"/>
            <p:nvPr/>
          </p:nvSpPr>
          <p:spPr>
            <a:xfrm>
              <a:off x="5613335" y="3037852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-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F8FC6B02-09A2-47B3-9ECB-3FADB9BE25AA}"/>
                </a:ext>
              </a:extLst>
            </p:cNvPr>
            <p:cNvSpPr txBox="1"/>
            <p:nvPr/>
          </p:nvSpPr>
          <p:spPr>
            <a:xfrm>
              <a:off x="4655711" y="3210566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975294BB-AF2C-455C-B4B6-07FBB3441472}"/>
                </a:ext>
              </a:extLst>
            </p:cNvPr>
            <p:cNvSpPr txBox="1"/>
            <p:nvPr/>
          </p:nvSpPr>
          <p:spPr>
            <a:xfrm>
              <a:off x="4838241" y="3210566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-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A7E3235D-6DD1-403D-9036-DAE62CA0C761}"/>
                </a:ext>
              </a:extLst>
            </p:cNvPr>
            <p:cNvSpPr txBox="1"/>
            <p:nvPr/>
          </p:nvSpPr>
          <p:spPr>
            <a:xfrm>
              <a:off x="4981116" y="3210566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43FB98FB-A40E-43B8-8CC5-40D583186110}"/>
                </a:ext>
              </a:extLst>
            </p:cNvPr>
            <p:cNvSpPr txBox="1"/>
            <p:nvPr/>
          </p:nvSpPr>
          <p:spPr>
            <a:xfrm>
              <a:off x="5163646" y="3210566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-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60CBEF8E-D328-463F-BDFA-28E3A1B5ADE4}"/>
                </a:ext>
              </a:extLst>
            </p:cNvPr>
            <p:cNvSpPr txBox="1"/>
            <p:nvPr/>
          </p:nvSpPr>
          <p:spPr>
            <a:xfrm>
              <a:off x="5288938" y="3210566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2A0B7E76-099C-44D7-8C35-B1F48AA1DC6D}"/>
                </a:ext>
              </a:extLst>
            </p:cNvPr>
            <p:cNvSpPr txBox="1"/>
            <p:nvPr/>
          </p:nvSpPr>
          <p:spPr>
            <a:xfrm>
              <a:off x="5471468" y="3210566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-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607F12A6-F9F3-470C-B3B2-185943E2AC49}"/>
                </a:ext>
              </a:extLst>
            </p:cNvPr>
            <p:cNvSpPr txBox="1"/>
            <p:nvPr/>
          </p:nvSpPr>
          <p:spPr>
            <a:xfrm>
              <a:off x="5599782" y="3210566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5557EDF4-F12C-46CE-9AB9-996D1066925B}"/>
                </a:ext>
              </a:extLst>
            </p:cNvPr>
            <p:cNvSpPr txBox="1"/>
            <p:nvPr/>
          </p:nvSpPr>
          <p:spPr>
            <a:xfrm>
              <a:off x="4813147" y="3357132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6D8687CE-AAF5-41F0-B76F-B28660CEAC2C}"/>
                </a:ext>
              </a:extLst>
            </p:cNvPr>
            <p:cNvSpPr txBox="1"/>
            <p:nvPr/>
          </p:nvSpPr>
          <p:spPr>
            <a:xfrm>
              <a:off x="4995677" y="3357132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-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52FB072E-D9BF-4811-A6DA-473A3471045C}"/>
                </a:ext>
              </a:extLst>
            </p:cNvPr>
            <p:cNvSpPr txBox="1"/>
            <p:nvPr/>
          </p:nvSpPr>
          <p:spPr>
            <a:xfrm>
              <a:off x="5138552" y="3357132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8E401E71-4242-45D3-9AF8-FD810578B736}"/>
                </a:ext>
              </a:extLst>
            </p:cNvPr>
            <p:cNvSpPr txBox="1"/>
            <p:nvPr/>
          </p:nvSpPr>
          <p:spPr>
            <a:xfrm>
              <a:off x="5321082" y="3357132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-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7FDBE5E4-7E52-4C6E-9E70-894A11A6018C}"/>
                </a:ext>
              </a:extLst>
            </p:cNvPr>
            <p:cNvSpPr txBox="1"/>
            <p:nvPr/>
          </p:nvSpPr>
          <p:spPr>
            <a:xfrm>
              <a:off x="5446374" y="3357132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88D93D49-79FD-4975-AAE3-135FAB8050B4}"/>
                </a:ext>
              </a:extLst>
            </p:cNvPr>
            <p:cNvSpPr txBox="1"/>
            <p:nvPr/>
          </p:nvSpPr>
          <p:spPr>
            <a:xfrm>
              <a:off x="5628904" y="3357132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-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4648E17C-82A8-4BDB-ABCF-69A4F93B04A4}"/>
                </a:ext>
              </a:extLst>
            </p:cNvPr>
            <p:cNvSpPr txBox="1"/>
            <p:nvPr/>
          </p:nvSpPr>
          <p:spPr>
            <a:xfrm>
              <a:off x="4655711" y="3503698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C5BF1333-1B57-4A7F-91B4-6EA86B9BFB6C}"/>
                </a:ext>
              </a:extLst>
            </p:cNvPr>
            <p:cNvSpPr txBox="1"/>
            <p:nvPr/>
          </p:nvSpPr>
          <p:spPr>
            <a:xfrm>
              <a:off x="4838241" y="3503698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-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D3400913-C961-4B29-A32E-F932A359AEED}"/>
                </a:ext>
              </a:extLst>
            </p:cNvPr>
            <p:cNvSpPr txBox="1"/>
            <p:nvPr/>
          </p:nvSpPr>
          <p:spPr>
            <a:xfrm>
              <a:off x="4981116" y="3503698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9E6E166A-7E3C-4FB4-BE9D-3A0093E60DF4}"/>
                </a:ext>
              </a:extLst>
            </p:cNvPr>
            <p:cNvSpPr txBox="1"/>
            <p:nvPr/>
          </p:nvSpPr>
          <p:spPr>
            <a:xfrm>
              <a:off x="5163646" y="3503698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-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62DF17B4-329B-4B00-829E-604E93D5F813}"/>
                </a:ext>
              </a:extLst>
            </p:cNvPr>
            <p:cNvSpPr txBox="1"/>
            <p:nvPr/>
          </p:nvSpPr>
          <p:spPr>
            <a:xfrm>
              <a:off x="5288938" y="3503698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42535A12-2731-4D86-8504-F9BD29C122C0}"/>
                </a:ext>
              </a:extLst>
            </p:cNvPr>
            <p:cNvSpPr txBox="1"/>
            <p:nvPr/>
          </p:nvSpPr>
          <p:spPr>
            <a:xfrm>
              <a:off x="5471468" y="3503698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-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959196BD-E370-4DF4-87A6-3ED022C3FEAF}"/>
                </a:ext>
              </a:extLst>
            </p:cNvPr>
            <p:cNvSpPr txBox="1"/>
            <p:nvPr/>
          </p:nvSpPr>
          <p:spPr>
            <a:xfrm>
              <a:off x="5599782" y="3503698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EAFEA406-CCB6-4010-AD7B-F3390682B1BB}"/>
                </a:ext>
              </a:extLst>
            </p:cNvPr>
            <p:cNvSpPr txBox="1"/>
            <p:nvPr/>
          </p:nvSpPr>
          <p:spPr>
            <a:xfrm>
              <a:off x="4812139" y="3666256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53DB974D-7659-41A1-A4BE-8C6EB0C1B159}"/>
                </a:ext>
              </a:extLst>
            </p:cNvPr>
            <p:cNvSpPr txBox="1"/>
            <p:nvPr/>
          </p:nvSpPr>
          <p:spPr>
            <a:xfrm>
              <a:off x="4994669" y="3666256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-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7EADFC35-71D2-4F5C-B28A-88B4B876CFE8}"/>
                </a:ext>
              </a:extLst>
            </p:cNvPr>
            <p:cNvSpPr txBox="1"/>
            <p:nvPr/>
          </p:nvSpPr>
          <p:spPr>
            <a:xfrm>
              <a:off x="5137544" y="3666256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D67F4343-9DB2-47BF-B3B4-F7ABA744587D}"/>
                </a:ext>
              </a:extLst>
            </p:cNvPr>
            <p:cNvSpPr txBox="1"/>
            <p:nvPr/>
          </p:nvSpPr>
          <p:spPr>
            <a:xfrm>
              <a:off x="5320074" y="3666256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-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1E8EFF5B-BA10-498D-B344-5014C7512DFE}"/>
                </a:ext>
              </a:extLst>
            </p:cNvPr>
            <p:cNvSpPr txBox="1"/>
            <p:nvPr/>
          </p:nvSpPr>
          <p:spPr>
            <a:xfrm>
              <a:off x="5445366" y="3666256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D5154294-936A-46A9-AFE2-95032F60137B}"/>
                </a:ext>
              </a:extLst>
            </p:cNvPr>
            <p:cNvSpPr txBox="1"/>
            <p:nvPr/>
          </p:nvSpPr>
          <p:spPr>
            <a:xfrm>
              <a:off x="5627896" y="3666256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-</a:t>
              </a: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84469CB1-7D66-4B43-9E8A-24F1FBB90CE0}"/>
                </a:ext>
              </a:extLst>
            </p:cNvPr>
            <p:cNvSpPr txBox="1"/>
            <p:nvPr/>
          </p:nvSpPr>
          <p:spPr>
            <a:xfrm>
              <a:off x="4654703" y="3817997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51F25CC-0F52-487E-985E-66F4002A6133}"/>
                </a:ext>
              </a:extLst>
            </p:cNvPr>
            <p:cNvSpPr txBox="1"/>
            <p:nvPr/>
          </p:nvSpPr>
          <p:spPr>
            <a:xfrm>
              <a:off x="4837233" y="3817997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-</a:t>
              </a: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9B6E1E63-B9ED-48F7-80F8-545A18FFCC22}"/>
                </a:ext>
              </a:extLst>
            </p:cNvPr>
            <p:cNvSpPr txBox="1"/>
            <p:nvPr/>
          </p:nvSpPr>
          <p:spPr>
            <a:xfrm>
              <a:off x="4980108" y="3817997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E5A2FAF0-B1A2-417C-B63E-54169ED19521}"/>
                </a:ext>
              </a:extLst>
            </p:cNvPr>
            <p:cNvSpPr txBox="1"/>
            <p:nvPr/>
          </p:nvSpPr>
          <p:spPr>
            <a:xfrm>
              <a:off x="5162638" y="3817997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-</a:t>
              </a: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F5BF9C4F-F310-4198-BEFE-5C846FDDBB1D}"/>
                </a:ext>
              </a:extLst>
            </p:cNvPr>
            <p:cNvSpPr txBox="1"/>
            <p:nvPr/>
          </p:nvSpPr>
          <p:spPr>
            <a:xfrm>
              <a:off x="5287930" y="3809237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A2A1961D-8A99-45F7-9865-3F28CDE6E93A}"/>
                </a:ext>
              </a:extLst>
            </p:cNvPr>
            <p:cNvSpPr txBox="1"/>
            <p:nvPr/>
          </p:nvSpPr>
          <p:spPr>
            <a:xfrm>
              <a:off x="5470460" y="3817997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-</a:t>
              </a:r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CDFA1C54-A5B1-4E3C-B2EF-BD6113553AF1}"/>
                </a:ext>
              </a:extLst>
            </p:cNvPr>
            <p:cNvSpPr txBox="1"/>
            <p:nvPr/>
          </p:nvSpPr>
          <p:spPr>
            <a:xfrm>
              <a:off x="5598774" y="3817997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CABDCB89-8564-4AE8-8C8D-6A7954280404}"/>
                </a:ext>
              </a:extLst>
            </p:cNvPr>
            <p:cNvSpPr txBox="1"/>
            <p:nvPr/>
          </p:nvSpPr>
          <p:spPr>
            <a:xfrm>
              <a:off x="4680432" y="3036388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-</a:t>
              </a: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C8505965-792C-4F39-B3E5-276FD0BDD4C1}"/>
                </a:ext>
              </a:extLst>
            </p:cNvPr>
            <p:cNvSpPr txBox="1"/>
            <p:nvPr/>
          </p:nvSpPr>
          <p:spPr>
            <a:xfrm>
              <a:off x="4688949" y="3350560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-</a:t>
              </a: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097CE6D1-7870-4B41-BF6F-FAE36DA175C1}"/>
                </a:ext>
              </a:extLst>
            </p:cNvPr>
            <p:cNvSpPr txBox="1"/>
            <p:nvPr/>
          </p:nvSpPr>
          <p:spPr>
            <a:xfrm>
              <a:off x="4680805" y="3656994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-</a:t>
              </a:r>
            </a:p>
          </p:txBody>
        </p:sp>
      </p:grpSp>
      <p:pic>
        <p:nvPicPr>
          <p:cNvPr id="68" name="Grafik 67">
            <a:extLst>
              <a:ext uri="{FF2B5EF4-FFF2-40B4-BE49-F238E27FC236}">
                <a16:creationId xmlns:a16="http://schemas.microsoft.com/office/drawing/2014/main" id="{FBA61BC6-143D-4DDD-86CD-F57FBFAD5F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9313" y="4825673"/>
            <a:ext cx="1152798" cy="1161947"/>
          </a:xfrm>
          <a:prstGeom prst="rect">
            <a:avLst/>
          </a:prstGeom>
        </p:spPr>
      </p:pic>
      <p:pic>
        <p:nvPicPr>
          <p:cNvPr id="70" name="Grafik 69">
            <a:extLst>
              <a:ext uri="{FF2B5EF4-FFF2-40B4-BE49-F238E27FC236}">
                <a16:creationId xmlns:a16="http://schemas.microsoft.com/office/drawing/2014/main" id="{8F5FE5C1-A5E1-412E-AE34-0107B7F5FC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4879" y="4766497"/>
            <a:ext cx="1070809" cy="1070809"/>
          </a:xfrm>
          <a:prstGeom prst="rect">
            <a:avLst/>
          </a:prstGeom>
        </p:spPr>
      </p:pic>
      <p:pic>
        <p:nvPicPr>
          <p:cNvPr id="72" name="Grafik 71">
            <a:extLst>
              <a:ext uri="{FF2B5EF4-FFF2-40B4-BE49-F238E27FC236}">
                <a16:creationId xmlns:a16="http://schemas.microsoft.com/office/drawing/2014/main" id="{D6D521BC-B0FD-4CAF-A70C-E1E5A39081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74879" y="3318097"/>
            <a:ext cx="1070809" cy="1075058"/>
          </a:xfrm>
          <a:prstGeom prst="rect">
            <a:avLst/>
          </a:prstGeom>
        </p:spPr>
      </p:pic>
      <p:pic>
        <p:nvPicPr>
          <p:cNvPr id="74" name="Grafik 73">
            <a:extLst>
              <a:ext uri="{FF2B5EF4-FFF2-40B4-BE49-F238E27FC236}">
                <a16:creationId xmlns:a16="http://schemas.microsoft.com/office/drawing/2014/main" id="{AD311A0F-CA68-47A6-8D51-41A21A4DBD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56819" y="1869697"/>
            <a:ext cx="1088010" cy="1075058"/>
          </a:xfrm>
          <a:prstGeom prst="rect">
            <a:avLst/>
          </a:prstGeom>
        </p:spPr>
      </p:pic>
      <p:sp>
        <p:nvSpPr>
          <p:cNvPr id="75" name="Textfeld 74">
            <a:extLst>
              <a:ext uri="{FF2B5EF4-FFF2-40B4-BE49-F238E27FC236}">
                <a16:creationId xmlns:a16="http://schemas.microsoft.com/office/drawing/2014/main" id="{CCF5F87E-7D06-4674-9CED-F27C102A2288}"/>
              </a:ext>
            </a:extLst>
          </p:cNvPr>
          <p:cNvSpPr txBox="1"/>
          <p:nvPr/>
        </p:nvSpPr>
        <p:spPr>
          <a:xfrm>
            <a:off x="1759863" y="2049588"/>
            <a:ext cx="1837508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a. </a:t>
            </a:r>
          </a:p>
          <a:p>
            <a:r>
              <a:rPr lang="de-DE" dirty="0"/>
              <a:t>b. </a:t>
            </a:r>
          </a:p>
          <a:p>
            <a:r>
              <a:rPr lang="de-DE" dirty="0"/>
              <a:t>c. 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00199C8D-E4CF-4233-8222-346AC5478E94}"/>
              </a:ext>
            </a:extLst>
          </p:cNvPr>
          <p:cNvSpPr txBox="1"/>
          <p:nvPr/>
        </p:nvSpPr>
        <p:spPr>
          <a:xfrm>
            <a:off x="1759863" y="3496990"/>
            <a:ext cx="1913109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a. </a:t>
            </a:r>
          </a:p>
          <a:p>
            <a:r>
              <a:rPr lang="de-DE" dirty="0"/>
              <a:t>b. </a:t>
            </a:r>
          </a:p>
          <a:p>
            <a:r>
              <a:rPr lang="de-DE" dirty="0"/>
              <a:t>c. 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0E9F89D7-A81F-4D9C-AFB6-366A431647C0}"/>
              </a:ext>
            </a:extLst>
          </p:cNvPr>
          <p:cNvSpPr txBox="1"/>
          <p:nvPr/>
        </p:nvSpPr>
        <p:spPr>
          <a:xfrm>
            <a:off x="1761408" y="4944392"/>
            <a:ext cx="1913109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a. </a:t>
            </a:r>
          </a:p>
          <a:p>
            <a:r>
              <a:rPr lang="de-DE" dirty="0"/>
              <a:t>b. </a:t>
            </a:r>
          </a:p>
          <a:p>
            <a:r>
              <a:rPr lang="de-DE" dirty="0"/>
              <a:t>c. 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5D049175-9501-4589-96CE-49D78040386C}"/>
              </a:ext>
            </a:extLst>
          </p:cNvPr>
          <p:cNvSpPr txBox="1"/>
          <p:nvPr/>
        </p:nvSpPr>
        <p:spPr>
          <a:xfrm>
            <a:off x="5801990" y="1980240"/>
            <a:ext cx="1913109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a. </a:t>
            </a:r>
          </a:p>
          <a:p>
            <a:r>
              <a:rPr lang="de-DE" dirty="0"/>
              <a:t>b. </a:t>
            </a:r>
          </a:p>
          <a:p>
            <a:r>
              <a:rPr lang="de-DE" dirty="0"/>
              <a:t>c. 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52875C4A-4953-41D5-ABF3-236D38602AEF}"/>
              </a:ext>
            </a:extLst>
          </p:cNvPr>
          <p:cNvSpPr txBox="1"/>
          <p:nvPr/>
        </p:nvSpPr>
        <p:spPr>
          <a:xfrm>
            <a:off x="5832111" y="3454614"/>
            <a:ext cx="1913109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a. </a:t>
            </a:r>
          </a:p>
          <a:p>
            <a:r>
              <a:rPr lang="de-DE" dirty="0"/>
              <a:t>b. </a:t>
            </a:r>
          </a:p>
          <a:p>
            <a:r>
              <a:rPr lang="de-DE" dirty="0"/>
              <a:t>c. 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3ACC9975-16AA-473E-B6B2-591AFD5A2E8A}"/>
              </a:ext>
            </a:extLst>
          </p:cNvPr>
          <p:cNvSpPr txBox="1"/>
          <p:nvPr/>
        </p:nvSpPr>
        <p:spPr>
          <a:xfrm>
            <a:off x="5850373" y="4905607"/>
            <a:ext cx="1913109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a. </a:t>
            </a:r>
          </a:p>
          <a:p>
            <a:r>
              <a:rPr lang="de-DE" dirty="0"/>
              <a:t>b. </a:t>
            </a:r>
          </a:p>
          <a:p>
            <a:r>
              <a:rPr lang="de-DE" dirty="0"/>
              <a:t>c. 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27A22A8D-FC2F-4EBE-96E6-13A01190A784}"/>
              </a:ext>
            </a:extLst>
          </p:cNvPr>
          <p:cNvSpPr txBox="1"/>
          <p:nvPr/>
        </p:nvSpPr>
        <p:spPr>
          <a:xfrm>
            <a:off x="9619349" y="1934663"/>
            <a:ext cx="1913109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a. </a:t>
            </a:r>
          </a:p>
          <a:p>
            <a:r>
              <a:rPr lang="de-DE" dirty="0"/>
              <a:t>b. </a:t>
            </a:r>
          </a:p>
          <a:p>
            <a:r>
              <a:rPr lang="de-DE" dirty="0"/>
              <a:t>c. 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32996C0B-B0B3-4C08-B348-D8BA7C360FE6}"/>
              </a:ext>
            </a:extLst>
          </p:cNvPr>
          <p:cNvSpPr txBox="1"/>
          <p:nvPr/>
        </p:nvSpPr>
        <p:spPr>
          <a:xfrm>
            <a:off x="9617411" y="3366706"/>
            <a:ext cx="1913109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a. </a:t>
            </a:r>
          </a:p>
          <a:p>
            <a:r>
              <a:rPr lang="de-DE" dirty="0"/>
              <a:t>b. </a:t>
            </a:r>
          </a:p>
          <a:p>
            <a:r>
              <a:rPr lang="de-DE" dirty="0"/>
              <a:t>c. 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89A3FD50-7778-4C02-8099-2F8EDE58BB21}"/>
              </a:ext>
            </a:extLst>
          </p:cNvPr>
          <p:cNvSpPr txBox="1"/>
          <p:nvPr/>
        </p:nvSpPr>
        <p:spPr>
          <a:xfrm>
            <a:off x="9619793" y="4825673"/>
            <a:ext cx="1913109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a. </a:t>
            </a:r>
          </a:p>
          <a:p>
            <a:r>
              <a:rPr lang="de-DE" dirty="0"/>
              <a:t>b. </a:t>
            </a:r>
          </a:p>
          <a:p>
            <a:r>
              <a:rPr lang="de-DE" dirty="0"/>
              <a:t>c. </a:t>
            </a:r>
          </a:p>
        </p:txBody>
      </p:sp>
    </p:spTree>
    <p:extLst>
      <p:ext uri="{BB962C8B-B14F-4D97-AF65-F5344CB8AC3E}">
        <p14:creationId xmlns:p14="http://schemas.microsoft.com/office/powerpoint/2010/main" val="190128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feld 43">
            <a:extLst>
              <a:ext uri="{FF2B5EF4-FFF2-40B4-BE49-F238E27FC236}">
                <a16:creationId xmlns:a16="http://schemas.microsoft.com/office/drawing/2014/main" id="{A9661487-DA21-4E16-806E-4C1A37E17DA9}"/>
              </a:ext>
            </a:extLst>
          </p:cNvPr>
          <p:cNvSpPr txBox="1"/>
          <p:nvPr/>
        </p:nvSpPr>
        <p:spPr>
          <a:xfrm>
            <a:off x="9182408" y="4772558"/>
            <a:ext cx="562231" cy="25897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spcAft>
                <a:spcPts val="0"/>
              </a:spcAft>
            </a:pPr>
            <a:r>
              <a:rPr lang="de-DE" sz="12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Atom</a:t>
            </a:r>
            <a:endParaRPr lang="de-DE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0" name="Textfeld 44">
            <a:extLst>
              <a:ext uri="{FF2B5EF4-FFF2-40B4-BE49-F238E27FC236}">
                <a16:creationId xmlns:a16="http://schemas.microsoft.com/office/drawing/2014/main" id="{C6DF05B1-4AF5-41BC-BCAA-B500F5905614}"/>
              </a:ext>
            </a:extLst>
          </p:cNvPr>
          <p:cNvSpPr txBox="1"/>
          <p:nvPr/>
        </p:nvSpPr>
        <p:spPr>
          <a:xfrm>
            <a:off x="7979548" y="5009958"/>
            <a:ext cx="746303" cy="2714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spcAft>
                <a:spcPts val="0"/>
              </a:spcAft>
            </a:pPr>
            <a:r>
              <a:rPr lang="de-DE" sz="12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Molekül</a:t>
            </a:r>
            <a:endParaRPr lang="de-DE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D923D10C-6D27-401F-BC99-636CE8609BCB}"/>
              </a:ext>
            </a:extLst>
          </p:cNvPr>
          <p:cNvSpPr txBox="1"/>
          <p:nvPr/>
        </p:nvSpPr>
        <p:spPr>
          <a:xfrm>
            <a:off x="8259150" y="3869568"/>
            <a:ext cx="692209" cy="27699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Molekül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5C782882-BFC4-4366-BC8D-BF4B1270CCE0}"/>
              </a:ext>
            </a:extLst>
          </p:cNvPr>
          <p:cNvSpPr txBox="1"/>
          <p:nvPr/>
        </p:nvSpPr>
        <p:spPr>
          <a:xfrm>
            <a:off x="8829533" y="5365790"/>
            <a:ext cx="550176" cy="27699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r>
              <a:rPr lang="de-DE" sz="1200" dirty="0"/>
              <a:t>Atom</a:t>
            </a:r>
          </a:p>
        </p:txBody>
      </p:sp>
      <p:sp>
        <p:nvSpPr>
          <p:cNvPr id="2057" name="Rechteck 2056">
            <a:extLst>
              <a:ext uri="{FF2B5EF4-FFF2-40B4-BE49-F238E27FC236}">
                <a16:creationId xmlns:a16="http://schemas.microsoft.com/office/drawing/2014/main" id="{98A4E1F8-F32D-4462-9710-2829EDE41BD4}"/>
              </a:ext>
            </a:extLst>
          </p:cNvPr>
          <p:cNvSpPr/>
          <p:nvPr/>
        </p:nvSpPr>
        <p:spPr>
          <a:xfrm>
            <a:off x="2351363" y="3065286"/>
            <a:ext cx="1537271" cy="830997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Stoffteilchen sind Atome, die in großen Atomverbänden vorliegen</a:t>
            </a:r>
            <a:endParaRPr lang="de-DE" sz="1200" dirty="0"/>
          </a:p>
        </p:txBody>
      </p:sp>
      <p:sp>
        <p:nvSpPr>
          <p:cNvPr id="2059" name="Rechteck 2058">
            <a:extLst>
              <a:ext uri="{FF2B5EF4-FFF2-40B4-BE49-F238E27FC236}">
                <a16:creationId xmlns:a16="http://schemas.microsoft.com/office/drawing/2014/main" id="{EC4F044B-E3AF-4A67-8149-7264794FEC04}"/>
              </a:ext>
            </a:extLst>
          </p:cNvPr>
          <p:cNvSpPr/>
          <p:nvPr/>
        </p:nvSpPr>
        <p:spPr>
          <a:xfrm>
            <a:off x="1900644" y="4743718"/>
            <a:ext cx="1550233" cy="830997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Stoffteilchen sind Moleküle aus der gleichen einer Atomart</a:t>
            </a:r>
            <a:endParaRPr lang="de-DE" sz="1200" dirty="0"/>
          </a:p>
        </p:txBody>
      </p:sp>
      <p:sp>
        <p:nvSpPr>
          <p:cNvPr id="2061" name="Rechteck 2060">
            <a:extLst>
              <a:ext uri="{FF2B5EF4-FFF2-40B4-BE49-F238E27FC236}">
                <a16:creationId xmlns:a16="http://schemas.microsoft.com/office/drawing/2014/main" id="{375AEC64-60DD-4E02-AFFC-24554A53A18C}"/>
              </a:ext>
            </a:extLst>
          </p:cNvPr>
          <p:cNvSpPr/>
          <p:nvPr/>
        </p:nvSpPr>
        <p:spPr>
          <a:xfrm>
            <a:off x="221190" y="4807467"/>
            <a:ext cx="1550233" cy="1015663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Stoffteilchen sind Ionen (geladene Atome), die im Ionengitter angeordnet sind</a:t>
            </a:r>
            <a:endParaRPr lang="de-DE" sz="1200" dirty="0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37108E32-D8C7-4AC7-BE5B-AD8CAECBD7C4}"/>
              </a:ext>
            </a:extLst>
          </p:cNvPr>
          <p:cNvSpPr/>
          <p:nvPr/>
        </p:nvSpPr>
        <p:spPr>
          <a:xfrm>
            <a:off x="2084032" y="5689698"/>
            <a:ext cx="1550233" cy="646331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Verbindung aus Metall- und Nicht-metall.</a:t>
            </a:r>
            <a:endParaRPr lang="de-DE" sz="1200" dirty="0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F5446EC2-0544-4FF3-880C-8F966CED386F}"/>
              </a:ext>
            </a:extLst>
          </p:cNvPr>
          <p:cNvSpPr/>
          <p:nvPr/>
        </p:nvSpPr>
        <p:spPr>
          <a:xfrm>
            <a:off x="417630" y="5978314"/>
            <a:ext cx="1550233" cy="646331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Stoffteilchen sind einzelne, voneinander isolierte Atome</a:t>
            </a:r>
            <a:endParaRPr lang="de-DE" sz="1200" dirty="0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EC5BA377-CB6F-4F8C-A6CE-FBB04568635E}"/>
              </a:ext>
            </a:extLst>
          </p:cNvPr>
          <p:cNvSpPr/>
          <p:nvPr/>
        </p:nvSpPr>
        <p:spPr>
          <a:xfrm>
            <a:off x="95230" y="2993511"/>
            <a:ext cx="1550233" cy="830997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Stoffteilchen sind Moleküle aus unterschiedlichen Atomarten</a:t>
            </a:r>
            <a:endParaRPr lang="de-DE" sz="1200" dirty="0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3618727F-A358-45F6-A644-E006379AE5AA}"/>
              </a:ext>
            </a:extLst>
          </p:cNvPr>
          <p:cNvSpPr/>
          <p:nvPr/>
        </p:nvSpPr>
        <p:spPr>
          <a:xfrm>
            <a:off x="1111772" y="3970065"/>
            <a:ext cx="1550233" cy="646331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Verbindung aus Nichtmetall- und Nichtmetall</a:t>
            </a:r>
            <a:endParaRPr lang="de-DE" sz="1200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30C3B3C4-D4F3-4F4A-87BA-B58D96B1FD14}"/>
              </a:ext>
            </a:extLst>
          </p:cNvPr>
          <p:cNvGrpSpPr/>
          <p:nvPr/>
        </p:nvGrpSpPr>
        <p:grpSpPr>
          <a:xfrm>
            <a:off x="4425600" y="3779085"/>
            <a:ext cx="1238096" cy="893925"/>
            <a:chOff x="7876730" y="5242159"/>
            <a:chExt cx="1238096" cy="893925"/>
          </a:xfrm>
        </p:grpSpPr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1499E02A-BC8A-4B65-85F5-C544C4B658BB}"/>
                </a:ext>
              </a:extLst>
            </p:cNvPr>
            <p:cNvGrpSpPr/>
            <p:nvPr/>
          </p:nvGrpSpPr>
          <p:grpSpPr>
            <a:xfrm>
              <a:off x="7995925" y="5318067"/>
              <a:ext cx="420215" cy="295497"/>
              <a:chOff x="1626031" y="4271791"/>
              <a:chExt cx="420215" cy="295497"/>
            </a:xfrm>
          </p:grpSpPr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ADB03EDA-8F10-4F3F-843D-4A635B3E0DAE}"/>
                  </a:ext>
                </a:extLst>
              </p:cNvPr>
              <p:cNvSpPr/>
              <p:nvPr/>
            </p:nvSpPr>
            <p:spPr>
              <a:xfrm rot="19236738">
                <a:off x="1626031" y="4351475"/>
                <a:ext cx="221138" cy="21581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  <p:sp>
            <p:nvSpPr>
              <p:cNvPr id="80" name="Ellipse 79">
                <a:extLst>
                  <a:ext uri="{FF2B5EF4-FFF2-40B4-BE49-F238E27FC236}">
                    <a16:creationId xmlns:a16="http://schemas.microsoft.com/office/drawing/2014/main" id="{0943E82A-B3E0-46CF-A4E0-21E72877C4F5}"/>
                  </a:ext>
                </a:extLst>
              </p:cNvPr>
              <p:cNvSpPr/>
              <p:nvPr/>
            </p:nvSpPr>
            <p:spPr>
              <a:xfrm rot="19236738">
                <a:off x="1825108" y="4271791"/>
                <a:ext cx="221138" cy="21581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70E8C161-55C2-47DB-8E82-A5EC5C46A4BD}"/>
                </a:ext>
              </a:extLst>
            </p:cNvPr>
            <p:cNvSpPr/>
            <p:nvPr/>
          </p:nvSpPr>
          <p:spPr>
            <a:xfrm rot="19236738">
              <a:off x="8303339" y="5767871"/>
              <a:ext cx="221138" cy="2158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D23BFFE6-65B0-4AAC-854A-C97CC1584EBC}"/>
                </a:ext>
              </a:extLst>
            </p:cNvPr>
            <p:cNvSpPr/>
            <p:nvPr/>
          </p:nvSpPr>
          <p:spPr>
            <a:xfrm rot="19236738">
              <a:off x="8455739" y="5920271"/>
              <a:ext cx="221138" cy="2158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grpSp>
          <p:nvGrpSpPr>
            <p:cNvPr id="69" name="Gruppieren 68">
              <a:extLst>
                <a:ext uri="{FF2B5EF4-FFF2-40B4-BE49-F238E27FC236}">
                  <a16:creationId xmlns:a16="http://schemas.microsoft.com/office/drawing/2014/main" id="{6719089B-F770-4FC8-98B7-3B389CC4EE7C}"/>
                </a:ext>
              </a:extLst>
            </p:cNvPr>
            <p:cNvGrpSpPr/>
            <p:nvPr/>
          </p:nvGrpSpPr>
          <p:grpSpPr>
            <a:xfrm rot="18475898">
              <a:off x="8685869" y="5386870"/>
              <a:ext cx="373538" cy="368213"/>
              <a:chOff x="2388031" y="5113475"/>
              <a:chExt cx="373538" cy="368213"/>
            </a:xfrm>
          </p:grpSpPr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4496795F-DA14-404E-A961-3569F96D1FCD}"/>
                  </a:ext>
                </a:extLst>
              </p:cNvPr>
              <p:cNvSpPr/>
              <p:nvPr/>
            </p:nvSpPr>
            <p:spPr>
              <a:xfrm rot="19236738">
                <a:off x="2388031" y="5113475"/>
                <a:ext cx="221138" cy="21581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dirty="0"/>
              </a:p>
            </p:txBody>
          </p: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C240E6E5-A753-4151-82E5-FE16E84B3E38}"/>
                  </a:ext>
                </a:extLst>
              </p:cNvPr>
              <p:cNvSpPr/>
              <p:nvPr/>
            </p:nvSpPr>
            <p:spPr>
              <a:xfrm rot="19236738">
                <a:off x="2540431" y="5265875"/>
                <a:ext cx="221138" cy="21581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F0C91EED-BD8E-4ED8-AD4B-02249BA2EB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72754" y="5574699"/>
              <a:ext cx="142072" cy="31964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eschweifte Klammer links 16">
              <a:extLst>
                <a:ext uri="{FF2B5EF4-FFF2-40B4-BE49-F238E27FC236}">
                  <a16:creationId xmlns:a16="http://schemas.microsoft.com/office/drawing/2014/main" id="{A58D3D5F-0BD5-4273-A61D-B36167B7C295}"/>
                </a:ext>
              </a:extLst>
            </p:cNvPr>
            <p:cNvSpPr/>
            <p:nvPr/>
          </p:nvSpPr>
          <p:spPr>
            <a:xfrm rot="3989996">
              <a:off x="8052878" y="5066011"/>
              <a:ext cx="107228" cy="459523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0F109DBD-D742-45B2-B64A-F61A82EEACB8}"/>
              </a:ext>
            </a:extLst>
          </p:cNvPr>
          <p:cNvGrpSpPr/>
          <p:nvPr/>
        </p:nvGrpSpPr>
        <p:grpSpPr>
          <a:xfrm>
            <a:off x="5959268" y="2960096"/>
            <a:ext cx="1099455" cy="937807"/>
            <a:chOff x="9941749" y="4328137"/>
            <a:chExt cx="1099455" cy="937807"/>
          </a:xfrm>
        </p:grpSpPr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262C5372-672D-4D23-A221-FCCA4A006DBA}"/>
                </a:ext>
              </a:extLst>
            </p:cNvPr>
            <p:cNvSpPr/>
            <p:nvPr/>
          </p:nvSpPr>
          <p:spPr>
            <a:xfrm rot="4367543">
              <a:off x="10778822" y="4550243"/>
              <a:ext cx="148518" cy="16866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628709B2-AEAA-43BE-9E70-B7801BDCED71}"/>
                </a:ext>
              </a:extLst>
            </p:cNvPr>
            <p:cNvSpPr/>
            <p:nvPr/>
          </p:nvSpPr>
          <p:spPr>
            <a:xfrm rot="4367543">
              <a:off x="10844651" y="4700737"/>
              <a:ext cx="96626" cy="1020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EAE0BB66-E131-421A-B767-94C776C6CA22}"/>
                </a:ext>
              </a:extLst>
            </p:cNvPr>
            <p:cNvSpPr/>
            <p:nvPr/>
          </p:nvSpPr>
          <p:spPr>
            <a:xfrm rot="4367543">
              <a:off x="10941891" y="4568870"/>
              <a:ext cx="96626" cy="1020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1FD09E36-5E0A-40CE-8C8F-87E586936DA1}"/>
                </a:ext>
              </a:extLst>
            </p:cNvPr>
            <p:cNvSpPr/>
            <p:nvPr/>
          </p:nvSpPr>
          <p:spPr>
            <a:xfrm>
              <a:off x="10151737" y="4559016"/>
              <a:ext cx="168385" cy="16419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5744ECC1-A7C5-4EA0-8211-68561165B86D}"/>
                </a:ext>
              </a:extLst>
            </p:cNvPr>
            <p:cNvSpPr/>
            <p:nvPr/>
          </p:nvSpPr>
          <p:spPr>
            <a:xfrm>
              <a:off x="10321418" y="4588120"/>
              <a:ext cx="109551" cy="992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20D92B8C-008C-4497-A046-1D366EB723AC}"/>
                </a:ext>
              </a:extLst>
            </p:cNvPr>
            <p:cNvSpPr/>
            <p:nvPr/>
          </p:nvSpPr>
          <p:spPr>
            <a:xfrm>
              <a:off x="10211219" y="4459721"/>
              <a:ext cx="109551" cy="992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BCC6680A-D1EF-4739-984C-5501F3E30867}"/>
                </a:ext>
              </a:extLst>
            </p:cNvPr>
            <p:cNvSpPr/>
            <p:nvPr/>
          </p:nvSpPr>
          <p:spPr>
            <a:xfrm rot="19236738">
              <a:off x="10359235" y="4993785"/>
              <a:ext cx="161768" cy="16383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BF4528AC-8064-4F0C-A32F-3B5DDF0F82A6}"/>
                </a:ext>
              </a:extLst>
            </p:cNvPr>
            <p:cNvSpPr/>
            <p:nvPr/>
          </p:nvSpPr>
          <p:spPr>
            <a:xfrm rot="19236738">
              <a:off x="10489523" y="4938075"/>
              <a:ext cx="105246" cy="990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93A84E90-BBFE-4889-BB61-E180FB8084B6}"/>
                </a:ext>
              </a:extLst>
            </p:cNvPr>
            <p:cNvSpPr/>
            <p:nvPr/>
          </p:nvSpPr>
          <p:spPr>
            <a:xfrm rot="19236738">
              <a:off x="10326404" y="4906239"/>
              <a:ext cx="105246" cy="990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34D2CBA9-9581-40F2-B64C-CCB69E0C6E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49214" y="4983095"/>
              <a:ext cx="292527" cy="282849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Geschweifte Klammer links 20">
              <a:extLst>
                <a:ext uri="{FF2B5EF4-FFF2-40B4-BE49-F238E27FC236}">
                  <a16:creationId xmlns:a16="http://schemas.microsoft.com/office/drawing/2014/main" id="{A5204CB4-59BE-429F-8687-6F73400D00EB}"/>
                </a:ext>
              </a:extLst>
            </p:cNvPr>
            <p:cNvSpPr/>
            <p:nvPr/>
          </p:nvSpPr>
          <p:spPr>
            <a:xfrm rot="3192786">
              <a:off x="10041155" y="4228731"/>
              <a:ext cx="212881" cy="411694"/>
            </a:xfrm>
            <a:prstGeom prst="leftBrace">
              <a:avLst>
                <a:gd name="adj1" fmla="val 8333"/>
                <a:gd name="adj2" fmla="val 53754"/>
              </a:avLst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416F6265-73DD-4051-889F-D0923733CA85}"/>
              </a:ext>
            </a:extLst>
          </p:cNvPr>
          <p:cNvGrpSpPr/>
          <p:nvPr/>
        </p:nvGrpSpPr>
        <p:grpSpPr>
          <a:xfrm>
            <a:off x="5528991" y="5454629"/>
            <a:ext cx="1047750" cy="1104900"/>
            <a:chOff x="5492892" y="4045615"/>
            <a:chExt cx="1047750" cy="1104900"/>
          </a:xfrm>
        </p:grpSpPr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0C8E584E-F9FC-4AF5-90EF-ECE58296E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92892" y="4045615"/>
              <a:ext cx="1047750" cy="1104900"/>
            </a:xfrm>
            <a:prstGeom prst="rect">
              <a:avLst/>
            </a:prstGeom>
          </p:spPr>
        </p:pic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966D24BD-DAB7-4CC6-8BD8-57F904F866CD}"/>
                </a:ext>
              </a:extLst>
            </p:cNvPr>
            <p:cNvCxnSpPr/>
            <p:nvPr/>
          </p:nvCxnSpPr>
          <p:spPr>
            <a:xfrm>
              <a:off x="6417345" y="4800021"/>
              <a:ext cx="0" cy="335906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6" name="Textfeld 43">
            <a:extLst>
              <a:ext uri="{FF2B5EF4-FFF2-40B4-BE49-F238E27FC236}">
                <a16:creationId xmlns:a16="http://schemas.microsoft.com/office/drawing/2014/main" id="{CFDBF929-97F9-4777-AF98-6BD11952A44E}"/>
              </a:ext>
            </a:extLst>
          </p:cNvPr>
          <p:cNvSpPr txBox="1"/>
          <p:nvPr/>
        </p:nvSpPr>
        <p:spPr>
          <a:xfrm>
            <a:off x="8310669" y="4434364"/>
            <a:ext cx="562231" cy="27699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spcAft>
                <a:spcPts val="0"/>
              </a:spcAft>
            </a:pPr>
            <a:r>
              <a:rPr lang="de-DE" sz="12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Atom</a:t>
            </a:r>
            <a:endParaRPr lang="de-DE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63438075-1B67-4006-B95F-0713CB389D9E}"/>
              </a:ext>
            </a:extLst>
          </p:cNvPr>
          <p:cNvGrpSpPr/>
          <p:nvPr/>
        </p:nvGrpSpPr>
        <p:grpSpPr>
          <a:xfrm>
            <a:off x="5950166" y="4116144"/>
            <a:ext cx="1697118" cy="1643495"/>
            <a:chOff x="269255" y="4548131"/>
            <a:chExt cx="1637826" cy="1557000"/>
          </a:xfrm>
        </p:grpSpPr>
        <p:pic>
          <p:nvPicPr>
            <p:cNvPr id="84" name="Grafik 83">
              <a:extLst>
                <a:ext uri="{FF2B5EF4-FFF2-40B4-BE49-F238E27FC236}">
                  <a16:creationId xmlns:a16="http://schemas.microsoft.com/office/drawing/2014/main" id="{97A3EF9D-29DF-405E-93A5-25A4C801C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9255" y="4548131"/>
              <a:ext cx="1637826" cy="1202074"/>
            </a:xfrm>
            <a:prstGeom prst="rect">
              <a:avLst/>
            </a:prstGeom>
            <a:ln w="19050">
              <a:noFill/>
            </a:ln>
          </p:spPr>
        </p:pic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07C67650-2B01-471D-9DB2-508CBB810775}"/>
                </a:ext>
              </a:extLst>
            </p:cNvPr>
            <p:cNvCxnSpPr/>
            <p:nvPr/>
          </p:nvCxnSpPr>
          <p:spPr>
            <a:xfrm>
              <a:off x="1276865" y="5485938"/>
              <a:ext cx="124436" cy="61919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26A842E-F802-4A7E-9C27-D7D4D1F653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9083" y="5505571"/>
              <a:ext cx="272003" cy="28996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4" name="Textfeld 133">
            <a:extLst>
              <a:ext uri="{FF2B5EF4-FFF2-40B4-BE49-F238E27FC236}">
                <a16:creationId xmlns:a16="http://schemas.microsoft.com/office/drawing/2014/main" id="{04B34AA3-0F7A-4365-9202-B3B0A92535BF}"/>
              </a:ext>
            </a:extLst>
          </p:cNvPr>
          <p:cNvSpPr txBox="1"/>
          <p:nvPr/>
        </p:nvSpPr>
        <p:spPr>
          <a:xfrm>
            <a:off x="8052026" y="5544189"/>
            <a:ext cx="451440" cy="27699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r>
              <a:rPr lang="de-DE" sz="1200" dirty="0"/>
              <a:t>Ion</a:t>
            </a:r>
          </a:p>
        </p:txBody>
      </p:sp>
      <p:sp>
        <p:nvSpPr>
          <p:cNvPr id="135" name="Textfeld 43">
            <a:extLst>
              <a:ext uri="{FF2B5EF4-FFF2-40B4-BE49-F238E27FC236}">
                <a16:creationId xmlns:a16="http://schemas.microsoft.com/office/drawing/2014/main" id="{BB6D7692-E80C-4E49-AB78-27DE9EC36B72}"/>
              </a:ext>
            </a:extLst>
          </p:cNvPr>
          <p:cNvSpPr txBox="1"/>
          <p:nvPr/>
        </p:nvSpPr>
        <p:spPr>
          <a:xfrm>
            <a:off x="9161787" y="4075652"/>
            <a:ext cx="562231" cy="27699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spcAft>
                <a:spcPts val="0"/>
              </a:spcAft>
            </a:pPr>
            <a:r>
              <a:rPr lang="de-DE" sz="12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Atom</a:t>
            </a:r>
            <a:endParaRPr lang="de-DE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CDAD216-C7CD-4E40-B47A-8362CFF753F0}"/>
              </a:ext>
            </a:extLst>
          </p:cNvPr>
          <p:cNvGrpSpPr/>
          <p:nvPr/>
        </p:nvGrpSpPr>
        <p:grpSpPr>
          <a:xfrm>
            <a:off x="4005187" y="5043772"/>
            <a:ext cx="1332515" cy="1236721"/>
            <a:chOff x="10533002" y="4024774"/>
            <a:chExt cx="1332515" cy="1236721"/>
          </a:xfrm>
        </p:grpSpPr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333253C3-0D42-4E60-9440-066EA6E9FBAB}"/>
                </a:ext>
              </a:extLst>
            </p:cNvPr>
            <p:cNvGrpSpPr/>
            <p:nvPr/>
          </p:nvGrpSpPr>
          <p:grpSpPr>
            <a:xfrm>
              <a:off x="10575593" y="4024774"/>
              <a:ext cx="1289924" cy="1236721"/>
              <a:chOff x="8798490" y="4783209"/>
              <a:chExt cx="1289924" cy="1236721"/>
            </a:xfrm>
          </p:grpSpPr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28CB2704-4A55-4F58-808C-A758B6AFB73B}"/>
                  </a:ext>
                </a:extLst>
              </p:cNvPr>
              <p:cNvSpPr/>
              <p:nvPr/>
            </p:nvSpPr>
            <p:spPr>
              <a:xfrm>
                <a:off x="8798490" y="5203089"/>
                <a:ext cx="206173" cy="2072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4" name="Ellipse 113">
                <a:extLst>
                  <a:ext uri="{FF2B5EF4-FFF2-40B4-BE49-F238E27FC236}">
                    <a16:creationId xmlns:a16="http://schemas.microsoft.com/office/drawing/2014/main" id="{2CF1109D-CDE1-4DF0-913A-E09DD3EFFF0C}"/>
                  </a:ext>
                </a:extLst>
              </p:cNvPr>
              <p:cNvSpPr/>
              <p:nvPr/>
            </p:nvSpPr>
            <p:spPr>
              <a:xfrm>
                <a:off x="8950890" y="5355489"/>
                <a:ext cx="206173" cy="2072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" name="Ellipse 114">
                <a:extLst>
                  <a:ext uri="{FF2B5EF4-FFF2-40B4-BE49-F238E27FC236}">
                    <a16:creationId xmlns:a16="http://schemas.microsoft.com/office/drawing/2014/main" id="{6A3BE67A-A61C-4E6F-81E0-9C521AA83B63}"/>
                  </a:ext>
                </a:extLst>
              </p:cNvPr>
              <p:cNvSpPr/>
              <p:nvPr/>
            </p:nvSpPr>
            <p:spPr>
              <a:xfrm>
                <a:off x="9103290" y="5507889"/>
                <a:ext cx="206173" cy="2072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" name="Ellipse 115">
                <a:extLst>
                  <a:ext uri="{FF2B5EF4-FFF2-40B4-BE49-F238E27FC236}">
                    <a16:creationId xmlns:a16="http://schemas.microsoft.com/office/drawing/2014/main" id="{FE8C1232-A663-4964-9F47-704D710257E6}"/>
                  </a:ext>
                </a:extLst>
              </p:cNvPr>
              <p:cNvSpPr/>
              <p:nvPr/>
            </p:nvSpPr>
            <p:spPr>
              <a:xfrm>
                <a:off x="9255690" y="5660289"/>
                <a:ext cx="206173" cy="2072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7" name="Ellipse 116">
                <a:extLst>
                  <a:ext uri="{FF2B5EF4-FFF2-40B4-BE49-F238E27FC236}">
                    <a16:creationId xmlns:a16="http://schemas.microsoft.com/office/drawing/2014/main" id="{D568AF65-D85F-44C4-A72C-49507215EDAF}"/>
                  </a:ext>
                </a:extLst>
              </p:cNvPr>
              <p:cNvSpPr/>
              <p:nvPr/>
            </p:nvSpPr>
            <p:spPr>
              <a:xfrm>
                <a:off x="9408090" y="5812689"/>
                <a:ext cx="206173" cy="2072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8" name="Ellipse 117">
                <a:extLst>
                  <a:ext uri="{FF2B5EF4-FFF2-40B4-BE49-F238E27FC236}">
                    <a16:creationId xmlns:a16="http://schemas.microsoft.com/office/drawing/2014/main" id="{2FCC1173-2767-4BD4-A128-BA392B4FCEC0}"/>
                  </a:ext>
                </a:extLst>
              </p:cNvPr>
              <p:cNvSpPr/>
              <p:nvPr/>
            </p:nvSpPr>
            <p:spPr>
              <a:xfrm>
                <a:off x="8962959" y="5069349"/>
                <a:ext cx="206173" cy="2072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9" name="Ellipse 118">
                <a:extLst>
                  <a:ext uri="{FF2B5EF4-FFF2-40B4-BE49-F238E27FC236}">
                    <a16:creationId xmlns:a16="http://schemas.microsoft.com/office/drawing/2014/main" id="{FE2559CA-3FFF-4BE1-828C-BC872C2AE324}"/>
                  </a:ext>
                </a:extLst>
              </p:cNvPr>
              <p:cNvSpPr/>
              <p:nvPr/>
            </p:nvSpPr>
            <p:spPr>
              <a:xfrm>
                <a:off x="9115359" y="5221749"/>
                <a:ext cx="206173" cy="2072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0" name="Ellipse 119">
                <a:extLst>
                  <a:ext uri="{FF2B5EF4-FFF2-40B4-BE49-F238E27FC236}">
                    <a16:creationId xmlns:a16="http://schemas.microsoft.com/office/drawing/2014/main" id="{B300B5F6-83B3-4416-9DAD-0ACCA132D105}"/>
                  </a:ext>
                </a:extLst>
              </p:cNvPr>
              <p:cNvSpPr/>
              <p:nvPr/>
            </p:nvSpPr>
            <p:spPr>
              <a:xfrm>
                <a:off x="9267759" y="5374149"/>
                <a:ext cx="206173" cy="2072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" name="Ellipse 120">
                <a:extLst>
                  <a:ext uri="{FF2B5EF4-FFF2-40B4-BE49-F238E27FC236}">
                    <a16:creationId xmlns:a16="http://schemas.microsoft.com/office/drawing/2014/main" id="{209A1920-5133-4A09-A147-498923B002D5}"/>
                  </a:ext>
                </a:extLst>
              </p:cNvPr>
              <p:cNvSpPr/>
              <p:nvPr/>
            </p:nvSpPr>
            <p:spPr>
              <a:xfrm>
                <a:off x="9420159" y="5526549"/>
                <a:ext cx="206173" cy="2072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" name="Ellipse 121">
                <a:extLst>
                  <a:ext uri="{FF2B5EF4-FFF2-40B4-BE49-F238E27FC236}">
                    <a16:creationId xmlns:a16="http://schemas.microsoft.com/office/drawing/2014/main" id="{DE9DE565-2229-44ED-A645-EB7A0500D30B}"/>
                  </a:ext>
                </a:extLst>
              </p:cNvPr>
              <p:cNvSpPr/>
              <p:nvPr/>
            </p:nvSpPr>
            <p:spPr>
              <a:xfrm>
                <a:off x="9572559" y="5678949"/>
                <a:ext cx="206173" cy="2072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3" name="Ellipse 122">
                <a:extLst>
                  <a:ext uri="{FF2B5EF4-FFF2-40B4-BE49-F238E27FC236}">
                    <a16:creationId xmlns:a16="http://schemas.microsoft.com/office/drawing/2014/main" id="{EFB565D7-E4F9-49DA-8335-2860DA387DA6}"/>
                  </a:ext>
                </a:extLst>
              </p:cNvPr>
              <p:cNvSpPr/>
              <p:nvPr/>
            </p:nvSpPr>
            <p:spPr>
              <a:xfrm>
                <a:off x="9108172" y="4916949"/>
                <a:ext cx="206173" cy="2072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4" name="Ellipse 123">
                <a:extLst>
                  <a:ext uri="{FF2B5EF4-FFF2-40B4-BE49-F238E27FC236}">
                    <a16:creationId xmlns:a16="http://schemas.microsoft.com/office/drawing/2014/main" id="{5EA42ACC-4749-48F8-B4E1-4572F34DFF6C}"/>
                  </a:ext>
                </a:extLst>
              </p:cNvPr>
              <p:cNvSpPr/>
              <p:nvPr/>
            </p:nvSpPr>
            <p:spPr>
              <a:xfrm>
                <a:off x="9260572" y="5069349"/>
                <a:ext cx="206173" cy="2072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5" name="Ellipse 124">
                <a:extLst>
                  <a:ext uri="{FF2B5EF4-FFF2-40B4-BE49-F238E27FC236}">
                    <a16:creationId xmlns:a16="http://schemas.microsoft.com/office/drawing/2014/main" id="{BBFC8BE4-8185-4EAD-A6DA-4FEBD60F2FA6}"/>
                  </a:ext>
                </a:extLst>
              </p:cNvPr>
              <p:cNvSpPr/>
              <p:nvPr/>
            </p:nvSpPr>
            <p:spPr>
              <a:xfrm>
                <a:off x="9412972" y="5221749"/>
                <a:ext cx="206173" cy="2072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6" name="Ellipse 125">
                <a:extLst>
                  <a:ext uri="{FF2B5EF4-FFF2-40B4-BE49-F238E27FC236}">
                    <a16:creationId xmlns:a16="http://schemas.microsoft.com/office/drawing/2014/main" id="{D7768013-55F2-4DBC-8793-D139B98A0530}"/>
                  </a:ext>
                </a:extLst>
              </p:cNvPr>
              <p:cNvSpPr/>
              <p:nvPr/>
            </p:nvSpPr>
            <p:spPr>
              <a:xfrm>
                <a:off x="9565372" y="5374149"/>
                <a:ext cx="206173" cy="2072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7" name="Ellipse 126">
                <a:extLst>
                  <a:ext uri="{FF2B5EF4-FFF2-40B4-BE49-F238E27FC236}">
                    <a16:creationId xmlns:a16="http://schemas.microsoft.com/office/drawing/2014/main" id="{65E3F936-B755-47C9-8964-2F9B25461EA2}"/>
                  </a:ext>
                </a:extLst>
              </p:cNvPr>
              <p:cNvSpPr/>
              <p:nvPr/>
            </p:nvSpPr>
            <p:spPr>
              <a:xfrm>
                <a:off x="9717772" y="5526549"/>
                <a:ext cx="206173" cy="2072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8" name="Ellipse 127">
                <a:extLst>
                  <a:ext uri="{FF2B5EF4-FFF2-40B4-BE49-F238E27FC236}">
                    <a16:creationId xmlns:a16="http://schemas.microsoft.com/office/drawing/2014/main" id="{6865E33A-32CC-494F-9D13-85F1E3F3020E}"/>
                  </a:ext>
                </a:extLst>
              </p:cNvPr>
              <p:cNvSpPr/>
              <p:nvPr/>
            </p:nvSpPr>
            <p:spPr>
              <a:xfrm>
                <a:off x="9272641" y="4783209"/>
                <a:ext cx="206173" cy="2072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9" name="Ellipse 128">
                <a:extLst>
                  <a:ext uri="{FF2B5EF4-FFF2-40B4-BE49-F238E27FC236}">
                    <a16:creationId xmlns:a16="http://schemas.microsoft.com/office/drawing/2014/main" id="{27898C02-09AE-413E-A869-592AE4AE46A2}"/>
                  </a:ext>
                </a:extLst>
              </p:cNvPr>
              <p:cNvSpPr/>
              <p:nvPr/>
            </p:nvSpPr>
            <p:spPr>
              <a:xfrm>
                <a:off x="9425041" y="4935609"/>
                <a:ext cx="206173" cy="2072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0" name="Ellipse 129">
                <a:extLst>
                  <a:ext uri="{FF2B5EF4-FFF2-40B4-BE49-F238E27FC236}">
                    <a16:creationId xmlns:a16="http://schemas.microsoft.com/office/drawing/2014/main" id="{FA284F7B-99C7-4D94-9998-3B5EC505F7CF}"/>
                  </a:ext>
                </a:extLst>
              </p:cNvPr>
              <p:cNvSpPr/>
              <p:nvPr/>
            </p:nvSpPr>
            <p:spPr>
              <a:xfrm>
                <a:off x="9577441" y="5088009"/>
                <a:ext cx="206173" cy="2072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1" name="Ellipse 130">
                <a:extLst>
                  <a:ext uri="{FF2B5EF4-FFF2-40B4-BE49-F238E27FC236}">
                    <a16:creationId xmlns:a16="http://schemas.microsoft.com/office/drawing/2014/main" id="{5DB8D702-ED5A-40F7-A6C0-E6706F9747BE}"/>
                  </a:ext>
                </a:extLst>
              </p:cNvPr>
              <p:cNvSpPr/>
              <p:nvPr/>
            </p:nvSpPr>
            <p:spPr>
              <a:xfrm>
                <a:off x="9729841" y="5240409"/>
                <a:ext cx="206173" cy="2072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2" name="Ellipse 131">
                <a:extLst>
                  <a:ext uri="{FF2B5EF4-FFF2-40B4-BE49-F238E27FC236}">
                    <a16:creationId xmlns:a16="http://schemas.microsoft.com/office/drawing/2014/main" id="{A900BB69-3BB9-4344-B730-F3C0FE2276A5}"/>
                  </a:ext>
                </a:extLst>
              </p:cNvPr>
              <p:cNvSpPr/>
              <p:nvPr/>
            </p:nvSpPr>
            <p:spPr>
              <a:xfrm>
                <a:off x="9882241" y="5392809"/>
                <a:ext cx="206173" cy="2072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B1AA23AD-BC0D-4211-9B19-E233FE988A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33002" y="4730477"/>
              <a:ext cx="281651" cy="114255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feld 37">
            <a:extLst>
              <a:ext uri="{FF2B5EF4-FFF2-40B4-BE49-F238E27FC236}">
                <a16:creationId xmlns:a16="http://schemas.microsoft.com/office/drawing/2014/main" id="{304F4ED8-2B9F-433C-A5E4-5ABBF36E166B}"/>
              </a:ext>
            </a:extLst>
          </p:cNvPr>
          <p:cNvSpPr txBox="1"/>
          <p:nvPr/>
        </p:nvSpPr>
        <p:spPr>
          <a:xfrm>
            <a:off x="10371039" y="5113570"/>
            <a:ext cx="999307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Bsp</a:t>
            </a:r>
            <a:r>
              <a:rPr lang="de-DE" sz="1400" dirty="0"/>
              <a:t>: Silber</a:t>
            </a: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ECB9CECD-A192-4319-916C-2AC7B0C57138}"/>
              </a:ext>
            </a:extLst>
          </p:cNvPr>
          <p:cNvSpPr txBox="1"/>
          <p:nvPr/>
        </p:nvSpPr>
        <p:spPr>
          <a:xfrm>
            <a:off x="10652884" y="4173023"/>
            <a:ext cx="1329499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Bsp</a:t>
            </a:r>
            <a:r>
              <a:rPr lang="de-DE" sz="1400" dirty="0"/>
              <a:t>: Stickstoff</a:t>
            </a: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098D3289-0E7F-4E92-BF9E-7905A2027862}"/>
              </a:ext>
            </a:extLst>
          </p:cNvPr>
          <p:cNvSpPr txBox="1"/>
          <p:nvPr/>
        </p:nvSpPr>
        <p:spPr>
          <a:xfrm>
            <a:off x="10107373" y="3676665"/>
            <a:ext cx="999307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Bsp</a:t>
            </a:r>
            <a:r>
              <a:rPr lang="de-DE" sz="1400" dirty="0"/>
              <a:t>: Neon</a:t>
            </a: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C8741331-C389-46C5-B0C5-3A22C58A6726}"/>
              </a:ext>
            </a:extLst>
          </p:cNvPr>
          <p:cNvSpPr txBox="1"/>
          <p:nvPr/>
        </p:nvSpPr>
        <p:spPr>
          <a:xfrm>
            <a:off x="10067714" y="5667299"/>
            <a:ext cx="1230719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Bsp</a:t>
            </a:r>
            <a:r>
              <a:rPr lang="de-DE" sz="1400" dirty="0"/>
              <a:t>: Wasser</a:t>
            </a:r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8B5E1482-8A91-4A28-8693-4E0DDC9467BF}"/>
              </a:ext>
            </a:extLst>
          </p:cNvPr>
          <p:cNvSpPr txBox="1"/>
          <p:nvPr/>
        </p:nvSpPr>
        <p:spPr>
          <a:xfrm>
            <a:off x="10107373" y="4602630"/>
            <a:ext cx="1541182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Bsp</a:t>
            </a:r>
            <a:r>
              <a:rPr lang="de-DE" sz="1400" dirty="0"/>
              <a:t>: Kupferoxid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45E0286-9315-4E07-ADA1-92F33EE59A23}"/>
              </a:ext>
            </a:extLst>
          </p:cNvPr>
          <p:cNvGrpSpPr/>
          <p:nvPr/>
        </p:nvGrpSpPr>
        <p:grpSpPr>
          <a:xfrm>
            <a:off x="95230" y="24075"/>
            <a:ext cx="11152447" cy="2503531"/>
            <a:chOff x="-87141" y="119473"/>
            <a:chExt cx="11152447" cy="2503531"/>
          </a:xfrm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BE6DE585-DD14-4052-B561-BBD1843F5EAD}"/>
                </a:ext>
              </a:extLst>
            </p:cNvPr>
            <p:cNvSpPr/>
            <p:nvPr/>
          </p:nvSpPr>
          <p:spPr>
            <a:xfrm>
              <a:off x="4853797" y="509947"/>
              <a:ext cx="1698029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r>
                <a:rPr lang="de-DE" sz="2800" b="1" dirty="0">
                  <a:solidFill>
                    <a:schemeClr val="accent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Reinstoffe</a:t>
              </a:r>
              <a:endParaRPr lang="de-DE" sz="2800" dirty="0">
                <a:solidFill>
                  <a:schemeClr val="accent1"/>
                </a:solidFill>
              </a:endParaRPr>
            </a:p>
          </p:txBody>
        </p:sp>
        <p:sp>
          <p:nvSpPr>
            <p:cNvPr id="2050" name="Rechteck 2049">
              <a:extLst>
                <a:ext uri="{FF2B5EF4-FFF2-40B4-BE49-F238E27FC236}">
                  <a16:creationId xmlns:a16="http://schemas.microsoft.com/office/drawing/2014/main" id="{C94CD46A-AEF8-47D9-932C-4BE73B878C96}"/>
                </a:ext>
              </a:extLst>
            </p:cNvPr>
            <p:cNvSpPr/>
            <p:nvPr/>
          </p:nvSpPr>
          <p:spPr>
            <a:xfrm>
              <a:off x="10060928" y="1980721"/>
              <a:ext cx="1004378" cy="400110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r>
                <a:rPr lang="de-DE" sz="2000" b="1" dirty="0">
                  <a:solidFill>
                    <a:schemeClr val="accent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Metalle</a:t>
              </a:r>
              <a:endParaRPr lang="de-DE" sz="2000" dirty="0">
                <a:solidFill>
                  <a:schemeClr val="accent1"/>
                </a:solidFill>
              </a:endParaRPr>
            </a:p>
          </p:txBody>
        </p:sp>
        <p:sp>
          <p:nvSpPr>
            <p:cNvPr id="2055" name="Rechteck 2054">
              <a:extLst>
                <a:ext uri="{FF2B5EF4-FFF2-40B4-BE49-F238E27FC236}">
                  <a16:creationId xmlns:a16="http://schemas.microsoft.com/office/drawing/2014/main" id="{E51CA113-198E-4BF2-BF1A-329F06C7BE48}"/>
                </a:ext>
              </a:extLst>
            </p:cNvPr>
            <p:cNvSpPr/>
            <p:nvPr/>
          </p:nvSpPr>
          <p:spPr>
            <a:xfrm>
              <a:off x="3109672" y="1999474"/>
              <a:ext cx="1836464" cy="400110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accent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Flüchtige Stoffe</a:t>
              </a:r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C7B0542F-78E1-4AD0-B6E8-78D3C5E1751A}"/>
                </a:ext>
              </a:extLst>
            </p:cNvPr>
            <p:cNvSpPr/>
            <p:nvPr/>
          </p:nvSpPr>
          <p:spPr>
            <a:xfrm>
              <a:off x="8267047" y="1200095"/>
              <a:ext cx="1190647" cy="400110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r>
                <a:rPr lang="de-DE" sz="2000" b="1" dirty="0">
                  <a:solidFill>
                    <a:schemeClr val="accent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Elemente</a:t>
              </a:r>
              <a:endParaRPr lang="de-DE" sz="2000" dirty="0">
                <a:solidFill>
                  <a:schemeClr val="accent1"/>
                </a:solidFill>
              </a:endParaRPr>
            </a:p>
          </p:txBody>
        </p:sp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E6E5DCB3-7A50-4EE1-9C2A-C5BA3304BD98}"/>
                </a:ext>
              </a:extLst>
            </p:cNvPr>
            <p:cNvSpPr/>
            <p:nvPr/>
          </p:nvSpPr>
          <p:spPr>
            <a:xfrm>
              <a:off x="1644921" y="1213033"/>
              <a:ext cx="1683602" cy="400110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r>
                <a:rPr lang="de-DE" sz="2000" b="1" dirty="0">
                  <a:solidFill>
                    <a:schemeClr val="accent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Verbindungen</a:t>
              </a:r>
              <a:endParaRPr lang="de-DE" sz="2000" dirty="0">
                <a:solidFill>
                  <a:schemeClr val="accent1"/>
                </a:solidFill>
              </a:endParaRPr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186F1BB1-B7E9-4DC1-984D-652261FA68A2}"/>
                </a:ext>
              </a:extLst>
            </p:cNvPr>
            <p:cNvSpPr/>
            <p:nvPr/>
          </p:nvSpPr>
          <p:spPr>
            <a:xfrm>
              <a:off x="6392320" y="1976413"/>
              <a:ext cx="1550233" cy="400110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r>
                <a:rPr lang="de-DE" sz="2000" b="1" dirty="0">
                  <a:solidFill>
                    <a:schemeClr val="accent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Nichtmetalle</a:t>
              </a:r>
              <a:endParaRPr lang="de-DE" sz="2000" dirty="0">
                <a:solidFill>
                  <a:schemeClr val="accent1"/>
                </a:solidFill>
              </a:endParaRPr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A60290C4-D78F-41C9-A5D1-6EE9FF999B19}"/>
                </a:ext>
              </a:extLst>
            </p:cNvPr>
            <p:cNvSpPr/>
            <p:nvPr/>
          </p:nvSpPr>
          <p:spPr>
            <a:xfrm>
              <a:off x="687976" y="1999656"/>
              <a:ext cx="723339" cy="400110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accent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Salze</a:t>
              </a:r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6858A104-1D70-46B8-89C3-D3D7EEDEC15B}"/>
                </a:ext>
              </a:extLst>
            </p:cNvPr>
            <p:cNvCxnSpPr>
              <a:stCxn id="39" idx="2"/>
              <a:endCxn id="87" idx="0"/>
            </p:cNvCxnSpPr>
            <p:nvPr/>
          </p:nvCxnSpPr>
          <p:spPr>
            <a:xfrm flipH="1">
              <a:off x="2486722" y="1033167"/>
              <a:ext cx="3216090" cy="179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D126FAD6-BA2D-4A7F-869F-0D5FCE0A797A}"/>
                </a:ext>
              </a:extLst>
            </p:cNvPr>
            <p:cNvCxnSpPr>
              <a:stCxn id="39" idx="2"/>
              <a:endCxn id="82" idx="0"/>
            </p:cNvCxnSpPr>
            <p:nvPr/>
          </p:nvCxnSpPr>
          <p:spPr>
            <a:xfrm>
              <a:off x="5702812" y="1033167"/>
              <a:ext cx="3159559" cy="1669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CAB2254A-7EE1-4A6A-8F6B-8258199FD888}"/>
                </a:ext>
              </a:extLst>
            </p:cNvPr>
            <p:cNvCxnSpPr>
              <a:stCxn id="87" idx="2"/>
              <a:endCxn id="94" idx="0"/>
            </p:cNvCxnSpPr>
            <p:nvPr/>
          </p:nvCxnSpPr>
          <p:spPr>
            <a:xfrm flipH="1">
              <a:off x="1049646" y="1613143"/>
              <a:ext cx="1437076" cy="3865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8FA0FF28-0AD3-49EA-81FC-8F81FF2202CC}"/>
                </a:ext>
              </a:extLst>
            </p:cNvPr>
            <p:cNvCxnSpPr>
              <a:stCxn id="87" idx="2"/>
              <a:endCxn id="2055" idx="0"/>
            </p:cNvCxnSpPr>
            <p:nvPr/>
          </p:nvCxnSpPr>
          <p:spPr>
            <a:xfrm>
              <a:off x="2486722" y="1613143"/>
              <a:ext cx="1541182" cy="3863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541B982B-3723-428A-8C2D-1F8840FD52B6}"/>
                </a:ext>
              </a:extLst>
            </p:cNvPr>
            <p:cNvCxnSpPr>
              <a:stCxn id="82" idx="2"/>
              <a:endCxn id="88" idx="0"/>
            </p:cNvCxnSpPr>
            <p:nvPr/>
          </p:nvCxnSpPr>
          <p:spPr>
            <a:xfrm flipH="1">
              <a:off x="7167437" y="1600205"/>
              <a:ext cx="1694934" cy="3762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D455270D-77F5-4DF0-AB4D-AC132014C9C8}"/>
                </a:ext>
              </a:extLst>
            </p:cNvPr>
            <p:cNvCxnSpPr>
              <a:stCxn id="82" idx="2"/>
              <a:endCxn id="2050" idx="0"/>
            </p:cNvCxnSpPr>
            <p:nvPr/>
          </p:nvCxnSpPr>
          <p:spPr>
            <a:xfrm>
              <a:off x="8862371" y="1600205"/>
              <a:ext cx="1700746" cy="3805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C97C43ED-A566-4A01-A97F-4CB1CC814A5D}"/>
                </a:ext>
              </a:extLst>
            </p:cNvPr>
            <p:cNvCxnSpPr>
              <a:cxnSpLocks/>
              <a:stCxn id="88" idx="2"/>
            </p:cNvCxnSpPr>
            <p:nvPr/>
          </p:nvCxnSpPr>
          <p:spPr>
            <a:xfrm flipH="1">
              <a:off x="5953385" y="2376523"/>
              <a:ext cx="1214052" cy="2464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B575B454-F46A-435B-B11E-20C05E7D5E37}"/>
                </a:ext>
              </a:extLst>
            </p:cNvPr>
            <p:cNvCxnSpPr>
              <a:cxnSpLocks/>
              <a:stCxn id="88" idx="2"/>
            </p:cNvCxnSpPr>
            <p:nvPr/>
          </p:nvCxnSpPr>
          <p:spPr>
            <a:xfrm>
              <a:off x="7167437" y="2376523"/>
              <a:ext cx="1099610" cy="2464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3D509C74-31A8-4CDC-9AE7-AF228AAA2BC1}"/>
                </a:ext>
              </a:extLst>
            </p:cNvPr>
            <p:cNvSpPr txBox="1"/>
            <p:nvPr/>
          </p:nvSpPr>
          <p:spPr>
            <a:xfrm>
              <a:off x="-87141" y="119473"/>
              <a:ext cx="5595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Der Aufbau von Reinstoffen auf der Teilchenebene: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2830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Microsoft Office PowerPoint</Application>
  <PresentationFormat>Breitbild</PresentationFormat>
  <Paragraphs>120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Claudia Eysel</dc:creator>
  <cp:lastModifiedBy>Claudia Eysel</cp:lastModifiedBy>
  <cp:revision>3</cp:revision>
  <dcterms:created xsi:type="dcterms:W3CDTF">2021-03-19T11:13:35Z</dcterms:created>
  <dcterms:modified xsi:type="dcterms:W3CDTF">2021-03-19T11:23:36Z</dcterms:modified>
</cp:coreProperties>
</file>