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95E9-0C17-445E-A6EE-2A5521A5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E7741-92AB-45D0-9BC9-619EBBEB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F714F8-60F7-45C7-8287-8E839D5E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BE52D-4389-4656-8D20-35C732BE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AB365-F175-47BB-B25E-D72403AE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8F9A6-9FFB-42EF-9F9B-11A7B8F8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57FBCA-A952-4DC7-99FA-A6BA7EB1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DCD0A-F595-4267-B65E-1FB8299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1A329-CDBD-4706-AD8F-A35B6A6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7F627-D043-4577-8BD7-F6ABB25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0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9899B3-8872-4F87-86B8-D32E2958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C01AEB-5D37-4893-8A94-FAF1298C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AFF90-F900-4A06-912F-83C31FB4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3B809-C664-450F-B61B-21F4DB0D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52656-0DDC-4841-B1C3-4990F71E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8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38964-75A5-4626-B2A4-09D02049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AA452-4F3D-4F30-B3BB-72A65151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048AD-8D6D-4AA8-94F8-6D06BAF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011C5-D46A-438B-8884-88C3F61D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20A5D-6487-4881-99DF-878D8D14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4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8EF0-EFC8-4B65-A7DE-728A703A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CF55F-0F31-4981-AD4B-F6FE05C6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1BC4A-4659-469D-90D0-2853BC4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A3514-E8E6-4840-A99E-E852968A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38CAD-88DB-48F2-9EC1-97E50993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0AC62-E455-4D32-8A86-DC17E6B6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B1BD6-F034-4FE7-ABC2-1E1C209F0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5EEA8C-7EC7-4082-93CF-CD893D0FE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F639D-307F-4BD3-9D04-528E308C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3FD927-87D4-41A6-A884-7D8FB092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243F5-0309-4A94-9549-9C4A597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0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11388-B30E-4ECC-8ED3-C484476D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6F8639-B676-4DBA-86D8-93187796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045AE-BDBA-459D-A10D-6E988189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27E65B-CD69-4166-83E9-21F519F5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27F1A5-2C2E-408F-A02C-011A6831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6B570-D145-46DA-8CD0-2A1C86CE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E7BBCC-387C-48EF-9C2E-47E5B89F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C21D3B-4B13-4E04-8C9F-9A68522C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0FBA-D059-4362-83C9-BB601669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C3CB8-ABA0-43C6-8664-A7FD7BA8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5F06E6-0A19-444B-A56A-0ACE8FE5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6413EC-5CC9-4797-9F54-65B30FBC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A0B3D1-8037-4E38-97D7-DE5F6AAA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35FE88-8695-4ABC-9420-B8F2D7F3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61FC67-9E91-45CE-ACCD-1474BB9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9C25C-9C36-4D8F-8F1A-4F21240A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695F0-5A99-4A07-B6D6-70ADB064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58BE8E-B379-456F-94BC-5AD18917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0B7C28-6B7A-4C63-97B9-F2B89671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2C4A27-BC35-4473-932B-5A7A8D1E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4A70E-7089-4B8B-981D-CD2AD0CB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5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40493-389C-4301-8491-8B04E46E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E10175-0E82-4E71-9BC7-40A9EF86F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396056-5B7E-4BE1-BF65-9299D0E2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3A38B0-3F3F-4553-89EF-38482EC1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BC2FB-8A35-4893-834A-F0D8506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CD8F02-C600-49C0-971A-4D129F40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A34218-2184-4609-9607-696CF7D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D18AAD-9A79-43D6-B8C5-1DA6E50A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84310-8286-4562-BDFF-703D172A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88B2-5370-4FD2-B657-BDACB8488F27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81AB7-02C9-4B5E-8D23-FA34F0031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12018-F08D-4F01-B8B0-7B4CF8B6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708A-C9A8-495E-912F-24FAA01EC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93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0A83E-A108-41C3-9BE3-7535A6D2F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112C2D-3F75-480A-838C-2659DEAB5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23.03.21</a:t>
            </a:r>
          </a:p>
        </p:txBody>
      </p:sp>
    </p:spTree>
    <p:extLst>
      <p:ext uri="{BB962C8B-B14F-4D97-AF65-F5344CB8AC3E}">
        <p14:creationId xmlns:p14="http://schemas.microsoft.com/office/powerpoint/2010/main" val="407709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FF343A3-F891-4557-837E-D89F8109D434}"/>
              </a:ext>
            </a:extLst>
          </p:cNvPr>
          <p:cNvSpPr txBox="1"/>
          <p:nvPr/>
        </p:nvSpPr>
        <p:spPr>
          <a:xfrm rot="20754068">
            <a:off x="4878513" y="2347773"/>
            <a:ext cx="24349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Edle Metalle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2DCAC2-36EA-476E-9EBC-10263D30213A}"/>
              </a:ext>
            </a:extLst>
          </p:cNvPr>
          <p:cNvSpPr txBox="1"/>
          <p:nvPr/>
        </p:nvSpPr>
        <p:spPr>
          <a:xfrm rot="936890">
            <a:off x="1621605" y="2108829"/>
            <a:ext cx="24349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Unedle Metalle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601091-E3E6-4C30-A1FD-F60D9C252855}"/>
              </a:ext>
            </a:extLst>
          </p:cNvPr>
          <p:cNvSpPr txBox="1"/>
          <p:nvPr/>
        </p:nvSpPr>
        <p:spPr>
          <a:xfrm rot="451681">
            <a:off x="8130788" y="3078800"/>
            <a:ext cx="311478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Bindungsbestreben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BF0EF-F539-48B1-B7CA-DB4F666C0E76}"/>
              </a:ext>
            </a:extLst>
          </p:cNvPr>
          <p:cNvSpPr txBox="1"/>
          <p:nvPr/>
        </p:nvSpPr>
        <p:spPr>
          <a:xfrm rot="20606787">
            <a:off x="1128445" y="4358336"/>
            <a:ext cx="323807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Sauerstoffspender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B10684-3FC7-43FD-86F5-CF0245018274}"/>
              </a:ext>
            </a:extLst>
          </p:cNvPr>
          <p:cNvSpPr txBox="1"/>
          <p:nvPr/>
        </p:nvSpPr>
        <p:spPr>
          <a:xfrm rot="980633">
            <a:off x="5984696" y="4734674"/>
            <a:ext cx="357027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Sauerstoffempfänger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0D5589-C7F2-4DD1-B8FA-30690A2AE6DF}"/>
              </a:ext>
            </a:extLst>
          </p:cNvPr>
          <p:cNvSpPr txBox="1"/>
          <p:nvPr/>
        </p:nvSpPr>
        <p:spPr>
          <a:xfrm>
            <a:off x="3661025" y="5749663"/>
            <a:ext cx="24349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Metalloxid</a:t>
            </a:r>
          </a:p>
        </p:txBody>
      </p:sp>
    </p:spTree>
    <p:extLst>
      <p:ext uri="{BB962C8B-B14F-4D97-AF65-F5344CB8AC3E}">
        <p14:creationId xmlns:p14="http://schemas.microsoft.com/office/powerpoint/2010/main" val="27827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F51928C-B15B-4B53-9316-7C9FC300D9BA}"/>
              </a:ext>
            </a:extLst>
          </p:cNvPr>
          <p:cNvSpPr txBox="1"/>
          <p:nvPr/>
        </p:nvSpPr>
        <p:spPr>
          <a:xfrm>
            <a:off x="605245" y="484330"/>
            <a:ext cx="72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Hausaufgaben: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7E07F9-A029-42F6-87E8-1B83F7B11C96}"/>
              </a:ext>
            </a:extLst>
          </p:cNvPr>
          <p:cNvSpPr txBox="1"/>
          <p:nvPr/>
        </p:nvSpPr>
        <p:spPr>
          <a:xfrm>
            <a:off x="3925390" y="672505"/>
            <a:ext cx="1863634" cy="4001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Stoffe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85F638-628F-4BFB-84D7-40243640FE81}"/>
              </a:ext>
            </a:extLst>
          </p:cNvPr>
          <p:cNvSpPr txBox="1"/>
          <p:nvPr/>
        </p:nvSpPr>
        <p:spPr>
          <a:xfrm>
            <a:off x="1210495" y="1846999"/>
            <a:ext cx="1863634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Gemische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783A8E-ED42-4C54-A6E9-838C95FE4B6E}"/>
              </a:ext>
            </a:extLst>
          </p:cNvPr>
          <p:cNvSpPr txBox="1"/>
          <p:nvPr/>
        </p:nvSpPr>
        <p:spPr>
          <a:xfrm>
            <a:off x="6396446" y="1846999"/>
            <a:ext cx="1863634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Reinstoffe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4F8A60-6E40-491B-B147-505F7BDCAF01}"/>
              </a:ext>
            </a:extLst>
          </p:cNvPr>
          <p:cNvSpPr txBox="1"/>
          <p:nvPr/>
        </p:nvSpPr>
        <p:spPr>
          <a:xfrm>
            <a:off x="167643" y="2657489"/>
            <a:ext cx="1863634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Homogene Gemische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D4ED7F-FD24-46C6-804D-BD96878A03CD}"/>
              </a:ext>
            </a:extLst>
          </p:cNvPr>
          <p:cNvSpPr txBox="1"/>
          <p:nvPr/>
        </p:nvSpPr>
        <p:spPr>
          <a:xfrm>
            <a:off x="2158643" y="2657489"/>
            <a:ext cx="1863634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Heterogene Gemische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C7D6878-B745-4A7A-90F2-4C7AC52B94C6}"/>
              </a:ext>
            </a:extLst>
          </p:cNvPr>
          <p:cNvSpPr txBox="1"/>
          <p:nvPr/>
        </p:nvSpPr>
        <p:spPr>
          <a:xfrm>
            <a:off x="4754883" y="2661250"/>
            <a:ext cx="1863634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Verbindungen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E5D742-1706-43D9-B795-B84C264B2815}"/>
              </a:ext>
            </a:extLst>
          </p:cNvPr>
          <p:cNvSpPr txBox="1"/>
          <p:nvPr/>
        </p:nvSpPr>
        <p:spPr>
          <a:xfrm>
            <a:off x="8425544" y="2661250"/>
            <a:ext cx="1863634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Elemente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7E7246-C020-4C7A-A04C-8AC40D639967}"/>
              </a:ext>
            </a:extLst>
          </p:cNvPr>
          <p:cNvSpPr txBox="1"/>
          <p:nvPr/>
        </p:nvSpPr>
        <p:spPr>
          <a:xfrm>
            <a:off x="7245534" y="3539994"/>
            <a:ext cx="117129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Metalle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2230D8-A7F5-4AF2-B174-6A15EDFF20D6}"/>
              </a:ext>
            </a:extLst>
          </p:cNvPr>
          <p:cNvSpPr txBox="1"/>
          <p:nvPr/>
        </p:nvSpPr>
        <p:spPr>
          <a:xfrm>
            <a:off x="8607326" y="3536051"/>
            <a:ext cx="151093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Halbmetalle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EA7C24-E541-44A2-A887-DCB7B4D9D748}"/>
              </a:ext>
            </a:extLst>
          </p:cNvPr>
          <p:cNvSpPr txBox="1"/>
          <p:nvPr/>
        </p:nvSpPr>
        <p:spPr>
          <a:xfrm>
            <a:off x="10358850" y="3536051"/>
            <a:ext cx="151093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Nichtmetalle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BA780FA-1F97-4EC1-B337-06CF82C796B1}"/>
              </a:ext>
            </a:extLst>
          </p:cNvPr>
          <p:cNvSpPr txBox="1"/>
          <p:nvPr/>
        </p:nvSpPr>
        <p:spPr>
          <a:xfrm>
            <a:off x="2682243" y="3492625"/>
            <a:ext cx="78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Milch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49D8A6F-1288-4E8A-835B-F02D5556DED7}"/>
              </a:ext>
            </a:extLst>
          </p:cNvPr>
          <p:cNvSpPr txBox="1"/>
          <p:nvPr/>
        </p:nvSpPr>
        <p:spPr>
          <a:xfrm>
            <a:off x="7266206" y="4044755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Magnesium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B6AECB2-7ED4-4414-8F91-A220DEE4BCA3}"/>
              </a:ext>
            </a:extLst>
          </p:cNvPr>
          <p:cNvSpPr txBox="1"/>
          <p:nvPr/>
        </p:nvSpPr>
        <p:spPr>
          <a:xfrm>
            <a:off x="5016140" y="3123293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Kupferoxid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01522E8-CD6F-471E-8F0F-A1B48E26B002}"/>
              </a:ext>
            </a:extLst>
          </p:cNvPr>
          <p:cNvSpPr txBox="1"/>
          <p:nvPr/>
        </p:nvSpPr>
        <p:spPr>
          <a:xfrm>
            <a:off x="10694130" y="4023730"/>
            <a:ext cx="1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Stickstoff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4FDB1B-5E9B-436C-942B-28906798B742}"/>
              </a:ext>
            </a:extLst>
          </p:cNvPr>
          <p:cNvSpPr txBox="1"/>
          <p:nvPr/>
        </p:nvSpPr>
        <p:spPr>
          <a:xfrm>
            <a:off x="7510045" y="4338397"/>
            <a:ext cx="85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Kupfer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2CC5B3-B32B-4A30-BB38-3C6682FC723C}"/>
              </a:ext>
            </a:extLst>
          </p:cNvPr>
          <p:cNvSpPr txBox="1"/>
          <p:nvPr/>
        </p:nvSpPr>
        <p:spPr>
          <a:xfrm>
            <a:off x="396241" y="3436909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Essigwasser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006AF23-786B-4C5E-8D1D-1ED9F925B59C}"/>
              </a:ext>
            </a:extLst>
          </p:cNvPr>
          <p:cNvSpPr txBox="1"/>
          <p:nvPr/>
        </p:nvSpPr>
        <p:spPr>
          <a:xfrm>
            <a:off x="7662439" y="4658428"/>
            <a:ext cx="7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Zink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CDE4B9-89EB-44A6-9722-31B756F6922E}"/>
              </a:ext>
            </a:extLst>
          </p:cNvPr>
          <p:cNvSpPr txBox="1"/>
          <p:nvPr/>
        </p:nvSpPr>
        <p:spPr>
          <a:xfrm>
            <a:off x="4794069" y="3424443"/>
            <a:ext cx="1706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Magnesiumoxid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070F3F8-7243-4249-96C8-623E58029CEB}"/>
              </a:ext>
            </a:extLst>
          </p:cNvPr>
          <p:cNvSpPr txBox="1"/>
          <p:nvPr/>
        </p:nvSpPr>
        <p:spPr>
          <a:xfrm>
            <a:off x="512739" y="3736106"/>
            <a:ext cx="1003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Messing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BC6BFF-F510-4C36-A917-6511E0B45023}"/>
              </a:ext>
            </a:extLst>
          </p:cNvPr>
          <p:cNvSpPr txBox="1"/>
          <p:nvPr/>
        </p:nvSpPr>
        <p:spPr>
          <a:xfrm>
            <a:off x="10585273" y="4322643"/>
            <a:ext cx="135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/>
              <a:t>Wasserstoff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2922AFB-FD66-4591-8D9E-F2A3DB1B14F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099460" y="2247109"/>
            <a:ext cx="1042852" cy="41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0E11EE-C4AC-41E8-970E-17C0EC3E130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142312" y="2247109"/>
            <a:ext cx="948148" cy="41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BFC14CC-6089-411A-A87C-FA6A639EAA7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686700" y="2247109"/>
            <a:ext cx="1641563" cy="4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66C92-7126-441A-AA3B-7F31FE6D2D2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28263" y="2247109"/>
            <a:ext cx="2029098" cy="4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0C84DFF-8922-47D8-9668-EFEAFFFE291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31184" y="3061360"/>
            <a:ext cx="1526177" cy="47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2A8994-8C13-4612-BA78-C9610E9F116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9357361" y="3061360"/>
            <a:ext cx="5434" cy="47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8EC0B2F-6241-43B3-8D92-60C8E9DB61F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357361" y="3061360"/>
            <a:ext cx="1756958" cy="47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47A965A-665C-4AFA-A2C5-5661C98ECC1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2142312" y="1072615"/>
            <a:ext cx="2714895" cy="77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3E9C23-D427-4C6C-A2A2-44125F050082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857207" y="1072615"/>
            <a:ext cx="2471056" cy="77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BB2188BD-568A-4AF3-82D2-6CD72079D33D}"/>
              </a:ext>
            </a:extLst>
          </p:cNvPr>
          <p:cNvSpPr txBox="1"/>
          <p:nvPr/>
        </p:nvSpPr>
        <p:spPr>
          <a:xfrm>
            <a:off x="2672441" y="57250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>
              <a:spcAft>
                <a:spcPts val="600"/>
              </a:spcAft>
            </a:pPr>
            <a:r>
              <a:rPr lang="de-DE" sz="1800" i="1" dirty="0"/>
              <a:t>Milch, Magnesium, Kupferoxid, Stickstoff, Kupfer, Essigwasser, Zink, Magnesiumoxid, Messing, Wasserstoff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5748A791-929C-42B3-A9F2-9D2A5B02A848}"/>
              </a:ext>
            </a:extLst>
          </p:cNvPr>
          <p:cNvGrpSpPr/>
          <p:nvPr/>
        </p:nvGrpSpPr>
        <p:grpSpPr>
          <a:xfrm>
            <a:off x="7506794" y="238538"/>
            <a:ext cx="2729046" cy="1089465"/>
            <a:chOff x="7459571" y="343425"/>
            <a:chExt cx="2416618" cy="1105657"/>
          </a:xfrm>
        </p:grpSpPr>
        <p:sp>
          <p:nvSpPr>
            <p:cNvPr id="73" name="Sprechblase: oval 72">
              <a:extLst>
                <a:ext uri="{FF2B5EF4-FFF2-40B4-BE49-F238E27FC236}">
                  <a16:creationId xmlns:a16="http://schemas.microsoft.com/office/drawing/2014/main" id="{8EAD7D5F-69A0-4BE7-90C5-180C725659D6}"/>
                </a:ext>
              </a:extLst>
            </p:cNvPr>
            <p:cNvSpPr/>
            <p:nvPr/>
          </p:nvSpPr>
          <p:spPr>
            <a:xfrm>
              <a:off x="7572102" y="357482"/>
              <a:ext cx="2103109" cy="1091600"/>
            </a:xfrm>
            <a:prstGeom prst="wedgeEllipseCallout">
              <a:avLst>
                <a:gd name="adj1" fmla="val -46132"/>
                <a:gd name="adj2" fmla="val 9147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21ED115A-1543-4718-B621-040D1F2CBF89}"/>
                </a:ext>
              </a:extLst>
            </p:cNvPr>
            <p:cNvSpPr txBox="1"/>
            <p:nvPr/>
          </p:nvSpPr>
          <p:spPr>
            <a:xfrm>
              <a:off x="7459571" y="343425"/>
              <a:ext cx="2416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Durch </a:t>
              </a:r>
              <a:r>
                <a:rPr lang="de-DE" sz="1400" dirty="0" err="1"/>
                <a:t>herkömmlicheTrennverfahren</a:t>
              </a:r>
              <a:r>
                <a:rPr lang="de-DE" sz="1400" dirty="0"/>
                <a:t> nicht zerlegbar, nur durch chemische Reaktionen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B9056D7-71A1-40DC-8A44-93FF33C1DFC3}"/>
              </a:ext>
            </a:extLst>
          </p:cNvPr>
          <p:cNvGrpSpPr/>
          <p:nvPr/>
        </p:nvGrpSpPr>
        <p:grpSpPr>
          <a:xfrm>
            <a:off x="9831979" y="1503197"/>
            <a:ext cx="1756958" cy="968651"/>
            <a:chOff x="9831979" y="1503197"/>
            <a:chExt cx="1756958" cy="968651"/>
          </a:xfrm>
        </p:grpSpPr>
        <p:sp>
          <p:nvSpPr>
            <p:cNvPr id="71" name="Sprechblase: oval 70">
              <a:extLst>
                <a:ext uri="{FF2B5EF4-FFF2-40B4-BE49-F238E27FC236}">
                  <a16:creationId xmlns:a16="http://schemas.microsoft.com/office/drawing/2014/main" id="{7EB08FA6-FDB2-4E36-8FB1-62DB23BF2C9F}"/>
                </a:ext>
              </a:extLst>
            </p:cNvPr>
            <p:cNvSpPr/>
            <p:nvPr/>
          </p:nvSpPr>
          <p:spPr>
            <a:xfrm>
              <a:off x="9831979" y="1503197"/>
              <a:ext cx="1756958" cy="968651"/>
            </a:xfrm>
            <a:prstGeom prst="wedgeEllipseCallout">
              <a:avLst>
                <a:gd name="adj1" fmla="val -46112"/>
                <a:gd name="adj2" fmla="val 642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1318EF88-2AE3-438F-B8D2-AEB8CED34BC2}"/>
                </a:ext>
              </a:extLst>
            </p:cNvPr>
            <p:cNvSpPr txBox="1"/>
            <p:nvPr/>
          </p:nvSpPr>
          <p:spPr>
            <a:xfrm>
              <a:off x="9997441" y="1637631"/>
              <a:ext cx="1449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Sind nur aus einer Atomsorte aufgebaut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F53A0F9-AAA0-45DF-88C1-DF2FBA70132C}"/>
              </a:ext>
            </a:extLst>
          </p:cNvPr>
          <p:cNvGrpSpPr/>
          <p:nvPr/>
        </p:nvGrpSpPr>
        <p:grpSpPr>
          <a:xfrm>
            <a:off x="4138756" y="1575147"/>
            <a:ext cx="1667688" cy="810492"/>
            <a:chOff x="4138756" y="1575147"/>
            <a:chExt cx="1667688" cy="810492"/>
          </a:xfrm>
        </p:grpSpPr>
        <p:sp>
          <p:nvSpPr>
            <p:cNvPr id="74" name="Sprechblase: oval 73">
              <a:extLst>
                <a:ext uri="{FF2B5EF4-FFF2-40B4-BE49-F238E27FC236}">
                  <a16:creationId xmlns:a16="http://schemas.microsoft.com/office/drawing/2014/main" id="{FFD8D5C2-2BD3-48B3-8CFB-6701AB052C59}"/>
                </a:ext>
              </a:extLst>
            </p:cNvPr>
            <p:cNvSpPr/>
            <p:nvPr/>
          </p:nvSpPr>
          <p:spPr>
            <a:xfrm>
              <a:off x="4138756" y="1575147"/>
              <a:ext cx="1667688" cy="793739"/>
            </a:xfrm>
            <a:prstGeom prst="wedgeEllipseCallout">
              <a:avLst>
                <a:gd name="adj1" fmla="val 29820"/>
                <a:gd name="adj2" fmla="val 8444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7D328B-8693-4471-BD04-CCBDF44DC46E}"/>
                </a:ext>
              </a:extLst>
            </p:cNvPr>
            <p:cNvSpPr txBox="1"/>
            <p:nvPr/>
          </p:nvSpPr>
          <p:spPr>
            <a:xfrm>
              <a:off x="4147462" y="1646975"/>
              <a:ext cx="1641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Sind aus mehreren Atomsorten aufgebaut</a:t>
              </a:r>
            </a:p>
          </p:txBody>
        </p: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F6F1045F-6AD6-4739-BC57-C42B8E181823}"/>
              </a:ext>
            </a:extLst>
          </p:cNvPr>
          <p:cNvSpPr/>
          <p:nvPr/>
        </p:nvSpPr>
        <p:spPr>
          <a:xfrm>
            <a:off x="4250860" y="1702359"/>
            <a:ext cx="6560813" cy="18633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900FE8B-56BF-4F5A-9AA7-FB3CC71A8FC3}"/>
              </a:ext>
            </a:extLst>
          </p:cNvPr>
          <p:cNvSpPr txBox="1"/>
          <p:nvPr/>
        </p:nvSpPr>
        <p:spPr>
          <a:xfrm>
            <a:off x="740229" y="425595"/>
            <a:ext cx="69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Arbeitsauftrag für die restliche Unterrichtsstunde: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9518B5-A13D-4053-A5A6-D8DAD765F3A1}"/>
              </a:ext>
            </a:extLst>
          </p:cNvPr>
          <p:cNvSpPr txBox="1"/>
          <p:nvPr/>
        </p:nvSpPr>
        <p:spPr>
          <a:xfrm>
            <a:off x="740229" y="1004594"/>
            <a:ext cx="1101634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1. </a:t>
            </a:r>
            <a:r>
              <a:rPr lang="de-DE" dirty="0" err="1"/>
              <a:t>Lies</a:t>
            </a:r>
            <a:r>
              <a:rPr lang="de-DE" dirty="0"/>
              <a:t> im Buch S. 106 und 107 (hier nur die Punkte 1. 2. und 4.)</a:t>
            </a:r>
          </a:p>
          <a:p>
            <a:pPr>
              <a:spcAft>
                <a:spcPts val="600"/>
              </a:spcAft>
            </a:pPr>
            <a:r>
              <a:rPr lang="de-DE" dirty="0"/>
              <a:t>    Beantworte hierzu schriftlich folgende Fragen: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Nenne das Unterscheidungsmerkmal von Reinstoffen und Stoffgemischen.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Unterscheide Elemente und Verbindung anhand von zwei Merkmalen.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Erkläre den Begriff Molekül.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Erkläre die Begriffe Ionen und Ionengitter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Nenne den Stoff, der aufgrund seiner Stoffteilchen die höchste Schmelztemperatur hat: </a:t>
            </a:r>
          </a:p>
          <a:p>
            <a:pPr marL="444500">
              <a:spcAft>
                <a:spcPts val="600"/>
              </a:spcAft>
            </a:pPr>
            <a:r>
              <a:rPr lang="de-DE" i="1" dirty="0"/>
              <a:t>Eisen (</a:t>
            </a:r>
            <a:r>
              <a:rPr lang="de-DE" i="1" dirty="0" err="1"/>
              <a:t>Fe</a:t>
            </a:r>
            <a:r>
              <a:rPr lang="de-DE" i="1" dirty="0"/>
              <a:t>), Kaliumchlorid (KCl), Schwefelwasserstoff (H</a:t>
            </a:r>
            <a:r>
              <a:rPr lang="de-DE" i="1" baseline="-25000" dirty="0"/>
              <a:t>2</a:t>
            </a:r>
            <a:r>
              <a:rPr lang="de-DE" i="1" dirty="0"/>
              <a:t>S), Helium (He)</a:t>
            </a:r>
            <a:r>
              <a:rPr lang="de-DE" dirty="0"/>
              <a:t>. Begründe deine Antwort.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4B63ED-29AC-4D8D-84A1-2EB363D8AB03}"/>
              </a:ext>
            </a:extLst>
          </p:cNvPr>
          <p:cNvSpPr txBox="1"/>
          <p:nvPr/>
        </p:nvSpPr>
        <p:spPr>
          <a:xfrm>
            <a:off x="740229" y="4061194"/>
            <a:ext cx="10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 Bearbeite die AB 1 und 2  auf den nachfolgenden Seiten. </a:t>
            </a:r>
          </a:p>
          <a:p>
            <a:pPr marL="269875"/>
            <a:r>
              <a:rPr lang="de-DE" dirty="0"/>
              <a:t>Du kannst sie direkt in der Datei bearbeiten, wenn du sie heruntergeladen hast.</a:t>
            </a:r>
          </a:p>
        </p:txBody>
      </p:sp>
    </p:spTree>
    <p:extLst>
      <p:ext uri="{BB962C8B-B14F-4D97-AF65-F5344CB8AC3E}">
        <p14:creationId xmlns:p14="http://schemas.microsoft.com/office/powerpoint/2010/main" val="303028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14CC86-3957-4264-86F8-55AAC1E77EC2}"/>
              </a:ext>
            </a:extLst>
          </p:cNvPr>
          <p:cNvSpPr txBox="1"/>
          <p:nvPr/>
        </p:nvSpPr>
        <p:spPr>
          <a:xfrm>
            <a:off x="546511" y="38216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AB 1:    </a:t>
            </a:r>
            <a:r>
              <a:rPr lang="de-DE" dirty="0"/>
              <a:t>Notiere zu jedem Kästchen, ob</a:t>
            </a:r>
          </a:p>
          <a:p>
            <a:pPr marL="714375"/>
            <a:r>
              <a:rPr lang="de-DE" dirty="0"/>
              <a:t>a. … es eine Verbindung oder ein Element ist</a:t>
            </a:r>
          </a:p>
          <a:p>
            <a:pPr marL="714375"/>
            <a:r>
              <a:rPr lang="de-DE" dirty="0"/>
              <a:t>b. … es einen flüssigen, festen oder gasförmigen Aggregatzustand darstellt</a:t>
            </a:r>
          </a:p>
          <a:p>
            <a:pPr marL="714375"/>
            <a:r>
              <a:rPr lang="de-DE" dirty="0"/>
              <a:t>c. … die kleinsten Teilchen Atome, Moleküle oder Ionen sind.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AC2AAD-5B72-4F07-806A-FD9D79C4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1" y="1938614"/>
            <a:ext cx="1140823" cy="11452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2E07304-F682-4676-A45F-9761DBF7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6" y="3413492"/>
            <a:ext cx="1078958" cy="10918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BFA9EA-1241-4870-90FB-630FB755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6" y="4882420"/>
            <a:ext cx="1104749" cy="10918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2B08A8F-73F6-4E91-A13B-8D113200F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30" y="1869265"/>
            <a:ext cx="1168094" cy="114527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A70768B-FDCF-4CBD-B9E3-3305EEBB83DA}"/>
              </a:ext>
            </a:extLst>
          </p:cNvPr>
          <p:cNvGrpSpPr/>
          <p:nvPr/>
        </p:nvGrpSpPr>
        <p:grpSpPr>
          <a:xfrm>
            <a:off x="4591430" y="3280715"/>
            <a:ext cx="1259951" cy="1296043"/>
            <a:chOff x="4654703" y="2891286"/>
            <a:chExt cx="1259951" cy="129604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DA02FAC-1102-4D7D-9A2F-DC2F4929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6430" y="2981228"/>
              <a:ext cx="1168094" cy="1140717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4C53717-890B-4A06-ACC9-98D35412E0B0}"/>
                </a:ext>
              </a:extLst>
            </p:cNvPr>
            <p:cNvSpPr txBox="1"/>
            <p:nvPr/>
          </p:nvSpPr>
          <p:spPr>
            <a:xfrm>
              <a:off x="4657725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C85FDBC-C192-4B72-98EA-7751140EFA89}"/>
                </a:ext>
              </a:extLst>
            </p:cNvPr>
            <p:cNvSpPr txBox="1"/>
            <p:nvPr/>
          </p:nvSpPr>
          <p:spPr>
            <a:xfrm>
              <a:off x="4840255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1D2E63-3C86-41A7-B9BB-522A7BD10BD7}"/>
                </a:ext>
              </a:extLst>
            </p:cNvPr>
            <p:cNvSpPr txBox="1"/>
            <p:nvPr/>
          </p:nvSpPr>
          <p:spPr>
            <a:xfrm>
              <a:off x="4983130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718CCA8-1E13-4F63-9E9A-9ADD3BCE62BB}"/>
                </a:ext>
              </a:extLst>
            </p:cNvPr>
            <p:cNvSpPr txBox="1"/>
            <p:nvPr/>
          </p:nvSpPr>
          <p:spPr>
            <a:xfrm>
              <a:off x="5165660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7105568-9CEF-4F3D-B29A-BF3C0C412016}"/>
                </a:ext>
              </a:extLst>
            </p:cNvPr>
            <p:cNvSpPr txBox="1"/>
            <p:nvPr/>
          </p:nvSpPr>
          <p:spPr>
            <a:xfrm>
              <a:off x="5290952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7EB9BC8-2654-47AB-9DF3-55447CC0C29E}"/>
                </a:ext>
              </a:extLst>
            </p:cNvPr>
            <p:cNvSpPr txBox="1"/>
            <p:nvPr/>
          </p:nvSpPr>
          <p:spPr>
            <a:xfrm>
              <a:off x="5473482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575E542-C973-4B37-AB4F-05ECF54D8341}"/>
                </a:ext>
              </a:extLst>
            </p:cNvPr>
            <p:cNvSpPr txBox="1"/>
            <p:nvPr/>
          </p:nvSpPr>
          <p:spPr>
            <a:xfrm>
              <a:off x="5601796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CFB96E-8D45-4C85-B038-AD749685045B}"/>
                </a:ext>
              </a:extLst>
            </p:cNvPr>
            <p:cNvSpPr txBox="1"/>
            <p:nvPr/>
          </p:nvSpPr>
          <p:spPr>
            <a:xfrm>
              <a:off x="4797578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675F986-A1CE-4908-A750-B322523F21D7}"/>
                </a:ext>
              </a:extLst>
            </p:cNvPr>
            <p:cNvSpPr txBox="1"/>
            <p:nvPr/>
          </p:nvSpPr>
          <p:spPr>
            <a:xfrm>
              <a:off x="4980108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A8904C7-1DCF-4B45-8D9F-3F01C00463A2}"/>
                </a:ext>
              </a:extLst>
            </p:cNvPr>
            <p:cNvSpPr txBox="1"/>
            <p:nvPr/>
          </p:nvSpPr>
          <p:spPr>
            <a:xfrm>
              <a:off x="5122983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EC4C236-A6C3-4F65-A9B0-525701F204C8}"/>
                </a:ext>
              </a:extLst>
            </p:cNvPr>
            <p:cNvSpPr txBox="1"/>
            <p:nvPr/>
          </p:nvSpPr>
          <p:spPr>
            <a:xfrm>
              <a:off x="5305513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DE42175-12AD-4594-8809-4AE9218AC5FC}"/>
                </a:ext>
              </a:extLst>
            </p:cNvPr>
            <p:cNvSpPr txBox="1"/>
            <p:nvPr/>
          </p:nvSpPr>
          <p:spPr>
            <a:xfrm>
              <a:off x="5430805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BA96A4E-9286-4345-A38D-C2F0CA04E0A0}"/>
                </a:ext>
              </a:extLst>
            </p:cNvPr>
            <p:cNvSpPr txBox="1"/>
            <p:nvPr/>
          </p:nvSpPr>
          <p:spPr>
            <a:xfrm>
              <a:off x="5613335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FC6B02-09A2-47B3-9ECB-3FADB9BE25AA}"/>
                </a:ext>
              </a:extLst>
            </p:cNvPr>
            <p:cNvSpPr txBox="1"/>
            <p:nvPr/>
          </p:nvSpPr>
          <p:spPr>
            <a:xfrm>
              <a:off x="4655711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75294BB-AF2C-455C-B4B6-07FBB3441472}"/>
                </a:ext>
              </a:extLst>
            </p:cNvPr>
            <p:cNvSpPr txBox="1"/>
            <p:nvPr/>
          </p:nvSpPr>
          <p:spPr>
            <a:xfrm>
              <a:off x="4838241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7E3235D-6DD1-403D-9036-DAE62CA0C761}"/>
                </a:ext>
              </a:extLst>
            </p:cNvPr>
            <p:cNvSpPr txBox="1"/>
            <p:nvPr/>
          </p:nvSpPr>
          <p:spPr>
            <a:xfrm>
              <a:off x="4981116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3FB98FB-A40E-43B8-8CC5-40D583186110}"/>
                </a:ext>
              </a:extLst>
            </p:cNvPr>
            <p:cNvSpPr txBox="1"/>
            <p:nvPr/>
          </p:nvSpPr>
          <p:spPr>
            <a:xfrm>
              <a:off x="5163646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0CBEF8E-D328-463F-BDFA-28E3A1B5ADE4}"/>
                </a:ext>
              </a:extLst>
            </p:cNvPr>
            <p:cNvSpPr txBox="1"/>
            <p:nvPr/>
          </p:nvSpPr>
          <p:spPr>
            <a:xfrm>
              <a:off x="5288938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A0B7E76-099C-44D7-8C35-B1F48AA1DC6D}"/>
                </a:ext>
              </a:extLst>
            </p:cNvPr>
            <p:cNvSpPr txBox="1"/>
            <p:nvPr/>
          </p:nvSpPr>
          <p:spPr>
            <a:xfrm>
              <a:off x="5471468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07F12A6-F9F3-470C-B3B2-185943E2AC49}"/>
                </a:ext>
              </a:extLst>
            </p:cNvPr>
            <p:cNvSpPr txBox="1"/>
            <p:nvPr/>
          </p:nvSpPr>
          <p:spPr>
            <a:xfrm>
              <a:off x="5599782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557EDF4-F12C-46CE-9AB9-996D1066925B}"/>
                </a:ext>
              </a:extLst>
            </p:cNvPr>
            <p:cNvSpPr txBox="1"/>
            <p:nvPr/>
          </p:nvSpPr>
          <p:spPr>
            <a:xfrm>
              <a:off x="4813147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8687CE-AAF5-41F0-B76F-B28660CEAC2C}"/>
                </a:ext>
              </a:extLst>
            </p:cNvPr>
            <p:cNvSpPr txBox="1"/>
            <p:nvPr/>
          </p:nvSpPr>
          <p:spPr>
            <a:xfrm>
              <a:off x="4995677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2FB072E-D9BF-4811-A6DA-473A3471045C}"/>
                </a:ext>
              </a:extLst>
            </p:cNvPr>
            <p:cNvSpPr txBox="1"/>
            <p:nvPr/>
          </p:nvSpPr>
          <p:spPr>
            <a:xfrm>
              <a:off x="5138552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E401E71-4242-45D3-9AF8-FD810578B736}"/>
                </a:ext>
              </a:extLst>
            </p:cNvPr>
            <p:cNvSpPr txBox="1"/>
            <p:nvPr/>
          </p:nvSpPr>
          <p:spPr>
            <a:xfrm>
              <a:off x="5321082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FDBE5E4-7E52-4C6E-9E70-894A11A6018C}"/>
                </a:ext>
              </a:extLst>
            </p:cNvPr>
            <p:cNvSpPr txBox="1"/>
            <p:nvPr/>
          </p:nvSpPr>
          <p:spPr>
            <a:xfrm>
              <a:off x="5446374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8D93D49-79FD-4975-AAE3-135FAB8050B4}"/>
                </a:ext>
              </a:extLst>
            </p:cNvPr>
            <p:cNvSpPr txBox="1"/>
            <p:nvPr/>
          </p:nvSpPr>
          <p:spPr>
            <a:xfrm>
              <a:off x="5628904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648E17C-82A8-4BDB-ABCF-69A4F93B04A4}"/>
                </a:ext>
              </a:extLst>
            </p:cNvPr>
            <p:cNvSpPr txBox="1"/>
            <p:nvPr/>
          </p:nvSpPr>
          <p:spPr>
            <a:xfrm>
              <a:off x="4655711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5BF1333-1B57-4A7F-91B4-6EA86B9BFB6C}"/>
                </a:ext>
              </a:extLst>
            </p:cNvPr>
            <p:cNvSpPr txBox="1"/>
            <p:nvPr/>
          </p:nvSpPr>
          <p:spPr>
            <a:xfrm>
              <a:off x="4838241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3400913-C961-4B29-A32E-F932A359AEED}"/>
                </a:ext>
              </a:extLst>
            </p:cNvPr>
            <p:cNvSpPr txBox="1"/>
            <p:nvPr/>
          </p:nvSpPr>
          <p:spPr>
            <a:xfrm>
              <a:off x="4981116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E6E166A-7E3C-4FB4-BE9D-3A0093E60DF4}"/>
                </a:ext>
              </a:extLst>
            </p:cNvPr>
            <p:cNvSpPr txBox="1"/>
            <p:nvPr/>
          </p:nvSpPr>
          <p:spPr>
            <a:xfrm>
              <a:off x="5163646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2DF17B4-329B-4B00-829E-604E93D5F813}"/>
                </a:ext>
              </a:extLst>
            </p:cNvPr>
            <p:cNvSpPr txBox="1"/>
            <p:nvPr/>
          </p:nvSpPr>
          <p:spPr>
            <a:xfrm>
              <a:off x="5288938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2535A12-2731-4D86-8504-F9BD29C122C0}"/>
                </a:ext>
              </a:extLst>
            </p:cNvPr>
            <p:cNvSpPr txBox="1"/>
            <p:nvPr/>
          </p:nvSpPr>
          <p:spPr>
            <a:xfrm>
              <a:off x="5471468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959196BD-E370-4DF4-87A6-3ED022C3FEAF}"/>
                </a:ext>
              </a:extLst>
            </p:cNvPr>
            <p:cNvSpPr txBox="1"/>
            <p:nvPr/>
          </p:nvSpPr>
          <p:spPr>
            <a:xfrm>
              <a:off x="5599782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AFEA406-CCB6-4010-AD7B-F3390682B1BB}"/>
                </a:ext>
              </a:extLst>
            </p:cNvPr>
            <p:cNvSpPr txBox="1"/>
            <p:nvPr/>
          </p:nvSpPr>
          <p:spPr>
            <a:xfrm>
              <a:off x="4812139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3DB974D-7659-41A1-A4BE-8C6EB0C1B159}"/>
                </a:ext>
              </a:extLst>
            </p:cNvPr>
            <p:cNvSpPr txBox="1"/>
            <p:nvPr/>
          </p:nvSpPr>
          <p:spPr>
            <a:xfrm>
              <a:off x="4994669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ADFC35-71D2-4F5C-B28A-88B4B876CFE8}"/>
                </a:ext>
              </a:extLst>
            </p:cNvPr>
            <p:cNvSpPr txBox="1"/>
            <p:nvPr/>
          </p:nvSpPr>
          <p:spPr>
            <a:xfrm>
              <a:off x="5137544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67F4343-9DB2-47BF-B3B4-F7ABA744587D}"/>
                </a:ext>
              </a:extLst>
            </p:cNvPr>
            <p:cNvSpPr txBox="1"/>
            <p:nvPr/>
          </p:nvSpPr>
          <p:spPr>
            <a:xfrm>
              <a:off x="5320074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E8EFF5B-BA10-498D-B344-5014C7512DFE}"/>
                </a:ext>
              </a:extLst>
            </p:cNvPr>
            <p:cNvSpPr txBox="1"/>
            <p:nvPr/>
          </p:nvSpPr>
          <p:spPr>
            <a:xfrm>
              <a:off x="5445366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5154294-936A-46A9-AFE2-95032F60137B}"/>
                </a:ext>
              </a:extLst>
            </p:cNvPr>
            <p:cNvSpPr txBox="1"/>
            <p:nvPr/>
          </p:nvSpPr>
          <p:spPr>
            <a:xfrm>
              <a:off x="5627896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4469CB1-7D66-4B43-9E8A-24F1FBB90CE0}"/>
                </a:ext>
              </a:extLst>
            </p:cNvPr>
            <p:cNvSpPr txBox="1"/>
            <p:nvPr/>
          </p:nvSpPr>
          <p:spPr>
            <a:xfrm>
              <a:off x="4654703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51F25CC-0F52-487E-985E-66F4002A6133}"/>
                </a:ext>
              </a:extLst>
            </p:cNvPr>
            <p:cNvSpPr txBox="1"/>
            <p:nvPr/>
          </p:nvSpPr>
          <p:spPr>
            <a:xfrm>
              <a:off x="4837233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B6E1E63-B9ED-48F7-80F8-545A18FFCC22}"/>
                </a:ext>
              </a:extLst>
            </p:cNvPr>
            <p:cNvSpPr txBox="1"/>
            <p:nvPr/>
          </p:nvSpPr>
          <p:spPr>
            <a:xfrm>
              <a:off x="4980108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E5A2FAF0-B1A2-417C-B63E-54169ED19521}"/>
                </a:ext>
              </a:extLst>
            </p:cNvPr>
            <p:cNvSpPr txBox="1"/>
            <p:nvPr/>
          </p:nvSpPr>
          <p:spPr>
            <a:xfrm>
              <a:off x="5162638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5BF9C4F-F310-4198-BEFE-5C846FDDBB1D}"/>
                </a:ext>
              </a:extLst>
            </p:cNvPr>
            <p:cNvSpPr txBox="1"/>
            <p:nvPr/>
          </p:nvSpPr>
          <p:spPr>
            <a:xfrm>
              <a:off x="5287930" y="380923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2A1961D-8A99-45F7-9865-3F28CDE6E93A}"/>
                </a:ext>
              </a:extLst>
            </p:cNvPr>
            <p:cNvSpPr txBox="1"/>
            <p:nvPr/>
          </p:nvSpPr>
          <p:spPr>
            <a:xfrm>
              <a:off x="5470460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DFA1C54-A5B1-4E3C-B2EF-BD6113553AF1}"/>
                </a:ext>
              </a:extLst>
            </p:cNvPr>
            <p:cNvSpPr txBox="1"/>
            <p:nvPr/>
          </p:nvSpPr>
          <p:spPr>
            <a:xfrm>
              <a:off x="5598774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ABDCB89-8564-4AE8-8C8D-6A7954280404}"/>
                </a:ext>
              </a:extLst>
            </p:cNvPr>
            <p:cNvSpPr txBox="1"/>
            <p:nvPr/>
          </p:nvSpPr>
          <p:spPr>
            <a:xfrm>
              <a:off x="4680432" y="303638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C8505965-792C-4F39-B3E5-276FD0BDD4C1}"/>
                </a:ext>
              </a:extLst>
            </p:cNvPr>
            <p:cNvSpPr txBox="1"/>
            <p:nvPr/>
          </p:nvSpPr>
          <p:spPr>
            <a:xfrm>
              <a:off x="4688949" y="335056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97CE6D1-7870-4B41-BF6F-FAE36DA175C1}"/>
                </a:ext>
              </a:extLst>
            </p:cNvPr>
            <p:cNvSpPr txBox="1"/>
            <p:nvPr/>
          </p:nvSpPr>
          <p:spPr>
            <a:xfrm>
              <a:off x="4680805" y="3656994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FBA61BC6-143D-4DDD-86CD-F57FBFAD5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313" y="4825673"/>
            <a:ext cx="1152798" cy="116194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8F5FE5C1-A5E1-412E-AE34-0107B7F5F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4879" y="4766497"/>
            <a:ext cx="1070809" cy="107080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D521BC-B0FD-4CAF-A70C-E1E5A3908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4879" y="3318097"/>
            <a:ext cx="1070809" cy="1075058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AD311A0F-CA68-47A6-8D51-41A21A4DBD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6819" y="1869697"/>
            <a:ext cx="1088010" cy="107505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CCF5F87E-7D06-4674-9CED-F27C102A2288}"/>
              </a:ext>
            </a:extLst>
          </p:cNvPr>
          <p:cNvSpPr txBox="1"/>
          <p:nvPr/>
        </p:nvSpPr>
        <p:spPr>
          <a:xfrm>
            <a:off x="1759863" y="2049588"/>
            <a:ext cx="183750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Verbindung</a:t>
            </a:r>
          </a:p>
          <a:p>
            <a:r>
              <a:rPr lang="de-DE" dirty="0"/>
              <a:t>b. flüssig</a:t>
            </a:r>
          </a:p>
          <a:p>
            <a:r>
              <a:rPr lang="de-DE" dirty="0"/>
              <a:t>c. Moleküle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0199C8D-E4CF-4233-8222-346AC5478E94}"/>
              </a:ext>
            </a:extLst>
          </p:cNvPr>
          <p:cNvSpPr txBox="1"/>
          <p:nvPr/>
        </p:nvSpPr>
        <p:spPr>
          <a:xfrm>
            <a:off x="1759713" y="3496990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Element</a:t>
            </a:r>
          </a:p>
          <a:p>
            <a:r>
              <a:rPr lang="de-DE" dirty="0"/>
              <a:t>b. gasförmig</a:t>
            </a:r>
          </a:p>
          <a:p>
            <a:r>
              <a:rPr lang="de-DE" dirty="0"/>
              <a:t>c. Atome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E9F89D7-A81F-4D9C-AFB6-366A431647C0}"/>
              </a:ext>
            </a:extLst>
          </p:cNvPr>
          <p:cNvSpPr txBox="1"/>
          <p:nvPr/>
        </p:nvSpPr>
        <p:spPr>
          <a:xfrm>
            <a:off x="1759713" y="4944392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Element</a:t>
            </a:r>
          </a:p>
          <a:p>
            <a:r>
              <a:rPr lang="de-DE" dirty="0"/>
              <a:t>b. Fest / flüssig</a:t>
            </a:r>
          </a:p>
          <a:p>
            <a:r>
              <a:rPr lang="de-DE" dirty="0"/>
              <a:t>c. Atome 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D049175-9501-4589-96CE-49D78040386C}"/>
              </a:ext>
            </a:extLst>
          </p:cNvPr>
          <p:cNvSpPr txBox="1"/>
          <p:nvPr/>
        </p:nvSpPr>
        <p:spPr>
          <a:xfrm>
            <a:off x="5801990" y="1980240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Verbindung </a:t>
            </a:r>
          </a:p>
          <a:p>
            <a:r>
              <a:rPr lang="de-DE" dirty="0"/>
              <a:t>b. gasförmig</a:t>
            </a:r>
          </a:p>
          <a:p>
            <a:r>
              <a:rPr lang="de-DE" dirty="0"/>
              <a:t>c. Moleküle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2875C4A-4953-41D5-ABF3-236D38602AEF}"/>
              </a:ext>
            </a:extLst>
          </p:cNvPr>
          <p:cNvSpPr txBox="1"/>
          <p:nvPr/>
        </p:nvSpPr>
        <p:spPr>
          <a:xfrm>
            <a:off x="5832111" y="3454614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Verbindung</a:t>
            </a:r>
          </a:p>
          <a:p>
            <a:r>
              <a:rPr lang="de-DE" dirty="0"/>
              <a:t>b. fest</a:t>
            </a:r>
          </a:p>
          <a:p>
            <a:r>
              <a:rPr lang="de-DE" dirty="0"/>
              <a:t>c. Ionen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ACC9975-16AA-473E-B6B2-591AFD5A2E8A}"/>
              </a:ext>
            </a:extLst>
          </p:cNvPr>
          <p:cNvSpPr txBox="1"/>
          <p:nvPr/>
        </p:nvSpPr>
        <p:spPr>
          <a:xfrm>
            <a:off x="5850373" y="4905607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Element</a:t>
            </a:r>
          </a:p>
          <a:p>
            <a:r>
              <a:rPr lang="de-DE" dirty="0"/>
              <a:t>b. fest</a:t>
            </a:r>
          </a:p>
          <a:p>
            <a:r>
              <a:rPr lang="de-DE" dirty="0"/>
              <a:t>c. Atome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7A22A8D-FC2F-4EBE-96E6-13A01190A784}"/>
              </a:ext>
            </a:extLst>
          </p:cNvPr>
          <p:cNvSpPr txBox="1"/>
          <p:nvPr/>
        </p:nvSpPr>
        <p:spPr>
          <a:xfrm>
            <a:off x="9617411" y="1938614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Verbindung</a:t>
            </a:r>
          </a:p>
          <a:p>
            <a:r>
              <a:rPr lang="de-DE" dirty="0"/>
              <a:t>b. flüssig</a:t>
            </a:r>
          </a:p>
          <a:p>
            <a:r>
              <a:rPr lang="de-DE" dirty="0"/>
              <a:t>c. Moleküle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32996C0B-B0B3-4C08-B348-D8BA7C360FE6}"/>
              </a:ext>
            </a:extLst>
          </p:cNvPr>
          <p:cNvSpPr txBox="1"/>
          <p:nvPr/>
        </p:nvSpPr>
        <p:spPr>
          <a:xfrm>
            <a:off x="9617411" y="3370657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Element</a:t>
            </a:r>
          </a:p>
          <a:p>
            <a:r>
              <a:rPr lang="de-DE" dirty="0"/>
              <a:t>b. gasförmig</a:t>
            </a:r>
          </a:p>
          <a:p>
            <a:r>
              <a:rPr lang="de-DE" dirty="0"/>
              <a:t>c. Moleküle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9A3FD50-7778-4C02-8099-2F8EDE58BB21}"/>
              </a:ext>
            </a:extLst>
          </p:cNvPr>
          <p:cNvSpPr txBox="1"/>
          <p:nvPr/>
        </p:nvSpPr>
        <p:spPr>
          <a:xfrm>
            <a:off x="9619793" y="4825673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Verbindung</a:t>
            </a:r>
          </a:p>
          <a:p>
            <a:r>
              <a:rPr lang="de-DE" dirty="0"/>
              <a:t>b. gasförmig</a:t>
            </a:r>
          </a:p>
          <a:p>
            <a:r>
              <a:rPr lang="de-DE" dirty="0"/>
              <a:t>c. Moleküle</a:t>
            </a:r>
          </a:p>
        </p:txBody>
      </p:sp>
    </p:spTree>
    <p:extLst>
      <p:ext uri="{BB962C8B-B14F-4D97-AF65-F5344CB8AC3E}">
        <p14:creationId xmlns:p14="http://schemas.microsoft.com/office/powerpoint/2010/main" val="19012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BE6DE585-DD14-4052-B561-BBD1843F5EAD}"/>
              </a:ext>
            </a:extLst>
          </p:cNvPr>
          <p:cNvSpPr/>
          <p:nvPr/>
        </p:nvSpPr>
        <p:spPr>
          <a:xfrm>
            <a:off x="4892321" y="309695"/>
            <a:ext cx="169802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Reinstoffe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9" name="Textfeld 43">
            <a:extLst>
              <a:ext uri="{FF2B5EF4-FFF2-40B4-BE49-F238E27FC236}">
                <a16:creationId xmlns:a16="http://schemas.microsoft.com/office/drawing/2014/main" id="{A9661487-DA21-4E16-806E-4C1A37E17DA9}"/>
              </a:ext>
            </a:extLst>
          </p:cNvPr>
          <p:cNvSpPr txBox="1"/>
          <p:nvPr/>
        </p:nvSpPr>
        <p:spPr>
          <a:xfrm>
            <a:off x="6303874" y="4346191"/>
            <a:ext cx="562231" cy="25897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Textfeld 44">
            <a:extLst>
              <a:ext uri="{FF2B5EF4-FFF2-40B4-BE49-F238E27FC236}">
                <a16:creationId xmlns:a16="http://schemas.microsoft.com/office/drawing/2014/main" id="{C6DF05B1-4AF5-41BC-BCAA-B500F5905614}"/>
              </a:ext>
            </a:extLst>
          </p:cNvPr>
          <p:cNvSpPr txBox="1"/>
          <p:nvPr/>
        </p:nvSpPr>
        <p:spPr>
          <a:xfrm>
            <a:off x="7460110" y="3930302"/>
            <a:ext cx="746303" cy="2714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Molekül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923D10C-6D27-401F-BC99-636CE8609BCB}"/>
              </a:ext>
            </a:extLst>
          </p:cNvPr>
          <p:cNvSpPr txBox="1"/>
          <p:nvPr/>
        </p:nvSpPr>
        <p:spPr>
          <a:xfrm>
            <a:off x="3352252" y="4277514"/>
            <a:ext cx="692209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Molekül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C782882-BFC4-4366-BC8D-BF4B1270CCE0}"/>
              </a:ext>
            </a:extLst>
          </p:cNvPr>
          <p:cNvSpPr txBox="1"/>
          <p:nvPr/>
        </p:nvSpPr>
        <p:spPr>
          <a:xfrm>
            <a:off x="4339934" y="5554351"/>
            <a:ext cx="550176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sz="1200" dirty="0"/>
              <a:t>Atom</a:t>
            </a:r>
          </a:p>
        </p:txBody>
      </p:sp>
      <p:sp>
        <p:nvSpPr>
          <p:cNvPr id="2050" name="Rechteck 2049">
            <a:extLst>
              <a:ext uri="{FF2B5EF4-FFF2-40B4-BE49-F238E27FC236}">
                <a16:creationId xmlns:a16="http://schemas.microsoft.com/office/drawing/2014/main" id="{C94CD46A-AEF8-47D9-932C-4BE73B878C96}"/>
              </a:ext>
            </a:extLst>
          </p:cNvPr>
          <p:cNvSpPr/>
          <p:nvPr/>
        </p:nvSpPr>
        <p:spPr>
          <a:xfrm>
            <a:off x="10099452" y="1780469"/>
            <a:ext cx="1004378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Metalle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2055" name="Rechteck 2054">
            <a:extLst>
              <a:ext uri="{FF2B5EF4-FFF2-40B4-BE49-F238E27FC236}">
                <a16:creationId xmlns:a16="http://schemas.microsoft.com/office/drawing/2014/main" id="{E51CA113-198E-4BF2-BF1A-329F06C7BE48}"/>
              </a:ext>
            </a:extLst>
          </p:cNvPr>
          <p:cNvSpPr/>
          <p:nvPr/>
        </p:nvSpPr>
        <p:spPr>
          <a:xfrm>
            <a:off x="3148196" y="1799222"/>
            <a:ext cx="1836464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Flüchtige Stoffe</a:t>
            </a:r>
          </a:p>
        </p:txBody>
      </p:sp>
      <p:sp>
        <p:nvSpPr>
          <p:cNvPr id="2057" name="Rechteck 2056">
            <a:extLst>
              <a:ext uri="{FF2B5EF4-FFF2-40B4-BE49-F238E27FC236}">
                <a16:creationId xmlns:a16="http://schemas.microsoft.com/office/drawing/2014/main" id="{98A4E1F8-F32D-4462-9710-2829EDE41BD4}"/>
              </a:ext>
            </a:extLst>
          </p:cNvPr>
          <p:cNvSpPr/>
          <p:nvPr/>
        </p:nvSpPr>
        <p:spPr>
          <a:xfrm>
            <a:off x="9966753" y="2393905"/>
            <a:ext cx="1537271" cy="83099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Atome, die in großen Atomverbänden vorliegen</a:t>
            </a:r>
            <a:endParaRPr lang="de-DE" sz="1200" dirty="0"/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EC4F044B-E3AF-4A67-8149-7264794FEC04}"/>
              </a:ext>
            </a:extLst>
          </p:cNvPr>
          <p:cNvSpPr/>
          <p:nvPr/>
        </p:nvSpPr>
        <p:spPr>
          <a:xfrm>
            <a:off x="7458831" y="2422752"/>
            <a:ext cx="1550233" cy="83099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Moleküle aus der gleichen einer Atomart</a:t>
            </a:r>
            <a:endParaRPr lang="de-DE" sz="1200" dirty="0"/>
          </a:p>
        </p:txBody>
      </p:sp>
      <p:sp>
        <p:nvSpPr>
          <p:cNvPr id="2061" name="Rechteck 2060">
            <a:extLst>
              <a:ext uri="{FF2B5EF4-FFF2-40B4-BE49-F238E27FC236}">
                <a16:creationId xmlns:a16="http://schemas.microsoft.com/office/drawing/2014/main" id="{375AEC64-60DD-4E02-AFFC-24554A53A18C}"/>
              </a:ext>
            </a:extLst>
          </p:cNvPr>
          <p:cNvSpPr/>
          <p:nvPr/>
        </p:nvSpPr>
        <p:spPr>
          <a:xfrm>
            <a:off x="365899" y="2370331"/>
            <a:ext cx="1550233" cy="101566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Stoffteilchen sind Ionen (geladene Atome), die im Ionengitter angeordnet sind</a:t>
            </a:r>
            <a:endParaRPr lang="de-DE" sz="1200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C7B0542F-78E1-4AD0-B6E8-78D3C5E1751A}"/>
              </a:ext>
            </a:extLst>
          </p:cNvPr>
          <p:cNvSpPr/>
          <p:nvPr/>
        </p:nvSpPr>
        <p:spPr>
          <a:xfrm>
            <a:off x="8305571" y="999843"/>
            <a:ext cx="1190647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6E5DCB3-7A50-4EE1-9C2A-C5BA3304BD98}"/>
              </a:ext>
            </a:extLst>
          </p:cNvPr>
          <p:cNvSpPr/>
          <p:nvPr/>
        </p:nvSpPr>
        <p:spPr>
          <a:xfrm>
            <a:off x="1683445" y="1012781"/>
            <a:ext cx="168360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Verbindungen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86F1BB1-B7E9-4DC1-984D-652261FA68A2}"/>
              </a:ext>
            </a:extLst>
          </p:cNvPr>
          <p:cNvSpPr/>
          <p:nvPr/>
        </p:nvSpPr>
        <p:spPr>
          <a:xfrm>
            <a:off x="6430844" y="1776161"/>
            <a:ext cx="1550233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Nichtmetalle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60290C4-D78F-41C9-A5D1-6EE9FF999B19}"/>
              </a:ext>
            </a:extLst>
          </p:cNvPr>
          <p:cNvSpPr/>
          <p:nvPr/>
        </p:nvSpPr>
        <p:spPr>
          <a:xfrm>
            <a:off x="726500" y="1799404"/>
            <a:ext cx="723339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Salze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58A104-1D70-46B8-89C3-D3D7EEDEC15B}"/>
              </a:ext>
            </a:extLst>
          </p:cNvPr>
          <p:cNvCxnSpPr>
            <a:stCxn id="39" idx="2"/>
            <a:endCxn id="87" idx="0"/>
          </p:cNvCxnSpPr>
          <p:nvPr/>
        </p:nvCxnSpPr>
        <p:spPr>
          <a:xfrm flipH="1">
            <a:off x="2525246" y="832915"/>
            <a:ext cx="3216090" cy="17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126FAD6-BA2D-4A7F-869F-0D5FCE0A797A}"/>
              </a:ext>
            </a:extLst>
          </p:cNvPr>
          <p:cNvCxnSpPr>
            <a:stCxn id="39" idx="2"/>
            <a:endCxn id="82" idx="0"/>
          </p:cNvCxnSpPr>
          <p:nvPr/>
        </p:nvCxnSpPr>
        <p:spPr>
          <a:xfrm>
            <a:off x="5741336" y="832915"/>
            <a:ext cx="3159559" cy="16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B2254A-7EE1-4A6A-8F6B-8258199FD888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 flipH="1">
            <a:off x="1088170" y="1412891"/>
            <a:ext cx="1437076" cy="38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A0FF28-0AD3-49EA-81FC-8F81FF2202CC}"/>
              </a:ext>
            </a:extLst>
          </p:cNvPr>
          <p:cNvCxnSpPr>
            <a:stCxn id="87" idx="2"/>
            <a:endCxn id="2055" idx="0"/>
          </p:cNvCxnSpPr>
          <p:nvPr/>
        </p:nvCxnSpPr>
        <p:spPr>
          <a:xfrm>
            <a:off x="2525246" y="1412891"/>
            <a:ext cx="1541182" cy="38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41B982B-3723-428A-8C2D-1F8840FD52B6}"/>
              </a:ext>
            </a:extLst>
          </p:cNvPr>
          <p:cNvCxnSpPr>
            <a:stCxn id="82" idx="2"/>
            <a:endCxn id="88" idx="0"/>
          </p:cNvCxnSpPr>
          <p:nvPr/>
        </p:nvCxnSpPr>
        <p:spPr>
          <a:xfrm flipH="1">
            <a:off x="7205961" y="1399953"/>
            <a:ext cx="1694934" cy="3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455270D-77F5-4DF0-AB4D-AC132014C9C8}"/>
              </a:ext>
            </a:extLst>
          </p:cNvPr>
          <p:cNvCxnSpPr>
            <a:stCxn id="82" idx="2"/>
            <a:endCxn id="2050" idx="0"/>
          </p:cNvCxnSpPr>
          <p:nvPr/>
        </p:nvCxnSpPr>
        <p:spPr>
          <a:xfrm>
            <a:off x="8900895" y="1399953"/>
            <a:ext cx="1700746" cy="38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37108E32-D8C7-4AC7-BE5B-AD8CAECBD7C4}"/>
              </a:ext>
            </a:extLst>
          </p:cNvPr>
          <p:cNvSpPr/>
          <p:nvPr/>
        </p:nvSpPr>
        <p:spPr>
          <a:xfrm>
            <a:off x="416432" y="3498176"/>
            <a:ext cx="1550233" cy="64633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Metall- und Nicht-metall.</a:t>
            </a:r>
            <a:endParaRPr lang="de-DE" sz="1200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F5446EC2-0544-4FF3-880C-8F966CED386F}"/>
              </a:ext>
            </a:extLst>
          </p:cNvPr>
          <p:cNvSpPr/>
          <p:nvPr/>
        </p:nvSpPr>
        <p:spPr>
          <a:xfrm>
            <a:off x="5352035" y="2448423"/>
            <a:ext cx="1550233" cy="64633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einzelne, voneinander isolierte Atome</a:t>
            </a:r>
            <a:endParaRPr lang="de-DE" sz="1200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EC5BA377-CB6F-4F8C-A6CE-FBB04568635E}"/>
              </a:ext>
            </a:extLst>
          </p:cNvPr>
          <p:cNvSpPr/>
          <p:nvPr/>
        </p:nvSpPr>
        <p:spPr>
          <a:xfrm>
            <a:off x="3303728" y="2416655"/>
            <a:ext cx="1550233" cy="83099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Moleküle aus unterschiedlichen Atomarten</a:t>
            </a:r>
            <a:endParaRPr lang="de-DE" sz="1200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618727F-A358-45F6-A644-E006379AE5AA}"/>
              </a:ext>
            </a:extLst>
          </p:cNvPr>
          <p:cNvSpPr/>
          <p:nvPr/>
        </p:nvSpPr>
        <p:spPr>
          <a:xfrm>
            <a:off x="3309043" y="3355655"/>
            <a:ext cx="1550233" cy="64633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Nichtmetall- und Nichtmetall</a:t>
            </a:r>
            <a:endParaRPr lang="de-DE" sz="12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C3B3C4-D4F3-4F4A-87BA-B58D96B1FD14}"/>
              </a:ext>
            </a:extLst>
          </p:cNvPr>
          <p:cNvGrpSpPr/>
          <p:nvPr/>
        </p:nvGrpSpPr>
        <p:grpSpPr>
          <a:xfrm>
            <a:off x="7817265" y="4231720"/>
            <a:ext cx="1243996" cy="917286"/>
            <a:chOff x="7870830" y="5218798"/>
            <a:chExt cx="1243996" cy="917286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1499E02A-BC8A-4B65-85F5-C544C4B658BB}"/>
                </a:ext>
              </a:extLst>
            </p:cNvPr>
            <p:cNvGrpSpPr/>
            <p:nvPr/>
          </p:nvGrpSpPr>
          <p:grpSpPr>
            <a:xfrm>
              <a:off x="7995925" y="5318067"/>
              <a:ext cx="420215" cy="295497"/>
              <a:chOff x="1626031" y="4271791"/>
              <a:chExt cx="420215" cy="2954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ADB03EDA-8F10-4F3F-843D-4A635B3E0DAE}"/>
                  </a:ext>
                </a:extLst>
              </p:cNvPr>
              <p:cNvSpPr/>
              <p:nvPr/>
            </p:nvSpPr>
            <p:spPr>
              <a:xfrm rot="19236738">
                <a:off x="1626031" y="4351475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0943E82A-B3E0-46CF-A4E0-21E72877C4F5}"/>
                  </a:ext>
                </a:extLst>
              </p:cNvPr>
              <p:cNvSpPr/>
              <p:nvPr/>
            </p:nvSpPr>
            <p:spPr>
              <a:xfrm rot="19236738">
                <a:off x="1825108" y="4271791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0E8C161-55C2-47DB-8E82-A5EC5C46A4BD}"/>
                </a:ext>
              </a:extLst>
            </p:cNvPr>
            <p:cNvSpPr/>
            <p:nvPr/>
          </p:nvSpPr>
          <p:spPr>
            <a:xfrm rot="19236738">
              <a:off x="8303339" y="5767871"/>
              <a:ext cx="221138" cy="2158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23BFFE6-65B0-4AAC-854A-C97CC1584EBC}"/>
                </a:ext>
              </a:extLst>
            </p:cNvPr>
            <p:cNvSpPr/>
            <p:nvPr/>
          </p:nvSpPr>
          <p:spPr>
            <a:xfrm rot="19236738">
              <a:off x="8455739" y="5920271"/>
              <a:ext cx="221138" cy="2158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6719089B-F770-4FC8-98B7-3B389CC4EE7C}"/>
                </a:ext>
              </a:extLst>
            </p:cNvPr>
            <p:cNvGrpSpPr/>
            <p:nvPr/>
          </p:nvGrpSpPr>
          <p:grpSpPr>
            <a:xfrm rot="18475898">
              <a:off x="8685869" y="5386870"/>
              <a:ext cx="373538" cy="368213"/>
              <a:chOff x="2388031" y="5113475"/>
              <a:chExt cx="373538" cy="368213"/>
            </a:xfrm>
          </p:grpSpPr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4496795F-DA14-404E-A961-3569F96D1FCD}"/>
                  </a:ext>
                </a:extLst>
              </p:cNvPr>
              <p:cNvSpPr/>
              <p:nvPr/>
            </p:nvSpPr>
            <p:spPr>
              <a:xfrm rot="19236738">
                <a:off x="2388031" y="5113475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C240E6E5-A753-4151-82E5-FE16E84B3E38}"/>
                  </a:ext>
                </a:extLst>
              </p:cNvPr>
              <p:cNvSpPr/>
              <p:nvPr/>
            </p:nvSpPr>
            <p:spPr>
              <a:xfrm rot="19236738">
                <a:off x="2540431" y="5265875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0C91EED-BD8E-4ED8-AD4B-02249BA2E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2754" y="5574699"/>
              <a:ext cx="142072" cy="3196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eschweifte Klammer links 16">
              <a:extLst>
                <a:ext uri="{FF2B5EF4-FFF2-40B4-BE49-F238E27FC236}">
                  <a16:creationId xmlns:a16="http://schemas.microsoft.com/office/drawing/2014/main" id="{A58D3D5F-0BD5-4273-A61D-B36167B7C295}"/>
                </a:ext>
              </a:extLst>
            </p:cNvPr>
            <p:cNvSpPr/>
            <p:nvPr/>
          </p:nvSpPr>
          <p:spPr>
            <a:xfrm rot="3989996">
              <a:off x="8046978" y="5042650"/>
              <a:ext cx="107228" cy="459523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F109DBD-D742-45B2-B64A-F61A82EEACB8}"/>
              </a:ext>
            </a:extLst>
          </p:cNvPr>
          <p:cNvGrpSpPr/>
          <p:nvPr/>
        </p:nvGrpSpPr>
        <p:grpSpPr>
          <a:xfrm>
            <a:off x="3601161" y="4596911"/>
            <a:ext cx="1099455" cy="937807"/>
            <a:chOff x="9941749" y="4328137"/>
            <a:chExt cx="1099455" cy="937807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62C5372-672D-4D23-A221-FCCA4A006DBA}"/>
                </a:ext>
              </a:extLst>
            </p:cNvPr>
            <p:cNvSpPr/>
            <p:nvPr/>
          </p:nvSpPr>
          <p:spPr>
            <a:xfrm rot="4367543">
              <a:off x="10778822" y="4550243"/>
              <a:ext cx="148518" cy="1686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628709B2-AEAA-43BE-9E70-B7801BDCED71}"/>
                </a:ext>
              </a:extLst>
            </p:cNvPr>
            <p:cNvSpPr/>
            <p:nvPr/>
          </p:nvSpPr>
          <p:spPr>
            <a:xfrm rot="4367543">
              <a:off x="10844651" y="4700737"/>
              <a:ext cx="96626" cy="1020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EAE0BB66-E131-421A-B767-94C776C6CA22}"/>
                </a:ext>
              </a:extLst>
            </p:cNvPr>
            <p:cNvSpPr/>
            <p:nvPr/>
          </p:nvSpPr>
          <p:spPr>
            <a:xfrm rot="4367543">
              <a:off x="10941891" y="4568870"/>
              <a:ext cx="96626" cy="1020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FD09E36-5E0A-40CE-8C8F-87E586936DA1}"/>
                </a:ext>
              </a:extLst>
            </p:cNvPr>
            <p:cNvSpPr/>
            <p:nvPr/>
          </p:nvSpPr>
          <p:spPr>
            <a:xfrm>
              <a:off x="10151737" y="4559016"/>
              <a:ext cx="168385" cy="1641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744ECC1-A7C5-4EA0-8211-68561165B86D}"/>
                </a:ext>
              </a:extLst>
            </p:cNvPr>
            <p:cNvSpPr/>
            <p:nvPr/>
          </p:nvSpPr>
          <p:spPr>
            <a:xfrm>
              <a:off x="10321418" y="4588120"/>
              <a:ext cx="109551" cy="992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20D92B8C-008C-4497-A046-1D366EB723AC}"/>
                </a:ext>
              </a:extLst>
            </p:cNvPr>
            <p:cNvSpPr/>
            <p:nvPr/>
          </p:nvSpPr>
          <p:spPr>
            <a:xfrm>
              <a:off x="10211219" y="4459721"/>
              <a:ext cx="109551" cy="992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CC6680A-D1EF-4739-984C-5501F3E30867}"/>
                </a:ext>
              </a:extLst>
            </p:cNvPr>
            <p:cNvSpPr/>
            <p:nvPr/>
          </p:nvSpPr>
          <p:spPr>
            <a:xfrm rot="19236738">
              <a:off x="10359235" y="4993785"/>
              <a:ext cx="161768" cy="163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F4528AC-8064-4F0C-A32F-3B5DDF0F82A6}"/>
                </a:ext>
              </a:extLst>
            </p:cNvPr>
            <p:cNvSpPr/>
            <p:nvPr/>
          </p:nvSpPr>
          <p:spPr>
            <a:xfrm rot="19236738">
              <a:off x="10489523" y="4938075"/>
              <a:ext cx="105246" cy="9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93A84E90-BBFE-4889-BB61-E180FB8084B6}"/>
                </a:ext>
              </a:extLst>
            </p:cNvPr>
            <p:cNvSpPr/>
            <p:nvPr/>
          </p:nvSpPr>
          <p:spPr>
            <a:xfrm rot="19236738">
              <a:off x="10326404" y="4906239"/>
              <a:ext cx="105246" cy="9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4D2CBA9-9581-40F2-B64C-CCB69E0C6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49214" y="4983095"/>
              <a:ext cx="292527" cy="2828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eschweifte Klammer links 20">
              <a:extLst>
                <a:ext uri="{FF2B5EF4-FFF2-40B4-BE49-F238E27FC236}">
                  <a16:creationId xmlns:a16="http://schemas.microsoft.com/office/drawing/2014/main" id="{A5204CB4-59BE-429F-8687-6F73400D00EB}"/>
                </a:ext>
              </a:extLst>
            </p:cNvPr>
            <p:cNvSpPr/>
            <p:nvPr/>
          </p:nvSpPr>
          <p:spPr>
            <a:xfrm rot="3192786">
              <a:off x="10041155" y="4228731"/>
              <a:ext cx="212881" cy="411694"/>
            </a:xfrm>
            <a:prstGeom prst="leftBrace">
              <a:avLst>
                <a:gd name="adj1" fmla="val 8333"/>
                <a:gd name="adj2" fmla="val 53754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6F6265-73DD-4051-889F-D0923733CA85}"/>
              </a:ext>
            </a:extLst>
          </p:cNvPr>
          <p:cNvGrpSpPr/>
          <p:nvPr/>
        </p:nvGrpSpPr>
        <p:grpSpPr>
          <a:xfrm>
            <a:off x="5605077" y="3268642"/>
            <a:ext cx="1047750" cy="1104900"/>
            <a:chOff x="5492892" y="4045615"/>
            <a:chExt cx="1047750" cy="1104900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0C8E584E-F9FC-4AF5-90EF-ECE58296E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2892" y="4045615"/>
              <a:ext cx="1047750" cy="1104900"/>
            </a:xfrm>
            <a:prstGeom prst="rect">
              <a:avLst/>
            </a:prstGeom>
          </p:spPr>
        </p:pic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6D24BD-DAB7-4CC6-8BD8-57F904F866CD}"/>
                </a:ext>
              </a:extLst>
            </p:cNvPr>
            <p:cNvCxnSpPr/>
            <p:nvPr/>
          </p:nvCxnSpPr>
          <p:spPr>
            <a:xfrm>
              <a:off x="6417345" y="4800021"/>
              <a:ext cx="0" cy="33590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feld 43">
            <a:extLst>
              <a:ext uri="{FF2B5EF4-FFF2-40B4-BE49-F238E27FC236}">
                <a16:creationId xmlns:a16="http://schemas.microsoft.com/office/drawing/2014/main" id="{CFDBF929-97F9-4777-AF98-6BD11952A44E}"/>
              </a:ext>
            </a:extLst>
          </p:cNvPr>
          <p:cNvSpPr txBox="1"/>
          <p:nvPr/>
        </p:nvSpPr>
        <p:spPr>
          <a:xfrm>
            <a:off x="8869234" y="4968338"/>
            <a:ext cx="562231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3438075-1B67-4006-B95F-0713CB389D9E}"/>
              </a:ext>
            </a:extLst>
          </p:cNvPr>
          <p:cNvGrpSpPr/>
          <p:nvPr/>
        </p:nvGrpSpPr>
        <p:grpSpPr>
          <a:xfrm>
            <a:off x="330738" y="4302315"/>
            <a:ext cx="1697118" cy="1643495"/>
            <a:chOff x="269255" y="4548131"/>
            <a:chExt cx="1637826" cy="1557000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97A3EF9D-29DF-405E-93A5-25A4C801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255" y="4548131"/>
              <a:ext cx="1637826" cy="1202074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7C67650-2B01-471D-9DB2-508CBB810775}"/>
                </a:ext>
              </a:extLst>
            </p:cNvPr>
            <p:cNvCxnSpPr/>
            <p:nvPr/>
          </p:nvCxnSpPr>
          <p:spPr>
            <a:xfrm>
              <a:off x="1276865" y="5485938"/>
              <a:ext cx="124436" cy="61919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26A842E-F802-4A7E-9C27-D7D4D1F65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083" y="5505571"/>
              <a:ext cx="272003" cy="2899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33253C3-0D42-4E60-9440-066EA6E9FBAB}"/>
              </a:ext>
            </a:extLst>
          </p:cNvPr>
          <p:cNvGrpSpPr/>
          <p:nvPr/>
        </p:nvGrpSpPr>
        <p:grpSpPr>
          <a:xfrm>
            <a:off x="10303312" y="3633099"/>
            <a:ext cx="1289924" cy="1236721"/>
            <a:chOff x="8798490" y="4783209"/>
            <a:chExt cx="1289924" cy="1236721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8CB2704-4A55-4F58-808C-A758B6AFB73B}"/>
                </a:ext>
              </a:extLst>
            </p:cNvPr>
            <p:cNvSpPr/>
            <p:nvPr/>
          </p:nvSpPr>
          <p:spPr>
            <a:xfrm>
              <a:off x="8798490" y="520308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CF1109D-CDE1-4DF0-913A-E09DD3EFFF0C}"/>
                </a:ext>
              </a:extLst>
            </p:cNvPr>
            <p:cNvSpPr/>
            <p:nvPr/>
          </p:nvSpPr>
          <p:spPr>
            <a:xfrm>
              <a:off x="8950890" y="535548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A3BE67A-A61C-4E6F-81E0-9C521AA83B63}"/>
                </a:ext>
              </a:extLst>
            </p:cNvPr>
            <p:cNvSpPr/>
            <p:nvPr/>
          </p:nvSpPr>
          <p:spPr>
            <a:xfrm>
              <a:off x="9103290" y="550788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E8C1232-A663-4964-9F47-704D710257E6}"/>
                </a:ext>
              </a:extLst>
            </p:cNvPr>
            <p:cNvSpPr/>
            <p:nvPr/>
          </p:nvSpPr>
          <p:spPr>
            <a:xfrm>
              <a:off x="9255690" y="566028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D568AF65-D85F-44C4-A72C-49507215EDAF}"/>
                </a:ext>
              </a:extLst>
            </p:cNvPr>
            <p:cNvSpPr/>
            <p:nvPr/>
          </p:nvSpPr>
          <p:spPr>
            <a:xfrm>
              <a:off x="9408090" y="581268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2FCC1173-2767-4BD4-A128-BA392B4FCEC0}"/>
                </a:ext>
              </a:extLst>
            </p:cNvPr>
            <p:cNvSpPr/>
            <p:nvPr/>
          </p:nvSpPr>
          <p:spPr>
            <a:xfrm>
              <a:off x="8962959" y="50693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E2559CA-3FFF-4BE1-828C-BC872C2AE324}"/>
                </a:ext>
              </a:extLst>
            </p:cNvPr>
            <p:cNvSpPr/>
            <p:nvPr/>
          </p:nvSpPr>
          <p:spPr>
            <a:xfrm>
              <a:off x="9115359" y="52217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300B5F6-83B3-4416-9DAD-0ACCA132D105}"/>
                </a:ext>
              </a:extLst>
            </p:cNvPr>
            <p:cNvSpPr/>
            <p:nvPr/>
          </p:nvSpPr>
          <p:spPr>
            <a:xfrm>
              <a:off x="9267759" y="53741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09A1920-5133-4A09-A147-498923B002D5}"/>
                </a:ext>
              </a:extLst>
            </p:cNvPr>
            <p:cNvSpPr/>
            <p:nvPr/>
          </p:nvSpPr>
          <p:spPr>
            <a:xfrm>
              <a:off x="9420159" y="55265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E9DE565-2229-44ED-A645-EB7A0500D30B}"/>
                </a:ext>
              </a:extLst>
            </p:cNvPr>
            <p:cNvSpPr/>
            <p:nvPr/>
          </p:nvSpPr>
          <p:spPr>
            <a:xfrm>
              <a:off x="9572559" y="56789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EFB565D7-E4F9-49DA-8335-2860DA387DA6}"/>
                </a:ext>
              </a:extLst>
            </p:cNvPr>
            <p:cNvSpPr/>
            <p:nvPr/>
          </p:nvSpPr>
          <p:spPr>
            <a:xfrm>
              <a:off x="9108172" y="49169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EA42ACC-4749-48F8-B4E1-4572F34DFF6C}"/>
                </a:ext>
              </a:extLst>
            </p:cNvPr>
            <p:cNvSpPr/>
            <p:nvPr/>
          </p:nvSpPr>
          <p:spPr>
            <a:xfrm>
              <a:off x="9260572" y="50693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BBFC8BE4-8185-4EAD-A6DA-4FEBD60F2FA6}"/>
                </a:ext>
              </a:extLst>
            </p:cNvPr>
            <p:cNvSpPr/>
            <p:nvPr/>
          </p:nvSpPr>
          <p:spPr>
            <a:xfrm>
              <a:off x="9412972" y="52217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D7768013-55F2-4DBC-8793-D139B98A0530}"/>
                </a:ext>
              </a:extLst>
            </p:cNvPr>
            <p:cNvSpPr/>
            <p:nvPr/>
          </p:nvSpPr>
          <p:spPr>
            <a:xfrm>
              <a:off x="9565372" y="53741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65E3F936-B755-47C9-8964-2F9B25461EA2}"/>
                </a:ext>
              </a:extLst>
            </p:cNvPr>
            <p:cNvSpPr/>
            <p:nvPr/>
          </p:nvSpPr>
          <p:spPr>
            <a:xfrm>
              <a:off x="9717772" y="552654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6865E33A-32CC-494F-9D13-85F1E3F3020E}"/>
                </a:ext>
              </a:extLst>
            </p:cNvPr>
            <p:cNvSpPr/>
            <p:nvPr/>
          </p:nvSpPr>
          <p:spPr>
            <a:xfrm>
              <a:off x="9272641" y="478320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27898C02-09AE-413E-A869-592AE4AE46A2}"/>
                </a:ext>
              </a:extLst>
            </p:cNvPr>
            <p:cNvSpPr/>
            <p:nvPr/>
          </p:nvSpPr>
          <p:spPr>
            <a:xfrm>
              <a:off x="9425041" y="493560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FA284F7B-99C7-4D94-9998-3B5EC505F7CF}"/>
                </a:ext>
              </a:extLst>
            </p:cNvPr>
            <p:cNvSpPr/>
            <p:nvPr/>
          </p:nvSpPr>
          <p:spPr>
            <a:xfrm>
              <a:off x="9577441" y="508800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5DB8D702-ED5A-40F7-A6C0-E6706F9747BE}"/>
                </a:ext>
              </a:extLst>
            </p:cNvPr>
            <p:cNvSpPr/>
            <p:nvPr/>
          </p:nvSpPr>
          <p:spPr>
            <a:xfrm>
              <a:off x="9729841" y="524040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A900BB69-3BB9-4344-B730-F3C0FE2276A5}"/>
                </a:ext>
              </a:extLst>
            </p:cNvPr>
            <p:cNvSpPr/>
            <p:nvPr/>
          </p:nvSpPr>
          <p:spPr>
            <a:xfrm>
              <a:off x="9882241" y="5392809"/>
              <a:ext cx="206173" cy="207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4" name="Textfeld 133">
            <a:extLst>
              <a:ext uri="{FF2B5EF4-FFF2-40B4-BE49-F238E27FC236}">
                <a16:creationId xmlns:a16="http://schemas.microsoft.com/office/drawing/2014/main" id="{04B34AA3-0F7A-4365-9202-B3B0A92535BF}"/>
              </a:ext>
            </a:extLst>
          </p:cNvPr>
          <p:cNvSpPr txBox="1"/>
          <p:nvPr/>
        </p:nvSpPr>
        <p:spPr>
          <a:xfrm>
            <a:off x="1293488" y="5859316"/>
            <a:ext cx="451440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sz="1200" dirty="0"/>
              <a:t>Ion</a:t>
            </a:r>
          </a:p>
        </p:txBody>
      </p:sp>
      <p:sp>
        <p:nvSpPr>
          <p:cNvPr id="135" name="Textfeld 43">
            <a:extLst>
              <a:ext uri="{FF2B5EF4-FFF2-40B4-BE49-F238E27FC236}">
                <a16:creationId xmlns:a16="http://schemas.microsoft.com/office/drawing/2014/main" id="{BB6D7692-E80C-4E49-AB78-27DE9EC36B72}"/>
              </a:ext>
            </a:extLst>
          </p:cNvPr>
          <p:cNvSpPr txBox="1"/>
          <p:nvPr/>
        </p:nvSpPr>
        <p:spPr>
          <a:xfrm>
            <a:off x="9961418" y="4767512"/>
            <a:ext cx="562231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1AA23AD-BC0D-4211-9B19-E233FE988A50}"/>
              </a:ext>
            </a:extLst>
          </p:cNvPr>
          <p:cNvCxnSpPr>
            <a:cxnSpLocks/>
          </p:cNvCxnSpPr>
          <p:nvPr/>
        </p:nvCxnSpPr>
        <p:spPr>
          <a:xfrm flipH="1">
            <a:off x="10533002" y="4730477"/>
            <a:ext cx="281651" cy="1142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04F4ED8-2B9F-433C-A5E4-5ABBF36E166B}"/>
              </a:ext>
            </a:extLst>
          </p:cNvPr>
          <p:cNvSpPr txBox="1"/>
          <p:nvPr/>
        </p:nvSpPr>
        <p:spPr>
          <a:xfrm>
            <a:off x="10490842" y="5523573"/>
            <a:ext cx="99930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Silber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ECB9CECD-A192-4319-916C-2AC7B0C57138}"/>
              </a:ext>
            </a:extLst>
          </p:cNvPr>
          <p:cNvSpPr txBox="1"/>
          <p:nvPr/>
        </p:nvSpPr>
        <p:spPr>
          <a:xfrm>
            <a:off x="7898999" y="5574715"/>
            <a:ext cx="132949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Stickstoff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98D3289-0E7F-4E92-BF9E-7905A2027862}"/>
              </a:ext>
            </a:extLst>
          </p:cNvPr>
          <p:cNvSpPr txBox="1"/>
          <p:nvPr/>
        </p:nvSpPr>
        <p:spPr>
          <a:xfrm>
            <a:off x="5868433" y="4916773"/>
            <a:ext cx="99930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Neon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8741331-C389-46C5-B0C5-3A22C58A6726}"/>
              </a:ext>
            </a:extLst>
          </p:cNvPr>
          <p:cNvSpPr txBox="1"/>
          <p:nvPr/>
        </p:nvSpPr>
        <p:spPr>
          <a:xfrm>
            <a:off x="3528746" y="6128041"/>
            <a:ext cx="123071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Wasser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8B5E1482-8A91-4A28-8693-4E0DDC9467BF}"/>
              </a:ext>
            </a:extLst>
          </p:cNvPr>
          <p:cNvSpPr txBox="1"/>
          <p:nvPr/>
        </p:nvSpPr>
        <p:spPr>
          <a:xfrm>
            <a:off x="374886" y="6346376"/>
            <a:ext cx="154118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Kupferoxid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97C43ED-A566-4A01-A97F-4CB1CC814A5D}"/>
              </a:ext>
            </a:extLst>
          </p:cNvPr>
          <p:cNvCxnSpPr>
            <a:stCxn id="88" idx="2"/>
            <a:endCxn id="96" idx="0"/>
          </p:cNvCxnSpPr>
          <p:nvPr/>
        </p:nvCxnSpPr>
        <p:spPr>
          <a:xfrm flipH="1">
            <a:off x="6127152" y="2176271"/>
            <a:ext cx="1078809" cy="27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B575B454-F46A-435B-B11E-20C05E7D5E37}"/>
              </a:ext>
            </a:extLst>
          </p:cNvPr>
          <p:cNvCxnSpPr>
            <a:stCxn id="88" idx="2"/>
            <a:endCxn id="2059" idx="0"/>
          </p:cNvCxnSpPr>
          <p:nvPr/>
        </p:nvCxnSpPr>
        <p:spPr>
          <a:xfrm>
            <a:off x="7205961" y="2176271"/>
            <a:ext cx="1027987" cy="2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Breitbild</PresentationFormat>
  <Paragraphs>150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17</cp:revision>
  <dcterms:created xsi:type="dcterms:W3CDTF">2021-03-19T09:10:04Z</dcterms:created>
  <dcterms:modified xsi:type="dcterms:W3CDTF">2021-03-23T06:46:05Z</dcterms:modified>
</cp:coreProperties>
</file>