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76" r:id="rId2"/>
    <p:sldId id="277" r:id="rId3"/>
    <p:sldId id="27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B310B-FE32-4AEC-AF12-36E1FD383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C9A236-5789-42B7-8FE2-62BDF0E07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B3795-0ADC-4DE1-B784-0ABB6691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5AA-34EE-45C9-9B5A-D988A96B88D2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09A30-2EF8-4DB7-936B-358B7D6B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14E55F-DFD0-4821-B394-2883674E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2AF4-9484-4710-8785-072A4AFD8C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74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7A308-8DF3-4728-97DD-4073C145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2ABF2D-9622-4761-B9C7-C2CD343C8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FAFAB8-7974-482B-A332-C871A783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5AA-34EE-45C9-9B5A-D988A96B88D2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1402B-68E4-466B-A9D8-7FB51AF1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08F84-DA61-4E57-8B68-1192A18B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2AF4-9484-4710-8785-072A4AFD8C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68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67D171-A508-4054-AD69-25409B24F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22E2D8-9548-4A72-8822-CCC54C9B6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088A46-85E0-4DFF-9695-4AA69D37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5AA-34EE-45C9-9B5A-D988A96B88D2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7CB50-382E-491C-AFED-473025B9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28CE5-8699-49B0-A493-1EBF8AF6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2AF4-9484-4710-8785-072A4AFD8C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7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2142C-9485-4BE9-AE43-A5B4AB96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7F88F3-B9A4-440C-944C-B8BF4E39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C1318F-9E36-48CB-AE1E-9008780A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5AA-34EE-45C9-9B5A-D988A96B88D2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85E368-6AB4-4D9D-A290-AD1D5D78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E37AC-0852-4AFE-8C70-B6FC6649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2AF4-9484-4710-8785-072A4AFD8C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58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BBAAA-127F-45A9-B1F4-F60DE33E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11AD0-3B86-4E26-B246-797FAD1BE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4AD6F-F209-4739-9E56-4533C31D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5AA-34EE-45C9-9B5A-D988A96B88D2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A3B474-724E-4605-B11F-902DDFD3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7E6BB-C5B0-4D01-B930-9EF355C3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2AF4-9484-4710-8785-072A4AFD8C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67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DBFCD-A0AB-447A-9013-73108FDD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3B452C-F741-49E6-A9F6-8006A54C6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9B3B40-811F-4F14-A8FB-99213907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3A5DF4-F11F-4484-8856-5387423F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5AA-34EE-45C9-9B5A-D988A96B88D2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991A0A-2492-4894-866E-5FA2925D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8E4D5-1F07-41B8-91C8-DA407ED5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2AF4-9484-4710-8785-072A4AFD8C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0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96921-6179-46BC-8B1B-3C4A09E9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7FF4D-EF47-4968-90B5-77E312EA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71137F-4C13-4BC5-B02B-57191B00B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9954A2-11D6-44EE-9E2D-723CD3419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3A1D75-40DA-498C-A011-6D890BFA4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377F25-CE2D-4B30-9CBD-B810F19F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5AA-34EE-45C9-9B5A-D988A96B88D2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4C2362-1BD9-416C-B08D-25984FC9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60FD58-4CF5-4DAC-BD21-5F599424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2AF4-9484-4710-8785-072A4AFD8C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75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AE73C-BEB0-4B49-AD69-41DD6144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CA90CF-06DE-4AA0-A7D4-01054C19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5AA-34EE-45C9-9B5A-D988A96B88D2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467A61-52CA-4F3E-B2A4-9A99A58A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8C99F2-8657-47DB-8AAF-8487352E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2AF4-9484-4710-8785-072A4AFD8C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02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442AEB-9B2A-4916-8D24-A9654FE9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5AA-34EE-45C9-9B5A-D988A96B88D2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9D740-B6E5-49FC-98C6-57E2455C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03B1E-C21C-4A97-9B2D-9596967D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2AF4-9484-4710-8785-072A4AFD8C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89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27C-C79D-47B6-841E-057D15D8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676A0-3E5D-4026-B396-187D597C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D6DEFE-0E96-4A5D-9EF6-25BD865ED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87015-078B-4E1A-924D-52DC7C9B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5AA-34EE-45C9-9B5A-D988A96B88D2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9F890-7B14-4252-BC39-D771B71B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347FB5-F660-4091-A659-4DA42BCD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2AF4-9484-4710-8785-072A4AFD8C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65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1B0E4-3A13-40E1-BE97-8EBBBA6A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EBE256-EF20-4F31-A05A-5B257DF9A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0BBCA3-3B42-492E-89A2-F680868CF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0C20D2-CE44-4E93-9087-464E8986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55AA-34EE-45C9-9B5A-D988A96B88D2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E30E39-59F4-419B-87D3-2DD36B9A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DB8EB1-5083-454D-91C0-0069D1EB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2AF4-9484-4710-8785-072A4AFD8C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31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DC29EF-2F7B-4FDF-AE06-51A61CDB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497361-4767-4DDD-8197-5030A320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DECCF-F28E-4DCF-81FB-DC6894419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55AA-34EE-45C9-9B5A-D988A96B88D2}" type="datetimeFigureOut">
              <a:rPr lang="de-DE" smtClean="0"/>
              <a:t>19.04.2021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5A6409-670B-4794-8565-5FAC00732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DE586-3F22-4881-AD8E-57306A24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2AF4-9484-4710-8785-072A4AFD8C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9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6B23105-9450-4C1F-9AEA-9D60F75F785C}"/>
              </a:ext>
            </a:extLst>
          </p:cNvPr>
          <p:cNvSpPr txBox="1"/>
          <p:nvPr/>
        </p:nvSpPr>
        <p:spPr>
          <a:xfrm>
            <a:off x="695224" y="583288"/>
            <a:ext cx="1048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Die Zeichensprache der Chemiker: Symbole, Formeln und Reaktionsgleichungen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C554C1-F2BB-4A98-B3AD-4B129B53492E}"/>
              </a:ext>
            </a:extLst>
          </p:cNvPr>
          <p:cNvSpPr txBox="1"/>
          <p:nvPr/>
        </p:nvSpPr>
        <p:spPr>
          <a:xfrm>
            <a:off x="759374" y="1522732"/>
            <a:ext cx="542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 Stoffe sind aus Atomen der Elemente aufgebaut, die im </a:t>
            </a:r>
            <a:r>
              <a:rPr lang="de-DE" u="sng" dirty="0"/>
              <a:t>Periodensystem der Elemente </a:t>
            </a:r>
            <a:r>
              <a:rPr lang="de-DE" dirty="0"/>
              <a:t>aufgelistet sind.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AAAD0AD-F9B2-4CF0-B262-9C36B6889143}"/>
              </a:ext>
            </a:extLst>
          </p:cNvPr>
          <p:cNvGrpSpPr/>
          <p:nvPr/>
        </p:nvGrpSpPr>
        <p:grpSpPr>
          <a:xfrm>
            <a:off x="5937784" y="1088683"/>
            <a:ext cx="6254216" cy="3910037"/>
            <a:chOff x="5841990" y="1801560"/>
            <a:chExt cx="6705600" cy="4039634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3FC2BA1C-CEA1-4C11-A48A-222971AA91A5}"/>
                </a:ext>
              </a:extLst>
            </p:cNvPr>
            <p:cNvGrpSpPr/>
            <p:nvPr/>
          </p:nvGrpSpPr>
          <p:grpSpPr>
            <a:xfrm>
              <a:off x="5841990" y="1801560"/>
              <a:ext cx="6705600" cy="4039634"/>
              <a:chOff x="-166924" y="1180049"/>
              <a:chExt cx="6705600" cy="4039634"/>
            </a:xfrm>
          </p:grpSpPr>
          <p:pic>
            <p:nvPicPr>
              <p:cNvPr id="6" name="Grafik 5" descr="Ein Bild, das Tisch enthält.&#10;&#10;Automatisch generierte Beschreibung">
                <a:extLst>
                  <a:ext uri="{FF2B5EF4-FFF2-40B4-BE49-F238E27FC236}">
                    <a16:creationId xmlns:a16="http://schemas.microsoft.com/office/drawing/2014/main" id="{C1175066-3149-47B1-B1FF-CF82ECFCC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589" y="1180049"/>
                <a:ext cx="5621108" cy="3952564"/>
              </a:xfrm>
              <a:prstGeom prst="rect">
                <a:avLst/>
              </a:prstGeom>
            </p:spPr>
          </p:pic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72B73DF-F26C-45DB-8892-8529A5881DE9}"/>
                  </a:ext>
                </a:extLst>
              </p:cNvPr>
              <p:cNvSpPr/>
              <p:nvPr/>
            </p:nvSpPr>
            <p:spPr>
              <a:xfrm>
                <a:off x="-166924" y="4194009"/>
                <a:ext cx="6705600" cy="10256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23ED0B0-63D5-4865-A514-5C96963837A7}"/>
                </a:ext>
              </a:extLst>
            </p:cNvPr>
            <p:cNvSpPr/>
            <p:nvPr/>
          </p:nvSpPr>
          <p:spPr>
            <a:xfrm>
              <a:off x="7332617" y="2542903"/>
              <a:ext cx="2508069" cy="6792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6A6CC0F0-C828-4C83-A9BE-B1E03109725B}"/>
              </a:ext>
            </a:extLst>
          </p:cNvPr>
          <p:cNvSpPr txBox="1"/>
          <p:nvPr/>
        </p:nvSpPr>
        <p:spPr>
          <a:xfrm>
            <a:off x="759374" y="2256523"/>
            <a:ext cx="5423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Jedes Element hat ein bestimmtes </a:t>
            </a:r>
            <a:r>
              <a:rPr lang="de-DE" u="sng" dirty="0"/>
              <a:t>Elementsymbol</a:t>
            </a:r>
            <a:r>
              <a:rPr lang="de-DE" dirty="0"/>
              <a:t>. Dieses kann für den Stoff oder für ein Atom dieses Stoffes stehen. </a:t>
            </a:r>
          </a:p>
          <a:p>
            <a:r>
              <a:rPr lang="de-DE" dirty="0" err="1"/>
              <a:t>Bsp</a:t>
            </a:r>
            <a:r>
              <a:rPr lang="de-DE" dirty="0"/>
              <a:t>:   </a:t>
            </a:r>
            <a:r>
              <a:rPr lang="de-DE" b="1" dirty="0" err="1"/>
              <a:t>Sn</a:t>
            </a:r>
            <a:r>
              <a:rPr lang="de-DE" dirty="0"/>
              <a:t> 	</a:t>
            </a:r>
            <a:r>
              <a:rPr lang="de-DE" dirty="0">
                <a:sym typeface="Wingdings" panose="05000000000000000000" pitchFamily="2" charset="2"/>
              </a:rPr>
              <a:t> steht für den Stoff </a:t>
            </a:r>
            <a:r>
              <a:rPr lang="de-DE" b="1" dirty="0">
                <a:sym typeface="Wingdings" panose="05000000000000000000" pitchFamily="2" charset="2"/>
              </a:rPr>
              <a:t>Zinn</a:t>
            </a:r>
          </a:p>
          <a:p>
            <a:r>
              <a:rPr lang="de-DE" dirty="0">
                <a:sym typeface="Wingdings" panose="05000000000000000000" pitchFamily="2" charset="2"/>
              </a:rPr>
              <a:t>	 steht für 1 </a:t>
            </a:r>
            <a:r>
              <a:rPr lang="de-DE" b="1" dirty="0">
                <a:sym typeface="Wingdings" panose="05000000000000000000" pitchFamily="2" charset="2"/>
              </a:rPr>
              <a:t>Zinn-Atom</a:t>
            </a:r>
            <a:endParaRPr lang="de-DE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4E19F05-C936-4DE3-81EC-40D34441E06B}"/>
              </a:ext>
            </a:extLst>
          </p:cNvPr>
          <p:cNvSpPr txBox="1"/>
          <p:nvPr/>
        </p:nvSpPr>
        <p:spPr>
          <a:xfrm>
            <a:off x="670561" y="4436431"/>
            <a:ext cx="10844329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Aufgabe</a:t>
            </a:r>
            <a:r>
              <a:rPr lang="de-DE" dirty="0"/>
              <a:t>: </a:t>
            </a:r>
          </a:p>
          <a:p>
            <a:r>
              <a:rPr lang="de-DE" dirty="0"/>
              <a:t>Suche die Elementsymbole für folgende Stoffe im Periodensystem (S. 392) und erstelle eine Liste in deinem Heft. </a:t>
            </a:r>
          </a:p>
          <a:p>
            <a:pPr>
              <a:spcAft>
                <a:spcPts val="600"/>
              </a:spcAft>
            </a:pPr>
            <a:r>
              <a:rPr lang="de-DE" dirty="0"/>
              <a:t>Lerne diese Elementsymbole!</a:t>
            </a:r>
          </a:p>
          <a:p>
            <a:pPr>
              <a:spcAft>
                <a:spcPts val="600"/>
              </a:spcAft>
            </a:pPr>
            <a:r>
              <a:rPr lang="de-DE" u="sng" dirty="0"/>
              <a:t>Metalle</a:t>
            </a:r>
            <a:r>
              <a:rPr lang="de-DE" dirty="0"/>
              <a:t>: Aluminium, Calcium, Eisen, Gold, Kalium, Kupfer, Magnesium, Natrium, Quecksilber, Silber, Zink</a:t>
            </a:r>
          </a:p>
          <a:p>
            <a:r>
              <a:rPr lang="de-DE" u="sng" dirty="0"/>
              <a:t>Nichtmetalle</a:t>
            </a:r>
            <a:r>
              <a:rPr lang="de-DE" dirty="0"/>
              <a:t>: Chlor, Fluor, Iod, Kohlenstoff, Neon, Phosphor, Sauerstoff, Schwefel, Stickstoff, Wasserstoff</a:t>
            </a:r>
          </a:p>
        </p:txBody>
      </p:sp>
    </p:spTree>
    <p:extLst>
      <p:ext uri="{BB962C8B-B14F-4D97-AF65-F5344CB8AC3E}">
        <p14:creationId xmlns:p14="http://schemas.microsoft.com/office/powerpoint/2010/main" val="151696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62EF030-8903-42EE-9B8C-2775DC6D214A}"/>
              </a:ext>
            </a:extLst>
          </p:cNvPr>
          <p:cNvSpPr/>
          <p:nvPr/>
        </p:nvSpPr>
        <p:spPr>
          <a:xfrm>
            <a:off x="6779622" y="1251228"/>
            <a:ext cx="3400649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Flüchtige Stoffe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6C08A0-F790-4E77-933B-F9C8D978D7F3}"/>
              </a:ext>
            </a:extLst>
          </p:cNvPr>
          <p:cNvSpPr/>
          <p:nvPr/>
        </p:nvSpPr>
        <p:spPr>
          <a:xfrm>
            <a:off x="4836948" y="490267"/>
            <a:ext cx="1683602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Verbindungen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D4B5D4-A573-464F-939D-0514FAC7260B}"/>
              </a:ext>
            </a:extLst>
          </p:cNvPr>
          <p:cNvSpPr/>
          <p:nvPr/>
        </p:nvSpPr>
        <p:spPr>
          <a:xfrm>
            <a:off x="1411691" y="1251228"/>
            <a:ext cx="2872925" cy="40011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Salze (salzartige Stoffe)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ABBAA0D-8AEF-4746-A788-1BE12887E57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848154" y="890377"/>
            <a:ext cx="2830595" cy="360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41701B1-5465-4280-B333-C78D05DD9FF8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5678749" y="890377"/>
            <a:ext cx="2801198" cy="360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B0B1EFBD-B442-4812-B230-0BB83B976BB8}"/>
              </a:ext>
            </a:extLst>
          </p:cNvPr>
          <p:cNvSpPr/>
          <p:nvPr/>
        </p:nvSpPr>
        <p:spPr>
          <a:xfrm>
            <a:off x="1411691" y="1701192"/>
            <a:ext cx="2872925" cy="52322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Verbindung aus Metall- und Nichtmetallatomen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F32159-C33D-4389-AFA8-566D3F7AFB17}"/>
              </a:ext>
            </a:extLst>
          </p:cNvPr>
          <p:cNvSpPr/>
          <p:nvPr/>
        </p:nvSpPr>
        <p:spPr>
          <a:xfrm>
            <a:off x="6779622" y="1701192"/>
            <a:ext cx="3400649" cy="52322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Verbindung aus Nichtmetall- und Nichtmetallatomen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D673714-F2E4-40FD-AF23-CF473196EB5D}"/>
              </a:ext>
            </a:extLst>
          </p:cNvPr>
          <p:cNvSpPr/>
          <p:nvPr/>
        </p:nvSpPr>
        <p:spPr>
          <a:xfrm>
            <a:off x="1411692" y="2232889"/>
            <a:ext cx="2872924" cy="46166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Stoffteilchen sind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Ionen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(geladene Atome), die im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Ionengitter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angeordnet sind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86B688-BED8-408E-B83D-48AA3D03757D}"/>
              </a:ext>
            </a:extLst>
          </p:cNvPr>
          <p:cNvSpPr/>
          <p:nvPr/>
        </p:nvSpPr>
        <p:spPr>
          <a:xfrm>
            <a:off x="6779622" y="2232889"/>
            <a:ext cx="3400649" cy="46166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Stoffteilchen sind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Moleküle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aus unterschied-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lichen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Atomarten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11F35E1-96CA-47AA-B391-A7127AEBCDE6}"/>
              </a:ext>
            </a:extLst>
          </p:cNvPr>
          <p:cNvSpPr txBox="1"/>
          <p:nvPr/>
        </p:nvSpPr>
        <p:spPr>
          <a:xfrm>
            <a:off x="1213388" y="2985850"/>
            <a:ext cx="317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Beschreibung dieser Stoffe durch </a:t>
            </a:r>
            <a:r>
              <a:rPr lang="de-DE" b="1" u="sng" dirty="0"/>
              <a:t>Verhältnisformeln</a:t>
            </a:r>
            <a:r>
              <a:rPr lang="de-DE" b="1" dirty="0"/>
              <a:t>: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2BC121D-286E-401A-A6B7-CDA1669D8A8B}"/>
              </a:ext>
            </a:extLst>
          </p:cNvPr>
          <p:cNvSpPr txBox="1"/>
          <p:nvPr/>
        </p:nvSpPr>
        <p:spPr>
          <a:xfrm>
            <a:off x="6779622" y="2985850"/>
            <a:ext cx="340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Beschreibung dieser Stoffe durch </a:t>
            </a:r>
            <a:r>
              <a:rPr lang="de-DE" b="1" u="sng" dirty="0"/>
              <a:t>Molekülformeln</a:t>
            </a:r>
            <a:r>
              <a:rPr lang="de-DE" b="1" dirty="0"/>
              <a:t>:</a:t>
            </a:r>
          </a:p>
        </p:txBody>
      </p: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B93CBBC4-D902-4C19-9FF1-BD9CDBA1BCA9}"/>
              </a:ext>
            </a:extLst>
          </p:cNvPr>
          <p:cNvSpPr/>
          <p:nvPr/>
        </p:nvSpPr>
        <p:spPr>
          <a:xfrm>
            <a:off x="2638697" y="2795451"/>
            <a:ext cx="209457" cy="190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F9137904-578A-4453-98AC-E0208AAC7DE0}"/>
              </a:ext>
            </a:extLst>
          </p:cNvPr>
          <p:cNvSpPr/>
          <p:nvPr/>
        </p:nvSpPr>
        <p:spPr>
          <a:xfrm>
            <a:off x="8270489" y="2776844"/>
            <a:ext cx="209457" cy="190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F912892-DC21-42BE-AF0A-671EAF2B4D5A}"/>
              </a:ext>
            </a:extLst>
          </p:cNvPr>
          <p:cNvSpPr txBox="1"/>
          <p:nvPr/>
        </p:nvSpPr>
        <p:spPr>
          <a:xfrm>
            <a:off x="6898092" y="3666854"/>
            <a:ext cx="296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b="1" dirty="0"/>
              <a:t>C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de-DE" b="1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dirty="0"/>
              <a:t> (Kohlenstoffdioxid)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838D257-96E8-4ACD-979D-5CDC8A1102C5}"/>
              </a:ext>
            </a:extLst>
          </p:cNvPr>
          <p:cNvSpPr txBox="1"/>
          <p:nvPr/>
        </p:nvSpPr>
        <p:spPr>
          <a:xfrm>
            <a:off x="7079348" y="4920885"/>
            <a:ext cx="340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Die Moleküle bestehen aus </a:t>
            </a:r>
            <a:r>
              <a:rPr lang="de-DE" sz="1600" b="1" dirty="0"/>
              <a:t>einem</a:t>
            </a:r>
            <a:r>
              <a:rPr lang="de-DE" sz="1600" dirty="0"/>
              <a:t> </a:t>
            </a:r>
            <a:r>
              <a:rPr lang="de-DE" sz="1600" b="1" dirty="0"/>
              <a:t>C</a:t>
            </a:r>
            <a:r>
              <a:rPr lang="de-DE" sz="1600" dirty="0"/>
              <a:t>- und 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zwei</a:t>
            </a:r>
            <a:r>
              <a:rPr lang="de-DE" sz="1600" b="1" dirty="0"/>
              <a:t> 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de-DE" sz="1600" dirty="0"/>
              <a:t>-Atomen</a:t>
            </a: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BC52883A-8693-4E9E-A388-ADB4DBE54359}"/>
              </a:ext>
            </a:extLst>
          </p:cNvPr>
          <p:cNvGrpSpPr/>
          <p:nvPr/>
        </p:nvGrpSpPr>
        <p:grpSpPr>
          <a:xfrm>
            <a:off x="8028509" y="4332211"/>
            <a:ext cx="1041923" cy="383289"/>
            <a:chOff x="8028509" y="4402660"/>
            <a:chExt cx="1041923" cy="38328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10C2E73-3307-4870-AAC8-651E8436814E}"/>
                </a:ext>
              </a:extLst>
            </p:cNvPr>
            <p:cNvGrpSpPr/>
            <p:nvPr/>
          </p:nvGrpSpPr>
          <p:grpSpPr>
            <a:xfrm>
              <a:off x="8032755" y="4414146"/>
              <a:ext cx="1024159" cy="369332"/>
              <a:chOff x="8245451" y="5981816"/>
              <a:chExt cx="684923" cy="241445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464686BC-7696-44A4-8534-3C138CA45EC2}"/>
                  </a:ext>
                </a:extLst>
              </p:cNvPr>
              <p:cNvSpPr/>
              <p:nvPr/>
            </p:nvSpPr>
            <p:spPr>
              <a:xfrm rot="16112636">
                <a:off x="8242789" y="5994634"/>
                <a:ext cx="221138" cy="2158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dirty="0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2DFB4E8C-D2A0-4FC7-9679-056BD3885EEE}"/>
                  </a:ext>
                </a:extLst>
              </p:cNvPr>
              <p:cNvSpPr/>
              <p:nvPr/>
            </p:nvSpPr>
            <p:spPr>
              <a:xfrm rot="18872507">
                <a:off x="8467190" y="5978590"/>
                <a:ext cx="241445" cy="2478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731A9AC5-465D-4E0E-BB88-35D881FE5896}"/>
                  </a:ext>
                </a:extLst>
              </p:cNvPr>
              <p:cNvSpPr/>
              <p:nvPr/>
            </p:nvSpPr>
            <p:spPr>
              <a:xfrm rot="16112636">
                <a:off x="8711899" y="5994632"/>
                <a:ext cx="221138" cy="2158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54E622B6-8978-448C-B34C-C90A22133E1D}"/>
                </a:ext>
              </a:extLst>
            </p:cNvPr>
            <p:cNvSpPr txBox="1"/>
            <p:nvPr/>
          </p:nvSpPr>
          <p:spPr>
            <a:xfrm>
              <a:off x="8381576" y="4402660"/>
              <a:ext cx="250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305EF61-87F5-412F-86D1-5050AAD8ADB4}"/>
                </a:ext>
              </a:extLst>
            </p:cNvPr>
            <p:cNvSpPr txBox="1"/>
            <p:nvPr/>
          </p:nvSpPr>
          <p:spPr>
            <a:xfrm>
              <a:off x="8028509" y="4416617"/>
              <a:ext cx="331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1E6DFE1-4647-462E-8F7C-49FE2B1CF597}"/>
                </a:ext>
              </a:extLst>
            </p:cNvPr>
            <p:cNvSpPr txBox="1"/>
            <p:nvPr/>
          </p:nvSpPr>
          <p:spPr>
            <a:xfrm>
              <a:off x="8739237" y="4414145"/>
              <a:ext cx="331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</a:t>
              </a:r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A633F183-6BB7-4609-9ACB-73799710821F}"/>
              </a:ext>
            </a:extLst>
          </p:cNvPr>
          <p:cNvSpPr txBox="1"/>
          <p:nvPr/>
        </p:nvSpPr>
        <p:spPr>
          <a:xfrm>
            <a:off x="1485478" y="3654294"/>
            <a:ext cx="296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Cu</a:t>
            </a:r>
            <a:r>
              <a:rPr lang="de-DE" b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de-DE" b="1" dirty="0">
                <a:solidFill>
                  <a:srgbClr val="FFC000"/>
                </a:solidFill>
              </a:rPr>
              <a:t>S</a:t>
            </a:r>
            <a:r>
              <a:rPr lang="de-DE" b="1" dirty="0"/>
              <a:t> </a:t>
            </a:r>
            <a:r>
              <a:rPr lang="de-DE" dirty="0"/>
              <a:t> (Kupfersulfid)</a:t>
            </a:r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3614F232-CE2C-4B8D-B094-1B422F94EBBA}"/>
              </a:ext>
            </a:extLst>
          </p:cNvPr>
          <p:cNvGrpSpPr/>
          <p:nvPr/>
        </p:nvGrpSpPr>
        <p:grpSpPr>
          <a:xfrm>
            <a:off x="1637755" y="3932920"/>
            <a:ext cx="2182829" cy="2171963"/>
            <a:chOff x="1652010" y="4042645"/>
            <a:chExt cx="2182829" cy="2171963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45B5FD2E-2CFE-41BE-8A51-A7886D7ABD8D}"/>
                </a:ext>
              </a:extLst>
            </p:cNvPr>
            <p:cNvGrpSpPr/>
            <p:nvPr/>
          </p:nvGrpSpPr>
          <p:grpSpPr>
            <a:xfrm>
              <a:off x="1652010" y="4042645"/>
              <a:ext cx="2182829" cy="2171963"/>
              <a:chOff x="1476442" y="4178088"/>
              <a:chExt cx="2182829" cy="2171963"/>
            </a:xfrm>
          </p:grpSpPr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7AA607DB-99C5-4DFE-B57D-6092C67D5CF9}"/>
                  </a:ext>
                </a:extLst>
              </p:cNvPr>
              <p:cNvGrpSpPr/>
              <p:nvPr/>
            </p:nvGrpSpPr>
            <p:grpSpPr>
              <a:xfrm rot="18872507">
                <a:off x="1481875" y="4172655"/>
                <a:ext cx="2171963" cy="2182829"/>
                <a:chOff x="8798490" y="4771539"/>
                <a:chExt cx="1289924" cy="1248391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F175C60-5925-4173-AC29-97D1C7D17629}"/>
                    </a:ext>
                  </a:extLst>
                </p:cNvPr>
                <p:cNvSpPr/>
                <p:nvPr/>
              </p:nvSpPr>
              <p:spPr>
                <a:xfrm>
                  <a:off x="8798490" y="520308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6FAC2771-3F74-48E2-8EE4-68978F02A383}"/>
                    </a:ext>
                  </a:extLst>
                </p:cNvPr>
                <p:cNvSpPr/>
                <p:nvPr/>
              </p:nvSpPr>
              <p:spPr>
                <a:xfrm>
                  <a:off x="8950890" y="535548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B3E88248-243D-4678-865B-2D17992C5347}"/>
                    </a:ext>
                  </a:extLst>
                </p:cNvPr>
                <p:cNvSpPr/>
                <p:nvPr/>
              </p:nvSpPr>
              <p:spPr>
                <a:xfrm>
                  <a:off x="9103290" y="550788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115CDFED-97E9-48CA-BE91-879FD78E9AA9}"/>
                    </a:ext>
                  </a:extLst>
                </p:cNvPr>
                <p:cNvSpPr/>
                <p:nvPr/>
              </p:nvSpPr>
              <p:spPr>
                <a:xfrm>
                  <a:off x="9255690" y="566028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348AC5A3-A9CD-46CD-9AF5-02E89DE4E5D2}"/>
                    </a:ext>
                  </a:extLst>
                </p:cNvPr>
                <p:cNvSpPr/>
                <p:nvPr/>
              </p:nvSpPr>
              <p:spPr>
                <a:xfrm>
                  <a:off x="9408090" y="581268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7C434F11-5AD2-4063-8C8F-51FB16B5AB65}"/>
                    </a:ext>
                  </a:extLst>
                </p:cNvPr>
                <p:cNvSpPr/>
                <p:nvPr/>
              </p:nvSpPr>
              <p:spPr>
                <a:xfrm>
                  <a:off x="8962959" y="50693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EEDAF0F-417F-4A10-95F7-417F35E287E8}"/>
                    </a:ext>
                  </a:extLst>
                </p:cNvPr>
                <p:cNvSpPr/>
                <p:nvPr/>
              </p:nvSpPr>
              <p:spPr>
                <a:xfrm>
                  <a:off x="9115359" y="52217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BF76756-0CA7-46A8-B504-0984942797B8}"/>
                    </a:ext>
                  </a:extLst>
                </p:cNvPr>
                <p:cNvSpPr/>
                <p:nvPr/>
              </p:nvSpPr>
              <p:spPr>
                <a:xfrm>
                  <a:off x="9267759" y="53741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302DCA1B-76AF-43D2-A24B-98F8BC31261D}"/>
                    </a:ext>
                  </a:extLst>
                </p:cNvPr>
                <p:cNvSpPr/>
                <p:nvPr/>
              </p:nvSpPr>
              <p:spPr>
                <a:xfrm>
                  <a:off x="9420159" y="55265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" name="Ellipse 51">
                  <a:extLst>
                    <a:ext uri="{FF2B5EF4-FFF2-40B4-BE49-F238E27FC236}">
                      <a16:creationId xmlns:a16="http://schemas.microsoft.com/office/drawing/2014/main" id="{08137974-E9E0-46AC-B3F1-D06C33B11A35}"/>
                    </a:ext>
                  </a:extLst>
                </p:cNvPr>
                <p:cNvSpPr/>
                <p:nvPr/>
              </p:nvSpPr>
              <p:spPr>
                <a:xfrm>
                  <a:off x="9572559" y="56789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D0271A2F-E65A-403A-88B2-11CD354F0277}"/>
                    </a:ext>
                  </a:extLst>
                </p:cNvPr>
                <p:cNvSpPr/>
                <p:nvPr/>
              </p:nvSpPr>
              <p:spPr>
                <a:xfrm>
                  <a:off x="9108172" y="49169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8C322505-1F48-49DF-B859-7916F341E743}"/>
                    </a:ext>
                  </a:extLst>
                </p:cNvPr>
                <p:cNvSpPr/>
                <p:nvPr/>
              </p:nvSpPr>
              <p:spPr>
                <a:xfrm>
                  <a:off x="9260572" y="50693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Ellipse 54">
                  <a:extLst>
                    <a:ext uri="{FF2B5EF4-FFF2-40B4-BE49-F238E27FC236}">
                      <a16:creationId xmlns:a16="http://schemas.microsoft.com/office/drawing/2014/main" id="{6F42A247-943A-4EDC-ADDA-6C96FEC1EC2B}"/>
                    </a:ext>
                  </a:extLst>
                </p:cNvPr>
                <p:cNvSpPr/>
                <p:nvPr/>
              </p:nvSpPr>
              <p:spPr>
                <a:xfrm>
                  <a:off x="9412972" y="52217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CC26F019-44DB-44EA-9456-985FFD29712C}"/>
                    </a:ext>
                  </a:extLst>
                </p:cNvPr>
                <p:cNvSpPr/>
                <p:nvPr/>
              </p:nvSpPr>
              <p:spPr>
                <a:xfrm>
                  <a:off x="9565372" y="53741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506AADCF-EAF0-422A-BC9A-7B6A6103FE49}"/>
                    </a:ext>
                  </a:extLst>
                </p:cNvPr>
                <p:cNvSpPr/>
                <p:nvPr/>
              </p:nvSpPr>
              <p:spPr>
                <a:xfrm>
                  <a:off x="9717772" y="552654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44855465-6C0D-4A81-A940-C19BC6D2AEA9}"/>
                    </a:ext>
                  </a:extLst>
                </p:cNvPr>
                <p:cNvSpPr/>
                <p:nvPr/>
              </p:nvSpPr>
              <p:spPr>
                <a:xfrm>
                  <a:off x="9269403" y="477153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0BA0AB22-62CD-4649-89F7-C864455D923A}"/>
                    </a:ext>
                  </a:extLst>
                </p:cNvPr>
                <p:cNvSpPr/>
                <p:nvPr/>
              </p:nvSpPr>
              <p:spPr>
                <a:xfrm>
                  <a:off x="9425041" y="493560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191D43CD-C87C-4437-996A-AE138406C474}"/>
                    </a:ext>
                  </a:extLst>
                </p:cNvPr>
                <p:cNvSpPr/>
                <p:nvPr/>
              </p:nvSpPr>
              <p:spPr>
                <a:xfrm>
                  <a:off x="9577441" y="508800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12D597D0-8B93-44BD-BA5A-6604065E7448}"/>
                    </a:ext>
                  </a:extLst>
                </p:cNvPr>
                <p:cNvSpPr/>
                <p:nvPr/>
              </p:nvSpPr>
              <p:spPr>
                <a:xfrm>
                  <a:off x="9729841" y="524040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A6E02465-B9A7-4B92-907E-05B8EE462376}"/>
                    </a:ext>
                  </a:extLst>
                </p:cNvPr>
                <p:cNvSpPr/>
                <p:nvPr/>
              </p:nvSpPr>
              <p:spPr>
                <a:xfrm>
                  <a:off x="9882241" y="5392809"/>
                  <a:ext cx="206173" cy="207241"/>
                </a:xfrm>
                <a:prstGeom prst="ellipse">
                  <a:avLst/>
                </a:prstGeom>
                <a:grp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026F2167-DA20-4783-85ED-ECEB0843C0FD}"/>
                  </a:ext>
                </a:extLst>
              </p:cNvPr>
              <p:cNvGrpSpPr/>
              <p:nvPr/>
            </p:nvGrpSpPr>
            <p:grpSpPr>
              <a:xfrm>
                <a:off x="1577588" y="4390475"/>
                <a:ext cx="2074197" cy="1692059"/>
                <a:chOff x="1660234" y="4356809"/>
                <a:chExt cx="2274921" cy="1796772"/>
              </a:xfrm>
            </p:grpSpPr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D2264FA4-0BAE-4CAA-9B28-BDF8A2C432C5}"/>
                    </a:ext>
                  </a:extLst>
                </p:cNvPr>
                <p:cNvSpPr/>
                <p:nvPr/>
              </p:nvSpPr>
              <p:spPr>
                <a:xfrm>
                  <a:off x="2072338" y="4783477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Ellipse 63">
                  <a:extLst>
                    <a:ext uri="{FF2B5EF4-FFF2-40B4-BE49-F238E27FC236}">
                      <a16:creationId xmlns:a16="http://schemas.microsoft.com/office/drawing/2014/main" id="{171DA563-D0FF-4113-AF63-D8A16B1BDAE6}"/>
                    </a:ext>
                  </a:extLst>
                </p:cNvPr>
                <p:cNvSpPr/>
                <p:nvPr/>
              </p:nvSpPr>
              <p:spPr>
                <a:xfrm>
                  <a:off x="1702076" y="4770450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D567C6E2-C874-4108-A029-E73FAB663738}"/>
                    </a:ext>
                  </a:extLst>
                </p:cNvPr>
                <p:cNvSpPr/>
                <p:nvPr/>
              </p:nvSpPr>
              <p:spPr>
                <a:xfrm>
                  <a:off x="2457724" y="479602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0DE60DD5-12EB-4DFE-8723-D39186C927E9}"/>
                    </a:ext>
                  </a:extLst>
                </p:cNvPr>
                <p:cNvSpPr/>
                <p:nvPr/>
              </p:nvSpPr>
              <p:spPr>
                <a:xfrm>
                  <a:off x="2834341" y="4795949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4E8BBAEF-17F4-4201-82CF-272460034950}"/>
                    </a:ext>
                  </a:extLst>
                </p:cNvPr>
                <p:cNvSpPr/>
                <p:nvPr/>
              </p:nvSpPr>
              <p:spPr>
                <a:xfrm>
                  <a:off x="3258473" y="4785796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3981313F-3A54-48AD-8BD9-6096358B113A}"/>
                    </a:ext>
                  </a:extLst>
                </p:cNvPr>
                <p:cNvSpPr/>
                <p:nvPr/>
              </p:nvSpPr>
              <p:spPr>
                <a:xfrm>
                  <a:off x="3682606" y="4809647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BCE30058-9C84-4BBB-ABE3-D322C3BA3FAE}"/>
                    </a:ext>
                  </a:extLst>
                </p:cNvPr>
                <p:cNvSpPr/>
                <p:nvPr/>
              </p:nvSpPr>
              <p:spPr>
                <a:xfrm>
                  <a:off x="2072338" y="4369836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497D601D-2E48-48B1-844E-2EE523FC1D74}"/>
                    </a:ext>
                  </a:extLst>
                </p:cNvPr>
                <p:cNvSpPr/>
                <p:nvPr/>
              </p:nvSpPr>
              <p:spPr>
                <a:xfrm>
                  <a:off x="1702076" y="4356809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EDFC4F25-87CE-4433-945F-BB9A055FA261}"/>
                    </a:ext>
                  </a:extLst>
                </p:cNvPr>
                <p:cNvSpPr/>
                <p:nvPr/>
              </p:nvSpPr>
              <p:spPr>
                <a:xfrm>
                  <a:off x="2457724" y="4382382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3AEF89F2-CBF9-48AA-B915-CF3F351990C9}"/>
                    </a:ext>
                  </a:extLst>
                </p:cNvPr>
                <p:cNvSpPr/>
                <p:nvPr/>
              </p:nvSpPr>
              <p:spPr>
                <a:xfrm>
                  <a:off x="2834341" y="4382308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A4F89484-CF86-487E-A91C-8BFE1B3F0FC7}"/>
                    </a:ext>
                  </a:extLst>
                </p:cNvPr>
                <p:cNvSpPr/>
                <p:nvPr/>
              </p:nvSpPr>
              <p:spPr>
                <a:xfrm>
                  <a:off x="3263632" y="439001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D93C433A-E27A-4122-BAF0-38A87A50FCB5}"/>
                    </a:ext>
                  </a:extLst>
                </p:cNvPr>
                <p:cNvSpPr/>
                <p:nvPr/>
              </p:nvSpPr>
              <p:spPr>
                <a:xfrm>
                  <a:off x="3658338" y="439586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81140790-E2AA-4C31-B0EB-125AC93D5C7C}"/>
                    </a:ext>
                  </a:extLst>
                </p:cNvPr>
                <p:cNvSpPr/>
                <p:nvPr/>
              </p:nvSpPr>
              <p:spPr>
                <a:xfrm>
                  <a:off x="2065330" y="5135882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254C3E84-16F4-481C-8551-1EFF883F1138}"/>
                    </a:ext>
                  </a:extLst>
                </p:cNvPr>
                <p:cNvSpPr/>
                <p:nvPr/>
              </p:nvSpPr>
              <p:spPr>
                <a:xfrm>
                  <a:off x="1695068" y="5122855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E717AAC1-679D-4B6A-A4D8-A6B786523FC5}"/>
                    </a:ext>
                  </a:extLst>
                </p:cNvPr>
                <p:cNvSpPr/>
                <p:nvPr/>
              </p:nvSpPr>
              <p:spPr>
                <a:xfrm>
                  <a:off x="2450716" y="5148428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9BABF2CA-119F-42C6-AB9F-0FD7BBBCB665}"/>
                    </a:ext>
                  </a:extLst>
                </p:cNvPr>
                <p:cNvSpPr/>
                <p:nvPr/>
              </p:nvSpPr>
              <p:spPr>
                <a:xfrm>
                  <a:off x="2827333" y="5148354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45C4189D-BD8A-4BD8-A8B5-63A92F770A79}"/>
                    </a:ext>
                  </a:extLst>
                </p:cNvPr>
                <p:cNvSpPr/>
                <p:nvPr/>
              </p:nvSpPr>
              <p:spPr>
                <a:xfrm>
                  <a:off x="3251232" y="513910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0B075DDE-3E05-4D12-9EB8-FD3A86D16127}"/>
                    </a:ext>
                  </a:extLst>
                </p:cNvPr>
                <p:cNvSpPr/>
                <p:nvPr/>
              </p:nvSpPr>
              <p:spPr>
                <a:xfrm>
                  <a:off x="3658339" y="5168282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79F0D591-C85C-4813-BD08-BB8320E5FBBD}"/>
                    </a:ext>
                  </a:extLst>
                </p:cNvPr>
                <p:cNvSpPr/>
                <p:nvPr/>
              </p:nvSpPr>
              <p:spPr>
                <a:xfrm>
                  <a:off x="2058322" y="550227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071F2996-54B4-4316-AF86-8F1228F4350A}"/>
                    </a:ext>
                  </a:extLst>
                </p:cNvPr>
                <p:cNvSpPr/>
                <p:nvPr/>
              </p:nvSpPr>
              <p:spPr>
                <a:xfrm>
                  <a:off x="1688060" y="5489246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6992B996-A567-473E-84A4-F2ED0D0B48E7}"/>
                    </a:ext>
                  </a:extLst>
                </p:cNvPr>
                <p:cNvSpPr/>
                <p:nvPr/>
              </p:nvSpPr>
              <p:spPr>
                <a:xfrm>
                  <a:off x="2443708" y="5514819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5D97FCB2-3690-4D2A-A465-D08C27908277}"/>
                    </a:ext>
                  </a:extLst>
                </p:cNvPr>
                <p:cNvSpPr/>
                <p:nvPr/>
              </p:nvSpPr>
              <p:spPr>
                <a:xfrm>
                  <a:off x="2820325" y="5514745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28EFCB44-CF8E-48EE-AFD4-FFA2B14474CE}"/>
                    </a:ext>
                  </a:extLst>
                </p:cNvPr>
                <p:cNvSpPr/>
                <p:nvPr/>
              </p:nvSpPr>
              <p:spPr>
                <a:xfrm>
                  <a:off x="3243070" y="5514745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0D82FEB1-91D4-47DC-B92A-84BC15F79713}"/>
                    </a:ext>
                  </a:extLst>
                </p:cNvPr>
                <p:cNvSpPr/>
                <p:nvPr/>
              </p:nvSpPr>
              <p:spPr>
                <a:xfrm>
                  <a:off x="3659660" y="5536862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2556900F-1C39-482F-8604-354293E87DD8}"/>
                    </a:ext>
                  </a:extLst>
                </p:cNvPr>
                <p:cNvSpPr/>
                <p:nvPr/>
              </p:nvSpPr>
              <p:spPr>
                <a:xfrm>
                  <a:off x="2030496" y="5886431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E6E9FBA1-FFB0-4C65-B636-1AC6FE882FC4}"/>
                    </a:ext>
                  </a:extLst>
                </p:cNvPr>
                <p:cNvSpPr/>
                <p:nvPr/>
              </p:nvSpPr>
              <p:spPr>
                <a:xfrm>
                  <a:off x="1660234" y="5873404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0B6F768C-8068-4455-9DBF-D628F765030C}"/>
                    </a:ext>
                  </a:extLst>
                </p:cNvPr>
                <p:cNvSpPr/>
                <p:nvPr/>
              </p:nvSpPr>
              <p:spPr>
                <a:xfrm>
                  <a:off x="2415882" y="5898977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FF293884-1DAB-45EB-BDFF-AF057CCCB609}"/>
                    </a:ext>
                  </a:extLst>
                </p:cNvPr>
                <p:cNvSpPr/>
                <p:nvPr/>
              </p:nvSpPr>
              <p:spPr>
                <a:xfrm>
                  <a:off x="2792499" y="589890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8062EBE1-6692-4596-8AC3-23D645B80509}"/>
                    </a:ext>
                  </a:extLst>
                </p:cNvPr>
                <p:cNvSpPr/>
                <p:nvPr/>
              </p:nvSpPr>
              <p:spPr>
                <a:xfrm>
                  <a:off x="3213851" y="5898903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9F5DD879-2FA7-4C29-9DB8-84ABBAD1045E}"/>
                    </a:ext>
                  </a:extLst>
                </p:cNvPr>
                <p:cNvSpPr/>
                <p:nvPr/>
              </p:nvSpPr>
              <p:spPr>
                <a:xfrm>
                  <a:off x="3651497" y="5903709"/>
                  <a:ext cx="252549" cy="24987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C8AF4BA5-1F63-44C1-8603-E39C6F89EBDF}"/>
                </a:ext>
              </a:extLst>
            </p:cNvPr>
            <p:cNvSpPr txBox="1"/>
            <p:nvPr/>
          </p:nvSpPr>
          <p:spPr>
            <a:xfrm>
              <a:off x="1710364" y="4246455"/>
              <a:ext cx="399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Cu</a:t>
              </a:r>
              <a:r>
                <a:rPr lang="de-DE" sz="1200" baseline="30000" dirty="0"/>
                <a:t>+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5250C050-973D-473A-BEA7-F04B755BCC92}"/>
                </a:ext>
              </a:extLst>
            </p:cNvPr>
            <p:cNvSpPr txBox="1"/>
            <p:nvPr/>
          </p:nvSpPr>
          <p:spPr>
            <a:xfrm>
              <a:off x="2037349" y="4251001"/>
              <a:ext cx="1010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Cu</a:t>
              </a:r>
              <a:r>
                <a:rPr lang="de-DE" sz="1200" baseline="30000" dirty="0"/>
                <a:t>+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6DE592D4-4781-480D-9CA4-117709053FBC}"/>
                </a:ext>
              </a:extLst>
            </p:cNvPr>
            <p:cNvSpPr txBox="1"/>
            <p:nvPr/>
          </p:nvSpPr>
          <p:spPr>
            <a:xfrm>
              <a:off x="1875097" y="4432104"/>
              <a:ext cx="38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</a:t>
              </a:r>
              <a:r>
                <a:rPr lang="de-DE" sz="1400" baseline="30000" dirty="0"/>
                <a:t>2-</a:t>
              </a:r>
            </a:p>
          </p:txBody>
        </p:sp>
      </p:grpSp>
      <p:sp>
        <p:nvSpPr>
          <p:cNvPr id="100" name="Textfeld 99">
            <a:extLst>
              <a:ext uri="{FF2B5EF4-FFF2-40B4-BE49-F238E27FC236}">
                <a16:creationId xmlns:a16="http://schemas.microsoft.com/office/drawing/2014/main" id="{378FB8B5-D0C6-4953-ABB4-ED84025F6C5B}"/>
              </a:ext>
            </a:extLst>
          </p:cNvPr>
          <p:cNvSpPr txBox="1"/>
          <p:nvPr/>
        </p:nvSpPr>
        <p:spPr>
          <a:xfrm>
            <a:off x="1213388" y="5949142"/>
            <a:ext cx="3652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Im Kupfersulfid-Ionengitter sind 2mal so viele Kupfer- wie </a:t>
            </a:r>
            <a:r>
              <a:rPr lang="de-DE" sz="1600" dirty="0" err="1"/>
              <a:t>Schwefelionen</a:t>
            </a:r>
            <a:r>
              <a:rPr lang="de-DE" sz="1600" dirty="0"/>
              <a:t> enthalten (Anzahlverhältnis </a:t>
            </a:r>
            <a:r>
              <a:rPr lang="de-DE" sz="1600" dirty="0" err="1">
                <a:solidFill>
                  <a:schemeClr val="accent2">
                    <a:lumMod val="75000"/>
                  </a:schemeClr>
                </a:solidFill>
              </a:rPr>
              <a:t>Cu</a:t>
            </a:r>
            <a:r>
              <a:rPr lang="de-DE" sz="1600" dirty="0" err="1"/>
              <a:t>:</a:t>
            </a:r>
            <a:r>
              <a:rPr lang="de-DE" sz="1600" dirty="0" err="1">
                <a:solidFill>
                  <a:srgbClr val="FFC000"/>
                </a:solidFill>
              </a:rPr>
              <a:t>S</a:t>
            </a:r>
            <a:r>
              <a:rPr lang="de-DE" sz="1600" dirty="0"/>
              <a:t> = 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de-DE" sz="1600" dirty="0"/>
              <a:t>:</a:t>
            </a:r>
            <a:r>
              <a:rPr lang="de-DE" sz="1600" dirty="0">
                <a:solidFill>
                  <a:srgbClr val="FFC000"/>
                </a:solidFill>
              </a:rPr>
              <a:t>1</a:t>
            </a:r>
            <a:r>
              <a:rPr lang="de-DE" sz="1600" dirty="0"/>
              <a:t>)</a:t>
            </a:r>
          </a:p>
        </p:txBody>
      </p:sp>
      <p:sp>
        <p:nvSpPr>
          <p:cNvPr id="101" name="Geschweifte Klammer links 100">
            <a:extLst>
              <a:ext uri="{FF2B5EF4-FFF2-40B4-BE49-F238E27FC236}">
                <a16:creationId xmlns:a16="http://schemas.microsoft.com/office/drawing/2014/main" id="{49CEF3D1-6AC4-4843-8B6B-ADF206500823}"/>
              </a:ext>
            </a:extLst>
          </p:cNvPr>
          <p:cNvSpPr/>
          <p:nvPr/>
        </p:nvSpPr>
        <p:spPr>
          <a:xfrm>
            <a:off x="1585257" y="4157575"/>
            <a:ext cx="123334" cy="43709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ACC72BA-219C-4063-9072-9F2089250FE6}"/>
              </a:ext>
            </a:extLst>
          </p:cNvPr>
          <p:cNvSpPr txBox="1"/>
          <p:nvPr/>
        </p:nvSpPr>
        <p:spPr>
          <a:xfrm>
            <a:off x="289639" y="4148934"/>
            <a:ext cx="130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Ionengruppe Cu</a:t>
            </a:r>
            <a:r>
              <a:rPr lang="de-DE" sz="1200" baseline="-25000" dirty="0"/>
              <a:t>2</a:t>
            </a:r>
            <a:r>
              <a:rPr lang="de-DE" sz="1200" dirty="0"/>
              <a:t>S = kleinste Einheit des Ionengitters</a:t>
            </a:r>
          </a:p>
        </p:txBody>
      </p:sp>
    </p:spTree>
    <p:extLst>
      <p:ext uri="{BB962C8B-B14F-4D97-AF65-F5344CB8AC3E}">
        <p14:creationId xmlns:p14="http://schemas.microsoft.com/office/powerpoint/2010/main" val="127198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7" grpId="0" animBg="1"/>
      <p:bldP spid="21" grpId="0" animBg="1"/>
      <p:bldP spid="28" grpId="0"/>
      <p:bldP spid="29" grpId="0"/>
      <p:bldP spid="30" grpId="0" animBg="1"/>
      <p:bldP spid="31" grpId="0" animBg="1"/>
      <p:bldP spid="36" grpId="0"/>
      <p:bldP spid="37" grpId="0"/>
      <p:bldP spid="41" grpId="0"/>
      <p:bldP spid="100" grpId="0"/>
      <p:bldP spid="101" grpId="0" animBg="1"/>
      <p:bldP spid="1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B97B41E-1861-4B1F-AB73-F341B27B6661}"/>
              </a:ext>
            </a:extLst>
          </p:cNvPr>
          <p:cNvSpPr txBox="1"/>
          <p:nvPr/>
        </p:nvSpPr>
        <p:spPr>
          <a:xfrm>
            <a:off x="452845" y="372682"/>
            <a:ext cx="977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Besprechung der Hausaufgabe (S. </a:t>
            </a:r>
            <a:r>
              <a:rPr lang="de-DE" b="1"/>
              <a:t>95)</a:t>
            </a:r>
            <a:endParaRPr lang="de-DE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3ED8D7B-F420-4B29-A78F-B3E57BA14AD3}"/>
              </a:ext>
            </a:extLst>
          </p:cNvPr>
          <p:cNvSpPr txBox="1"/>
          <p:nvPr/>
        </p:nvSpPr>
        <p:spPr>
          <a:xfrm>
            <a:off x="557348" y="984069"/>
            <a:ext cx="81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Salzartiger Stoff, Verhältnisformel, Ionengruppe, Molekül, Molekülformel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9490EF-1171-4C1B-B041-5E8E1C7B306E}"/>
              </a:ext>
            </a:extLst>
          </p:cNvPr>
          <p:cNvSpPr txBox="1"/>
          <p:nvPr/>
        </p:nvSpPr>
        <p:spPr>
          <a:xfrm>
            <a:off x="557348" y="1663337"/>
            <a:ext cx="102761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2. Traubenzucker (Glucose): </a:t>
            </a: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baseline="-25000" dirty="0">
                <a:solidFill>
                  <a:srgbClr val="FF0000"/>
                </a:solidFill>
              </a:rPr>
              <a:t>6</a:t>
            </a:r>
            <a:r>
              <a:rPr lang="de-DE" dirty="0">
                <a:solidFill>
                  <a:schemeClr val="accent1"/>
                </a:solidFill>
              </a:rPr>
              <a:t>H</a:t>
            </a:r>
            <a:r>
              <a:rPr lang="de-DE" baseline="-25000" dirty="0">
                <a:solidFill>
                  <a:schemeClr val="accent1"/>
                </a:solidFill>
              </a:rPr>
              <a:t>12</a:t>
            </a:r>
            <a:r>
              <a:rPr lang="de-DE" dirty="0">
                <a:solidFill>
                  <a:schemeClr val="accent6"/>
                </a:solidFill>
              </a:rPr>
              <a:t>O</a:t>
            </a:r>
            <a:r>
              <a:rPr lang="de-DE" baseline="-25000" dirty="0">
                <a:solidFill>
                  <a:schemeClr val="accent6"/>
                </a:solidFill>
              </a:rPr>
              <a:t>6</a:t>
            </a:r>
          </a:p>
          <a:p>
            <a:r>
              <a:rPr lang="de-DE" dirty="0"/>
              <a:t>     a. Traubenzucker besteht aus Molekülen (Nichtmetall-Verbindung). </a:t>
            </a:r>
          </a:p>
          <a:p>
            <a:pPr>
              <a:spcAft>
                <a:spcPts val="600"/>
              </a:spcAft>
            </a:pPr>
            <a:r>
              <a:rPr lang="de-DE" dirty="0"/>
              <a:t>         Jedes Traubenzucker-Molekül besteht aus </a:t>
            </a:r>
            <a:r>
              <a:rPr lang="de-DE" dirty="0">
                <a:solidFill>
                  <a:srgbClr val="FF0000"/>
                </a:solidFill>
              </a:rPr>
              <a:t>6 Kohlenstoff-</a:t>
            </a:r>
            <a:r>
              <a:rPr lang="de-DE" dirty="0"/>
              <a:t>, </a:t>
            </a:r>
            <a:r>
              <a:rPr lang="de-DE" dirty="0">
                <a:solidFill>
                  <a:schemeClr val="accent1"/>
                </a:solidFill>
              </a:rPr>
              <a:t>12 Wasserstoff- </a:t>
            </a:r>
            <a:r>
              <a:rPr lang="de-DE" dirty="0"/>
              <a:t>und </a:t>
            </a:r>
            <a:r>
              <a:rPr lang="de-DE" dirty="0">
                <a:solidFill>
                  <a:schemeClr val="accent6"/>
                </a:solidFill>
              </a:rPr>
              <a:t>6 Sauerstoffatomen</a:t>
            </a:r>
          </a:p>
          <a:p>
            <a:r>
              <a:rPr lang="de-DE" dirty="0"/>
              <a:t>    b. Die Verhältnisformel gibt nur das Verhältnis der einzelnen Atomsorten an. Sie würde hier CH</a:t>
            </a:r>
            <a:r>
              <a:rPr lang="de-DE" baseline="-25000" dirty="0"/>
              <a:t>2</a:t>
            </a:r>
            <a:r>
              <a:rPr lang="de-DE" dirty="0"/>
              <a:t>O lauten. </a:t>
            </a:r>
          </a:p>
          <a:p>
            <a:pPr>
              <a:spcAft>
                <a:spcPts val="600"/>
              </a:spcAft>
            </a:pPr>
            <a:r>
              <a:rPr lang="de-DE" dirty="0"/>
              <a:t>        Sie gibt jedoch nicht die tatsächliche Anzahl der jeweiligen Atome im Molekül.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1D3B9-3959-4E60-B1D1-7BDB739400FC}"/>
              </a:ext>
            </a:extLst>
          </p:cNvPr>
          <p:cNvSpPr txBox="1"/>
          <p:nvPr/>
        </p:nvSpPr>
        <p:spPr>
          <a:xfrm>
            <a:off x="557348" y="3604489"/>
            <a:ext cx="257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5a.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F1DF17-FB52-46E7-94D6-511B16B78089}"/>
              </a:ext>
            </a:extLst>
          </p:cNvPr>
          <p:cNvSpPr txBox="1"/>
          <p:nvPr/>
        </p:nvSpPr>
        <p:spPr>
          <a:xfrm>
            <a:off x="1314993" y="3626405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Molekülformel:</a:t>
            </a:r>
            <a:endParaRPr lang="de-DE" baseline="-25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5FE8A0-9B49-49B4-86B9-4614FAB216DB}"/>
              </a:ext>
            </a:extLst>
          </p:cNvPr>
          <p:cNvSpPr txBox="1"/>
          <p:nvPr/>
        </p:nvSpPr>
        <p:spPr>
          <a:xfrm>
            <a:off x="1763485" y="4294005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2</a:t>
            </a:r>
            <a:r>
              <a:rPr lang="de-DE" dirty="0"/>
              <a:t>H</a:t>
            </a:r>
            <a:r>
              <a:rPr lang="de-DE" baseline="-25000" dirty="0"/>
              <a:t>4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A3C563-5F4A-40E4-8849-A995C92E9865}"/>
              </a:ext>
            </a:extLst>
          </p:cNvPr>
          <p:cNvSpPr txBox="1"/>
          <p:nvPr/>
        </p:nvSpPr>
        <p:spPr>
          <a:xfrm>
            <a:off x="1763485" y="4624752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2</a:t>
            </a:r>
            <a:r>
              <a:rPr lang="de-DE" dirty="0"/>
              <a:t>H</a:t>
            </a:r>
            <a:r>
              <a:rPr lang="de-DE" baseline="-250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F1757-4EDF-4F49-92B3-831AA9844963}"/>
              </a:ext>
            </a:extLst>
          </p:cNvPr>
          <p:cNvSpPr txBox="1"/>
          <p:nvPr/>
        </p:nvSpPr>
        <p:spPr>
          <a:xfrm>
            <a:off x="1763484" y="4923020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6</a:t>
            </a:r>
            <a:r>
              <a:rPr lang="de-DE" dirty="0"/>
              <a:t>H</a:t>
            </a:r>
            <a:r>
              <a:rPr lang="de-DE" baseline="-25000" dirty="0"/>
              <a:t>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984487-37C5-41A9-B106-D20584476850}"/>
              </a:ext>
            </a:extLst>
          </p:cNvPr>
          <p:cNvSpPr txBox="1"/>
          <p:nvPr/>
        </p:nvSpPr>
        <p:spPr>
          <a:xfrm>
            <a:off x="1763485" y="395715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</a:t>
            </a:r>
            <a:r>
              <a:rPr lang="de-DE" baseline="-25000" dirty="0"/>
              <a:t>2</a:t>
            </a:r>
            <a:r>
              <a:rPr lang="de-DE" dirty="0"/>
              <a:t>O</a:t>
            </a:r>
            <a:r>
              <a:rPr lang="de-DE" baseline="-25000" dirty="0"/>
              <a:t>2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373423-E65C-4A66-A116-9E6F3AD2D277}"/>
              </a:ext>
            </a:extLst>
          </p:cNvPr>
          <p:cNvSpPr txBox="1"/>
          <p:nvPr/>
        </p:nvSpPr>
        <p:spPr>
          <a:xfrm>
            <a:off x="3257004" y="3624805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Verhältnisformel: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918990-045D-4FEF-A114-1F74BE6C293D}"/>
              </a:ext>
            </a:extLst>
          </p:cNvPr>
          <p:cNvSpPr txBox="1"/>
          <p:nvPr/>
        </p:nvSpPr>
        <p:spPr>
          <a:xfrm>
            <a:off x="3683725" y="3976294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3C71671-F613-426B-AB96-84CD8E37B223}"/>
              </a:ext>
            </a:extLst>
          </p:cNvPr>
          <p:cNvSpPr txBox="1"/>
          <p:nvPr/>
        </p:nvSpPr>
        <p:spPr>
          <a:xfrm>
            <a:off x="3661953" y="4292405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</a:t>
            </a:r>
            <a:r>
              <a:rPr lang="de-DE" baseline="-25000" dirty="0"/>
              <a:t>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20418D2-1675-4FCA-A02A-6083C941C68D}"/>
              </a:ext>
            </a:extLst>
          </p:cNvPr>
          <p:cNvSpPr txBox="1"/>
          <p:nvPr/>
        </p:nvSpPr>
        <p:spPr>
          <a:xfrm>
            <a:off x="3661953" y="4623152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</a:t>
            </a:r>
            <a:endParaRPr lang="de-DE" baseline="-25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21EDEE-1644-4F58-8688-17228D732BF8}"/>
              </a:ext>
            </a:extLst>
          </p:cNvPr>
          <p:cNvSpPr txBox="1"/>
          <p:nvPr/>
        </p:nvSpPr>
        <p:spPr>
          <a:xfrm>
            <a:off x="3661953" y="4924387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</a:t>
            </a:r>
            <a:endParaRPr lang="de-DE" baseline="-25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D4BA59-CA4B-49F8-BCB3-153EE8DB3D3C}"/>
              </a:ext>
            </a:extLst>
          </p:cNvPr>
          <p:cNvSpPr txBox="1"/>
          <p:nvPr/>
        </p:nvSpPr>
        <p:spPr>
          <a:xfrm>
            <a:off x="653142" y="5514277"/>
            <a:ext cx="10563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b. Die Molekülformel gibt Auskunft über die genaue Anzahl und Art der Atome in einem Molekül.</a:t>
            </a:r>
          </a:p>
          <a:p>
            <a:pPr marL="182563" indent="-182563"/>
            <a:r>
              <a:rPr lang="de-DE" dirty="0"/>
              <a:t>    Verhältnisformeln werden nur für salzartige Stoffe angegeben, bei denen sehr </a:t>
            </a:r>
            <a:r>
              <a:rPr lang="de-DE" dirty="0" err="1"/>
              <a:t>sehr</a:t>
            </a:r>
            <a:r>
              <a:rPr lang="de-DE" dirty="0"/>
              <a:t> viele Ionen aneinander   gebunden sind.  </a:t>
            </a:r>
          </a:p>
        </p:txBody>
      </p:sp>
    </p:spTree>
    <p:extLst>
      <p:ext uri="{BB962C8B-B14F-4D97-AF65-F5344CB8AC3E}">
        <p14:creationId xmlns:p14="http://schemas.microsoft.com/office/powerpoint/2010/main" val="84826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50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63</cp:revision>
  <dcterms:created xsi:type="dcterms:W3CDTF">2021-03-27T16:22:38Z</dcterms:created>
  <dcterms:modified xsi:type="dcterms:W3CDTF">2021-04-19T15:26:31Z</dcterms:modified>
</cp:coreProperties>
</file>