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7" r:id="rId2"/>
    <p:sldId id="260" r:id="rId3"/>
    <p:sldId id="257" r:id="rId4"/>
    <p:sldId id="261" r:id="rId5"/>
    <p:sldId id="258" r:id="rId6"/>
    <p:sldId id="262" r:id="rId7"/>
    <p:sldId id="259" r:id="rId8"/>
    <p:sldId id="273" r:id="rId9"/>
    <p:sldId id="274" r:id="rId10"/>
    <p:sldId id="275" r:id="rId11"/>
    <p:sldId id="263" r:id="rId12"/>
    <p:sldId id="276" r:id="rId13"/>
    <p:sldId id="270"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43" autoAdjust="0"/>
    <p:restoredTop sz="94660"/>
  </p:normalViewPr>
  <p:slideViewPr>
    <p:cSldViewPr snapToGrid="0">
      <p:cViewPr varScale="1">
        <p:scale>
          <a:sx n="110" d="100"/>
          <a:sy n="110" d="100"/>
        </p:scale>
        <p:origin x="108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B310B-FE32-4AEC-AF12-36E1FD383F5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FC9A236-5789-42B7-8FE2-62BDF0E07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D4B3795-0ADC-4DE1-B784-0ABB66910C4C}"/>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5" name="Fußzeilenplatzhalter 4">
            <a:extLst>
              <a:ext uri="{FF2B5EF4-FFF2-40B4-BE49-F238E27FC236}">
                <a16:creationId xmlns:a16="http://schemas.microsoft.com/office/drawing/2014/main" id="{97B09A30-2EF8-4DB7-936B-358B7D6BED3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B14E55F-DFD0-4821-B394-2883674E6DBF}"/>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206274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07A308-8DF3-4728-97DD-4073C1450EB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12ABF2D-9622-4761-B9C7-C2CD343C889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FAFAB8-7974-482B-A332-C871A783C33C}"/>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5" name="Fußzeilenplatzhalter 4">
            <a:extLst>
              <a:ext uri="{FF2B5EF4-FFF2-40B4-BE49-F238E27FC236}">
                <a16:creationId xmlns:a16="http://schemas.microsoft.com/office/drawing/2014/main" id="{EE41402B-68E4-466B-A9D8-7FB51AF158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DB08F84-DA61-4E57-8B68-1192A18B40C1}"/>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377268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C67D171-A508-4054-AD69-25409B24F90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222E2D8-9548-4A72-8822-CCC54C9B666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7088A46-85E0-4DFF-9695-4AA69D37CD6E}"/>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5" name="Fußzeilenplatzhalter 4">
            <a:extLst>
              <a:ext uri="{FF2B5EF4-FFF2-40B4-BE49-F238E27FC236}">
                <a16:creationId xmlns:a16="http://schemas.microsoft.com/office/drawing/2014/main" id="{DC37CB50-382E-491C-AFED-473025B9F9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9228CE5-8699-49B0-A493-1EBF8AF6EA7C}"/>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995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C2142C-9485-4BE9-AE43-A5B4AB9624C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87F88F3-B9A4-440C-944C-B8BF4E39552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C1318F-9E36-48CB-AE1E-9008780A2EAF}"/>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5" name="Fußzeilenplatzhalter 4">
            <a:extLst>
              <a:ext uri="{FF2B5EF4-FFF2-40B4-BE49-F238E27FC236}">
                <a16:creationId xmlns:a16="http://schemas.microsoft.com/office/drawing/2014/main" id="{AB85E368-6AB4-4D9D-A290-AD1D5D7869E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CE37AC-0852-4AFE-8C70-B6FC6649C7C6}"/>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71758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BBAAA-127F-45A9-B1F4-F60DE33E9C4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7111AD0-3B86-4E26-B246-797FAD1BE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D4AD6F-F209-4739-9E56-4533C31D1B4E}"/>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5" name="Fußzeilenplatzhalter 4">
            <a:extLst>
              <a:ext uri="{FF2B5EF4-FFF2-40B4-BE49-F238E27FC236}">
                <a16:creationId xmlns:a16="http://schemas.microsoft.com/office/drawing/2014/main" id="{B4A3B474-724E-4605-B11F-902DDFD345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47E6BB-C5B0-4D01-B930-9EF355C3D831}"/>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280967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CDBFCD-A0AB-447A-9013-73108FDDF6F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D3B452C-F741-49E6-A9F6-8006A54C60A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C9B3B40-811F-4F14-A8FB-992139071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D3A5DF4-F11F-4484-8856-5387423FEBEA}"/>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6" name="Fußzeilenplatzhalter 5">
            <a:extLst>
              <a:ext uri="{FF2B5EF4-FFF2-40B4-BE49-F238E27FC236}">
                <a16:creationId xmlns:a16="http://schemas.microsoft.com/office/drawing/2014/main" id="{9F991A0A-2492-4894-866E-5FA2925DD7B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58E4D5-1F07-41B8-91C8-DA407ED56B98}"/>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20330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196921-6179-46BC-8B1B-3C4A09E9738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317FF4D-EF47-4968-90B5-77E312EA30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71137F-4C13-4BC5-B02B-57191B00B76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89954A2-11D6-44EE-9E2D-723CD3419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E3A1D75-40DA-498C-A011-6D890BFA47A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1377F25-CE2D-4B30-9CBD-B810F19F9FE0}"/>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8" name="Fußzeilenplatzhalter 7">
            <a:extLst>
              <a:ext uri="{FF2B5EF4-FFF2-40B4-BE49-F238E27FC236}">
                <a16:creationId xmlns:a16="http://schemas.microsoft.com/office/drawing/2014/main" id="{2E4C2362-1BD9-416C-B08D-25984FC9CF3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A60FD58-4CF5-4DAC-BD21-5F599424F568}"/>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121875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DAE73C-BEB0-4B49-AD69-41DD614484B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9CA90CF-06DE-4AA0-A7D4-01054C19763E}"/>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4" name="Fußzeilenplatzhalter 3">
            <a:extLst>
              <a:ext uri="{FF2B5EF4-FFF2-40B4-BE49-F238E27FC236}">
                <a16:creationId xmlns:a16="http://schemas.microsoft.com/office/drawing/2014/main" id="{1A467A61-52CA-4F3E-B2A4-9A99A58AECA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F8C99F2-8657-47DB-8AAF-8487352E960B}"/>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160802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442AEB-9B2A-4916-8D24-A9654FE9F1F2}"/>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3" name="Fußzeilenplatzhalter 2">
            <a:extLst>
              <a:ext uri="{FF2B5EF4-FFF2-40B4-BE49-F238E27FC236}">
                <a16:creationId xmlns:a16="http://schemas.microsoft.com/office/drawing/2014/main" id="{5589D740-B6E5-49FC-98C6-57E2455C5D5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B103B1E-C21C-4A97-9B2D-9596967D7239}"/>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213689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87E27C-C79D-47B6-841E-057D15D8431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15676A0-3E5D-4026-B396-187D597CA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CD6DEFE-0E96-4A5D-9EF6-25BD865ED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4C87015-078B-4E1A-924D-52DC7C9B1962}"/>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6" name="Fußzeilenplatzhalter 5">
            <a:extLst>
              <a:ext uri="{FF2B5EF4-FFF2-40B4-BE49-F238E27FC236}">
                <a16:creationId xmlns:a16="http://schemas.microsoft.com/office/drawing/2014/main" id="{75A9F890-7B14-4252-BC39-D771B71B613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6347FB5-F660-4091-A659-4DA42BCD9971}"/>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210765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1B0E4-3A13-40E1-BE97-8EBBBA6ABC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EEBE256-EF20-4F31-A05A-5B257DF9A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90BBCA3-3B42-492E-89A2-F680868CF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50C20D2-CE44-4E93-9087-464E8986C6FC}"/>
              </a:ext>
            </a:extLst>
          </p:cNvPr>
          <p:cNvSpPr>
            <a:spLocks noGrp="1"/>
          </p:cNvSpPr>
          <p:nvPr>
            <p:ph type="dt" sz="half" idx="10"/>
          </p:nvPr>
        </p:nvSpPr>
        <p:spPr/>
        <p:txBody>
          <a:bodyPr/>
          <a:lstStyle/>
          <a:p>
            <a:fld id="{A53455AA-34EE-45C9-9B5A-D988A96B88D2}" type="datetimeFigureOut">
              <a:rPr lang="de-DE" smtClean="0"/>
              <a:t>25.04.2021</a:t>
            </a:fld>
            <a:endParaRPr lang="de-DE"/>
          </a:p>
        </p:txBody>
      </p:sp>
      <p:sp>
        <p:nvSpPr>
          <p:cNvPr id="6" name="Fußzeilenplatzhalter 5">
            <a:extLst>
              <a:ext uri="{FF2B5EF4-FFF2-40B4-BE49-F238E27FC236}">
                <a16:creationId xmlns:a16="http://schemas.microsoft.com/office/drawing/2014/main" id="{1CE30E39-59F4-419B-87D3-2DD36B9AF8F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0DB8EB1-5083-454D-91C0-0069D1EBB2C5}"/>
              </a:ext>
            </a:extLst>
          </p:cNvPr>
          <p:cNvSpPr>
            <a:spLocks noGrp="1"/>
          </p:cNvSpPr>
          <p:nvPr>
            <p:ph type="sldNum" sz="quarter" idx="12"/>
          </p:nvPr>
        </p:nvSpPr>
        <p:spPr/>
        <p:txBody>
          <a:bodyPr/>
          <a:lstStyle/>
          <a:p>
            <a:fld id="{898F2AF4-9484-4710-8785-072A4AFD8CDE}" type="slidenum">
              <a:rPr lang="de-DE" smtClean="0"/>
              <a:t>‹Nr.›</a:t>
            </a:fld>
            <a:endParaRPr lang="de-DE"/>
          </a:p>
        </p:txBody>
      </p:sp>
    </p:spTree>
    <p:extLst>
      <p:ext uri="{BB962C8B-B14F-4D97-AF65-F5344CB8AC3E}">
        <p14:creationId xmlns:p14="http://schemas.microsoft.com/office/powerpoint/2010/main" val="287931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DC29EF-2F7B-4FDF-AE06-51A61CDB50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5497361-4767-4DDD-8197-5030A32036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14DECCF-F28E-4DCF-81FB-DC6894419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455AA-34EE-45C9-9B5A-D988A96B88D2}" type="datetimeFigureOut">
              <a:rPr lang="de-DE" smtClean="0"/>
              <a:t>25.04.2021</a:t>
            </a:fld>
            <a:endParaRPr lang="de-DE"/>
          </a:p>
        </p:txBody>
      </p:sp>
      <p:sp>
        <p:nvSpPr>
          <p:cNvPr id="5" name="Fußzeilenplatzhalter 4">
            <a:extLst>
              <a:ext uri="{FF2B5EF4-FFF2-40B4-BE49-F238E27FC236}">
                <a16:creationId xmlns:a16="http://schemas.microsoft.com/office/drawing/2014/main" id="{105A6409-670B-4794-8565-5FAC00732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1BDE586-3F22-4881-AD8E-57306A244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F2AF4-9484-4710-8785-072A4AFD8CDE}" type="slidenum">
              <a:rPr lang="de-DE" smtClean="0"/>
              <a:t>‹Nr.›</a:t>
            </a:fld>
            <a:endParaRPr lang="de-DE"/>
          </a:p>
        </p:txBody>
      </p:sp>
    </p:spTree>
    <p:extLst>
      <p:ext uri="{BB962C8B-B14F-4D97-AF65-F5344CB8AC3E}">
        <p14:creationId xmlns:p14="http://schemas.microsoft.com/office/powerpoint/2010/main" val="19659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I4SKmLkjR-4"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chemie-schule.de/KnowHow/Global_harmonisiertes_System_zur_Einstufung_und_Kennzeichnung_von_Chemikalien#.C3.9Cbersicht:_EU-Gefahrensymbole.2C_UN.2FGHS-Gefahrenpiktogramme.2C_UN.2FADR-Gefahrensymbole"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9TR66T5sRf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d3kvQt4F8Y" TargetMode="External"/><Relationship Id="rId2" Type="http://schemas.openxmlformats.org/officeDocument/2006/relationships/hyperlink" Target="https://www.youtube.com/watch?v=a9AQZGOf9iU"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chemie-schule.de/KnowHow/Latein"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uppieren 25">
            <a:extLst>
              <a:ext uri="{FF2B5EF4-FFF2-40B4-BE49-F238E27FC236}">
                <a16:creationId xmlns:a16="http://schemas.microsoft.com/office/drawing/2014/main" id="{8FF78B9D-1B7A-45AB-BE33-B073A037FC7B}"/>
              </a:ext>
            </a:extLst>
          </p:cNvPr>
          <p:cNvGrpSpPr/>
          <p:nvPr/>
        </p:nvGrpSpPr>
        <p:grpSpPr>
          <a:xfrm>
            <a:off x="949025" y="951035"/>
            <a:ext cx="7197569" cy="5061075"/>
            <a:chOff x="1297368" y="1331009"/>
            <a:chExt cx="7197569" cy="5061075"/>
          </a:xfrm>
        </p:grpSpPr>
        <p:grpSp>
          <p:nvGrpSpPr>
            <p:cNvPr id="8" name="Gruppieren 7">
              <a:extLst>
                <a:ext uri="{FF2B5EF4-FFF2-40B4-BE49-F238E27FC236}">
                  <a16:creationId xmlns:a16="http://schemas.microsoft.com/office/drawing/2014/main" id="{0EC6AAC0-9803-46AC-AAE2-07F979A71034}"/>
                </a:ext>
              </a:extLst>
            </p:cNvPr>
            <p:cNvGrpSpPr/>
            <p:nvPr/>
          </p:nvGrpSpPr>
          <p:grpSpPr>
            <a:xfrm>
              <a:off x="1297368" y="1331009"/>
              <a:ext cx="7197569" cy="5061075"/>
              <a:chOff x="1892000" y="981367"/>
              <a:chExt cx="7384741" cy="5220602"/>
            </a:xfrm>
          </p:grpSpPr>
          <p:pic>
            <p:nvPicPr>
              <p:cNvPr id="6" name="Grafik 5" descr="Ein Bild, das Tisch enthält.&#10;&#10;Automatisch generierte Beschreibung">
                <a:extLst>
                  <a:ext uri="{FF2B5EF4-FFF2-40B4-BE49-F238E27FC236}">
                    <a16:creationId xmlns:a16="http://schemas.microsoft.com/office/drawing/2014/main" id="{4ABD6EB2-EBB2-4EEC-9199-E3334E37B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000" y="981367"/>
                <a:ext cx="7384741" cy="5220602"/>
              </a:xfrm>
              <a:prstGeom prst="rect">
                <a:avLst/>
              </a:prstGeom>
            </p:spPr>
          </p:pic>
          <p:sp>
            <p:nvSpPr>
              <p:cNvPr id="7" name="Rechteck 6">
                <a:extLst>
                  <a:ext uri="{FF2B5EF4-FFF2-40B4-BE49-F238E27FC236}">
                    <a16:creationId xmlns:a16="http://schemas.microsoft.com/office/drawing/2014/main" id="{6845E622-895F-44D6-99E3-54755162F4C4}"/>
                  </a:ext>
                </a:extLst>
              </p:cNvPr>
              <p:cNvSpPr/>
              <p:nvPr/>
            </p:nvSpPr>
            <p:spPr>
              <a:xfrm>
                <a:off x="5688106" y="1896035"/>
                <a:ext cx="927847" cy="968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5" name="Rechteck 24">
              <a:extLst>
                <a:ext uri="{FF2B5EF4-FFF2-40B4-BE49-F238E27FC236}">
                  <a16:creationId xmlns:a16="http://schemas.microsoft.com/office/drawing/2014/main" id="{E4F217CF-405A-4602-A9FE-5A7DA51CAA07}"/>
                </a:ext>
              </a:extLst>
            </p:cNvPr>
            <p:cNvSpPr/>
            <p:nvPr/>
          </p:nvSpPr>
          <p:spPr>
            <a:xfrm>
              <a:off x="1534886" y="5105404"/>
              <a:ext cx="6705600" cy="1025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Textfeld 1">
            <a:extLst>
              <a:ext uri="{FF2B5EF4-FFF2-40B4-BE49-F238E27FC236}">
                <a16:creationId xmlns:a16="http://schemas.microsoft.com/office/drawing/2014/main" id="{C1D7F003-9419-472F-878B-0DC1B55F80C3}"/>
              </a:ext>
            </a:extLst>
          </p:cNvPr>
          <p:cNvSpPr txBox="1"/>
          <p:nvPr/>
        </p:nvSpPr>
        <p:spPr>
          <a:xfrm>
            <a:off x="620485" y="427815"/>
            <a:ext cx="9688286" cy="523220"/>
          </a:xfrm>
          <a:prstGeom prst="rect">
            <a:avLst/>
          </a:prstGeom>
          <a:noFill/>
        </p:spPr>
        <p:txBody>
          <a:bodyPr wrap="square" rtlCol="0">
            <a:spAutoFit/>
          </a:bodyPr>
          <a:lstStyle/>
          <a:p>
            <a:r>
              <a:rPr lang="de-DE" sz="2800" b="1" u="sng" dirty="0"/>
              <a:t>Verbrennen von Nichtmetallen</a:t>
            </a:r>
          </a:p>
        </p:txBody>
      </p:sp>
      <p:sp>
        <p:nvSpPr>
          <p:cNvPr id="14" name="Textfeld 13">
            <a:extLst>
              <a:ext uri="{FF2B5EF4-FFF2-40B4-BE49-F238E27FC236}">
                <a16:creationId xmlns:a16="http://schemas.microsoft.com/office/drawing/2014/main" id="{DDAEEAD1-AA42-481B-AA56-14E18B7EF0C9}"/>
              </a:ext>
            </a:extLst>
          </p:cNvPr>
          <p:cNvSpPr txBox="1"/>
          <p:nvPr/>
        </p:nvSpPr>
        <p:spPr>
          <a:xfrm>
            <a:off x="8032626" y="3182879"/>
            <a:ext cx="1943944" cy="461665"/>
          </a:xfrm>
          <a:prstGeom prst="rect">
            <a:avLst/>
          </a:prstGeom>
          <a:solidFill>
            <a:schemeClr val="bg1"/>
          </a:solidFill>
        </p:spPr>
        <p:txBody>
          <a:bodyPr wrap="square" rtlCol="0">
            <a:spAutoFit/>
          </a:bodyPr>
          <a:lstStyle/>
          <a:p>
            <a:r>
              <a:rPr lang="de-DE" sz="2400" b="1" dirty="0">
                <a:solidFill>
                  <a:schemeClr val="accent1"/>
                </a:solidFill>
              </a:rPr>
              <a:t>Nichtmetalle</a:t>
            </a:r>
          </a:p>
        </p:txBody>
      </p:sp>
      <p:sp>
        <p:nvSpPr>
          <p:cNvPr id="15" name="Textfeld 14">
            <a:extLst>
              <a:ext uri="{FF2B5EF4-FFF2-40B4-BE49-F238E27FC236}">
                <a16:creationId xmlns:a16="http://schemas.microsoft.com/office/drawing/2014/main" id="{27A76204-4A1B-40B4-8049-30075A21C0AA}"/>
              </a:ext>
            </a:extLst>
          </p:cNvPr>
          <p:cNvSpPr txBox="1"/>
          <p:nvPr/>
        </p:nvSpPr>
        <p:spPr>
          <a:xfrm>
            <a:off x="3480073" y="3470341"/>
            <a:ext cx="1249560" cy="461665"/>
          </a:xfrm>
          <a:prstGeom prst="rect">
            <a:avLst/>
          </a:prstGeom>
          <a:solidFill>
            <a:schemeClr val="bg1"/>
          </a:solidFill>
        </p:spPr>
        <p:txBody>
          <a:bodyPr wrap="square" rtlCol="0">
            <a:spAutoFit/>
          </a:bodyPr>
          <a:lstStyle/>
          <a:p>
            <a:r>
              <a:rPr lang="de-DE" sz="2400" b="1" dirty="0">
                <a:solidFill>
                  <a:schemeClr val="accent1"/>
                </a:solidFill>
              </a:rPr>
              <a:t>Metalle</a:t>
            </a:r>
          </a:p>
        </p:txBody>
      </p:sp>
      <p:cxnSp>
        <p:nvCxnSpPr>
          <p:cNvPr id="19" name="Gerade Verbindung mit Pfeil 18">
            <a:extLst>
              <a:ext uri="{FF2B5EF4-FFF2-40B4-BE49-F238E27FC236}">
                <a16:creationId xmlns:a16="http://schemas.microsoft.com/office/drawing/2014/main" id="{915E80E3-1F98-4AA2-AEAC-78D6A15785A6}"/>
              </a:ext>
            </a:extLst>
          </p:cNvPr>
          <p:cNvCxnSpPr>
            <a:cxnSpLocks/>
          </p:cNvCxnSpPr>
          <p:nvPr/>
        </p:nvCxnSpPr>
        <p:spPr>
          <a:xfrm flipH="1">
            <a:off x="4800600" y="3701174"/>
            <a:ext cx="18723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54274343-4798-4DFD-99F0-0D0EC1AD2D76}"/>
              </a:ext>
            </a:extLst>
          </p:cNvPr>
          <p:cNvCxnSpPr>
            <a:cxnSpLocks/>
          </p:cNvCxnSpPr>
          <p:nvPr/>
        </p:nvCxnSpPr>
        <p:spPr>
          <a:xfrm>
            <a:off x="6879799" y="3429000"/>
            <a:ext cx="10241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C905BA83-B5A4-4F2D-AF45-CC056BA3DA69}"/>
              </a:ext>
            </a:extLst>
          </p:cNvPr>
          <p:cNvCxnSpPr>
            <a:cxnSpLocks/>
          </p:cNvCxnSpPr>
          <p:nvPr/>
        </p:nvCxnSpPr>
        <p:spPr>
          <a:xfrm>
            <a:off x="5223990" y="1940899"/>
            <a:ext cx="2993571" cy="305888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Ellipse 26">
            <a:extLst>
              <a:ext uri="{FF2B5EF4-FFF2-40B4-BE49-F238E27FC236}">
                <a16:creationId xmlns:a16="http://schemas.microsoft.com/office/drawing/2014/main" id="{FDEE7D41-E60F-48BE-B6CC-3CF973902E94}"/>
              </a:ext>
            </a:extLst>
          </p:cNvPr>
          <p:cNvSpPr/>
          <p:nvPr/>
        </p:nvSpPr>
        <p:spPr>
          <a:xfrm>
            <a:off x="6178456" y="2531300"/>
            <a:ext cx="359229" cy="3906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6C3527EA-E219-4903-9816-D24D8F33C138}"/>
              </a:ext>
            </a:extLst>
          </p:cNvPr>
          <p:cNvSpPr/>
          <p:nvPr/>
        </p:nvSpPr>
        <p:spPr>
          <a:xfrm>
            <a:off x="6499650" y="2911274"/>
            <a:ext cx="359229" cy="3906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B0FEF4DB-613D-4E45-AF83-5CB09D215033}"/>
              </a:ext>
            </a:extLst>
          </p:cNvPr>
          <p:cNvSpPr/>
          <p:nvPr/>
        </p:nvSpPr>
        <p:spPr>
          <a:xfrm>
            <a:off x="6879799" y="2921976"/>
            <a:ext cx="359229" cy="3906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E238A707-338E-4A08-AE06-FE47F414DBC1}"/>
              </a:ext>
            </a:extLst>
          </p:cNvPr>
          <p:cNvSpPr txBox="1"/>
          <p:nvPr/>
        </p:nvSpPr>
        <p:spPr>
          <a:xfrm>
            <a:off x="1186543" y="4878215"/>
            <a:ext cx="9688286" cy="1015663"/>
          </a:xfrm>
          <a:prstGeom prst="rect">
            <a:avLst/>
          </a:prstGeom>
          <a:noFill/>
        </p:spPr>
        <p:txBody>
          <a:bodyPr wrap="square" rtlCol="0">
            <a:spAutoFit/>
          </a:bodyPr>
          <a:lstStyle/>
          <a:p>
            <a:r>
              <a:rPr lang="de-DE" sz="2000" b="1" dirty="0"/>
              <a:t>Zur Erinnerung</a:t>
            </a:r>
            <a:r>
              <a:rPr lang="de-DE" sz="2000" dirty="0"/>
              <a:t>: </a:t>
            </a:r>
          </a:p>
          <a:p>
            <a:r>
              <a:rPr lang="de-DE" sz="2000" dirty="0"/>
              <a:t>Metalle verbrennen zu Metalloxiden. Metalloxide sind salzartige Feststoffe (Metall-Nichtmetall-Verbindungen). </a:t>
            </a:r>
          </a:p>
        </p:txBody>
      </p:sp>
      <p:sp>
        <p:nvSpPr>
          <p:cNvPr id="4" name="Textfeld 3">
            <a:extLst>
              <a:ext uri="{FF2B5EF4-FFF2-40B4-BE49-F238E27FC236}">
                <a16:creationId xmlns:a16="http://schemas.microsoft.com/office/drawing/2014/main" id="{799DC754-14AB-4DD1-9F1B-5F3051576311}"/>
              </a:ext>
            </a:extLst>
          </p:cNvPr>
          <p:cNvSpPr txBox="1"/>
          <p:nvPr/>
        </p:nvSpPr>
        <p:spPr>
          <a:xfrm>
            <a:off x="620485" y="6213532"/>
            <a:ext cx="6290003" cy="369332"/>
          </a:xfrm>
          <a:prstGeom prst="rect">
            <a:avLst/>
          </a:prstGeom>
          <a:noFill/>
        </p:spPr>
        <p:txBody>
          <a:bodyPr wrap="square" rtlCol="0">
            <a:spAutoFit/>
          </a:bodyPr>
          <a:lstStyle/>
          <a:p>
            <a:r>
              <a:rPr lang="de-DE" dirty="0">
                <a:sym typeface="Wingdings" panose="05000000000000000000" pitchFamily="2" charset="2"/>
              </a:rPr>
              <a:t> AB: Steckbriefe Nichtmetalle</a:t>
            </a:r>
            <a:endParaRPr lang="de-DE" dirty="0"/>
          </a:p>
        </p:txBody>
      </p:sp>
    </p:spTree>
    <p:extLst>
      <p:ext uri="{BB962C8B-B14F-4D97-AF65-F5344CB8AC3E}">
        <p14:creationId xmlns:p14="http://schemas.microsoft.com/office/powerpoint/2010/main" val="379832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7" grpId="0" animBg="1"/>
      <p:bldP spid="28" grpId="0" animBg="1"/>
      <p:bldP spid="29"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8A152DB-585E-4230-AFD0-8E6B3CF910E4}"/>
              </a:ext>
            </a:extLst>
          </p:cNvPr>
          <p:cNvSpPr txBox="1"/>
          <p:nvPr/>
        </p:nvSpPr>
        <p:spPr>
          <a:xfrm>
            <a:off x="210843" y="178959"/>
            <a:ext cx="5660571" cy="400110"/>
          </a:xfrm>
          <a:prstGeom prst="rect">
            <a:avLst/>
          </a:prstGeom>
          <a:noFill/>
        </p:spPr>
        <p:txBody>
          <a:bodyPr wrap="square" rtlCol="0">
            <a:spAutoFit/>
          </a:bodyPr>
          <a:lstStyle/>
          <a:p>
            <a:r>
              <a:rPr lang="de-DE" sz="2000" b="1" u="sng" dirty="0"/>
              <a:t>Verbrennung von Kohlenstoff (Holzkohle)</a:t>
            </a:r>
          </a:p>
        </p:txBody>
      </p:sp>
      <p:pic>
        <p:nvPicPr>
          <p:cNvPr id="4" name="Grafik 3">
            <a:extLst>
              <a:ext uri="{FF2B5EF4-FFF2-40B4-BE49-F238E27FC236}">
                <a16:creationId xmlns:a16="http://schemas.microsoft.com/office/drawing/2014/main" id="{3337F317-C745-4C14-AD03-761097FDCEB7}"/>
              </a:ext>
            </a:extLst>
          </p:cNvPr>
          <p:cNvPicPr>
            <a:picLocks noChangeAspect="1"/>
          </p:cNvPicPr>
          <p:nvPr/>
        </p:nvPicPr>
        <p:blipFill>
          <a:blip r:embed="rId2"/>
          <a:stretch>
            <a:fillRect/>
          </a:stretch>
        </p:blipFill>
        <p:spPr>
          <a:xfrm>
            <a:off x="220231" y="1819226"/>
            <a:ext cx="2124533" cy="1571353"/>
          </a:xfrm>
          <a:prstGeom prst="rect">
            <a:avLst/>
          </a:prstGeom>
        </p:spPr>
      </p:pic>
      <p:pic>
        <p:nvPicPr>
          <p:cNvPr id="6" name="Grafik 5">
            <a:extLst>
              <a:ext uri="{FF2B5EF4-FFF2-40B4-BE49-F238E27FC236}">
                <a16:creationId xmlns:a16="http://schemas.microsoft.com/office/drawing/2014/main" id="{FFF0720D-E641-44C2-9906-4C4C598A334A}"/>
              </a:ext>
            </a:extLst>
          </p:cNvPr>
          <p:cNvPicPr>
            <a:picLocks noChangeAspect="1"/>
          </p:cNvPicPr>
          <p:nvPr/>
        </p:nvPicPr>
        <p:blipFill>
          <a:blip r:embed="rId3"/>
          <a:stretch>
            <a:fillRect/>
          </a:stretch>
        </p:blipFill>
        <p:spPr>
          <a:xfrm>
            <a:off x="6162327" y="451843"/>
            <a:ext cx="1332168" cy="2233341"/>
          </a:xfrm>
          <a:prstGeom prst="rect">
            <a:avLst/>
          </a:prstGeom>
        </p:spPr>
      </p:pic>
      <p:pic>
        <p:nvPicPr>
          <p:cNvPr id="8" name="Grafik 7">
            <a:extLst>
              <a:ext uri="{FF2B5EF4-FFF2-40B4-BE49-F238E27FC236}">
                <a16:creationId xmlns:a16="http://schemas.microsoft.com/office/drawing/2014/main" id="{6913F72A-DEDE-4752-A3B5-692760740891}"/>
              </a:ext>
            </a:extLst>
          </p:cNvPr>
          <p:cNvPicPr>
            <a:picLocks noChangeAspect="1"/>
          </p:cNvPicPr>
          <p:nvPr/>
        </p:nvPicPr>
        <p:blipFill>
          <a:blip r:embed="rId4"/>
          <a:stretch>
            <a:fillRect/>
          </a:stretch>
        </p:blipFill>
        <p:spPr>
          <a:xfrm>
            <a:off x="3330140" y="925984"/>
            <a:ext cx="1216264" cy="3100387"/>
          </a:xfrm>
          <a:prstGeom prst="rect">
            <a:avLst/>
          </a:prstGeom>
        </p:spPr>
      </p:pic>
      <p:pic>
        <p:nvPicPr>
          <p:cNvPr id="10" name="Grafik 9">
            <a:extLst>
              <a:ext uri="{FF2B5EF4-FFF2-40B4-BE49-F238E27FC236}">
                <a16:creationId xmlns:a16="http://schemas.microsoft.com/office/drawing/2014/main" id="{781C9A18-0DEE-47F9-8EFF-B0BD6E5EB53B}"/>
              </a:ext>
            </a:extLst>
          </p:cNvPr>
          <p:cNvPicPr>
            <a:picLocks noChangeAspect="1"/>
          </p:cNvPicPr>
          <p:nvPr/>
        </p:nvPicPr>
        <p:blipFill>
          <a:blip r:embed="rId5"/>
          <a:stretch>
            <a:fillRect/>
          </a:stretch>
        </p:blipFill>
        <p:spPr>
          <a:xfrm>
            <a:off x="8838683" y="1164518"/>
            <a:ext cx="2180040" cy="2880767"/>
          </a:xfrm>
          <a:prstGeom prst="rect">
            <a:avLst/>
          </a:prstGeom>
        </p:spPr>
      </p:pic>
      <p:cxnSp>
        <p:nvCxnSpPr>
          <p:cNvPr id="12" name="Gerade Verbindung mit Pfeil 11">
            <a:extLst>
              <a:ext uri="{FF2B5EF4-FFF2-40B4-BE49-F238E27FC236}">
                <a16:creationId xmlns:a16="http://schemas.microsoft.com/office/drawing/2014/main" id="{ACE292BA-1B87-432E-9171-D8597614CDB3}"/>
              </a:ext>
            </a:extLst>
          </p:cNvPr>
          <p:cNvCxnSpPr>
            <a:cxnSpLocks/>
          </p:cNvCxnSpPr>
          <p:nvPr/>
        </p:nvCxnSpPr>
        <p:spPr>
          <a:xfrm>
            <a:off x="5531780" y="2799892"/>
            <a:ext cx="28215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feld 13">
            <a:extLst>
              <a:ext uri="{FF2B5EF4-FFF2-40B4-BE49-F238E27FC236}">
                <a16:creationId xmlns:a16="http://schemas.microsoft.com/office/drawing/2014/main" id="{6D00FF5F-1DAF-4B01-A499-A39DB0CB0C63}"/>
              </a:ext>
            </a:extLst>
          </p:cNvPr>
          <p:cNvSpPr txBox="1"/>
          <p:nvPr/>
        </p:nvSpPr>
        <p:spPr>
          <a:xfrm>
            <a:off x="3328535" y="4145966"/>
            <a:ext cx="1450987" cy="369332"/>
          </a:xfrm>
          <a:prstGeom prst="rect">
            <a:avLst/>
          </a:prstGeom>
          <a:noFill/>
        </p:spPr>
        <p:txBody>
          <a:bodyPr wrap="square" rtlCol="0">
            <a:spAutoFit/>
          </a:bodyPr>
          <a:lstStyle/>
          <a:p>
            <a:r>
              <a:rPr lang="de-DE" b="1" dirty="0"/>
              <a:t>Sauerstoff</a:t>
            </a:r>
          </a:p>
        </p:txBody>
      </p:sp>
      <p:sp>
        <p:nvSpPr>
          <p:cNvPr id="15" name="Textfeld 14">
            <a:extLst>
              <a:ext uri="{FF2B5EF4-FFF2-40B4-BE49-F238E27FC236}">
                <a16:creationId xmlns:a16="http://schemas.microsoft.com/office/drawing/2014/main" id="{DEB5D533-0324-46AE-8999-D8E28377B55D}"/>
              </a:ext>
            </a:extLst>
          </p:cNvPr>
          <p:cNvSpPr txBox="1"/>
          <p:nvPr/>
        </p:nvSpPr>
        <p:spPr>
          <a:xfrm>
            <a:off x="3027331" y="4462794"/>
            <a:ext cx="1953365" cy="369332"/>
          </a:xfrm>
          <a:prstGeom prst="rect">
            <a:avLst/>
          </a:prstGeom>
          <a:noFill/>
        </p:spPr>
        <p:txBody>
          <a:bodyPr wrap="square">
            <a:spAutoFit/>
          </a:bodyPr>
          <a:lstStyle/>
          <a:p>
            <a:r>
              <a:rPr lang="de-DE" i="1" dirty="0">
                <a:solidFill>
                  <a:schemeClr val="tx1"/>
                </a:solidFill>
              </a:rPr>
              <a:t>gasförmig, farblos </a:t>
            </a:r>
          </a:p>
        </p:txBody>
      </p:sp>
      <p:sp>
        <p:nvSpPr>
          <p:cNvPr id="16" name="Textfeld 15">
            <a:extLst>
              <a:ext uri="{FF2B5EF4-FFF2-40B4-BE49-F238E27FC236}">
                <a16:creationId xmlns:a16="http://schemas.microsoft.com/office/drawing/2014/main" id="{4F84694C-D476-479C-BA61-7F0A647E32D6}"/>
              </a:ext>
            </a:extLst>
          </p:cNvPr>
          <p:cNvSpPr txBox="1"/>
          <p:nvPr/>
        </p:nvSpPr>
        <p:spPr>
          <a:xfrm>
            <a:off x="2671100" y="2420236"/>
            <a:ext cx="356231" cy="369332"/>
          </a:xfrm>
          <a:prstGeom prst="rect">
            <a:avLst/>
          </a:prstGeom>
          <a:noFill/>
        </p:spPr>
        <p:txBody>
          <a:bodyPr wrap="square" rtlCol="0">
            <a:spAutoFit/>
          </a:bodyPr>
          <a:lstStyle/>
          <a:p>
            <a:r>
              <a:rPr lang="de-DE" dirty="0"/>
              <a:t>+</a:t>
            </a:r>
          </a:p>
        </p:txBody>
      </p:sp>
      <p:sp>
        <p:nvSpPr>
          <p:cNvPr id="17" name="Textfeld 16">
            <a:extLst>
              <a:ext uri="{FF2B5EF4-FFF2-40B4-BE49-F238E27FC236}">
                <a16:creationId xmlns:a16="http://schemas.microsoft.com/office/drawing/2014/main" id="{648BFFD2-9C6A-4DB8-9382-76E9FFBBCF9A}"/>
              </a:ext>
            </a:extLst>
          </p:cNvPr>
          <p:cNvSpPr txBox="1"/>
          <p:nvPr/>
        </p:nvSpPr>
        <p:spPr>
          <a:xfrm>
            <a:off x="445982" y="4145966"/>
            <a:ext cx="1450987" cy="369332"/>
          </a:xfrm>
          <a:prstGeom prst="rect">
            <a:avLst/>
          </a:prstGeom>
          <a:noFill/>
        </p:spPr>
        <p:txBody>
          <a:bodyPr wrap="square" rtlCol="0">
            <a:spAutoFit/>
          </a:bodyPr>
          <a:lstStyle/>
          <a:p>
            <a:r>
              <a:rPr lang="de-DE" b="1" dirty="0"/>
              <a:t>Kohlenstoff</a:t>
            </a:r>
          </a:p>
        </p:txBody>
      </p:sp>
      <p:sp>
        <p:nvSpPr>
          <p:cNvPr id="18" name="Textfeld 17">
            <a:extLst>
              <a:ext uri="{FF2B5EF4-FFF2-40B4-BE49-F238E27FC236}">
                <a16:creationId xmlns:a16="http://schemas.microsoft.com/office/drawing/2014/main" id="{6D6339B7-7F24-4ADF-8600-0DFD4494EA8F}"/>
              </a:ext>
            </a:extLst>
          </p:cNvPr>
          <p:cNvSpPr txBox="1"/>
          <p:nvPr/>
        </p:nvSpPr>
        <p:spPr>
          <a:xfrm>
            <a:off x="395968" y="4462794"/>
            <a:ext cx="1953365" cy="646331"/>
          </a:xfrm>
          <a:prstGeom prst="rect">
            <a:avLst/>
          </a:prstGeom>
          <a:noFill/>
        </p:spPr>
        <p:txBody>
          <a:bodyPr wrap="square">
            <a:spAutoFit/>
          </a:bodyPr>
          <a:lstStyle/>
          <a:p>
            <a:r>
              <a:rPr lang="de-DE" i="1" dirty="0">
                <a:solidFill>
                  <a:schemeClr val="tx1"/>
                </a:solidFill>
              </a:rPr>
              <a:t>Fest, schwarz, spröde/pulvrig</a:t>
            </a:r>
          </a:p>
        </p:txBody>
      </p:sp>
      <p:sp>
        <p:nvSpPr>
          <p:cNvPr id="19" name="Textfeld 18">
            <a:extLst>
              <a:ext uri="{FF2B5EF4-FFF2-40B4-BE49-F238E27FC236}">
                <a16:creationId xmlns:a16="http://schemas.microsoft.com/office/drawing/2014/main" id="{B1D1278E-EE36-4929-8576-AF8EA62F6E3B}"/>
              </a:ext>
            </a:extLst>
          </p:cNvPr>
          <p:cNvSpPr txBox="1"/>
          <p:nvPr/>
        </p:nvSpPr>
        <p:spPr>
          <a:xfrm>
            <a:off x="5871414" y="2812956"/>
            <a:ext cx="2481943" cy="923330"/>
          </a:xfrm>
          <a:prstGeom prst="rect">
            <a:avLst/>
          </a:prstGeom>
          <a:noFill/>
        </p:spPr>
        <p:txBody>
          <a:bodyPr wrap="square" rtlCol="0">
            <a:spAutoFit/>
          </a:bodyPr>
          <a:lstStyle/>
          <a:p>
            <a:r>
              <a:rPr lang="de-DE" i="1" dirty="0"/>
              <a:t>verbrennt mit gelber Flamme, exotherme Reaktion</a:t>
            </a:r>
          </a:p>
        </p:txBody>
      </p:sp>
      <p:sp>
        <p:nvSpPr>
          <p:cNvPr id="20" name="Textfeld 19">
            <a:extLst>
              <a:ext uri="{FF2B5EF4-FFF2-40B4-BE49-F238E27FC236}">
                <a16:creationId xmlns:a16="http://schemas.microsoft.com/office/drawing/2014/main" id="{A9E04C09-B980-4932-90E3-349E6EEEFD7D}"/>
              </a:ext>
            </a:extLst>
          </p:cNvPr>
          <p:cNvSpPr txBox="1"/>
          <p:nvPr/>
        </p:nvSpPr>
        <p:spPr>
          <a:xfrm>
            <a:off x="8983366" y="4149728"/>
            <a:ext cx="1953365" cy="369332"/>
          </a:xfrm>
          <a:prstGeom prst="rect">
            <a:avLst/>
          </a:prstGeom>
          <a:noFill/>
        </p:spPr>
        <p:txBody>
          <a:bodyPr wrap="square" rtlCol="0">
            <a:spAutoFit/>
          </a:bodyPr>
          <a:lstStyle/>
          <a:p>
            <a:r>
              <a:rPr lang="de-DE" b="1" dirty="0"/>
              <a:t>Kohlenstoffdioxid</a:t>
            </a:r>
          </a:p>
        </p:txBody>
      </p:sp>
      <p:sp>
        <p:nvSpPr>
          <p:cNvPr id="21" name="Textfeld 20">
            <a:extLst>
              <a:ext uri="{FF2B5EF4-FFF2-40B4-BE49-F238E27FC236}">
                <a16:creationId xmlns:a16="http://schemas.microsoft.com/office/drawing/2014/main" id="{BC5925C1-8D89-4C5D-A311-FF7CDFC248AC}"/>
              </a:ext>
            </a:extLst>
          </p:cNvPr>
          <p:cNvSpPr txBox="1"/>
          <p:nvPr/>
        </p:nvSpPr>
        <p:spPr>
          <a:xfrm>
            <a:off x="8614627" y="4419142"/>
            <a:ext cx="3444485" cy="1200329"/>
          </a:xfrm>
          <a:prstGeom prst="rect">
            <a:avLst/>
          </a:prstGeom>
          <a:noFill/>
        </p:spPr>
        <p:txBody>
          <a:bodyPr wrap="square">
            <a:spAutoFit/>
          </a:bodyPr>
          <a:lstStyle/>
          <a:p>
            <a:r>
              <a:rPr lang="de-DE" i="1" dirty="0">
                <a:solidFill>
                  <a:schemeClr val="tx1"/>
                </a:solidFill>
              </a:rPr>
              <a:t>gasförmig, farblos, wirkt erstickend. Löst sich in Wasser und bildet eine Säure („Kohlensäure“)</a:t>
            </a:r>
            <a:endParaRPr lang="de-DE" i="1" dirty="0"/>
          </a:p>
          <a:p>
            <a:r>
              <a:rPr lang="de-DE" i="1" dirty="0">
                <a:solidFill>
                  <a:schemeClr val="tx1"/>
                </a:solidFill>
              </a:rPr>
              <a:t> </a:t>
            </a:r>
          </a:p>
        </p:txBody>
      </p:sp>
      <p:grpSp>
        <p:nvGrpSpPr>
          <p:cNvPr id="24" name="Gruppieren 23">
            <a:extLst>
              <a:ext uri="{FF2B5EF4-FFF2-40B4-BE49-F238E27FC236}">
                <a16:creationId xmlns:a16="http://schemas.microsoft.com/office/drawing/2014/main" id="{B35F04FA-0372-4BB8-9576-EA7BA78A02A3}"/>
              </a:ext>
            </a:extLst>
          </p:cNvPr>
          <p:cNvGrpSpPr/>
          <p:nvPr/>
        </p:nvGrpSpPr>
        <p:grpSpPr>
          <a:xfrm rot="18872507">
            <a:off x="416173" y="5103447"/>
            <a:ext cx="1510601" cy="1479341"/>
            <a:chOff x="8798490" y="4783209"/>
            <a:chExt cx="1289924" cy="1236721"/>
          </a:xfrm>
          <a:solidFill>
            <a:schemeClr val="tx1"/>
          </a:solidFill>
        </p:grpSpPr>
        <p:sp>
          <p:nvSpPr>
            <p:cNvPr id="25" name="Ellipse 24">
              <a:extLst>
                <a:ext uri="{FF2B5EF4-FFF2-40B4-BE49-F238E27FC236}">
                  <a16:creationId xmlns:a16="http://schemas.microsoft.com/office/drawing/2014/main" id="{C99F5DE3-5066-4DF3-A7FF-85FC16F13CA6}"/>
                </a:ext>
              </a:extLst>
            </p:cNvPr>
            <p:cNvSpPr/>
            <p:nvPr/>
          </p:nvSpPr>
          <p:spPr>
            <a:xfrm>
              <a:off x="8798490" y="520308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3E192AF-9CCC-4100-8574-37E4C7AAC22B}"/>
                </a:ext>
              </a:extLst>
            </p:cNvPr>
            <p:cNvSpPr/>
            <p:nvPr/>
          </p:nvSpPr>
          <p:spPr>
            <a:xfrm>
              <a:off x="8950890" y="535548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F87F13D-1FB8-4184-BD94-77720237AAE2}"/>
                </a:ext>
              </a:extLst>
            </p:cNvPr>
            <p:cNvSpPr/>
            <p:nvPr/>
          </p:nvSpPr>
          <p:spPr>
            <a:xfrm>
              <a:off x="9103290" y="550788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0A15FEEC-5701-421A-BFC7-5C79665E8FD9}"/>
                </a:ext>
              </a:extLst>
            </p:cNvPr>
            <p:cNvSpPr/>
            <p:nvPr/>
          </p:nvSpPr>
          <p:spPr>
            <a:xfrm>
              <a:off x="9255690" y="566028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CEFB0B8B-5649-4849-A2FE-6218B890EFD3}"/>
                </a:ext>
              </a:extLst>
            </p:cNvPr>
            <p:cNvSpPr/>
            <p:nvPr/>
          </p:nvSpPr>
          <p:spPr>
            <a:xfrm>
              <a:off x="9408090" y="581268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5CFC5503-B85A-4C21-A0BA-71AD686C83AD}"/>
                </a:ext>
              </a:extLst>
            </p:cNvPr>
            <p:cNvSpPr/>
            <p:nvPr/>
          </p:nvSpPr>
          <p:spPr>
            <a:xfrm>
              <a:off x="8962959" y="50693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F116A53D-751F-439D-A762-89CD16ED97A7}"/>
                </a:ext>
              </a:extLst>
            </p:cNvPr>
            <p:cNvSpPr/>
            <p:nvPr/>
          </p:nvSpPr>
          <p:spPr>
            <a:xfrm>
              <a:off x="9115359" y="52217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295EA174-30BA-4A3A-A500-00F67E5AE33F}"/>
                </a:ext>
              </a:extLst>
            </p:cNvPr>
            <p:cNvSpPr/>
            <p:nvPr/>
          </p:nvSpPr>
          <p:spPr>
            <a:xfrm>
              <a:off x="9267759" y="53741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7F11BAF0-1988-4E3D-90EE-069E49286216}"/>
                </a:ext>
              </a:extLst>
            </p:cNvPr>
            <p:cNvSpPr/>
            <p:nvPr/>
          </p:nvSpPr>
          <p:spPr>
            <a:xfrm>
              <a:off x="9420159" y="55265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D3CC8CC5-6EEC-462D-A297-08596F9ED906}"/>
                </a:ext>
              </a:extLst>
            </p:cNvPr>
            <p:cNvSpPr/>
            <p:nvPr/>
          </p:nvSpPr>
          <p:spPr>
            <a:xfrm>
              <a:off x="9572559" y="56789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CDBCE2C0-8AE5-467A-84CB-A581FFBC9FB1}"/>
                </a:ext>
              </a:extLst>
            </p:cNvPr>
            <p:cNvSpPr/>
            <p:nvPr/>
          </p:nvSpPr>
          <p:spPr>
            <a:xfrm>
              <a:off x="9108172" y="49169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6F0C3A0D-BA64-43D1-9BD2-DE412F64C3D6}"/>
                </a:ext>
              </a:extLst>
            </p:cNvPr>
            <p:cNvSpPr/>
            <p:nvPr/>
          </p:nvSpPr>
          <p:spPr>
            <a:xfrm>
              <a:off x="9260572" y="50693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A1DF2308-A33A-4F81-B010-0C7643046F37}"/>
                </a:ext>
              </a:extLst>
            </p:cNvPr>
            <p:cNvSpPr/>
            <p:nvPr/>
          </p:nvSpPr>
          <p:spPr>
            <a:xfrm>
              <a:off x="9412972" y="52217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DD5DF759-3E42-4829-8E02-92431F19FDDB}"/>
                </a:ext>
              </a:extLst>
            </p:cNvPr>
            <p:cNvSpPr/>
            <p:nvPr/>
          </p:nvSpPr>
          <p:spPr>
            <a:xfrm>
              <a:off x="9565372" y="53741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FFDB45D6-C288-42FD-AD46-DC07A203DDDF}"/>
                </a:ext>
              </a:extLst>
            </p:cNvPr>
            <p:cNvSpPr/>
            <p:nvPr/>
          </p:nvSpPr>
          <p:spPr>
            <a:xfrm>
              <a:off x="9717772" y="552654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B7F47C35-08C5-44D7-AB63-E8AC81FE54EA}"/>
                </a:ext>
              </a:extLst>
            </p:cNvPr>
            <p:cNvSpPr/>
            <p:nvPr/>
          </p:nvSpPr>
          <p:spPr>
            <a:xfrm>
              <a:off x="9272641" y="478320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DE5842B2-34E1-4DB5-AEC9-A1772540AF76}"/>
                </a:ext>
              </a:extLst>
            </p:cNvPr>
            <p:cNvSpPr/>
            <p:nvPr/>
          </p:nvSpPr>
          <p:spPr>
            <a:xfrm>
              <a:off x="9425041" y="493560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D8A77F02-6908-4973-A64D-3650BC27FF87}"/>
                </a:ext>
              </a:extLst>
            </p:cNvPr>
            <p:cNvSpPr/>
            <p:nvPr/>
          </p:nvSpPr>
          <p:spPr>
            <a:xfrm>
              <a:off x="9577441" y="508800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42">
              <a:extLst>
                <a:ext uri="{FF2B5EF4-FFF2-40B4-BE49-F238E27FC236}">
                  <a16:creationId xmlns:a16="http://schemas.microsoft.com/office/drawing/2014/main" id="{F81B79E7-A64F-491E-8E29-EA9EC6C0E41F}"/>
                </a:ext>
              </a:extLst>
            </p:cNvPr>
            <p:cNvSpPr/>
            <p:nvPr/>
          </p:nvSpPr>
          <p:spPr>
            <a:xfrm>
              <a:off x="9729841" y="524040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4F80A4B9-459F-4A93-A010-7FCDB5B04664}"/>
                </a:ext>
              </a:extLst>
            </p:cNvPr>
            <p:cNvSpPr/>
            <p:nvPr/>
          </p:nvSpPr>
          <p:spPr>
            <a:xfrm>
              <a:off x="9882241" y="5392809"/>
              <a:ext cx="206173" cy="20724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5" name="Gruppieren 44">
            <a:extLst>
              <a:ext uri="{FF2B5EF4-FFF2-40B4-BE49-F238E27FC236}">
                <a16:creationId xmlns:a16="http://schemas.microsoft.com/office/drawing/2014/main" id="{42E14DBA-173E-4121-A07B-37DB3CDA539A}"/>
              </a:ext>
            </a:extLst>
          </p:cNvPr>
          <p:cNvGrpSpPr/>
          <p:nvPr/>
        </p:nvGrpSpPr>
        <p:grpSpPr>
          <a:xfrm>
            <a:off x="3238251" y="5370507"/>
            <a:ext cx="1060819" cy="818017"/>
            <a:chOff x="3832320" y="5604903"/>
            <a:chExt cx="1060819" cy="818017"/>
          </a:xfrm>
        </p:grpSpPr>
        <p:grpSp>
          <p:nvGrpSpPr>
            <p:cNvPr id="46" name="Gruppieren 45">
              <a:extLst>
                <a:ext uri="{FF2B5EF4-FFF2-40B4-BE49-F238E27FC236}">
                  <a16:creationId xmlns:a16="http://schemas.microsoft.com/office/drawing/2014/main" id="{9AE025BF-A3EB-4DDD-8A65-8E5A6C99B3FB}"/>
                </a:ext>
              </a:extLst>
            </p:cNvPr>
            <p:cNvGrpSpPr/>
            <p:nvPr/>
          </p:nvGrpSpPr>
          <p:grpSpPr>
            <a:xfrm>
              <a:off x="3832320" y="5604903"/>
              <a:ext cx="420215" cy="295497"/>
              <a:chOff x="1626031" y="4271791"/>
              <a:chExt cx="420215" cy="295497"/>
            </a:xfrm>
          </p:grpSpPr>
          <p:sp>
            <p:nvSpPr>
              <p:cNvPr id="52" name="Ellipse 51">
                <a:extLst>
                  <a:ext uri="{FF2B5EF4-FFF2-40B4-BE49-F238E27FC236}">
                    <a16:creationId xmlns:a16="http://schemas.microsoft.com/office/drawing/2014/main" id="{9E73D452-3227-4B52-AD0F-14D7E4774C32}"/>
                  </a:ext>
                </a:extLst>
              </p:cNvPr>
              <p:cNvSpPr/>
              <p:nvPr/>
            </p:nvSpPr>
            <p:spPr>
              <a:xfrm rot="19236738">
                <a:off x="1626031" y="43514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3" name="Ellipse 52">
                <a:extLst>
                  <a:ext uri="{FF2B5EF4-FFF2-40B4-BE49-F238E27FC236}">
                    <a16:creationId xmlns:a16="http://schemas.microsoft.com/office/drawing/2014/main" id="{6BEEF010-C503-4F67-A0A9-A20358788279}"/>
                  </a:ext>
                </a:extLst>
              </p:cNvPr>
              <p:cNvSpPr/>
              <p:nvPr/>
            </p:nvSpPr>
            <p:spPr>
              <a:xfrm rot="19236738">
                <a:off x="1825108" y="4271791"/>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sp>
          <p:nvSpPr>
            <p:cNvPr id="47" name="Ellipse 46">
              <a:extLst>
                <a:ext uri="{FF2B5EF4-FFF2-40B4-BE49-F238E27FC236}">
                  <a16:creationId xmlns:a16="http://schemas.microsoft.com/office/drawing/2014/main" id="{A0AFD734-3719-418A-A55B-91C8F959BD84}"/>
                </a:ext>
              </a:extLst>
            </p:cNvPr>
            <p:cNvSpPr/>
            <p:nvPr/>
          </p:nvSpPr>
          <p:spPr>
            <a:xfrm rot="19236738">
              <a:off x="4139734" y="605470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48" name="Ellipse 47">
              <a:extLst>
                <a:ext uri="{FF2B5EF4-FFF2-40B4-BE49-F238E27FC236}">
                  <a16:creationId xmlns:a16="http://schemas.microsoft.com/office/drawing/2014/main" id="{A11E3A5C-D8E6-4EC3-A4CB-74FD5AB3A16E}"/>
                </a:ext>
              </a:extLst>
            </p:cNvPr>
            <p:cNvSpPr/>
            <p:nvPr/>
          </p:nvSpPr>
          <p:spPr>
            <a:xfrm rot="19236738">
              <a:off x="4292134" y="620710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nvGrpSpPr>
            <p:cNvPr id="49" name="Gruppieren 48">
              <a:extLst>
                <a:ext uri="{FF2B5EF4-FFF2-40B4-BE49-F238E27FC236}">
                  <a16:creationId xmlns:a16="http://schemas.microsoft.com/office/drawing/2014/main" id="{2DEA35F9-0756-45A5-8E49-A8E6483E948B}"/>
                </a:ext>
              </a:extLst>
            </p:cNvPr>
            <p:cNvGrpSpPr/>
            <p:nvPr/>
          </p:nvGrpSpPr>
          <p:grpSpPr>
            <a:xfrm rot="18475898">
              <a:off x="4522264" y="5673706"/>
              <a:ext cx="373538" cy="368213"/>
              <a:chOff x="2388031" y="5113475"/>
              <a:chExt cx="373538" cy="368213"/>
            </a:xfrm>
          </p:grpSpPr>
          <p:sp>
            <p:nvSpPr>
              <p:cNvPr id="50" name="Ellipse 49">
                <a:extLst>
                  <a:ext uri="{FF2B5EF4-FFF2-40B4-BE49-F238E27FC236}">
                    <a16:creationId xmlns:a16="http://schemas.microsoft.com/office/drawing/2014/main" id="{3D2BAC7A-5CDE-4763-A8E0-793F4BD0B41E}"/>
                  </a:ext>
                </a:extLst>
              </p:cNvPr>
              <p:cNvSpPr/>
              <p:nvPr/>
            </p:nvSpPr>
            <p:spPr>
              <a:xfrm rot="19236738">
                <a:off x="2388031" y="51134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1" name="Ellipse 50">
                <a:extLst>
                  <a:ext uri="{FF2B5EF4-FFF2-40B4-BE49-F238E27FC236}">
                    <a16:creationId xmlns:a16="http://schemas.microsoft.com/office/drawing/2014/main" id="{350CEAB6-3F65-42A2-A25D-C253F4640347}"/>
                  </a:ext>
                </a:extLst>
              </p:cNvPr>
              <p:cNvSpPr/>
              <p:nvPr/>
            </p:nvSpPr>
            <p:spPr>
              <a:xfrm rot="19236738">
                <a:off x="2540431" y="52658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grpSp>
      </p:grpSp>
      <p:grpSp>
        <p:nvGrpSpPr>
          <p:cNvPr id="65" name="Gruppieren 64">
            <a:extLst>
              <a:ext uri="{FF2B5EF4-FFF2-40B4-BE49-F238E27FC236}">
                <a16:creationId xmlns:a16="http://schemas.microsoft.com/office/drawing/2014/main" id="{74B91C7D-86D0-458A-9F41-01E69759E3F1}"/>
              </a:ext>
            </a:extLst>
          </p:cNvPr>
          <p:cNvGrpSpPr/>
          <p:nvPr/>
        </p:nvGrpSpPr>
        <p:grpSpPr>
          <a:xfrm rot="4260861">
            <a:off x="8664888" y="6072869"/>
            <a:ext cx="684923" cy="241445"/>
            <a:chOff x="8245451" y="5981816"/>
            <a:chExt cx="684923" cy="241445"/>
          </a:xfrm>
        </p:grpSpPr>
        <p:sp>
          <p:nvSpPr>
            <p:cNvPr id="62" name="Ellipse 61">
              <a:extLst>
                <a:ext uri="{FF2B5EF4-FFF2-40B4-BE49-F238E27FC236}">
                  <a16:creationId xmlns:a16="http://schemas.microsoft.com/office/drawing/2014/main" id="{86D7CEAE-ECF5-4A2F-B79A-4F71338479F0}"/>
                </a:ext>
              </a:extLst>
            </p:cNvPr>
            <p:cNvSpPr/>
            <p:nvPr/>
          </p:nvSpPr>
          <p:spPr>
            <a:xfrm rot="16112636">
              <a:off x="8242789" y="5994634"/>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sp>
          <p:nvSpPr>
            <p:cNvPr id="63" name="Ellipse 62">
              <a:extLst>
                <a:ext uri="{FF2B5EF4-FFF2-40B4-BE49-F238E27FC236}">
                  <a16:creationId xmlns:a16="http://schemas.microsoft.com/office/drawing/2014/main" id="{B8A721C7-0F1C-4174-B4BF-75938101AC89}"/>
                </a:ext>
              </a:extLst>
            </p:cNvPr>
            <p:cNvSpPr/>
            <p:nvPr/>
          </p:nvSpPr>
          <p:spPr>
            <a:xfrm rot="18872507">
              <a:off x="8467190" y="5978590"/>
              <a:ext cx="241445" cy="2478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09775F1-3E8A-49BD-A080-2B8694F6E030}"/>
                </a:ext>
              </a:extLst>
            </p:cNvPr>
            <p:cNvSpPr/>
            <p:nvPr/>
          </p:nvSpPr>
          <p:spPr>
            <a:xfrm rot="16112636">
              <a:off x="8711899" y="5994632"/>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grpSp>
      <p:grpSp>
        <p:nvGrpSpPr>
          <p:cNvPr id="66" name="Gruppieren 65">
            <a:extLst>
              <a:ext uri="{FF2B5EF4-FFF2-40B4-BE49-F238E27FC236}">
                <a16:creationId xmlns:a16="http://schemas.microsoft.com/office/drawing/2014/main" id="{C110C0ED-9A8A-498B-9FB6-6F2D4F891164}"/>
              </a:ext>
            </a:extLst>
          </p:cNvPr>
          <p:cNvGrpSpPr/>
          <p:nvPr/>
        </p:nvGrpSpPr>
        <p:grpSpPr>
          <a:xfrm rot="1782348">
            <a:off x="10198139" y="6189166"/>
            <a:ext cx="684923" cy="241445"/>
            <a:chOff x="8245451" y="5981816"/>
            <a:chExt cx="684923" cy="241445"/>
          </a:xfrm>
        </p:grpSpPr>
        <p:sp>
          <p:nvSpPr>
            <p:cNvPr id="67" name="Ellipse 66">
              <a:extLst>
                <a:ext uri="{FF2B5EF4-FFF2-40B4-BE49-F238E27FC236}">
                  <a16:creationId xmlns:a16="http://schemas.microsoft.com/office/drawing/2014/main" id="{9B1DE507-E8E8-4282-AD7D-CFD848E17D56}"/>
                </a:ext>
              </a:extLst>
            </p:cNvPr>
            <p:cNvSpPr/>
            <p:nvPr/>
          </p:nvSpPr>
          <p:spPr>
            <a:xfrm rot="16112636">
              <a:off x="8242789" y="5994634"/>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sp>
          <p:nvSpPr>
            <p:cNvPr id="68" name="Ellipse 67">
              <a:extLst>
                <a:ext uri="{FF2B5EF4-FFF2-40B4-BE49-F238E27FC236}">
                  <a16:creationId xmlns:a16="http://schemas.microsoft.com/office/drawing/2014/main" id="{AA1518A9-9F0C-46AB-A0A1-EE28C1D4D0BE}"/>
                </a:ext>
              </a:extLst>
            </p:cNvPr>
            <p:cNvSpPr/>
            <p:nvPr/>
          </p:nvSpPr>
          <p:spPr>
            <a:xfrm rot="18872507">
              <a:off x="8467190" y="5978590"/>
              <a:ext cx="241445" cy="2478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DB4BA06B-B879-437F-9194-3CF52577861D}"/>
                </a:ext>
              </a:extLst>
            </p:cNvPr>
            <p:cNvSpPr/>
            <p:nvPr/>
          </p:nvSpPr>
          <p:spPr>
            <a:xfrm rot="16112636">
              <a:off x="8711899" y="5994632"/>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grpSp>
      <p:grpSp>
        <p:nvGrpSpPr>
          <p:cNvPr id="70" name="Gruppieren 69">
            <a:extLst>
              <a:ext uri="{FF2B5EF4-FFF2-40B4-BE49-F238E27FC236}">
                <a16:creationId xmlns:a16="http://schemas.microsoft.com/office/drawing/2014/main" id="{8004C7FD-A7C5-47C3-9828-08FBAFF397DE}"/>
              </a:ext>
            </a:extLst>
          </p:cNvPr>
          <p:cNvGrpSpPr/>
          <p:nvPr/>
        </p:nvGrpSpPr>
        <p:grpSpPr>
          <a:xfrm rot="20096368">
            <a:off x="9460473" y="5743849"/>
            <a:ext cx="684923" cy="241445"/>
            <a:chOff x="8245451" y="5981816"/>
            <a:chExt cx="684923" cy="241445"/>
          </a:xfrm>
        </p:grpSpPr>
        <p:sp>
          <p:nvSpPr>
            <p:cNvPr id="71" name="Ellipse 70">
              <a:extLst>
                <a:ext uri="{FF2B5EF4-FFF2-40B4-BE49-F238E27FC236}">
                  <a16:creationId xmlns:a16="http://schemas.microsoft.com/office/drawing/2014/main" id="{6E70B27B-162E-43AD-A6D2-207A95C2EBB2}"/>
                </a:ext>
              </a:extLst>
            </p:cNvPr>
            <p:cNvSpPr/>
            <p:nvPr/>
          </p:nvSpPr>
          <p:spPr>
            <a:xfrm rot="16112636">
              <a:off x="8242789" y="5994634"/>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sp>
          <p:nvSpPr>
            <p:cNvPr id="72" name="Ellipse 71">
              <a:extLst>
                <a:ext uri="{FF2B5EF4-FFF2-40B4-BE49-F238E27FC236}">
                  <a16:creationId xmlns:a16="http://schemas.microsoft.com/office/drawing/2014/main" id="{639E17EC-D286-4569-BDB7-926DD5C33D6F}"/>
                </a:ext>
              </a:extLst>
            </p:cNvPr>
            <p:cNvSpPr/>
            <p:nvPr/>
          </p:nvSpPr>
          <p:spPr>
            <a:xfrm rot="18872507">
              <a:off x="8467190" y="5978590"/>
              <a:ext cx="241445" cy="2478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a:extLst>
                <a:ext uri="{FF2B5EF4-FFF2-40B4-BE49-F238E27FC236}">
                  <a16:creationId xmlns:a16="http://schemas.microsoft.com/office/drawing/2014/main" id="{993938BC-BCCE-4702-BB06-D70B42CF0991}"/>
                </a:ext>
              </a:extLst>
            </p:cNvPr>
            <p:cNvSpPr/>
            <p:nvPr/>
          </p:nvSpPr>
          <p:spPr>
            <a:xfrm rot="16112636">
              <a:off x="8711899" y="5994632"/>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grpSp>
      <p:grpSp>
        <p:nvGrpSpPr>
          <p:cNvPr id="74" name="Gruppieren 73">
            <a:extLst>
              <a:ext uri="{FF2B5EF4-FFF2-40B4-BE49-F238E27FC236}">
                <a16:creationId xmlns:a16="http://schemas.microsoft.com/office/drawing/2014/main" id="{3C91F244-AD21-43F1-89BF-C236E86F491E}"/>
              </a:ext>
            </a:extLst>
          </p:cNvPr>
          <p:cNvGrpSpPr/>
          <p:nvPr/>
        </p:nvGrpSpPr>
        <p:grpSpPr>
          <a:xfrm>
            <a:off x="9423791" y="6463728"/>
            <a:ext cx="684923" cy="241445"/>
            <a:chOff x="8245451" y="5981816"/>
            <a:chExt cx="684923" cy="241445"/>
          </a:xfrm>
        </p:grpSpPr>
        <p:sp>
          <p:nvSpPr>
            <p:cNvPr id="75" name="Ellipse 74">
              <a:extLst>
                <a:ext uri="{FF2B5EF4-FFF2-40B4-BE49-F238E27FC236}">
                  <a16:creationId xmlns:a16="http://schemas.microsoft.com/office/drawing/2014/main" id="{A80BDA96-07F9-4300-8A57-97934B8BEF38}"/>
                </a:ext>
              </a:extLst>
            </p:cNvPr>
            <p:cNvSpPr/>
            <p:nvPr/>
          </p:nvSpPr>
          <p:spPr>
            <a:xfrm rot="16112636">
              <a:off x="8242789" y="5994634"/>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sp>
          <p:nvSpPr>
            <p:cNvPr id="76" name="Ellipse 75">
              <a:extLst>
                <a:ext uri="{FF2B5EF4-FFF2-40B4-BE49-F238E27FC236}">
                  <a16:creationId xmlns:a16="http://schemas.microsoft.com/office/drawing/2014/main" id="{51E74B81-4DE8-4969-AF37-AA1D7AAAE47F}"/>
                </a:ext>
              </a:extLst>
            </p:cNvPr>
            <p:cNvSpPr/>
            <p:nvPr/>
          </p:nvSpPr>
          <p:spPr>
            <a:xfrm rot="18872507">
              <a:off x="8467190" y="5978590"/>
              <a:ext cx="241445" cy="2478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a:extLst>
                <a:ext uri="{FF2B5EF4-FFF2-40B4-BE49-F238E27FC236}">
                  <a16:creationId xmlns:a16="http://schemas.microsoft.com/office/drawing/2014/main" id="{597A3074-872E-48A7-BB4D-D5B250E2BE27}"/>
                </a:ext>
              </a:extLst>
            </p:cNvPr>
            <p:cNvSpPr/>
            <p:nvPr/>
          </p:nvSpPr>
          <p:spPr>
            <a:xfrm rot="16112636">
              <a:off x="8711899" y="5994632"/>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dirty="0"/>
            </a:p>
          </p:txBody>
        </p:sp>
      </p:grpSp>
    </p:spTree>
    <p:extLst>
      <p:ext uri="{BB962C8B-B14F-4D97-AF65-F5344CB8AC3E}">
        <p14:creationId xmlns:p14="http://schemas.microsoft.com/office/powerpoint/2010/main" val="113001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3">
            <a:extLst>
              <a:ext uri="{FF2B5EF4-FFF2-40B4-BE49-F238E27FC236}">
                <a16:creationId xmlns:a16="http://schemas.microsoft.com/office/drawing/2014/main" id="{0458FB6C-93B7-4F24-8A1A-3A7717852D88}"/>
              </a:ext>
            </a:extLst>
          </p:cNvPr>
          <p:cNvGraphicFramePr>
            <a:graphicFrameLocks noGrp="1"/>
          </p:cNvGraphicFramePr>
          <p:nvPr>
            <p:extLst>
              <p:ext uri="{D42A27DB-BD31-4B8C-83A1-F6EECF244321}">
                <p14:modId xmlns:p14="http://schemas.microsoft.com/office/powerpoint/2010/main" val="267046921"/>
              </p:ext>
            </p:extLst>
          </p:nvPr>
        </p:nvGraphicFramePr>
        <p:xfrm>
          <a:off x="0" y="427577"/>
          <a:ext cx="12192000" cy="6206406"/>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2578020532"/>
                    </a:ext>
                  </a:extLst>
                </a:gridCol>
                <a:gridCol w="3165566">
                  <a:extLst>
                    <a:ext uri="{9D8B030D-6E8A-4147-A177-3AD203B41FA5}">
                      <a16:colId xmlns:a16="http://schemas.microsoft.com/office/drawing/2014/main" val="2303436770"/>
                    </a:ext>
                  </a:extLst>
                </a:gridCol>
                <a:gridCol w="3553097">
                  <a:extLst>
                    <a:ext uri="{9D8B030D-6E8A-4147-A177-3AD203B41FA5}">
                      <a16:colId xmlns:a16="http://schemas.microsoft.com/office/drawing/2014/main" val="3024095506"/>
                    </a:ext>
                  </a:extLst>
                </a:gridCol>
                <a:gridCol w="3766457">
                  <a:extLst>
                    <a:ext uri="{9D8B030D-6E8A-4147-A177-3AD203B41FA5}">
                      <a16:colId xmlns:a16="http://schemas.microsoft.com/office/drawing/2014/main" val="2831757845"/>
                    </a:ext>
                  </a:extLst>
                </a:gridCol>
              </a:tblGrid>
              <a:tr h="530272">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400" dirty="0">
                          <a:solidFill>
                            <a:schemeClr val="tx1"/>
                          </a:solidFill>
                        </a:rPr>
                        <a:t>Schwefel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400" dirty="0">
                          <a:solidFill>
                            <a:schemeClr val="tx1"/>
                          </a:solidFill>
                        </a:rPr>
                        <a:t>Phosphor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400" dirty="0">
                          <a:solidFill>
                            <a:schemeClr val="tx1"/>
                          </a:solidFill>
                        </a:rPr>
                        <a:t>Kohlenstoff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030582"/>
                  </a:ext>
                </a:extLst>
              </a:tr>
              <a:tr h="994027">
                <a:tc>
                  <a:txBody>
                    <a:bodyPr/>
                    <a:lstStyle/>
                    <a:p>
                      <a:r>
                        <a:rPr lang="de-DE" dirty="0">
                          <a:solidFill>
                            <a:schemeClr val="tx1"/>
                          </a:solidFill>
                        </a:rPr>
                        <a:t>Reaktions-schema für die Verbrennung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400" dirty="0">
                          <a:solidFill>
                            <a:schemeClr val="tx1"/>
                          </a:solidFill>
                        </a:rPr>
                        <a:t>Schwefel + Sauerstoff </a:t>
                      </a:r>
                      <a:r>
                        <a:rPr lang="de-DE" sz="1400" dirty="0">
                          <a:solidFill>
                            <a:schemeClr val="tx1"/>
                          </a:solidFill>
                          <a:sym typeface="Wingdings" panose="05000000000000000000" pitchFamily="2" charset="2"/>
                        </a:rPr>
                        <a:t>  Schwefeldioxid</a:t>
                      </a:r>
                      <a:endParaRPr lang="de-DE"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400" dirty="0">
                          <a:solidFill>
                            <a:schemeClr val="tx1"/>
                          </a:solidFill>
                        </a:rPr>
                        <a:t>Phosphor + Sauerstoff </a:t>
                      </a:r>
                      <a:r>
                        <a:rPr lang="de-DE" sz="1400" dirty="0">
                          <a:solidFill>
                            <a:schemeClr val="tx1"/>
                          </a:solidFill>
                          <a:sym typeface="Wingdings" panose="05000000000000000000" pitchFamily="2" charset="2"/>
                        </a:rPr>
                        <a:t> </a:t>
                      </a:r>
                      <a:r>
                        <a:rPr lang="de-DE" sz="1400" dirty="0" err="1">
                          <a:solidFill>
                            <a:schemeClr val="tx1"/>
                          </a:solidFill>
                          <a:sym typeface="Wingdings" panose="05000000000000000000" pitchFamily="2" charset="2"/>
                        </a:rPr>
                        <a:t>Diphosphorpentoxid</a:t>
                      </a:r>
                      <a:endParaRPr lang="de-DE"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400" dirty="0">
                          <a:solidFill>
                            <a:schemeClr val="tx1"/>
                          </a:solidFill>
                        </a:rPr>
                        <a:t>Kohlenstoff + Sauerstoff </a:t>
                      </a:r>
                      <a:r>
                        <a:rPr lang="de-DE" sz="1400" dirty="0">
                          <a:solidFill>
                            <a:schemeClr val="tx1"/>
                          </a:solidFill>
                          <a:sym typeface="Wingdings" panose="05000000000000000000" pitchFamily="2" charset="2"/>
                        </a:rPr>
                        <a:t>  Kohlenstoffdioxid</a:t>
                      </a:r>
                      <a:endParaRPr lang="de-DE"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0653371"/>
                  </a:ext>
                </a:extLst>
              </a:tr>
              <a:tr h="1160591">
                <a:tc>
                  <a:txBody>
                    <a:bodyPr/>
                    <a:lstStyle/>
                    <a:p>
                      <a:r>
                        <a:rPr lang="de-DE" dirty="0">
                          <a:solidFill>
                            <a:schemeClr val="tx1"/>
                          </a:solidFill>
                        </a:rPr>
                        <a:t>Stoffeigenschaf-</a:t>
                      </a:r>
                      <a:r>
                        <a:rPr lang="de-DE" dirty="0" err="1">
                          <a:solidFill>
                            <a:schemeClr val="tx1"/>
                          </a:solidFill>
                        </a:rPr>
                        <a:t>ten</a:t>
                      </a:r>
                      <a:r>
                        <a:rPr lang="de-DE" dirty="0">
                          <a:solidFill>
                            <a:schemeClr val="tx1"/>
                          </a:solidFill>
                        </a:rPr>
                        <a:t> der Nichtmetalle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1" dirty="0">
                          <a:solidFill>
                            <a:schemeClr val="tx1"/>
                          </a:solidFill>
                        </a:rPr>
                        <a:t>Schwefel</a:t>
                      </a:r>
                      <a:r>
                        <a:rPr lang="de-DE" dirty="0">
                          <a:solidFill>
                            <a:schemeClr val="tx1"/>
                          </a:solidFill>
                        </a:rPr>
                        <a:t>: gelb, fest, nicht wasserlöslich, geringe Härte, spröde, ungiftig</a:t>
                      </a:r>
                    </a:p>
                    <a:p>
                      <a:r>
                        <a:rPr lang="de-DE" b="1" dirty="0">
                          <a:solidFill>
                            <a:schemeClr val="tx1"/>
                          </a:solidFill>
                        </a:rPr>
                        <a:t>Sauerstoff</a:t>
                      </a:r>
                      <a:r>
                        <a:rPr lang="de-DE" dirty="0">
                          <a:solidFill>
                            <a:schemeClr val="tx1"/>
                          </a:solidFill>
                        </a:rPr>
                        <a:t>: gasförmig, farblos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1" dirty="0">
                          <a:solidFill>
                            <a:schemeClr val="tx1"/>
                          </a:solidFill>
                        </a:rPr>
                        <a:t>Phosphor</a:t>
                      </a:r>
                      <a:r>
                        <a:rPr lang="de-DE" dirty="0">
                          <a:solidFill>
                            <a:schemeClr val="tx1"/>
                          </a:solidFill>
                        </a:rPr>
                        <a:t>: fest, 3 Erscheinungs-formen: 1. weiß und weich; 2. rot, spröde; 3. schwarz</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solidFill>
                            <a:schemeClr val="tx1"/>
                          </a:solidFill>
                        </a:rPr>
                        <a:t>Sauerstoff</a:t>
                      </a:r>
                      <a:r>
                        <a:rPr lang="de-DE" dirty="0">
                          <a:solidFill>
                            <a:schemeClr val="tx1"/>
                          </a:solidFill>
                        </a:rPr>
                        <a:t>: gasförmig, farblos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b="1" dirty="0">
                          <a:solidFill>
                            <a:schemeClr val="tx1"/>
                          </a:solidFill>
                        </a:rPr>
                        <a:t>Kohlenstoff</a:t>
                      </a:r>
                      <a:r>
                        <a:rPr lang="de-DE" sz="1600" dirty="0">
                          <a:solidFill>
                            <a:schemeClr val="tx1"/>
                          </a:solidFill>
                        </a:rPr>
                        <a:t>: fest, 3 Erscheinungs-formen: 1. Diamant (durchsichtig, farblos, hart), 2. Graphit (schwarz, weich), 3. Ruß (schwarz, pulvrig)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olidFill>
                            <a:schemeClr val="tx1"/>
                          </a:solidFill>
                        </a:rPr>
                        <a:t>Sauerstoff</a:t>
                      </a:r>
                      <a:r>
                        <a:rPr lang="de-DE" sz="1600" dirty="0">
                          <a:solidFill>
                            <a:schemeClr val="tx1"/>
                          </a:solidFill>
                        </a:rPr>
                        <a:t>: gasförmig, farblos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501863"/>
                  </a:ext>
                </a:extLst>
              </a:tr>
              <a:tr h="869735">
                <a:tc>
                  <a:txBody>
                    <a:bodyPr/>
                    <a:lstStyle/>
                    <a:p>
                      <a:r>
                        <a:rPr lang="de-DE" dirty="0">
                          <a:solidFill>
                            <a:schemeClr val="tx1"/>
                          </a:solidFill>
                        </a:rPr>
                        <a:t>Stoffteilchen der Nichtmetalle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Atome im Atomverband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Atome im Atomverband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Atome im Atomverband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580004"/>
                  </a:ext>
                </a:extLst>
              </a:tr>
              <a:tr h="994027">
                <a:tc>
                  <a:txBody>
                    <a:bodyPr/>
                    <a:lstStyle/>
                    <a:p>
                      <a:r>
                        <a:rPr lang="de-DE" dirty="0">
                          <a:solidFill>
                            <a:schemeClr val="tx1"/>
                          </a:solidFill>
                        </a:rPr>
                        <a:t>Stoffeigenschaf-</a:t>
                      </a:r>
                      <a:r>
                        <a:rPr lang="de-DE" dirty="0" err="1">
                          <a:solidFill>
                            <a:schemeClr val="tx1"/>
                          </a:solidFill>
                        </a:rPr>
                        <a:t>ten</a:t>
                      </a:r>
                      <a:r>
                        <a:rPr lang="de-DE" dirty="0">
                          <a:solidFill>
                            <a:schemeClr val="tx1"/>
                          </a:solidFill>
                        </a:rPr>
                        <a:t> der Nicht-metalloxide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800" b="1" dirty="0"/>
                        <a:t>Schwefeldioxid</a:t>
                      </a:r>
                      <a:r>
                        <a:rPr lang="de-DE" sz="1800" dirty="0"/>
                        <a:t>: farbloses, stechend riechendes und sauer schmeckendes, giftiges  Gas.</a:t>
                      </a:r>
                    </a:p>
                    <a:p>
                      <a:r>
                        <a:rPr lang="de-DE" sz="1800" dirty="0"/>
                        <a:t>Löst sich in Wasser und bildet eine Säure („Schweflige Säure“)</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1" dirty="0" err="1">
                          <a:solidFill>
                            <a:schemeClr val="tx1"/>
                          </a:solidFill>
                        </a:rPr>
                        <a:t>Diphosphorpentoxid</a:t>
                      </a:r>
                      <a:r>
                        <a:rPr lang="de-DE" dirty="0">
                          <a:solidFill>
                            <a:schemeClr val="tx1"/>
                          </a:solidFill>
                        </a:rPr>
                        <a:t>: farbloses und geruchloses Pulver. </a:t>
                      </a:r>
                    </a:p>
                    <a:p>
                      <a:r>
                        <a:rPr lang="de-DE" dirty="0">
                          <a:solidFill>
                            <a:schemeClr val="tx1"/>
                          </a:solidFill>
                        </a:rPr>
                        <a:t>Löst sich in Wasser und bildet eine Säure („Phosphorsäure“)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1" dirty="0">
                          <a:solidFill>
                            <a:schemeClr val="tx1"/>
                          </a:solidFill>
                        </a:rPr>
                        <a:t>Kohlenstoffdioxid</a:t>
                      </a:r>
                      <a:r>
                        <a:rPr lang="de-DE" dirty="0">
                          <a:solidFill>
                            <a:schemeClr val="tx1"/>
                          </a:solidFill>
                        </a:rPr>
                        <a:t>: farb- und geruchloses Gas, wirkt erstickend. Löst sich in Wasser und bildet eine Säure („Kohlensäure“)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4914172"/>
                  </a:ext>
                </a:extLst>
              </a:tr>
              <a:tr h="994027">
                <a:tc>
                  <a:txBody>
                    <a:bodyPr/>
                    <a:lstStyle/>
                    <a:p>
                      <a:r>
                        <a:rPr lang="de-DE" dirty="0">
                          <a:solidFill>
                            <a:schemeClr val="tx1"/>
                          </a:solidFill>
                        </a:rPr>
                        <a:t>Stoffteilchen der Nichtmetall-oxide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Moleküle aus Schwefel- und Sauerstoffatomen (Verbindung)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Moleküle aus Phosphor- und Sauerstoffatomen (Verbindung)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Moleküle aus Kohlenstoff- und Sauerstoffatomen (Verbindung)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3994570"/>
                  </a:ext>
                </a:extLst>
              </a:tr>
            </a:tbl>
          </a:graphicData>
        </a:graphic>
      </p:graphicFrame>
      <p:sp>
        <p:nvSpPr>
          <p:cNvPr id="2" name="Textfeld 1">
            <a:extLst>
              <a:ext uri="{FF2B5EF4-FFF2-40B4-BE49-F238E27FC236}">
                <a16:creationId xmlns:a16="http://schemas.microsoft.com/office/drawing/2014/main" id="{329B768D-E03B-473D-9BE4-78E6EE2330D8}"/>
              </a:ext>
            </a:extLst>
          </p:cNvPr>
          <p:cNvSpPr txBox="1"/>
          <p:nvPr/>
        </p:nvSpPr>
        <p:spPr>
          <a:xfrm>
            <a:off x="0" y="-78581"/>
            <a:ext cx="8921932" cy="461665"/>
          </a:xfrm>
          <a:prstGeom prst="rect">
            <a:avLst/>
          </a:prstGeom>
          <a:noFill/>
        </p:spPr>
        <p:txBody>
          <a:bodyPr wrap="square" rtlCol="0">
            <a:spAutoFit/>
          </a:bodyPr>
          <a:lstStyle/>
          <a:p>
            <a:r>
              <a:rPr lang="de-DE" sz="2400" b="1" u="sng" dirty="0"/>
              <a:t>Verbrennen von Nichtmetallen</a:t>
            </a:r>
          </a:p>
        </p:txBody>
      </p:sp>
      <p:sp>
        <p:nvSpPr>
          <p:cNvPr id="4" name="Rechteck 3">
            <a:extLst>
              <a:ext uri="{FF2B5EF4-FFF2-40B4-BE49-F238E27FC236}">
                <a16:creationId xmlns:a16="http://schemas.microsoft.com/office/drawing/2014/main" id="{F960427E-D46F-4319-A5AB-80AFAB93E40B}"/>
              </a:ext>
            </a:extLst>
          </p:cNvPr>
          <p:cNvSpPr/>
          <p:nvPr/>
        </p:nvSpPr>
        <p:spPr>
          <a:xfrm>
            <a:off x="1723544" y="1232367"/>
            <a:ext cx="3027286" cy="577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5921A536-72AE-4159-95A5-BBA5C922D58C}"/>
              </a:ext>
            </a:extLst>
          </p:cNvPr>
          <p:cNvSpPr/>
          <p:nvPr/>
        </p:nvSpPr>
        <p:spPr>
          <a:xfrm>
            <a:off x="4946341" y="1340528"/>
            <a:ext cx="3372035" cy="577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9BBB59C0-0BE7-4519-B0E7-B62F2CEB356E}"/>
              </a:ext>
            </a:extLst>
          </p:cNvPr>
          <p:cNvSpPr/>
          <p:nvPr/>
        </p:nvSpPr>
        <p:spPr>
          <a:xfrm>
            <a:off x="8470775" y="1340527"/>
            <a:ext cx="3434180" cy="577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239B8EAE-E20E-41D0-B060-62F049254A59}"/>
              </a:ext>
            </a:extLst>
          </p:cNvPr>
          <p:cNvSpPr/>
          <p:nvPr/>
        </p:nvSpPr>
        <p:spPr>
          <a:xfrm>
            <a:off x="1723544" y="2049971"/>
            <a:ext cx="3027286" cy="11066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60A9A0ED-3660-4A31-9097-A6EDC6ABFF34}"/>
              </a:ext>
            </a:extLst>
          </p:cNvPr>
          <p:cNvSpPr/>
          <p:nvPr/>
        </p:nvSpPr>
        <p:spPr>
          <a:xfrm>
            <a:off x="4940321" y="2049971"/>
            <a:ext cx="3372035" cy="11066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DA5833CC-3E07-4D45-A4AA-1BC91DB00341}"/>
              </a:ext>
            </a:extLst>
          </p:cNvPr>
          <p:cNvSpPr/>
          <p:nvPr/>
        </p:nvSpPr>
        <p:spPr>
          <a:xfrm>
            <a:off x="8501847" y="1975730"/>
            <a:ext cx="3593978" cy="1255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77D0E10F-A97A-4585-9B41-0AD0AAC5EB41}"/>
              </a:ext>
            </a:extLst>
          </p:cNvPr>
          <p:cNvSpPr/>
          <p:nvPr/>
        </p:nvSpPr>
        <p:spPr>
          <a:xfrm>
            <a:off x="1723544" y="3368198"/>
            <a:ext cx="2894121" cy="715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AD9E9724-8774-4368-8CDA-EC9B5F058DB0}"/>
              </a:ext>
            </a:extLst>
          </p:cNvPr>
          <p:cNvSpPr/>
          <p:nvPr/>
        </p:nvSpPr>
        <p:spPr>
          <a:xfrm>
            <a:off x="4888434" y="3326267"/>
            <a:ext cx="3301015" cy="715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3965838-126C-4654-BD42-BCC27DD94A0F}"/>
              </a:ext>
            </a:extLst>
          </p:cNvPr>
          <p:cNvSpPr/>
          <p:nvPr/>
        </p:nvSpPr>
        <p:spPr>
          <a:xfrm>
            <a:off x="8504478" y="3332398"/>
            <a:ext cx="3403108" cy="715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BDD9F0CF-C7C3-412C-A79D-680861EDBA27}"/>
              </a:ext>
            </a:extLst>
          </p:cNvPr>
          <p:cNvSpPr/>
          <p:nvPr/>
        </p:nvSpPr>
        <p:spPr>
          <a:xfrm>
            <a:off x="1766656" y="4261355"/>
            <a:ext cx="3027286" cy="131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5FFDACB-F2C6-4B51-B046-F965373D50DE}"/>
              </a:ext>
            </a:extLst>
          </p:cNvPr>
          <p:cNvSpPr/>
          <p:nvPr/>
        </p:nvSpPr>
        <p:spPr>
          <a:xfrm>
            <a:off x="4976889" y="4235773"/>
            <a:ext cx="3301014" cy="131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31BA42BC-9C9B-43C3-A555-9F88192655F4}"/>
              </a:ext>
            </a:extLst>
          </p:cNvPr>
          <p:cNvSpPr/>
          <p:nvPr/>
        </p:nvSpPr>
        <p:spPr>
          <a:xfrm>
            <a:off x="8460850" y="4261355"/>
            <a:ext cx="3625050" cy="131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816CA9C-A949-4A0F-BCE2-E5A8CD0EEF2A}"/>
              </a:ext>
            </a:extLst>
          </p:cNvPr>
          <p:cNvSpPr/>
          <p:nvPr/>
        </p:nvSpPr>
        <p:spPr>
          <a:xfrm>
            <a:off x="1766656" y="5694148"/>
            <a:ext cx="3027286" cy="826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71D7162-6D9E-4060-9AC7-C3E15E6B73A5}"/>
              </a:ext>
            </a:extLst>
          </p:cNvPr>
          <p:cNvSpPr/>
          <p:nvPr/>
        </p:nvSpPr>
        <p:spPr>
          <a:xfrm>
            <a:off x="4927727" y="5695913"/>
            <a:ext cx="3027286" cy="826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C889CCC3-9AED-4F61-8A7E-F870CA8466E8}"/>
              </a:ext>
            </a:extLst>
          </p:cNvPr>
          <p:cNvSpPr/>
          <p:nvPr/>
        </p:nvSpPr>
        <p:spPr>
          <a:xfrm>
            <a:off x="8460851" y="5707121"/>
            <a:ext cx="3027286" cy="826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583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3">
            <a:extLst>
              <a:ext uri="{FF2B5EF4-FFF2-40B4-BE49-F238E27FC236}">
                <a16:creationId xmlns:a16="http://schemas.microsoft.com/office/drawing/2014/main" id="{0458FB6C-93B7-4F24-8A1A-3A7717852D88}"/>
              </a:ext>
            </a:extLst>
          </p:cNvPr>
          <p:cNvGraphicFramePr>
            <a:graphicFrameLocks noGrp="1"/>
          </p:cNvGraphicFramePr>
          <p:nvPr/>
        </p:nvGraphicFramePr>
        <p:xfrm>
          <a:off x="0" y="427577"/>
          <a:ext cx="12192000" cy="6206406"/>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2578020532"/>
                    </a:ext>
                  </a:extLst>
                </a:gridCol>
                <a:gridCol w="3165566">
                  <a:extLst>
                    <a:ext uri="{9D8B030D-6E8A-4147-A177-3AD203B41FA5}">
                      <a16:colId xmlns:a16="http://schemas.microsoft.com/office/drawing/2014/main" val="2303436770"/>
                    </a:ext>
                  </a:extLst>
                </a:gridCol>
                <a:gridCol w="3553097">
                  <a:extLst>
                    <a:ext uri="{9D8B030D-6E8A-4147-A177-3AD203B41FA5}">
                      <a16:colId xmlns:a16="http://schemas.microsoft.com/office/drawing/2014/main" val="3024095506"/>
                    </a:ext>
                  </a:extLst>
                </a:gridCol>
                <a:gridCol w="3766457">
                  <a:extLst>
                    <a:ext uri="{9D8B030D-6E8A-4147-A177-3AD203B41FA5}">
                      <a16:colId xmlns:a16="http://schemas.microsoft.com/office/drawing/2014/main" val="2831757845"/>
                    </a:ext>
                  </a:extLst>
                </a:gridCol>
              </a:tblGrid>
              <a:tr h="530272">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400" dirty="0">
                          <a:solidFill>
                            <a:schemeClr val="tx1"/>
                          </a:solidFill>
                        </a:rPr>
                        <a:t>Schwefel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400" dirty="0">
                          <a:solidFill>
                            <a:schemeClr val="tx1"/>
                          </a:solidFill>
                        </a:rPr>
                        <a:t>Phosphor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400" dirty="0">
                          <a:solidFill>
                            <a:schemeClr val="tx1"/>
                          </a:solidFill>
                        </a:rPr>
                        <a:t>Kohlenstoff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030582"/>
                  </a:ext>
                </a:extLst>
              </a:tr>
              <a:tr h="994027">
                <a:tc>
                  <a:txBody>
                    <a:bodyPr/>
                    <a:lstStyle/>
                    <a:p>
                      <a:r>
                        <a:rPr lang="de-DE" dirty="0">
                          <a:solidFill>
                            <a:schemeClr val="tx1"/>
                          </a:solidFill>
                        </a:rPr>
                        <a:t>Reaktions-schema für die Verbrennung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400" dirty="0">
                          <a:solidFill>
                            <a:schemeClr val="tx1"/>
                          </a:solidFill>
                        </a:rPr>
                        <a:t>Schwefel + Sauerstoff </a:t>
                      </a:r>
                      <a:r>
                        <a:rPr lang="de-DE" sz="1400" dirty="0">
                          <a:solidFill>
                            <a:schemeClr val="tx1"/>
                          </a:solidFill>
                          <a:sym typeface="Wingdings" panose="05000000000000000000" pitchFamily="2" charset="2"/>
                        </a:rPr>
                        <a:t>  Schwefeldioxid</a:t>
                      </a:r>
                      <a:endParaRPr lang="de-DE"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400" dirty="0">
                          <a:solidFill>
                            <a:schemeClr val="tx1"/>
                          </a:solidFill>
                        </a:rPr>
                        <a:t>Phosphor + Sauerstoff </a:t>
                      </a:r>
                      <a:r>
                        <a:rPr lang="de-DE" sz="1400" dirty="0">
                          <a:solidFill>
                            <a:schemeClr val="tx1"/>
                          </a:solidFill>
                          <a:sym typeface="Wingdings" panose="05000000000000000000" pitchFamily="2" charset="2"/>
                        </a:rPr>
                        <a:t> </a:t>
                      </a:r>
                      <a:r>
                        <a:rPr lang="de-DE" sz="1400" dirty="0" err="1">
                          <a:solidFill>
                            <a:schemeClr val="tx1"/>
                          </a:solidFill>
                          <a:sym typeface="Wingdings" panose="05000000000000000000" pitchFamily="2" charset="2"/>
                        </a:rPr>
                        <a:t>Diphosphorpentoxid</a:t>
                      </a:r>
                      <a:endParaRPr lang="de-DE"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400" dirty="0">
                          <a:solidFill>
                            <a:schemeClr val="tx1"/>
                          </a:solidFill>
                        </a:rPr>
                        <a:t>Kohlenstoff + Sauerstoff </a:t>
                      </a:r>
                      <a:r>
                        <a:rPr lang="de-DE" sz="1400" dirty="0">
                          <a:solidFill>
                            <a:schemeClr val="tx1"/>
                          </a:solidFill>
                          <a:sym typeface="Wingdings" panose="05000000000000000000" pitchFamily="2" charset="2"/>
                        </a:rPr>
                        <a:t>  Kohlenstoffdioxid</a:t>
                      </a:r>
                      <a:endParaRPr lang="de-DE"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0653371"/>
                  </a:ext>
                </a:extLst>
              </a:tr>
              <a:tr h="1160591">
                <a:tc>
                  <a:txBody>
                    <a:bodyPr/>
                    <a:lstStyle/>
                    <a:p>
                      <a:r>
                        <a:rPr lang="de-DE" dirty="0">
                          <a:solidFill>
                            <a:schemeClr val="tx1"/>
                          </a:solidFill>
                        </a:rPr>
                        <a:t>Stoffeigenschaf-</a:t>
                      </a:r>
                      <a:r>
                        <a:rPr lang="de-DE" dirty="0" err="1">
                          <a:solidFill>
                            <a:schemeClr val="tx1"/>
                          </a:solidFill>
                        </a:rPr>
                        <a:t>ten</a:t>
                      </a:r>
                      <a:r>
                        <a:rPr lang="de-DE" dirty="0">
                          <a:solidFill>
                            <a:schemeClr val="tx1"/>
                          </a:solidFill>
                        </a:rPr>
                        <a:t> der Nichtmetalle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1" dirty="0">
                          <a:solidFill>
                            <a:schemeClr val="tx1"/>
                          </a:solidFill>
                        </a:rPr>
                        <a:t>Schwefel</a:t>
                      </a:r>
                      <a:r>
                        <a:rPr lang="de-DE" dirty="0">
                          <a:solidFill>
                            <a:schemeClr val="tx1"/>
                          </a:solidFill>
                        </a:rPr>
                        <a:t>: gelb, fest, nicht wasserlöslich, geringe Härte, spröde, ungiftig</a:t>
                      </a:r>
                    </a:p>
                    <a:p>
                      <a:r>
                        <a:rPr lang="de-DE" b="1" dirty="0">
                          <a:solidFill>
                            <a:schemeClr val="tx1"/>
                          </a:solidFill>
                        </a:rPr>
                        <a:t>Sauerstoff</a:t>
                      </a:r>
                      <a:r>
                        <a:rPr lang="de-DE" dirty="0">
                          <a:solidFill>
                            <a:schemeClr val="tx1"/>
                          </a:solidFill>
                        </a:rPr>
                        <a:t>: gasförmig, farblos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1" dirty="0">
                          <a:solidFill>
                            <a:schemeClr val="tx1"/>
                          </a:solidFill>
                        </a:rPr>
                        <a:t>Phosphor</a:t>
                      </a:r>
                      <a:r>
                        <a:rPr lang="de-DE" dirty="0">
                          <a:solidFill>
                            <a:schemeClr val="tx1"/>
                          </a:solidFill>
                        </a:rPr>
                        <a:t>: fest, 3 Erscheinungs-formen: 1. weiß und weich; 2. rot, spröde; 3. schwarz</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solidFill>
                            <a:schemeClr val="tx1"/>
                          </a:solidFill>
                        </a:rPr>
                        <a:t>Sauerstoff</a:t>
                      </a:r>
                      <a:r>
                        <a:rPr lang="de-DE" dirty="0">
                          <a:solidFill>
                            <a:schemeClr val="tx1"/>
                          </a:solidFill>
                        </a:rPr>
                        <a:t>: gasförmig, farblos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b="1" dirty="0">
                          <a:solidFill>
                            <a:schemeClr val="tx1"/>
                          </a:solidFill>
                        </a:rPr>
                        <a:t>Kohlenstoff</a:t>
                      </a:r>
                      <a:r>
                        <a:rPr lang="de-DE" sz="1600" dirty="0">
                          <a:solidFill>
                            <a:schemeClr val="tx1"/>
                          </a:solidFill>
                        </a:rPr>
                        <a:t>: fest, 3 Erscheinungs-formen: 1. Diamant (durchsichtig, farblos, hart), 2. Graphit (schwarz, weich), 3. Ruß (schwarz, pulvrig)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olidFill>
                            <a:schemeClr val="tx1"/>
                          </a:solidFill>
                        </a:rPr>
                        <a:t>Sauerstoff</a:t>
                      </a:r>
                      <a:r>
                        <a:rPr lang="de-DE" sz="1600" dirty="0">
                          <a:solidFill>
                            <a:schemeClr val="tx1"/>
                          </a:solidFill>
                        </a:rPr>
                        <a:t>: gasförmig, farblos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501863"/>
                  </a:ext>
                </a:extLst>
              </a:tr>
              <a:tr h="869735">
                <a:tc>
                  <a:txBody>
                    <a:bodyPr/>
                    <a:lstStyle/>
                    <a:p>
                      <a:r>
                        <a:rPr lang="de-DE" dirty="0">
                          <a:solidFill>
                            <a:schemeClr val="tx1"/>
                          </a:solidFill>
                        </a:rPr>
                        <a:t>Stoffteilchen der Nichtmetalle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Atome im Atomverband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Atome im Atomverband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Atome im Atomverband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580004"/>
                  </a:ext>
                </a:extLst>
              </a:tr>
              <a:tr h="994027">
                <a:tc>
                  <a:txBody>
                    <a:bodyPr/>
                    <a:lstStyle/>
                    <a:p>
                      <a:r>
                        <a:rPr lang="de-DE" dirty="0">
                          <a:solidFill>
                            <a:schemeClr val="tx1"/>
                          </a:solidFill>
                        </a:rPr>
                        <a:t>Stoffeigenschaf-</a:t>
                      </a:r>
                      <a:r>
                        <a:rPr lang="de-DE" dirty="0" err="1">
                          <a:solidFill>
                            <a:schemeClr val="tx1"/>
                          </a:solidFill>
                        </a:rPr>
                        <a:t>ten</a:t>
                      </a:r>
                      <a:r>
                        <a:rPr lang="de-DE" dirty="0">
                          <a:solidFill>
                            <a:schemeClr val="tx1"/>
                          </a:solidFill>
                        </a:rPr>
                        <a:t> der Nicht-metalloxide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800" b="1" dirty="0"/>
                        <a:t>Schwefeldioxid</a:t>
                      </a:r>
                      <a:r>
                        <a:rPr lang="de-DE" sz="1800" dirty="0"/>
                        <a:t>: farbloses, stechend riechendes und sauer schmeckendes, giftiges  Gas.</a:t>
                      </a:r>
                    </a:p>
                    <a:p>
                      <a:r>
                        <a:rPr lang="de-DE" sz="1800" dirty="0"/>
                        <a:t>Löst sich in Wasser und bildet eine Säure („Schweflige Säure“)</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1" dirty="0" err="1">
                          <a:solidFill>
                            <a:schemeClr val="tx1"/>
                          </a:solidFill>
                        </a:rPr>
                        <a:t>Diphosphorpentoxid</a:t>
                      </a:r>
                      <a:r>
                        <a:rPr lang="de-DE" dirty="0">
                          <a:solidFill>
                            <a:schemeClr val="tx1"/>
                          </a:solidFill>
                        </a:rPr>
                        <a:t>: farbloses und geruchloses Pulver. </a:t>
                      </a:r>
                    </a:p>
                    <a:p>
                      <a:r>
                        <a:rPr lang="de-DE" dirty="0">
                          <a:solidFill>
                            <a:schemeClr val="tx1"/>
                          </a:solidFill>
                        </a:rPr>
                        <a:t>Löst sich in Wasser und bildet eine Säure („Phosphorsäure“)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1" dirty="0">
                          <a:solidFill>
                            <a:schemeClr val="tx1"/>
                          </a:solidFill>
                        </a:rPr>
                        <a:t>Kohlenstoffdioxid</a:t>
                      </a:r>
                      <a:r>
                        <a:rPr lang="de-DE" dirty="0">
                          <a:solidFill>
                            <a:schemeClr val="tx1"/>
                          </a:solidFill>
                        </a:rPr>
                        <a:t>: farb- und geruchloses Gas, wirkt erstickend. Löst sich in Wasser und bildet eine Säure („Kohlensäure“)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4914172"/>
                  </a:ext>
                </a:extLst>
              </a:tr>
              <a:tr h="994027">
                <a:tc>
                  <a:txBody>
                    <a:bodyPr/>
                    <a:lstStyle/>
                    <a:p>
                      <a:r>
                        <a:rPr lang="de-DE" dirty="0">
                          <a:solidFill>
                            <a:schemeClr val="tx1"/>
                          </a:solidFill>
                        </a:rPr>
                        <a:t>Stoffteilchen der Nichtmetall-oxide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Moleküle aus Schwefel- und Sauerstoffatomen (Verbindung)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Moleküle aus Phosphor- und Sauerstoffatomen (Verbindung)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Moleküle aus Kohlenstoff- und Sauerstoffatomen (Verbindung)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3994570"/>
                  </a:ext>
                </a:extLst>
              </a:tr>
            </a:tbl>
          </a:graphicData>
        </a:graphic>
      </p:graphicFrame>
      <p:sp>
        <p:nvSpPr>
          <p:cNvPr id="2" name="Textfeld 1">
            <a:extLst>
              <a:ext uri="{FF2B5EF4-FFF2-40B4-BE49-F238E27FC236}">
                <a16:creationId xmlns:a16="http://schemas.microsoft.com/office/drawing/2014/main" id="{329B768D-E03B-473D-9BE4-78E6EE2330D8}"/>
              </a:ext>
            </a:extLst>
          </p:cNvPr>
          <p:cNvSpPr txBox="1"/>
          <p:nvPr/>
        </p:nvSpPr>
        <p:spPr>
          <a:xfrm>
            <a:off x="0" y="-78581"/>
            <a:ext cx="8921932" cy="461665"/>
          </a:xfrm>
          <a:prstGeom prst="rect">
            <a:avLst/>
          </a:prstGeom>
          <a:noFill/>
        </p:spPr>
        <p:txBody>
          <a:bodyPr wrap="square" rtlCol="0">
            <a:spAutoFit/>
          </a:bodyPr>
          <a:lstStyle/>
          <a:p>
            <a:r>
              <a:rPr lang="de-DE" sz="2400" b="1" u="sng" dirty="0"/>
              <a:t>Verbrennen von Nichtmetallen</a:t>
            </a:r>
          </a:p>
        </p:txBody>
      </p:sp>
    </p:spTree>
    <p:extLst>
      <p:ext uri="{BB962C8B-B14F-4D97-AF65-F5344CB8AC3E}">
        <p14:creationId xmlns:p14="http://schemas.microsoft.com/office/powerpoint/2010/main" val="402513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C67EE83-781C-4CFE-B222-E0C149B1D1B6}"/>
              </a:ext>
            </a:extLst>
          </p:cNvPr>
          <p:cNvSpPr txBox="1"/>
          <p:nvPr/>
        </p:nvSpPr>
        <p:spPr>
          <a:xfrm>
            <a:off x="441857" y="345473"/>
            <a:ext cx="9265023" cy="1800493"/>
          </a:xfrm>
          <a:prstGeom prst="rect">
            <a:avLst/>
          </a:prstGeom>
          <a:noFill/>
          <a:ln>
            <a:solidFill>
              <a:srgbClr val="FF0000"/>
            </a:solidFill>
          </a:ln>
        </p:spPr>
        <p:txBody>
          <a:bodyPr wrap="square" rtlCol="0">
            <a:spAutoFit/>
          </a:bodyPr>
          <a:lstStyle/>
          <a:p>
            <a:pPr>
              <a:spcAft>
                <a:spcPts val="600"/>
              </a:spcAft>
            </a:pPr>
            <a:r>
              <a:rPr lang="de-DE" sz="2400" b="1" dirty="0"/>
              <a:t>Merke</a:t>
            </a:r>
            <a:r>
              <a:rPr lang="de-DE" sz="2400" dirty="0"/>
              <a:t>:</a:t>
            </a:r>
          </a:p>
          <a:p>
            <a:pPr>
              <a:spcAft>
                <a:spcPts val="600"/>
              </a:spcAft>
            </a:pPr>
            <a:r>
              <a:rPr lang="de-DE" sz="2400" dirty="0"/>
              <a:t>Nichtmetalle verbrennen mit Sauerstoff zu </a:t>
            </a:r>
            <a:r>
              <a:rPr lang="de-DE" sz="2400" u="sng" dirty="0"/>
              <a:t>Nichtmetalloxiden</a:t>
            </a:r>
            <a:r>
              <a:rPr lang="de-DE" sz="2400" dirty="0"/>
              <a:t>.</a:t>
            </a:r>
          </a:p>
          <a:p>
            <a:pPr>
              <a:spcAft>
                <a:spcPts val="600"/>
              </a:spcAft>
            </a:pPr>
            <a:r>
              <a:rPr lang="de-DE" sz="2400" dirty="0"/>
              <a:t>Nichtmetalloxide sind flüchtige Stoffe. Ihre Stoffteilchen sind Moleküle.</a:t>
            </a:r>
          </a:p>
          <a:p>
            <a:pPr>
              <a:spcAft>
                <a:spcPts val="600"/>
              </a:spcAft>
            </a:pPr>
            <a:r>
              <a:rPr lang="de-DE" sz="2400" dirty="0"/>
              <a:t>Nichtmetalloxide reagieren mit Wasser zu sauren Lösungen. </a:t>
            </a:r>
          </a:p>
        </p:txBody>
      </p:sp>
      <p:sp>
        <p:nvSpPr>
          <p:cNvPr id="5" name="Textfeld 4">
            <a:extLst>
              <a:ext uri="{FF2B5EF4-FFF2-40B4-BE49-F238E27FC236}">
                <a16:creationId xmlns:a16="http://schemas.microsoft.com/office/drawing/2014/main" id="{C26DA19C-4E85-4B29-AE8E-75FF460B7149}"/>
              </a:ext>
            </a:extLst>
          </p:cNvPr>
          <p:cNvSpPr txBox="1"/>
          <p:nvPr/>
        </p:nvSpPr>
        <p:spPr>
          <a:xfrm>
            <a:off x="441857" y="2159286"/>
            <a:ext cx="11158369" cy="2251065"/>
          </a:xfrm>
          <a:prstGeom prst="rect">
            <a:avLst/>
          </a:prstGeom>
          <a:noFill/>
        </p:spPr>
        <p:txBody>
          <a:bodyPr wrap="square" rtlCol="0">
            <a:spAutoFit/>
          </a:bodyPr>
          <a:lstStyle/>
          <a:p>
            <a:pPr>
              <a:lnSpc>
                <a:spcPct val="150000"/>
              </a:lnSpc>
            </a:pPr>
            <a:r>
              <a:rPr lang="de-DE" sz="2400" dirty="0"/>
              <a:t>z.B.</a:t>
            </a:r>
          </a:p>
          <a:p>
            <a:pPr>
              <a:lnSpc>
                <a:spcPct val="150000"/>
              </a:lnSpc>
            </a:pPr>
            <a:r>
              <a:rPr lang="de-DE" sz="2400" dirty="0"/>
              <a:t>Schwefel    +    Sauerstoff	             Schwefeloxid			 </a:t>
            </a:r>
            <a:r>
              <a:rPr lang="de-DE" sz="2400" i="1" dirty="0">
                <a:solidFill>
                  <a:schemeClr val="accent1"/>
                </a:solidFill>
              </a:rPr>
              <a:t>schweflige Säure</a:t>
            </a:r>
          </a:p>
          <a:p>
            <a:pPr>
              <a:lnSpc>
                <a:spcPct val="150000"/>
              </a:lnSpc>
            </a:pPr>
            <a:r>
              <a:rPr lang="de-DE" sz="2400" dirty="0"/>
              <a:t>Phosphor   +    Sauerstoff		Phosphoroxid			 </a:t>
            </a:r>
            <a:r>
              <a:rPr lang="de-DE" sz="2400" i="1" dirty="0">
                <a:solidFill>
                  <a:schemeClr val="accent1"/>
                </a:solidFill>
              </a:rPr>
              <a:t>Phosphorsäure</a:t>
            </a:r>
          </a:p>
          <a:p>
            <a:pPr>
              <a:lnSpc>
                <a:spcPct val="150000"/>
              </a:lnSpc>
            </a:pPr>
            <a:r>
              <a:rPr lang="de-DE" sz="2400" dirty="0"/>
              <a:t>Kohlenstoff  +	Sauerstoff		Kohlenstoffoxid		  </a:t>
            </a:r>
            <a:r>
              <a:rPr lang="de-DE" sz="2400" i="1" dirty="0">
                <a:solidFill>
                  <a:schemeClr val="accent1"/>
                </a:solidFill>
              </a:rPr>
              <a:t>Kohlensäure</a:t>
            </a:r>
          </a:p>
        </p:txBody>
      </p:sp>
      <p:cxnSp>
        <p:nvCxnSpPr>
          <p:cNvPr id="7" name="Gerade Verbindung mit Pfeil 6">
            <a:extLst>
              <a:ext uri="{FF2B5EF4-FFF2-40B4-BE49-F238E27FC236}">
                <a16:creationId xmlns:a16="http://schemas.microsoft.com/office/drawing/2014/main" id="{23F1A9DA-1E2C-4893-BF6E-23AAD72CF5BD}"/>
              </a:ext>
            </a:extLst>
          </p:cNvPr>
          <p:cNvCxnSpPr/>
          <p:nvPr/>
        </p:nvCxnSpPr>
        <p:spPr>
          <a:xfrm>
            <a:off x="3897035" y="3058169"/>
            <a:ext cx="822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967BC49A-B793-4FCB-86D4-295A950ED6DB}"/>
              </a:ext>
            </a:extLst>
          </p:cNvPr>
          <p:cNvCxnSpPr/>
          <p:nvPr/>
        </p:nvCxnSpPr>
        <p:spPr>
          <a:xfrm>
            <a:off x="3923161" y="3579275"/>
            <a:ext cx="822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68DB73DF-BEDF-488B-BC98-FDA3BA1AB0D9}"/>
              </a:ext>
            </a:extLst>
          </p:cNvPr>
          <p:cNvCxnSpPr/>
          <p:nvPr/>
        </p:nvCxnSpPr>
        <p:spPr>
          <a:xfrm>
            <a:off x="3923161" y="4147124"/>
            <a:ext cx="822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777CD99E-4676-4AFD-8169-8E9405BDFB6E}"/>
              </a:ext>
            </a:extLst>
          </p:cNvPr>
          <p:cNvCxnSpPr>
            <a:cxnSpLocks/>
          </p:cNvCxnSpPr>
          <p:nvPr/>
        </p:nvCxnSpPr>
        <p:spPr>
          <a:xfrm>
            <a:off x="7051766" y="3068160"/>
            <a:ext cx="159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4C64FC1E-2644-4D7D-8664-16934112C37C}"/>
              </a:ext>
            </a:extLst>
          </p:cNvPr>
          <p:cNvSpPr txBox="1"/>
          <p:nvPr/>
        </p:nvSpPr>
        <p:spPr>
          <a:xfrm>
            <a:off x="7090929" y="2728495"/>
            <a:ext cx="1715589" cy="338554"/>
          </a:xfrm>
          <a:prstGeom prst="rect">
            <a:avLst/>
          </a:prstGeom>
          <a:noFill/>
        </p:spPr>
        <p:txBody>
          <a:bodyPr wrap="square" rtlCol="0">
            <a:spAutoFit/>
          </a:bodyPr>
          <a:lstStyle/>
          <a:p>
            <a:r>
              <a:rPr lang="de-DE" sz="1600" i="1" dirty="0">
                <a:solidFill>
                  <a:schemeClr val="accent1"/>
                </a:solidFill>
              </a:rPr>
              <a:t>in Wasser gelöst</a:t>
            </a:r>
          </a:p>
        </p:txBody>
      </p:sp>
      <p:cxnSp>
        <p:nvCxnSpPr>
          <p:cNvPr id="16" name="Gerade Verbindung mit Pfeil 15">
            <a:extLst>
              <a:ext uri="{FF2B5EF4-FFF2-40B4-BE49-F238E27FC236}">
                <a16:creationId xmlns:a16="http://schemas.microsoft.com/office/drawing/2014/main" id="{05E9A2F8-6291-4119-B0C0-A9005F40306D}"/>
              </a:ext>
            </a:extLst>
          </p:cNvPr>
          <p:cNvCxnSpPr>
            <a:cxnSpLocks/>
          </p:cNvCxnSpPr>
          <p:nvPr/>
        </p:nvCxnSpPr>
        <p:spPr>
          <a:xfrm>
            <a:off x="7093105" y="3590608"/>
            <a:ext cx="159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feld 16">
            <a:extLst>
              <a:ext uri="{FF2B5EF4-FFF2-40B4-BE49-F238E27FC236}">
                <a16:creationId xmlns:a16="http://schemas.microsoft.com/office/drawing/2014/main" id="{8CD7A441-89F2-47FF-B248-82601B408EF1}"/>
              </a:ext>
            </a:extLst>
          </p:cNvPr>
          <p:cNvSpPr txBox="1"/>
          <p:nvPr/>
        </p:nvSpPr>
        <p:spPr>
          <a:xfrm>
            <a:off x="7093105" y="3250943"/>
            <a:ext cx="1715589" cy="338554"/>
          </a:xfrm>
          <a:prstGeom prst="rect">
            <a:avLst/>
          </a:prstGeom>
          <a:noFill/>
        </p:spPr>
        <p:txBody>
          <a:bodyPr wrap="square" rtlCol="0">
            <a:spAutoFit/>
          </a:bodyPr>
          <a:lstStyle/>
          <a:p>
            <a:r>
              <a:rPr lang="de-DE" sz="1600" i="1" dirty="0">
                <a:solidFill>
                  <a:schemeClr val="accent1"/>
                </a:solidFill>
              </a:rPr>
              <a:t>in Wasser gelöst</a:t>
            </a:r>
          </a:p>
        </p:txBody>
      </p:sp>
      <p:cxnSp>
        <p:nvCxnSpPr>
          <p:cNvPr id="18" name="Gerade Verbindung mit Pfeil 17">
            <a:extLst>
              <a:ext uri="{FF2B5EF4-FFF2-40B4-BE49-F238E27FC236}">
                <a16:creationId xmlns:a16="http://schemas.microsoft.com/office/drawing/2014/main" id="{6336EEF5-4C15-481D-AEE3-BEDEDAE62637}"/>
              </a:ext>
            </a:extLst>
          </p:cNvPr>
          <p:cNvCxnSpPr>
            <a:cxnSpLocks/>
          </p:cNvCxnSpPr>
          <p:nvPr/>
        </p:nvCxnSpPr>
        <p:spPr>
          <a:xfrm>
            <a:off x="7154041" y="4174146"/>
            <a:ext cx="159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feld 18">
            <a:extLst>
              <a:ext uri="{FF2B5EF4-FFF2-40B4-BE49-F238E27FC236}">
                <a16:creationId xmlns:a16="http://schemas.microsoft.com/office/drawing/2014/main" id="{46B03481-6D6E-4D5E-B4E4-1F9B7223A03C}"/>
              </a:ext>
            </a:extLst>
          </p:cNvPr>
          <p:cNvSpPr txBox="1"/>
          <p:nvPr/>
        </p:nvSpPr>
        <p:spPr>
          <a:xfrm>
            <a:off x="7154041" y="3834481"/>
            <a:ext cx="1715589" cy="338554"/>
          </a:xfrm>
          <a:prstGeom prst="rect">
            <a:avLst/>
          </a:prstGeom>
          <a:noFill/>
        </p:spPr>
        <p:txBody>
          <a:bodyPr wrap="square" rtlCol="0">
            <a:spAutoFit/>
          </a:bodyPr>
          <a:lstStyle/>
          <a:p>
            <a:r>
              <a:rPr lang="de-DE" sz="1600" i="1" dirty="0">
                <a:solidFill>
                  <a:schemeClr val="accent1"/>
                </a:solidFill>
              </a:rPr>
              <a:t>in Wasser gelöst</a:t>
            </a:r>
          </a:p>
        </p:txBody>
      </p:sp>
      <p:sp>
        <p:nvSpPr>
          <p:cNvPr id="3" name="Textfeld 2">
            <a:extLst>
              <a:ext uri="{FF2B5EF4-FFF2-40B4-BE49-F238E27FC236}">
                <a16:creationId xmlns:a16="http://schemas.microsoft.com/office/drawing/2014/main" id="{C42C6A70-4563-4F1B-A121-BAF8C5E6A0D9}"/>
              </a:ext>
            </a:extLst>
          </p:cNvPr>
          <p:cNvSpPr txBox="1"/>
          <p:nvPr/>
        </p:nvSpPr>
        <p:spPr>
          <a:xfrm>
            <a:off x="609433" y="4892618"/>
            <a:ext cx="1587240" cy="923330"/>
          </a:xfrm>
          <a:prstGeom prst="rect">
            <a:avLst/>
          </a:prstGeom>
          <a:noFill/>
        </p:spPr>
        <p:txBody>
          <a:bodyPr wrap="square" rtlCol="0">
            <a:spAutoFit/>
          </a:bodyPr>
          <a:lstStyle/>
          <a:p>
            <a:r>
              <a:rPr lang="de-DE" b="1" dirty="0"/>
              <a:t>Element</a:t>
            </a:r>
          </a:p>
          <a:p>
            <a:r>
              <a:rPr lang="de-DE" dirty="0"/>
              <a:t>Atome im Atomverband</a:t>
            </a:r>
          </a:p>
        </p:txBody>
      </p:sp>
      <p:sp>
        <p:nvSpPr>
          <p:cNvPr id="24" name="Textfeld 23">
            <a:extLst>
              <a:ext uri="{FF2B5EF4-FFF2-40B4-BE49-F238E27FC236}">
                <a16:creationId xmlns:a16="http://schemas.microsoft.com/office/drawing/2014/main" id="{841B0F5C-3E56-4885-AA90-24704EADF4C9}"/>
              </a:ext>
            </a:extLst>
          </p:cNvPr>
          <p:cNvSpPr txBox="1"/>
          <p:nvPr/>
        </p:nvSpPr>
        <p:spPr>
          <a:xfrm>
            <a:off x="2518800" y="4892618"/>
            <a:ext cx="1587240" cy="646331"/>
          </a:xfrm>
          <a:prstGeom prst="rect">
            <a:avLst/>
          </a:prstGeom>
          <a:noFill/>
        </p:spPr>
        <p:txBody>
          <a:bodyPr wrap="square" rtlCol="0">
            <a:spAutoFit/>
          </a:bodyPr>
          <a:lstStyle/>
          <a:p>
            <a:r>
              <a:rPr lang="de-DE" b="1" dirty="0"/>
              <a:t>Element</a:t>
            </a:r>
          </a:p>
          <a:p>
            <a:r>
              <a:rPr lang="de-DE" dirty="0"/>
              <a:t>Moleküle</a:t>
            </a:r>
          </a:p>
        </p:txBody>
      </p:sp>
      <p:sp>
        <p:nvSpPr>
          <p:cNvPr id="25" name="Textfeld 24">
            <a:extLst>
              <a:ext uri="{FF2B5EF4-FFF2-40B4-BE49-F238E27FC236}">
                <a16:creationId xmlns:a16="http://schemas.microsoft.com/office/drawing/2014/main" id="{C5B9015D-3929-4A50-BC26-3242DD53E958}"/>
              </a:ext>
            </a:extLst>
          </p:cNvPr>
          <p:cNvSpPr txBox="1"/>
          <p:nvPr/>
        </p:nvSpPr>
        <p:spPr>
          <a:xfrm>
            <a:off x="5229229" y="4845607"/>
            <a:ext cx="1587240" cy="646331"/>
          </a:xfrm>
          <a:prstGeom prst="rect">
            <a:avLst/>
          </a:prstGeom>
          <a:noFill/>
        </p:spPr>
        <p:txBody>
          <a:bodyPr wrap="square" rtlCol="0">
            <a:spAutoFit/>
          </a:bodyPr>
          <a:lstStyle/>
          <a:p>
            <a:r>
              <a:rPr lang="de-DE" b="1" dirty="0"/>
              <a:t>Verbindungen</a:t>
            </a:r>
          </a:p>
          <a:p>
            <a:r>
              <a:rPr lang="de-DE" dirty="0"/>
              <a:t>Moleküle</a:t>
            </a:r>
          </a:p>
        </p:txBody>
      </p:sp>
      <p:sp>
        <p:nvSpPr>
          <p:cNvPr id="13" name="Geschweifte Klammer rechts 12">
            <a:extLst>
              <a:ext uri="{FF2B5EF4-FFF2-40B4-BE49-F238E27FC236}">
                <a16:creationId xmlns:a16="http://schemas.microsoft.com/office/drawing/2014/main" id="{3D576845-3EF0-46CE-9C94-08015D9E947D}"/>
              </a:ext>
            </a:extLst>
          </p:cNvPr>
          <p:cNvSpPr/>
          <p:nvPr/>
        </p:nvSpPr>
        <p:spPr>
          <a:xfrm rot="5400000">
            <a:off x="1027528" y="4026918"/>
            <a:ext cx="400594" cy="123678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6" name="Geschweifte Klammer rechts 25">
            <a:extLst>
              <a:ext uri="{FF2B5EF4-FFF2-40B4-BE49-F238E27FC236}">
                <a16:creationId xmlns:a16="http://schemas.microsoft.com/office/drawing/2014/main" id="{2D750E40-AC93-4DA2-A23F-4C5EA7E499F9}"/>
              </a:ext>
            </a:extLst>
          </p:cNvPr>
          <p:cNvSpPr/>
          <p:nvPr/>
        </p:nvSpPr>
        <p:spPr>
          <a:xfrm rot="5400000">
            <a:off x="2793139" y="4026919"/>
            <a:ext cx="400594" cy="123678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7" name="Geschweifte Klammer rechts 26">
            <a:extLst>
              <a:ext uri="{FF2B5EF4-FFF2-40B4-BE49-F238E27FC236}">
                <a16:creationId xmlns:a16="http://schemas.microsoft.com/office/drawing/2014/main" id="{B2B08539-15A4-48F9-857D-1D7B46CFC035}"/>
              </a:ext>
            </a:extLst>
          </p:cNvPr>
          <p:cNvSpPr/>
          <p:nvPr/>
        </p:nvSpPr>
        <p:spPr>
          <a:xfrm rot="5400000">
            <a:off x="5671323" y="4026919"/>
            <a:ext cx="400594" cy="123678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207483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5" grpId="0" build="p"/>
      <p:bldP spid="6" grpId="0"/>
      <p:bldP spid="17" grpId="0"/>
      <p:bldP spid="19" grpId="0"/>
      <p:bldP spid="3" grpId="0"/>
      <p:bldP spid="24" grpId="0"/>
      <p:bldP spid="25" grpId="0"/>
      <p:bldP spid="13"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0ABBBE0-9B66-4EE4-9FFD-74278DD9A7DC}"/>
              </a:ext>
            </a:extLst>
          </p:cNvPr>
          <p:cNvSpPr txBox="1"/>
          <p:nvPr/>
        </p:nvSpPr>
        <p:spPr>
          <a:xfrm>
            <a:off x="740228" y="793875"/>
            <a:ext cx="9481457" cy="369332"/>
          </a:xfrm>
          <a:prstGeom prst="rect">
            <a:avLst/>
          </a:prstGeom>
          <a:noFill/>
        </p:spPr>
        <p:txBody>
          <a:bodyPr wrap="square" rtlCol="0">
            <a:spAutoFit/>
          </a:bodyPr>
          <a:lstStyle/>
          <a:p>
            <a:r>
              <a:rPr lang="de-DE" b="1" dirty="0"/>
              <a:t>Aufgabe: Schwefel und Schwefeldioxid</a:t>
            </a:r>
          </a:p>
        </p:txBody>
      </p:sp>
      <p:sp>
        <p:nvSpPr>
          <p:cNvPr id="3" name="Textfeld 2">
            <a:extLst>
              <a:ext uri="{FF2B5EF4-FFF2-40B4-BE49-F238E27FC236}">
                <a16:creationId xmlns:a16="http://schemas.microsoft.com/office/drawing/2014/main" id="{1A015BF4-957B-40E8-B797-90DB13214662}"/>
              </a:ext>
            </a:extLst>
          </p:cNvPr>
          <p:cNvSpPr txBox="1"/>
          <p:nvPr/>
        </p:nvSpPr>
        <p:spPr>
          <a:xfrm>
            <a:off x="816429" y="1458686"/>
            <a:ext cx="9873342" cy="3754874"/>
          </a:xfrm>
          <a:prstGeom prst="rect">
            <a:avLst/>
          </a:prstGeom>
          <a:noFill/>
        </p:spPr>
        <p:txBody>
          <a:bodyPr wrap="square" rtlCol="0">
            <a:spAutoFit/>
          </a:bodyPr>
          <a:lstStyle/>
          <a:p>
            <a:pPr>
              <a:spcAft>
                <a:spcPts val="600"/>
              </a:spcAft>
            </a:pPr>
            <a:r>
              <a:rPr lang="de-DE" dirty="0"/>
              <a:t>1. </a:t>
            </a:r>
            <a:r>
              <a:rPr lang="de-DE" dirty="0" err="1"/>
              <a:t>Lies</a:t>
            </a:r>
            <a:r>
              <a:rPr lang="de-DE" dirty="0"/>
              <a:t> dir den Steckbrief zu Schwefel und Schwefeldioxid (2. Seite) durch und schreibe Stichpunkte zu Eigenschaften, Vorkommen und Verwendung auf.</a:t>
            </a:r>
          </a:p>
          <a:p>
            <a:pPr>
              <a:spcAft>
                <a:spcPts val="600"/>
              </a:spcAft>
            </a:pPr>
            <a:endParaRPr lang="de-DE" dirty="0"/>
          </a:p>
          <a:p>
            <a:pPr>
              <a:spcAft>
                <a:spcPts val="600"/>
              </a:spcAft>
            </a:pPr>
            <a:r>
              <a:rPr lang="de-DE" dirty="0"/>
              <a:t>2. Schau dir das Video zur Verbrennung von Schwefel an: </a:t>
            </a:r>
            <a:r>
              <a:rPr lang="de-DE"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https://www.youtube.com/watch?v=I4SKmLkjR-4</a:t>
            </a:r>
            <a:endParaRPr lang="de-DE"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de-DE" dirty="0">
                <a:latin typeface="Calibri" panose="020F0502020204030204" pitchFamily="34" charset="0"/>
                <a:cs typeface="Times New Roman" panose="02020603050405020304" pitchFamily="18" charset="0"/>
              </a:rPr>
              <a:t>a. Notiere dir die Beobachtungen zum Versuch:</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Wie läuft der Verbrennungsvorgang ab?</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Welche Stoffeigenschaften hat das Produkt?</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Wie verändert sich Wasser, wenn das Produkt mit Wasser in Berührung kommt?</a:t>
            </a:r>
          </a:p>
          <a:p>
            <a:pPr>
              <a:spcAft>
                <a:spcPts val="600"/>
              </a:spcAft>
            </a:pPr>
            <a:r>
              <a:rPr lang="de-DE" dirty="0">
                <a:latin typeface="Calibri" panose="020F0502020204030204" pitchFamily="34" charset="0"/>
                <a:cs typeface="Times New Roman" panose="02020603050405020304" pitchFamily="18" charset="0"/>
              </a:rPr>
              <a:t>b. Schreibe das Reaktionsschema zur Verbrennung von Schwefel auf.</a:t>
            </a:r>
          </a:p>
          <a:p>
            <a:pPr>
              <a:spcAft>
                <a:spcPts val="600"/>
              </a:spcAft>
            </a:pPr>
            <a:endParaRPr lang="de-DE" dirty="0"/>
          </a:p>
        </p:txBody>
      </p:sp>
      <p:sp>
        <p:nvSpPr>
          <p:cNvPr id="4" name="Textfeld 3">
            <a:extLst>
              <a:ext uri="{FF2B5EF4-FFF2-40B4-BE49-F238E27FC236}">
                <a16:creationId xmlns:a16="http://schemas.microsoft.com/office/drawing/2014/main" id="{2DAB8E5E-9E7B-4BBC-9280-7ECF801AC6F4}"/>
              </a:ext>
            </a:extLst>
          </p:cNvPr>
          <p:cNvSpPr txBox="1"/>
          <p:nvPr/>
        </p:nvSpPr>
        <p:spPr>
          <a:xfrm>
            <a:off x="816429" y="5509039"/>
            <a:ext cx="8577943" cy="646331"/>
          </a:xfrm>
          <a:prstGeom prst="rect">
            <a:avLst/>
          </a:prstGeom>
          <a:noFill/>
        </p:spPr>
        <p:txBody>
          <a:bodyPr wrap="square" rtlCol="0">
            <a:spAutoFit/>
          </a:bodyPr>
          <a:lstStyle/>
          <a:p>
            <a:r>
              <a:rPr lang="de-DE" i="1" u="sng" dirty="0"/>
              <a:t>Hinweis</a:t>
            </a:r>
            <a:r>
              <a:rPr lang="de-DE" i="1" dirty="0"/>
              <a:t>: ein Indikator zeigt an, ob eine Lösung sauer, alkalisch oder neutral ist. Der Indikator Bromthymolblau ist im Neutralen und Alkalischen blau und im Sauren gelb.</a:t>
            </a:r>
          </a:p>
        </p:txBody>
      </p:sp>
    </p:spTree>
    <p:extLst>
      <p:ext uri="{BB962C8B-B14F-4D97-AF65-F5344CB8AC3E}">
        <p14:creationId xmlns:p14="http://schemas.microsoft.com/office/powerpoint/2010/main" val="217747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6053A1-3C6A-43BE-AD86-441623B2891A}"/>
              </a:ext>
            </a:extLst>
          </p:cNvPr>
          <p:cNvSpPr>
            <a:spLocks noChangeArrowheads="1"/>
          </p:cNvSpPr>
          <p:nvPr/>
        </p:nvSpPr>
        <p:spPr bwMode="auto">
          <a:xfrm>
            <a:off x="402314" y="345296"/>
            <a:ext cx="5693686" cy="56462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90000"/>
              </a:lnSpc>
              <a:spcBef>
                <a:spcPct val="0"/>
              </a:spcBef>
              <a:spcAft>
                <a:spcPts val="1200"/>
              </a:spcAft>
              <a:buClrTx/>
              <a:buSzTx/>
              <a:tabLst/>
            </a:pPr>
            <a:r>
              <a:rPr kumimoji="0" lang="en-US" altLang="de-DE" sz="2000" b="1" i="0" u="none" strike="noStrike" cap="none" normalizeH="0" baseline="0" dirty="0" err="1">
                <a:ln>
                  <a:noFill/>
                </a:ln>
                <a:effectLst/>
              </a:rPr>
              <a:t>Steckbrief</a:t>
            </a:r>
            <a:r>
              <a:rPr kumimoji="0" lang="en-US" altLang="de-DE" sz="2000" b="1" i="0" u="none" strike="noStrike" cap="none" normalizeH="0" baseline="0" dirty="0">
                <a:ln>
                  <a:noFill/>
                </a:ln>
                <a:effectLst/>
              </a:rPr>
              <a:t>: </a:t>
            </a:r>
            <a:r>
              <a:rPr kumimoji="0" lang="en-US" altLang="de-DE" sz="2000" b="1" i="0" u="none" strike="noStrike" cap="none" normalizeH="0" baseline="0" dirty="0" err="1">
                <a:ln>
                  <a:noFill/>
                </a:ln>
                <a:effectLst/>
              </a:rPr>
              <a:t>Schwefel</a:t>
            </a:r>
            <a:r>
              <a:rPr kumimoji="0" lang="en-US" altLang="de-DE" sz="2000" b="1" i="0" u="none" strike="noStrike" cap="none" normalizeH="0" baseline="0" dirty="0">
                <a:ln>
                  <a:noFill/>
                </a:ln>
                <a:effectLst/>
              </a:rPr>
              <a:t> und </a:t>
            </a:r>
            <a:r>
              <a:rPr kumimoji="0" lang="en-US" altLang="de-DE" sz="2000" b="1" i="0" u="none" strike="noStrike" cap="none" normalizeH="0" baseline="0" dirty="0" err="1">
                <a:ln>
                  <a:noFill/>
                </a:ln>
                <a:effectLst/>
              </a:rPr>
              <a:t>Schwefeldioxid</a:t>
            </a:r>
            <a:endParaRPr kumimoji="0" lang="en-US" altLang="de-DE" sz="2000" b="1" i="0" u="none" strike="noStrike" cap="none" normalizeH="0" baseline="0" dirty="0">
              <a:ln>
                <a:noFill/>
              </a:ln>
              <a:effectLst/>
            </a:endParaRPr>
          </a:p>
          <a:p>
            <a:pPr marR="0" lvl="0" fontAlgn="base">
              <a:spcBef>
                <a:spcPct val="0"/>
              </a:spcBef>
              <a:spcAft>
                <a:spcPts val="600"/>
              </a:spcAft>
              <a:buClrTx/>
              <a:buSzTx/>
              <a:tabLst/>
            </a:pPr>
            <a:r>
              <a:rPr kumimoji="0" lang="en-US" altLang="de-DE" sz="1600" i="0" u="none" strike="noStrike" cap="none" normalizeH="0" baseline="0" dirty="0" err="1">
                <a:ln>
                  <a:noFill/>
                </a:ln>
                <a:effectLst/>
              </a:rPr>
              <a:t>Schwefel</a:t>
            </a:r>
            <a:r>
              <a:rPr kumimoji="0" lang="en-US" altLang="de-DE" sz="1600" b="0" i="0" u="none" strike="noStrike" cap="none" normalizeH="0" baseline="0" dirty="0">
                <a:ln>
                  <a:noFill/>
                </a:ln>
                <a:effectLst/>
              </a:rPr>
              <a:t> </a:t>
            </a:r>
            <a:r>
              <a:rPr lang="de-DE" sz="1600" dirty="0"/>
              <a:t>ist ein chemisches Element mit dem Elementsymbol </a:t>
            </a:r>
            <a:r>
              <a:rPr lang="de-DE" sz="1600" b="1" dirty="0"/>
              <a:t>S</a:t>
            </a:r>
            <a:r>
              <a:rPr lang="de-DE" sz="1600" dirty="0"/>
              <a:t>.</a:t>
            </a:r>
          </a:p>
          <a:p>
            <a:pPr marR="0" lvl="0" fontAlgn="base">
              <a:spcBef>
                <a:spcPct val="0"/>
              </a:spcBef>
              <a:spcAft>
                <a:spcPts val="600"/>
              </a:spcAft>
              <a:buClrTx/>
              <a:buSzTx/>
              <a:tabLst/>
            </a:pPr>
            <a:r>
              <a:rPr kumimoji="0" lang="de-DE" altLang="de-DE" sz="1600" b="0" i="0" u="none" strike="noStrike" cap="none" normalizeH="0" baseline="0" dirty="0">
                <a:ln>
                  <a:noFill/>
                </a:ln>
                <a:effectLst/>
              </a:rPr>
              <a:t>Schwefel </a:t>
            </a:r>
            <a:r>
              <a:rPr kumimoji="0" lang="en-US" altLang="de-DE" sz="1600" b="0" i="0" u="none" strike="noStrike" cap="none" normalizeH="0" baseline="0" dirty="0" err="1">
                <a:ln>
                  <a:noFill/>
                </a:ln>
                <a:effectLst/>
              </a:rPr>
              <a:t>ist</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ein</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hellgelber</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ungiftiger</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spröder</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nichtleitender</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Feststoff</a:t>
            </a:r>
            <a:r>
              <a:rPr kumimoji="0" lang="en-US" altLang="de-DE" sz="1600" b="0" i="0" u="none" strike="noStrike" cap="none" normalizeH="0" baseline="0" dirty="0">
                <a:ln>
                  <a:noFill/>
                </a:ln>
                <a:effectLst/>
              </a:rPr>
              <a:t> von </a:t>
            </a:r>
            <a:r>
              <a:rPr kumimoji="0" lang="en-US" altLang="de-DE" sz="1600" b="0" i="0" u="none" strike="noStrike" cap="none" normalizeH="0" baseline="0" dirty="0" err="1">
                <a:ln>
                  <a:noFill/>
                </a:ln>
                <a:effectLst/>
              </a:rPr>
              <a:t>geringer</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Härte</a:t>
            </a:r>
            <a:r>
              <a:rPr kumimoji="0" lang="en-US" altLang="de-DE" sz="1600" b="0" i="0" u="none" strike="noStrike" cap="none" normalizeH="0" baseline="0" dirty="0">
                <a:ln>
                  <a:noFill/>
                </a:ln>
                <a:effectLst/>
              </a:rPr>
              <a:t>. In Wasser </a:t>
            </a:r>
            <a:r>
              <a:rPr kumimoji="0" lang="en-US" altLang="de-DE" sz="1600" b="0" i="0" u="none" strike="noStrike" cap="none" normalizeH="0" baseline="0" dirty="0" err="1">
                <a:ln>
                  <a:noFill/>
                </a:ln>
                <a:effectLst/>
              </a:rPr>
              <a:t>ist</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Schwefel</a:t>
            </a:r>
            <a:r>
              <a:rPr kumimoji="0" lang="en-US" altLang="de-DE" sz="1600" b="0" i="0" u="none" strike="noStrike" cap="none" normalizeH="0" baseline="0" dirty="0">
                <a:ln>
                  <a:noFill/>
                </a:ln>
                <a:effectLst/>
              </a:rPr>
              <a:t> </a:t>
            </a:r>
            <a:r>
              <a:rPr kumimoji="0" lang="en-US" altLang="de-DE" sz="1600" b="0" i="0" u="none" strike="noStrike" cap="none" normalizeH="0" baseline="0" dirty="0" err="1">
                <a:ln>
                  <a:noFill/>
                </a:ln>
                <a:effectLst/>
              </a:rPr>
              <a:t>unlöslich</a:t>
            </a:r>
            <a:r>
              <a:rPr kumimoji="0" lang="en-US" altLang="de-DE" sz="1600" b="0" i="0" u="none" strike="noStrike" cap="none" normalizeH="0" baseline="0" dirty="0">
                <a:ln>
                  <a:noFill/>
                </a:ln>
                <a:effectLst/>
              </a:rPr>
              <a:t>.</a:t>
            </a:r>
          </a:p>
          <a:p>
            <a:pPr marR="0" lvl="0" fontAlgn="base">
              <a:spcBef>
                <a:spcPct val="0"/>
              </a:spcBef>
              <a:spcAft>
                <a:spcPts val="600"/>
              </a:spcAft>
              <a:buClrTx/>
              <a:buSzTx/>
              <a:tabLst/>
            </a:pPr>
            <a:r>
              <a:rPr lang="en-US" sz="1600" dirty="0"/>
              <a:t>Bis </a:t>
            </a:r>
            <a:r>
              <a:rPr lang="en-US" sz="1600" dirty="0" err="1"/>
              <a:t>zum</a:t>
            </a:r>
            <a:r>
              <a:rPr lang="en-US" sz="1600" dirty="0"/>
              <a:t> </a:t>
            </a:r>
            <a:r>
              <a:rPr lang="en-US" sz="1600" dirty="0" err="1"/>
              <a:t>ersten</a:t>
            </a:r>
            <a:r>
              <a:rPr lang="en-US" sz="1600" dirty="0"/>
              <a:t> </a:t>
            </a:r>
            <a:r>
              <a:rPr lang="en-US" sz="1600" dirty="0" err="1"/>
              <a:t>Weltkrieg</a:t>
            </a:r>
            <a:r>
              <a:rPr lang="en-US" sz="1600" dirty="0"/>
              <a:t> </a:t>
            </a:r>
            <a:r>
              <a:rPr lang="en-US" sz="1600" dirty="0" err="1"/>
              <a:t>wurde</a:t>
            </a:r>
            <a:r>
              <a:rPr lang="en-US" sz="1600" dirty="0"/>
              <a:t> </a:t>
            </a:r>
            <a:r>
              <a:rPr lang="en-US" sz="1600" dirty="0" err="1"/>
              <a:t>vorwiegend</a:t>
            </a:r>
            <a:r>
              <a:rPr lang="en-US" sz="1600" dirty="0"/>
              <a:t> </a:t>
            </a:r>
            <a:r>
              <a:rPr lang="en-US" sz="1600" dirty="0" err="1"/>
              <a:t>schwefelhaltiges</a:t>
            </a:r>
            <a:r>
              <a:rPr lang="en-US" sz="1600" dirty="0"/>
              <a:t> </a:t>
            </a:r>
            <a:r>
              <a:rPr lang="en-US" sz="1600" dirty="0" err="1"/>
              <a:t>Gestein</a:t>
            </a:r>
            <a:r>
              <a:rPr lang="en-US" sz="1600" dirty="0"/>
              <a:t> </a:t>
            </a:r>
            <a:r>
              <a:rPr lang="en-US" sz="1600" dirty="0" err="1"/>
              <a:t>aus</a:t>
            </a:r>
            <a:r>
              <a:rPr lang="en-US" sz="1600" dirty="0"/>
              <a:t> dem </a:t>
            </a:r>
            <a:r>
              <a:rPr lang="en-US" sz="1600" dirty="0" err="1"/>
              <a:t>Vulkangebiet</a:t>
            </a:r>
            <a:r>
              <a:rPr lang="en-US" sz="1600" dirty="0"/>
              <a:t> </a:t>
            </a:r>
            <a:r>
              <a:rPr lang="en-US" sz="1600" dirty="0" err="1"/>
              <a:t>Siziliens</a:t>
            </a:r>
            <a:r>
              <a:rPr lang="en-US" sz="1600" dirty="0"/>
              <a:t> </a:t>
            </a:r>
            <a:r>
              <a:rPr lang="en-US" sz="1600" dirty="0" err="1"/>
              <a:t>zur</a:t>
            </a:r>
            <a:r>
              <a:rPr lang="en-US" sz="1600" dirty="0"/>
              <a:t> </a:t>
            </a:r>
            <a:r>
              <a:rPr lang="en-US" sz="1600" dirty="0" err="1"/>
              <a:t>Schwefelgewinnung</a:t>
            </a:r>
            <a:r>
              <a:rPr lang="en-US" sz="1600" dirty="0"/>
              <a:t> </a:t>
            </a:r>
            <a:r>
              <a:rPr lang="en-US" sz="1600" dirty="0" err="1"/>
              <a:t>genutzt</a:t>
            </a:r>
            <a:r>
              <a:rPr lang="en-US" sz="1600" dirty="0"/>
              <a:t>, </a:t>
            </a:r>
            <a:r>
              <a:rPr lang="en-US" sz="1600" dirty="0" err="1"/>
              <a:t>heute</a:t>
            </a:r>
            <a:r>
              <a:rPr lang="en-US" sz="1600" dirty="0"/>
              <a:t> </a:t>
            </a:r>
            <a:r>
              <a:rPr lang="en-US" sz="1600" dirty="0" err="1"/>
              <a:t>wird</a:t>
            </a:r>
            <a:r>
              <a:rPr lang="en-US" sz="1600" dirty="0"/>
              <a:t> er </a:t>
            </a:r>
            <a:r>
              <a:rPr lang="en-US" sz="1600" dirty="0" err="1"/>
              <a:t>aus</a:t>
            </a:r>
            <a:r>
              <a:rPr lang="en-US" sz="1600" dirty="0"/>
              <a:t> </a:t>
            </a:r>
            <a:r>
              <a:rPr lang="en-US" sz="1600" dirty="0" err="1"/>
              <a:t>Erdgas</a:t>
            </a:r>
            <a:r>
              <a:rPr lang="en-US" sz="1600" dirty="0"/>
              <a:t> und </a:t>
            </a:r>
            <a:r>
              <a:rPr lang="en-US" sz="1600" dirty="0" err="1"/>
              <a:t>Rohöl</a:t>
            </a:r>
            <a:r>
              <a:rPr lang="en-US" sz="1600" dirty="0"/>
              <a:t> </a:t>
            </a:r>
            <a:r>
              <a:rPr lang="en-US" sz="1600" dirty="0" err="1"/>
              <a:t>gewonnen</a:t>
            </a:r>
            <a:r>
              <a:rPr lang="en-US" sz="1600" dirty="0"/>
              <a:t>. </a:t>
            </a:r>
          </a:p>
          <a:p>
            <a:pPr marR="0" lvl="0" fontAlgn="base">
              <a:spcBef>
                <a:spcPct val="0"/>
              </a:spcBef>
              <a:spcAft>
                <a:spcPts val="600"/>
              </a:spcAft>
              <a:buClrTx/>
              <a:buSzTx/>
              <a:tabLst/>
            </a:pPr>
            <a:r>
              <a:rPr lang="en-US" sz="1600" dirty="0"/>
              <a:t>85 % der </a:t>
            </a:r>
            <a:r>
              <a:rPr lang="en-US" sz="1600" dirty="0" err="1"/>
              <a:t>Schwefel-Produktion</a:t>
            </a:r>
            <a:r>
              <a:rPr lang="en-US" sz="1600" dirty="0"/>
              <a:t> </a:t>
            </a:r>
            <a:r>
              <a:rPr lang="en-US" sz="1600" dirty="0" err="1"/>
              <a:t>werden</a:t>
            </a:r>
            <a:r>
              <a:rPr lang="en-US" sz="1600" dirty="0"/>
              <a:t> </a:t>
            </a:r>
            <a:r>
              <a:rPr lang="en-US" sz="1600" dirty="0" err="1"/>
              <a:t>zu</a:t>
            </a:r>
            <a:r>
              <a:rPr lang="en-US" sz="1600" dirty="0"/>
              <a:t> </a:t>
            </a:r>
            <a:r>
              <a:rPr lang="en-US" sz="1600" dirty="0" err="1"/>
              <a:t>Schwefelsäure</a:t>
            </a:r>
            <a:r>
              <a:rPr lang="en-US" sz="1600" dirty="0"/>
              <a:t> </a:t>
            </a:r>
            <a:r>
              <a:rPr lang="en-US" sz="1600" dirty="0" err="1"/>
              <a:t>umgesetzt</a:t>
            </a:r>
            <a:r>
              <a:rPr lang="en-US" sz="1600" dirty="0"/>
              <a:t>. </a:t>
            </a:r>
            <a:r>
              <a:rPr lang="en-US" sz="1600" dirty="0" err="1"/>
              <a:t>Diese</a:t>
            </a:r>
            <a:r>
              <a:rPr lang="en-US" sz="1600" dirty="0"/>
              <a:t> </a:t>
            </a:r>
            <a:r>
              <a:rPr lang="en-US" sz="1600" dirty="0" err="1"/>
              <a:t>ist</a:t>
            </a:r>
            <a:r>
              <a:rPr lang="en-US" sz="1600" dirty="0"/>
              <a:t> </a:t>
            </a:r>
            <a:r>
              <a:rPr lang="en-US" sz="1600" dirty="0" err="1"/>
              <a:t>eine</a:t>
            </a:r>
            <a:r>
              <a:rPr lang="en-US" sz="1600" dirty="0"/>
              <a:t> </a:t>
            </a:r>
            <a:r>
              <a:rPr lang="en-US" sz="1600" dirty="0" err="1"/>
              <a:t>extrem</a:t>
            </a:r>
            <a:r>
              <a:rPr lang="en-US" sz="1600" dirty="0"/>
              <a:t> </a:t>
            </a:r>
            <a:r>
              <a:rPr lang="en-US" sz="1600" dirty="0" err="1"/>
              <a:t>wichtige</a:t>
            </a:r>
            <a:r>
              <a:rPr lang="en-US" sz="1600" dirty="0"/>
              <a:t> </a:t>
            </a:r>
            <a:r>
              <a:rPr lang="en-US" sz="1600" dirty="0" err="1"/>
              <a:t>Industriechemikalie</a:t>
            </a:r>
            <a:r>
              <a:rPr lang="en-US" sz="1600" dirty="0"/>
              <a:t>, </a:t>
            </a:r>
            <a:r>
              <a:rPr lang="en-US" sz="1600" dirty="0" err="1"/>
              <a:t>deren</a:t>
            </a:r>
            <a:r>
              <a:rPr lang="en-US" sz="1600" dirty="0"/>
              <a:t> </a:t>
            </a:r>
            <a:r>
              <a:rPr lang="en-US" sz="1600" dirty="0" err="1"/>
              <a:t>Verbrauch</a:t>
            </a:r>
            <a:r>
              <a:rPr lang="en-US" sz="1600" dirty="0"/>
              <a:t> den </a:t>
            </a:r>
            <a:r>
              <a:rPr lang="en-US" sz="1600" dirty="0" err="1"/>
              <a:t>industriellen</a:t>
            </a:r>
            <a:r>
              <a:rPr lang="en-US" sz="1600" dirty="0"/>
              <a:t> </a:t>
            </a:r>
            <a:r>
              <a:rPr lang="en-US" sz="1600" dirty="0" err="1"/>
              <a:t>Entwicklungsstand</a:t>
            </a:r>
            <a:r>
              <a:rPr lang="en-US" sz="1600" dirty="0"/>
              <a:t> </a:t>
            </a:r>
            <a:r>
              <a:rPr lang="en-US" sz="1600" dirty="0" err="1"/>
              <a:t>einer</a:t>
            </a:r>
            <a:r>
              <a:rPr lang="en-US" sz="1600" dirty="0"/>
              <a:t> Nation </a:t>
            </a:r>
            <a:r>
              <a:rPr lang="en-US" sz="1600" dirty="0" err="1"/>
              <a:t>anzeigt</a:t>
            </a:r>
            <a:r>
              <a:rPr lang="en-US" sz="1600" dirty="0"/>
              <a:t>.  </a:t>
            </a:r>
          </a:p>
          <a:p>
            <a:pPr marR="0" lvl="0" fontAlgn="base">
              <a:spcBef>
                <a:spcPct val="0"/>
              </a:spcBef>
              <a:spcAft>
                <a:spcPts val="600"/>
              </a:spcAft>
              <a:buClrTx/>
              <a:buSzTx/>
              <a:tabLst/>
            </a:pPr>
            <a:r>
              <a:rPr kumimoji="0" lang="en-US" altLang="de-DE" sz="1600" b="0" i="0" u="none" strike="noStrike" cap="none" normalizeH="0" baseline="0" dirty="0">
                <a:ln>
                  <a:noFill/>
                </a:ln>
                <a:effectLst/>
              </a:rPr>
              <a:t>Bei der </a:t>
            </a:r>
            <a:r>
              <a:rPr lang="en-US" altLang="de-DE" sz="1600" dirty="0"/>
              <a:t>Oxidation von </a:t>
            </a:r>
            <a:r>
              <a:rPr lang="en-US" altLang="de-DE" sz="1600" dirty="0" err="1"/>
              <a:t>Schwefel</a:t>
            </a:r>
            <a:r>
              <a:rPr lang="en-US" altLang="de-DE" sz="1600" dirty="0"/>
              <a:t> </a:t>
            </a:r>
            <a:r>
              <a:rPr lang="en-US" altLang="de-DE" sz="1600" dirty="0" err="1"/>
              <a:t>entsteht</a:t>
            </a:r>
            <a:r>
              <a:rPr lang="en-US" altLang="de-DE" sz="1600" dirty="0"/>
              <a:t> </a:t>
            </a:r>
            <a:r>
              <a:rPr lang="de-DE" sz="1600" dirty="0"/>
              <a:t>Schwefeldioxid, ein farbloses, stechend riechendes und sauer schmeckendes, giftiges  Gas. Da es bei der Verbrennung schwefelhaltiger fossiler Rohstoffe freigesetzt wird, ist es eine Ursache für sauren Regen. Das  Schwefeldioxid löst sich nämlich in Wasser und bildet eine Säure. </a:t>
            </a:r>
          </a:p>
          <a:p>
            <a:pPr marR="0" lvl="0" fontAlgn="base">
              <a:spcBef>
                <a:spcPct val="0"/>
              </a:spcBef>
              <a:spcAft>
                <a:spcPts val="600"/>
              </a:spcAft>
              <a:buClrTx/>
              <a:buSzTx/>
              <a:tabLst/>
            </a:pPr>
            <a:r>
              <a:rPr lang="de-DE" sz="1600" dirty="0"/>
              <a:t>In der Lebensmittelindustrie findet Schwefeldioxid unter der Bezeichnung E 220 als Konservierungsmittel und Antioxidationsmittel Verwendung, vor allem für Trockenfrüchte, Kartoffelgerichte, Fruchtsäfte, Marmelade und Wein.</a:t>
            </a:r>
            <a:endParaRPr kumimoji="0" lang="en-US" altLang="de-DE" sz="1600" b="0" i="0" u="none" strike="noStrike" cap="none" normalizeH="0" baseline="0" dirty="0">
              <a:ln>
                <a:noFill/>
              </a:ln>
              <a:effectLst/>
            </a:endParaRPr>
          </a:p>
        </p:txBody>
      </p:sp>
      <p:pic>
        <p:nvPicPr>
          <p:cNvPr id="1026" name="Picture 2">
            <a:extLst>
              <a:ext uri="{FF2B5EF4-FFF2-40B4-BE49-F238E27FC236}">
                <a16:creationId xmlns:a16="http://schemas.microsoft.com/office/drawing/2014/main" id="{769DF6BF-12E2-4061-8825-A7ADEA366D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45544" y="605298"/>
            <a:ext cx="3714170" cy="247611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07 – Achtung">
            <a:hlinkClick r:id="rId3" tooltip="07 – Achtung"/>
            <a:extLst>
              <a:ext uri="{FF2B5EF4-FFF2-40B4-BE49-F238E27FC236}">
                <a16:creationId xmlns:a16="http://schemas.microsoft.com/office/drawing/2014/main" id="{E4E63705-FD75-41FE-9AE8-851BC36A1D3C}"/>
              </a:ext>
            </a:extLst>
          </p:cNvPr>
          <p:cNvSpPr>
            <a:spLocks noChangeAspect="1" noChangeArrowheads="1"/>
          </p:cNvSpPr>
          <p:nvPr/>
        </p:nvSpPr>
        <p:spPr bwMode="auto">
          <a:xfrm>
            <a:off x="8031163" y="-593725"/>
            <a:ext cx="666750" cy="666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 name="Textfeld 15">
            <a:extLst>
              <a:ext uri="{FF2B5EF4-FFF2-40B4-BE49-F238E27FC236}">
                <a16:creationId xmlns:a16="http://schemas.microsoft.com/office/drawing/2014/main" id="{8F535C77-A950-41A6-B1F3-C14F7AC42BFE}"/>
              </a:ext>
            </a:extLst>
          </p:cNvPr>
          <p:cNvSpPr txBox="1"/>
          <p:nvPr/>
        </p:nvSpPr>
        <p:spPr>
          <a:xfrm>
            <a:off x="402314" y="6396335"/>
            <a:ext cx="5693685" cy="430887"/>
          </a:xfrm>
          <a:prstGeom prst="rect">
            <a:avLst/>
          </a:prstGeom>
          <a:noFill/>
        </p:spPr>
        <p:txBody>
          <a:bodyPr wrap="square">
            <a:spAutoFit/>
          </a:bodyPr>
          <a:lstStyle/>
          <a:p>
            <a:r>
              <a:rPr lang="de-DE" sz="1100" dirty="0"/>
              <a:t>https://www.chemie-schule.de, https://www.chemie.de</a:t>
            </a:r>
          </a:p>
          <a:p>
            <a:r>
              <a:rPr lang="de-DE" sz="1100" dirty="0"/>
              <a:t>http://www.chemgapedia.de</a:t>
            </a:r>
          </a:p>
        </p:txBody>
      </p:sp>
      <p:grpSp>
        <p:nvGrpSpPr>
          <p:cNvPr id="10" name="Gruppieren 9">
            <a:extLst>
              <a:ext uri="{FF2B5EF4-FFF2-40B4-BE49-F238E27FC236}">
                <a16:creationId xmlns:a16="http://schemas.microsoft.com/office/drawing/2014/main" id="{8045C8AA-220D-45FD-8651-9C364F1C7ED7}"/>
              </a:ext>
            </a:extLst>
          </p:cNvPr>
          <p:cNvGrpSpPr/>
          <p:nvPr/>
        </p:nvGrpSpPr>
        <p:grpSpPr>
          <a:xfrm>
            <a:off x="6792054" y="3522341"/>
            <a:ext cx="5521354" cy="2701477"/>
            <a:chOff x="6792054" y="3522341"/>
            <a:chExt cx="5521354" cy="2701477"/>
          </a:xfrm>
        </p:grpSpPr>
        <p:pic>
          <p:nvPicPr>
            <p:cNvPr id="4" name="Grafik 3">
              <a:extLst>
                <a:ext uri="{FF2B5EF4-FFF2-40B4-BE49-F238E27FC236}">
                  <a16:creationId xmlns:a16="http://schemas.microsoft.com/office/drawing/2014/main" id="{A4389470-FC19-4F72-BED9-B706D469E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2054" y="3554153"/>
              <a:ext cx="5521354" cy="2669665"/>
            </a:xfrm>
            <a:prstGeom prst="rect">
              <a:avLst/>
            </a:prstGeom>
            <a:effectLst/>
          </p:spPr>
        </p:pic>
        <p:sp>
          <p:nvSpPr>
            <p:cNvPr id="9" name="Textfeld 8">
              <a:extLst>
                <a:ext uri="{FF2B5EF4-FFF2-40B4-BE49-F238E27FC236}">
                  <a16:creationId xmlns:a16="http://schemas.microsoft.com/office/drawing/2014/main" id="{DC6CF402-F463-4CE8-B455-F472531866DB}"/>
                </a:ext>
              </a:extLst>
            </p:cNvPr>
            <p:cNvSpPr txBox="1"/>
            <p:nvPr/>
          </p:nvSpPr>
          <p:spPr>
            <a:xfrm>
              <a:off x="9497132" y="3522341"/>
              <a:ext cx="2079172" cy="523220"/>
            </a:xfrm>
            <a:prstGeom prst="rect">
              <a:avLst/>
            </a:prstGeom>
            <a:noFill/>
          </p:spPr>
          <p:txBody>
            <a:bodyPr wrap="square" rtlCol="0">
              <a:spAutoFit/>
            </a:bodyPr>
            <a:lstStyle/>
            <a:p>
              <a:r>
                <a:rPr lang="de-DE" sz="1400" b="1" dirty="0"/>
                <a:t>Verwendungsbereiche von Schwefel</a:t>
              </a:r>
            </a:p>
          </p:txBody>
        </p:sp>
      </p:grpSp>
    </p:spTree>
    <p:extLst>
      <p:ext uri="{BB962C8B-B14F-4D97-AF65-F5344CB8AC3E}">
        <p14:creationId xmlns:p14="http://schemas.microsoft.com/office/powerpoint/2010/main" val="415414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0ABBBE0-9B66-4EE4-9FFD-74278DD9A7DC}"/>
              </a:ext>
            </a:extLst>
          </p:cNvPr>
          <p:cNvSpPr txBox="1"/>
          <p:nvPr/>
        </p:nvSpPr>
        <p:spPr>
          <a:xfrm>
            <a:off x="740228" y="793875"/>
            <a:ext cx="9481457" cy="369332"/>
          </a:xfrm>
          <a:prstGeom prst="rect">
            <a:avLst/>
          </a:prstGeom>
          <a:noFill/>
        </p:spPr>
        <p:txBody>
          <a:bodyPr wrap="square" rtlCol="0">
            <a:spAutoFit/>
          </a:bodyPr>
          <a:lstStyle/>
          <a:p>
            <a:r>
              <a:rPr lang="de-DE" b="1" dirty="0"/>
              <a:t>Aufgabe: Phosphor und Phosphoroxid</a:t>
            </a:r>
          </a:p>
        </p:txBody>
      </p:sp>
      <p:sp>
        <p:nvSpPr>
          <p:cNvPr id="3" name="Textfeld 2">
            <a:extLst>
              <a:ext uri="{FF2B5EF4-FFF2-40B4-BE49-F238E27FC236}">
                <a16:creationId xmlns:a16="http://schemas.microsoft.com/office/drawing/2014/main" id="{1A015BF4-957B-40E8-B797-90DB13214662}"/>
              </a:ext>
            </a:extLst>
          </p:cNvPr>
          <p:cNvSpPr txBox="1"/>
          <p:nvPr/>
        </p:nvSpPr>
        <p:spPr>
          <a:xfrm>
            <a:off x="816428" y="1458686"/>
            <a:ext cx="10069285" cy="3831818"/>
          </a:xfrm>
          <a:prstGeom prst="rect">
            <a:avLst/>
          </a:prstGeom>
          <a:noFill/>
        </p:spPr>
        <p:txBody>
          <a:bodyPr wrap="square" rtlCol="0">
            <a:spAutoFit/>
          </a:bodyPr>
          <a:lstStyle/>
          <a:p>
            <a:pPr>
              <a:spcAft>
                <a:spcPts val="600"/>
              </a:spcAft>
            </a:pPr>
            <a:r>
              <a:rPr lang="de-DE" dirty="0"/>
              <a:t>1. </a:t>
            </a:r>
            <a:r>
              <a:rPr lang="de-DE" dirty="0" err="1"/>
              <a:t>Lies</a:t>
            </a:r>
            <a:r>
              <a:rPr lang="de-DE" dirty="0"/>
              <a:t> dir den Steckbrief zu Phosphor und Phosphoroxid (2. Seite) durch und schreibe dir Stichpunkte zu Eigenschaften, Vorkommen und Verwendung auf.</a:t>
            </a:r>
          </a:p>
          <a:p>
            <a:pPr>
              <a:spcAft>
                <a:spcPts val="600"/>
              </a:spcAft>
            </a:pPr>
            <a:endParaRPr lang="de-DE" dirty="0"/>
          </a:p>
          <a:p>
            <a:pPr>
              <a:spcAft>
                <a:spcPts val="600"/>
              </a:spcAft>
            </a:pPr>
            <a:r>
              <a:rPr lang="de-DE" dirty="0"/>
              <a:t>2. Schau dir das Video zur Verbrennung von Phosphor an:</a:t>
            </a:r>
          </a:p>
          <a:p>
            <a:pPr>
              <a:spcAft>
                <a:spcPts val="600"/>
              </a:spcAft>
            </a:pPr>
            <a:r>
              <a:rPr lang="de-DE"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https://www.youtube.com/watch?v=9TR66T5sRfA</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de-DE" dirty="0">
                <a:latin typeface="Calibri" panose="020F0502020204030204" pitchFamily="34" charset="0"/>
                <a:cs typeface="Times New Roman" panose="02020603050405020304" pitchFamily="18" charset="0"/>
              </a:rPr>
              <a:t>a. Notiere dir die Beobachtungen zum Versuch:</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Wie läuft der Verbrennungsvorgang ab?</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Welche Stoffeigenschaften hat das Produkt?</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Wie verändert sich Wasser, wenn das Produkt mit Wasser in Berührung kommt?</a:t>
            </a:r>
          </a:p>
          <a:p>
            <a:pPr>
              <a:spcAft>
                <a:spcPts val="600"/>
              </a:spcAft>
            </a:pPr>
            <a:r>
              <a:rPr lang="de-DE" dirty="0">
                <a:latin typeface="Calibri" panose="020F0502020204030204" pitchFamily="34" charset="0"/>
                <a:cs typeface="Times New Roman" panose="02020603050405020304" pitchFamily="18" charset="0"/>
              </a:rPr>
              <a:t>b. Schreibe das Reaktionsschema zur Verbrennung von Phosphor auf.</a:t>
            </a:r>
          </a:p>
          <a:p>
            <a:pPr>
              <a:spcAft>
                <a:spcPts val="600"/>
              </a:spcAft>
            </a:pPr>
            <a:endParaRPr lang="de-DE" dirty="0"/>
          </a:p>
        </p:txBody>
      </p:sp>
      <p:sp>
        <p:nvSpPr>
          <p:cNvPr id="4" name="Textfeld 3">
            <a:extLst>
              <a:ext uri="{FF2B5EF4-FFF2-40B4-BE49-F238E27FC236}">
                <a16:creationId xmlns:a16="http://schemas.microsoft.com/office/drawing/2014/main" id="{2DAB8E5E-9E7B-4BBC-9280-7ECF801AC6F4}"/>
              </a:ext>
            </a:extLst>
          </p:cNvPr>
          <p:cNvSpPr txBox="1"/>
          <p:nvPr/>
        </p:nvSpPr>
        <p:spPr>
          <a:xfrm>
            <a:off x="816428" y="5262817"/>
            <a:ext cx="9405256" cy="646331"/>
          </a:xfrm>
          <a:prstGeom prst="rect">
            <a:avLst/>
          </a:prstGeom>
          <a:noFill/>
        </p:spPr>
        <p:txBody>
          <a:bodyPr wrap="square" rtlCol="0">
            <a:spAutoFit/>
          </a:bodyPr>
          <a:lstStyle/>
          <a:p>
            <a:r>
              <a:rPr lang="de-DE" i="1" u="sng" dirty="0"/>
              <a:t>Hinweis</a:t>
            </a:r>
            <a:r>
              <a:rPr lang="de-DE" i="1" dirty="0"/>
              <a:t>: ein Indikator zeigt an, ob eine Lösung sauer, alkalisch oder neutral ist. Der Indikator Bromthymolblau ist im Neutralen und Alkalischen blau und im Sauren gelb.</a:t>
            </a:r>
          </a:p>
        </p:txBody>
      </p:sp>
    </p:spTree>
    <p:extLst>
      <p:ext uri="{BB962C8B-B14F-4D97-AF65-F5344CB8AC3E}">
        <p14:creationId xmlns:p14="http://schemas.microsoft.com/office/powerpoint/2010/main" val="116367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086E748-EED1-4EDF-8DE4-6B919390D6CA}"/>
              </a:ext>
            </a:extLst>
          </p:cNvPr>
          <p:cNvSpPr txBox="1"/>
          <p:nvPr/>
        </p:nvSpPr>
        <p:spPr>
          <a:xfrm>
            <a:off x="484631" y="479408"/>
            <a:ext cx="6935071" cy="3837100"/>
          </a:xfrm>
          <a:prstGeom prst="rect">
            <a:avLst/>
          </a:prstGeom>
        </p:spPr>
        <p:txBody>
          <a:bodyPr vert="horz" lIns="91440" tIns="45720" rIns="91440" bIns="45720" rtlCol="0">
            <a:normAutofit fontScale="25000" lnSpcReduction="20000"/>
          </a:bodyPr>
          <a:lstStyle/>
          <a:p>
            <a:pPr>
              <a:lnSpc>
                <a:spcPct val="120000"/>
              </a:lnSpc>
              <a:spcAft>
                <a:spcPts val="1200"/>
              </a:spcAft>
            </a:pPr>
            <a:r>
              <a:rPr lang="en-US" sz="8000" b="1" dirty="0" err="1"/>
              <a:t>Steckbrief</a:t>
            </a:r>
            <a:r>
              <a:rPr lang="en-US" sz="8000" b="1" dirty="0"/>
              <a:t>:  Phosphor und </a:t>
            </a:r>
            <a:r>
              <a:rPr lang="en-US" sz="8000" b="1" dirty="0" err="1"/>
              <a:t>Phosphoroxid</a:t>
            </a:r>
            <a:endParaRPr lang="en-US" sz="8000" b="1" dirty="0"/>
          </a:p>
          <a:p>
            <a:pPr>
              <a:lnSpc>
                <a:spcPct val="120000"/>
              </a:lnSpc>
              <a:spcAft>
                <a:spcPts val="600"/>
              </a:spcAft>
            </a:pPr>
            <a:r>
              <a:rPr lang="en-US" sz="6400" b="1" dirty="0"/>
              <a:t>Phosphor</a:t>
            </a:r>
            <a:r>
              <a:rPr lang="en-US" sz="6400" dirty="0"/>
              <a:t> (von </a:t>
            </a:r>
            <a:r>
              <a:rPr lang="en-US" sz="6400" dirty="0" err="1"/>
              <a:t>griechisch</a:t>
            </a:r>
            <a:r>
              <a:rPr lang="en-US" sz="6400" dirty="0"/>
              <a:t> </a:t>
            </a:r>
            <a:r>
              <a:rPr lang="en-US" sz="6400" i="1" dirty="0" err="1"/>
              <a:t>phosphoros</a:t>
            </a:r>
            <a:r>
              <a:rPr lang="en-US" sz="6400" dirty="0"/>
              <a:t> „</a:t>
            </a:r>
            <a:r>
              <a:rPr lang="en-US" sz="6400" dirty="0" err="1"/>
              <a:t>lichttragend</a:t>
            </a:r>
            <a:r>
              <a:rPr lang="en-US" sz="6400" dirty="0"/>
              <a:t>“) </a:t>
            </a:r>
            <a:r>
              <a:rPr lang="en-US" sz="6400" dirty="0" err="1"/>
              <a:t>ist</a:t>
            </a:r>
            <a:r>
              <a:rPr lang="en-US" sz="6400" dirty="0"/>
              <a:t> </a:t>
            </a:r>
            <a:r>
              <a:rPr lang="en-US" sz="6400" dirty="0" err="1"/>
              <a:t>ein</a:t>
            </a:r>
            <a:r>
              <a:rPr lang="en-US" sz="6400" dirty="0"/>
              <a:t> </a:t>
            </a:r>
            <a:r>
              <a:rPr lang="en-US" sz="6400" dirty="0" err="1"/>
              <a:t>chemisches</a:t>
            </a:r>
            <a:r>
              <a:rPr lang="en-US" sz="6400" dirty="0"/>
              <a:t> Element </a:t>
            </a:r>
            <a:r>
              <a:rPr lang="en-US" sz="6400" dirty="0" err="1"/>
              <a:t>mit</a:t>
            </a:r>
            <a:r>
              <a:rPr lang="en-US" sz="6400" dirty="0"/>
              <a:t> dem Symbol </a:t>
            </a:r>
            <a:r>
              <a:rPr lang="en-US" sz="6400" b="1" dirty="0"/>
              <a:t>P</a:t>
            </a:r>
            <a:r>
              <a:rPr lang="en-US" sz="6400" dirty="0"/>
              <a:t>. Phosphor </a:t>
            </a:r>
            <a:r>
              <a:rPr lang="en-US" sz="6400" dirty="0" err="1"/>
              <a:t>ist</a:t>
            </a:r>
            <a:r>
              <a:rPr lang="en-US" sz="6400" dirty="0"/>
              <a:t> </a:t>
            </a:r>
            <a:r>
              <a:rPr lang="en-US" sz="6400" dirty="0" err="1"/>
              <a:t>ein</a:t>
            </a:r>
            <a:r>
              <a:rPr lang="en-US" sz="6400" dirty="0"/>
              <a:t> </a:t>
            </a:r>
            <a:r>
              <a:rPr lang="en-US" sz="6400" dirty="0" err="1"/>
              <a:t>relativ</a:t>
            </a:r>
            <a:r>
              <a:rPr lang="en-US" sz="6400" dirty="0"/>
              <a:t> </a:t>
            </a:r>
            <a:r>
              <a:rPr lang="en-US" sz="6400" dirty="0" err="1"/>
              <a:t>häufiges</a:t>
            </a:r>
            <a:r>
              <a:rPr lang="en-US" sz="6400" dirty="0"/>
              <a:t> Element auf der </a:t>
            </a:r>
            <a:r>
              <a:rPr lang="en-US" sz="6400" dirty="0" err="1"/>
              <a:t>Erde</a:t>
            </a:r>
            <a:r>
              <a:rPr lang="en-US" sz="6400" dirty="0"/>
              <a:t>. Es </a:t>
            </a:r>
            <a:r>
              <a:rPr lang="en-US" sz="6400" dirty="0" err="1"/>
              <a:t>kommt</a:t>
            </a:r>
            <a:r>
              <a:rPr lang="en-US" sz="6400" dirty="0"/>
              <a:t> </a:t>
            </a:r>
            <a:r>
              <a:rPr lang="en-US" sz="6400" dirty="0" err="1"/>
              <a:t>jedoch</a:t>
            </a:r>
            <a:r>
              <a:rPr lang="en-US" sz="6400" dirty="0"/>
              <a:t> </a:t>
            </a:r>
            <a:r>
              <a:rPr lang="en-US" sz="6400" dirty="0" err="1"/>
              <a:t>nur</a:t>
            </a:r>
            <a:r>
              <a:rPr lang="en-US" sz="6400" dirty="0"/>
              <a:t> in </a:t>
            </a:r>
            <a:r>
              <a:rPr lang="en-US" sz="6400" dirty="0" err="1"/>
              <a:t>Verbindungen</a:t>
            </a:r>
            <a:r>
              <a:rPr lang="en-US" sz="6400" dirty="0"/>
              <a:t> und </a:t>
            </a:r>
            <a:r>
              <a:rPr lang="en-US" sz="6400" dirty="0" err="1"/>
              <a:t>nicht</a:t>
            </a:r>
            <a:r>
              <a:rPr lang="en-US" sz="6400" dirty="0"/>
              <a:t> </a:t>
            </a:r>
            <a:r>
              <a:rPr lang="en-US" sz="6400" dirty="0" err="1"/>
              <a:t>als</a:t>
            </a:r>
            <a:r>
              <a:rPr lang="en-US" sz="6400" dirty="0"/>
              <a:t> Element in der </a:t>
            </a:r>
            <a:r>
              <a:rPr lang="en-US" sz="6400" dirty="0" err="1"/>
              <a:t>Natur</a:t>
            </a:r>
            <a:r>
              <a:rPr lang="en-US" sz="6400" dirty="0"/>
              <a:t> </a:t>
            </a:r>
            <a:r>
              <a:rPr lang="en-US" sz="6400" dirty="0" err="1"/>
              <a:t>vor</a:t>
            </a:r>
            <a:r>
              <a:rPr lang="en-US" sz="6400" dirty="0"/>
              <a:t>.</a:t>
            </a:r>
          </a:p>
          <a:p>
            <a:pPr>
              <a:lnSpc>
                <a:spcPct val="120000"/>
              </a:lnSpc>
              <a:spcAft>
                <a:spcPts val="600"/>
              </a:spcAft>
            </a:pPr>
            <a:r>
              <a:rPr lang="en-US" sz="6400" dirty="0" err="1"/>
              <a:t>Elementaren</a:t>
            </a:r>
            <a:r>
              <a:rPr lang="en-US" sz="6400" dirty="0"/>
              <a:t> Phosphor </a:t>
            </a:r>
            <a:r>
              <a:rPr lang="en-US" sz="6400" dirty="0" err="1"/>
              <a:t>gibt</a:t>
            </a:r>
            <a:r>
              <a:rPr lang="en-US" sz="6400" dirty="0"/>
              <a:t> es in </a:t>
            </a:r>
            <a:r>
              <a:rPr lang="en-US" sz="6400" dirty="0" err="1"/>
              <a:t>mehreren</a:t>
            </a:r>
            <a:r>
              <a:rPr lang="en-US" sz="6400" dirty="0"/>
              <a:t>, </a:t>
            </a:r>
            <a:r>
              <a:rPr lang="en-US" sz="6400" dirty="0" err="1"/>
              <a:t>sich</a:t>
            </a:r>
            <a:r>
              <a:rPr lang="en-US" sz="6400" dirty="0"/>
              <a:t> </a:t>
            </a:r>
            <a:r>
              <a:rPr lang="en-US" sz="6400" dirty="0" err="1"/>
              <a:t>untereinander</a:t>
            </a:r>
            <a:r>
              <a:rPr lang="en-US" sz="6400" dirty="0"/>
              <a:t> stark </a:t>
            </a:r>
            <a:r>
              <a:rPr lang="en-US" sz="6400" dirty="0" err="1"/>
              <a:t>unterscheidenden</a:t>
            </a:r>
            <a:r>
              <a:rPr lang="en-US" sz="6400" dirty="0"/>
              <a:t> </a:t>
            </a:r>
            <a:r>
              <a:rPr lang="en-US" sz="6400" dirty="0" err="1"/>
              <a:t>Erscheinungsformen</a:t>
            </a:r>
            <a:r>
              <a:rPr lang="en-US" sz="6400" dirty="0"/>
              <a:t> : </a:t>
            </a:r>
            <a:r>
              <a:rPr lang="en-US" sz="6400" dirty="0" err="1"/>
              <a:t>weißer</a:t>
            </a:r>
            <a:r>
              <a:rPr lang="en-US" sz="6400" dirty="0"/>
              <a:t>, </a:t>
            </a:r>
            <a:r>
              <a:rPr lang="en-US" sz="6400" dirty="0" err="1"/>
              <a:t>roter</a:t>
            </a:r>
            <a:r>
              <a:rPr lang="en-US" sz="6400" dirty="0"/>
              <a:t> und </a:t>
            </a:r>
            <a:r>
              <a:rPr lang="en-US" sz="6400" dirty="0" err="1"/>
              <a:t>schwarzer</a:t>
            </a:r>
            <a:r>
              <a:rPr lang="en-US" sz="6400" dirty="0"/>
              <a:t> Phosphor. </a:t>
            </a:r>
          </a:p>
          <a:p>
            <a:pPr>
              <a:lnSpc>
                <a:spcPct val="120000"/>
              </a:lnSpc>
              <a:spcAft>
                <a:spcPts val="600"/>
              </a:spcAft>
            </a:pPr>
            <a:r>
              <a:rPr lang="en-US" sz="6400" dirty="0" err="1"/>
              <a:t>Phosphorverbindungen</a:t>
            </a:r>
            <a:r>
              <a:rPr lang="en-US" sz="6400" dirty="0"/>
              <a:t> </a:t>
            </a:r>
            <a:r>
              <a:rPr lang="en-US" sz="6400" dirty="0" err="1"/>
              <a:t>sind</a:t>
            </a:r>
            <a:r>
              <a:rPr lang="en-US" sz="6400" dirty="0"/>
              <a:t> </a:t>
            </a:r>
            <a:r>
              <a:rPr lang="en-US" sz="6400" dirty="0" err="1"/>
              <a:t>für</a:t>
            </a:r>
            <a:r>
              <a:rPr lang="en-US" sz="6400" dirty="0"/>
              <a:t> alle </a:t>
            </a:r>
            <a:r>
              <a:rPr lang="en-US" sz="6400" dirty="0" err="1"/>
              <a:t>Lebewesen</a:t>
            </a:r>
            <a:r>
              <a:rPr lang="en-US" sz="6400" dirty="0"/>
              <a:t> </a:t>
            </a:r>
            <a:r>
              <a:rPr lang="en-US" sz="6400" dirty="0" err="1"/>
              <a:t>essentiell</a:t>
            </a:r>
            <a:r>
              <a:rPr lang="en-US" sz="6400" dirty="0"/>
              <a:t> und </a:t>
            </a:r>
            <a:r>
              <a:rPr lang="en-US" sz="6400" dirty="0" err="1"/>
              <a:t>bei</a:t>
            </a:r>
            <a:r>
              <a:rPr lang="en-US" sz="6400" dirty="0"/>
              <a:t> Aufbau und </a:t>
            </a:r>
            <a:r>
              <a:rPr lang="en-US" sz="6400" dirty="0" err="1"/>
              <a:t>Funktion</a:t>
            </a:r>
            <a:r>
              <a:rPr lang="en-US" sz="6400" dirty="0"/>
              <a:t> der </a:t>
            </a:r>
            <a:r>
              <a:rPr lang="en-US" sz="6400" dirty="0" err="1"/>
              <a:t>Organismen</a:t>
            </a:r>
            <a:r>
              <a:rPr lang="en-US" sz="6400" dirty="0"/>
              <a:t> in </a:t>
            </a:r>
            <a:r>
              <a:rPr lang="en-US" sz="6400" dirty="0" err="1"/>
              <a:t>zentralen</a:t>
            </a:r>
            <a:r>
              <a:rPr lang="en-US" sz="6400" dirty="0"/>
              <a:t> </a:t>
            </a:r>
            <a:r>
              <a:rPr lang="en-US" sz="6400" dirty="0" err="1"/>
              <a:t>Bereichen</a:t>
            </a:r>
            <a:r>
              <a:rPr lang="en-US" sz="6400" dirty="0"/>
              <a:t> </a:t>
            </a:r>
            <a:r>
              <a:rPr lang="en-US" sz="6400" dirty="0" err="1"/>
              <a:t>beteiligt</a:t>
            </a:r>
            <a:r>
              <a:rPr lang="en-US" sz="6400" dirty="0"/>
              <a:t>, </a:t>
            </a:r>
            <a:r>
              <a:rPr lang="en-US" sz="6400" dirty="0" err="1"/>
              <a:t>wie</a:t>
            </a:r>
            <a:r>
              <a:rPr lang="en-US" sz="6400" dirty="0"/>
              <a:t> der DNA und der </a:t>
            </a:r>
            <a:r>
              <a:rPr lang="en-US" sz="6400" dirty="0" err="1"/>
              <a:t>Energieversorgung</a:t>
            </a:r>
            <a:r>
              <a:rPr lang="en-US" sz="6400" dirty="0"/>
              <a:t> in den </a:t>
            </a:r>
            <a:r>
              <a:rPr lang="en-US" sz="6400" dirty="0" err="1"/>
              <a:t>Zellen</a:t>
            </a:r>
            <a:r>
              <a:rPr lang="en-US" sz="6400" dirty="0"/>
              <a:t>. </a:t>
            </a:r>
          </a:p>
          <a:p>
            <a:pPr>
              <a:lnSpc>
                <a:spcPct val="120000"/>
              </a:lnSpc>
              <a:spcAft>
                <a:spcPts val="600"/>
              </a:spcAft>
            </a:pPr>
            <a:r>
              <a:rPr lang="en-US" sz="6400" dirty="0" err="1"/>
              <a:t>Roter</a:t>
            </a:r>
            <a:r>
              <a:rPr lang="en-US" sz="6400" dirty="0"/>
              <a:t> Phosphor </a:t>
            </a:r>
            <a:r>
              <a:rPr lang="en-US" sz="6400" dirty="0" err="1"/>
              <a:t>dient</a:t>
            </a:r>
            <a:r>
              <a:rPr lang="en-US" sz="6400" dirty="0"/>
              <a:t> </a:t>
            </a:r>
            <a:r>
              <a:rPr lang="en-US" sz="6400" dirty="0" err="1"/>
              <a:t>zur</a:t>
            </a:r>
            <a:r>
              <a:rPr lang="en-US" sz="6400" dirty="0"/>
              <a:t> </a:t>
            </a:r>
            <a:r>
              <a:rPr lang="en-US" sz="6400" dirty="0" err="1"/>
              <a:t>Herstellung</a:t>
            </a:r>
            <a:r>
              <a:rPr lang="en-US" sz="6400" dirty="0"/>
              <a:t> von </a:t>
            </a:r>
            <a:r>
              <a:rPr lang="en-US" sz="6400" dirty="0" err="1"/>
              <a:t>Feuerwerkskörpern</a:t>
            </a:r>
            <a:r>
              <a:rPr lang="en-US" sz="6400" dirty="0"/>
              <a:t> und </a:t>
            </a:r>
            <a:r>
              <a:rPr lang="en-US" sz="6400" dirty="0" err="1"/>
              <a:t>Zündhölzern</a:t>
            </a:r>
            <a:r>
              <a:rPr lang="en-US" sz="6400" dirty="0"/>
              <a:t>. </a:t>
            </a:r>
          </a:p>
          <a:p>
            <a:pPr>
              <a:lnSpc>
                <a:spcPct val="120000"/>
              </a:lnSpc>
              <a:spcAft>
                <a:spcPts val="600"/>
              </a:spcAft>
            </a:pPr>
            <a:r>
              <a:rPr lang="en-US" sz="6400" dirty="0" err="1"/>
              <a:t>Phosphorverbindungen</a:t>
            </a:r>
            <a:r>
              <a:rPr lang="en-US" sz="6400" dirty="0"/>
              <a:t> </a:t>
            </a:r>
            <a:r>
              <a:rPr lang="en-US" sz="6400" dirty="0" err="1"/>
              <a:t>sind</a:t>
            </a:r>
            <a:r>
              <a:rPr lang="en-US" sz="6400" dirty="0"/>
              <a:t> </a:t>
            </a:r>
            <a:r>
              <a:rPr lang="en-US" sz="6400" dirty="0" err="1"/>
              <a:t>wichtige</a:t>
            </a:r>
            <a:r>
              <a:rPr lang="en-US" sz="6400" dirty="0"/>
              <a:t> </a:t>
            </a:r>
            <a:r>
              <a:rPr lang="en-US" sz="6400" dirty="0" err="1"/>
              <a:t>Ausgangsstoffe</a:t>
            </a:r>
            <a:r>
              <a:rPr lang="en-US" sz="6400" dirty="0"/>
              <a:t> </a:t>
            </a:r>
            <a:r>
              <a:rPr lang="en-US" sz="6400" dirty="0" err="1"/>
              <a:t>zur</a:t>
            </a:r>
            <a:r>
              <a:rPr lang="en-US" sz="6400" dirty="0"/>
              <a:t> </a:t>
            </a:r>
            <a:r>
              <a:rPr lang="en-US" sz="6400" dirty="0" err="1"/>
              <a:t>Herstellung</a:t>
            </a:r>
            <a:r>
              <a:rPr lang="en-US" sz="6400" dirty="0"/>
              <a:t> von </a:t>
            </a:r>
            <a:r>
              <a:rPr lang="en-US" sz="6400" dirty="0" err="1"/>
              <a:t>Düngemitteln</a:t>
            </a:r>
            <a:r>
              <a:rPr lang="en-US" sz="6400" dirty="0"/>
              <a:t> und </a:t>
            </a:r>
            <a:r>
              <a:rPr lang="en-US" sz="6400" dirty="0" err="1"/>
              <a:t>Waschmitteln</a:t>
            </a:r>
            <a:r>
              <a:rPr lang="en-US" sz="6400" dirty="0"/>
              <a:t>. </a:t>
            </a:r>
          </a:p>
          <a:p>
            <a:pPr>
              <a:lnSpc>
                <a:spcPct val="120000"/>
              </a:lnSpc>
              <a:spcAft>
                <a:spcPts val="600"/>
              </a:spcAft>
            </a:pPr>
            <a:r>
              <a:rPr lang="de-DE" sz="6400" dirty="0"/>
              <a:t>Phosphor oxidiert zu Phosphoroxid (genauer: </a:t>
            </a:r>
            <a:r>
              <a:rPr lang="de-DE" sz="6400" dirty="0" err="1"/>
              <a:t>Diphosphorpentoxid</a:t>
            </a:r>
            <a:r>
              <a:rPr lang="de-DE" sz="6400" dirty="0"/>
              <a:t>). Es ist ein farb- und geruchloses Pulver, das mit Wasser in stark exothermer Reaktion zu Phosphorsäure reagiert. </a:t>
            </a:r>
          </a:p>
          <a:p>
            <a:pPr>
              <a:lnSpc>
                <a:spcPct val="120000"/>
              </a:lnSpc>
              <a:spcAft>
                <a:spcPts val="600"/>
              </a:spcAft>
            </a:pPr>
            <a:r>
              <a:rPr lang="de-DE" sz="6400" dirty="0"/>
              <a:t>Da das Phosphoroxid stark wasserbindend (hygroskopisch) ist, wird es in der Chemie als Trocknungsmittel eingesetzt, um feuchter Luft das Wasser zu entziehen.</a:t>
            </a:r>
            <a:endParaRPr lang="en-US" sz="6400" dirty="0"/>
          </a:p>
          <a:p>
            <a:pPr>
              <a:lnSpc>
                <a:spcPct val="120000"/>
              </a:lnSpc>
              <a:spcAft>
                <a:spcPts val="600"/>
              </a:spcAft>
            </a:pPr>
            <a:endParaRPr lang="en-US" dirty="0"/>
          </a:p>
        </p:txBody>
      </p:sp>
      <p:pic>
        <p:nvPicPr>
          <p:cNvPr id="7" name="Grafik 6" descr="Ein Bild, das Getränk, Alkohol enthält.&#10;&#10;Automatisch generierte Beschreibung">
            <a:extLst>
              <a:ext uri="{FF2B5EF4-FFF2-40B4-BE49-F238E27FC236}">
                <a16:creationId xmlns:a16="http://schemas.microsoft.com/office/drawing/2014/main" id="{83B2C921-33D5-4CFA-B55A-58BA9AA4B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361" y="634181"/>
            <a:ext cx="2588497" cy="1907313"/>
          </a:xfrm>
          <a:prstGeom prst="rect">
            <a:avLst/>
          </a:prstGeom>
          <a:effectLst/>
        </p:spPr>
      </p:pic>
      <p:pic>
        <p:nvPicPr>
          <p:cNvPr id="9" name="Grafik 8">
            <a:extLst>
              <a:ext uri="{FF2B5EF4-FFF2-40B4-BE49-F238E27FC236}">
                <a16:creationId xmlns:a16="http://schemas.microsoft.com/office/drawing/2014/main" id="{9230C4D3-BE87-41C5-8E96-5D69351C3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361" y="2594172"/>
            <a:ext cx="2337456" cy="1722335"/>
          </a:xfrm>
          <a:prstGeom prst="rect">
            <a:avLst/>
          </a:prstGeom>
        </p:spPr>
      </p:pic>
      <p:pic>
        <p:nvPicPr>
          <p:cNvPr id="11" name="Grafik 10">
            <a:extLst>
              <a:ext uri="{FF2B5EF4-FFF2-40B4-BE49-F238E27FC236}">
                <a16:creationId xmlns:a16="http://schemas.microsoft.com/office/drawing/2014/main" id="{6E056BEE-417D-4AC7-8030-C8F3F2585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9362" y="4501484"/>
            <a:ext cx="2337455" cy="1722335"/>
          </a:xfrm>
          <a:prstGeom prst="rect">
            <a:avLst/>
          </a:prstGeom>
        </p:spPr>
      </p:pic>
      <p:sp>
        <p:nvSpPr>
          <p:cNvPr id="17" name="Textfeld 16">
            <a:extLst>
              <a:ext uri="{FF2B5EF4-FFF2-40B4-BE49-F238E27FC236}">
                <a16:creationId xmlns:a16="http://schemas.microsoft.com/office/drawing/2014/main" id="{FF15BC07-1B34-48CE-B6AE-9AB686830AE0}"/>
              </a:ext>
            </a:extLst>
          </p:cNvPr>
          <p:cNvSpPr txBox="1"/>
          <p:nvPr/>
        </p:nvSpPr>
        <p:spPr>
          <a:xfrm>
            <a:off x="387967" y="6400365"/>
            <a:ext cx="3276085" cy="430887"/>
          </a:xfrm>
          <a:prstGeom prst="rect">
            <a:avLst/>
          </a:prstGeom>
          <a:noFill/>
        </p:spPr>
        <p:txBody>
          <a:bodyPr wrap="square">
            <a:spAutoFit/>
          </a:bodyPr>
          <a:lstStyle/>
          <a:p>
            <a:r>
              <a:rPr lang="de-DE" sz="1100"/>
              <a:t>https://www.chemie.de/lexikon/Phosphor.html</a:t>
            </a:r>
          </a:p>
          <a:p>
            <a:r>
              <a:rPr lang="de-DE" sz="1100"/>
              <a:t>https://www.seilnacht.com/Lexikon/15Phosp.htm</a:t>
            </a:r>
            <a:endParaRPr lang="de-DE" sz="1100" dirty="0"/>
          </a:p>
        </p:txBody>
      </p:sp>
    </p:spTree>
    <p:extLst>
      <p:ext uri="{BB962C8B-B14F-4D97-AF65-F5344CB8AC3E}">
        <p14:creationId xmlns:p14="http://schemas.microsoft.com/office/powerpoint/2010/main" val="185279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0ABBBE0-9B66-4EE4-9FFD-74278DD9A7DC}"/>
              </a:ext>
            </a:extLst>
          </p:cNvPr>
          <p:cNvSpPr txBox="1"/>
          <p:nvPr/>
        </p:nvSpPr>
        <p:spPr>
          <a:xfrm>
            <a:off x="702127" y="510741"/>
            <a:ext cx="9481457" cy="369332"/>
          </a:xfrm>
          <a:prstGeom prst="rect">
            <a:avLst/>
          </a:prstGeom>
          <a:noFill/>
        </p:spPr>
        <p:txBody>
          <a:bodyPr wrap="square" rtlCol="0">
            <a:spAutoFit/>
          </a:bodyPr>
          <a:lstStyle/>
          <a:p>
            <a:r>
              <a:rPr lang="de-DE" b="1" dirty="0"/>
              <a:t>Aufgabe: Kohlenstoff und Kohlenstoffdioxid</a:t>
            </a:r>
          </a:p>
        </p:txBody>
      </p:sp>
      <p:sp>
        <p:nvSpPr>
          <p:cNvPr id="3" name="Textfeld 2">
            <a:extLst>
              <a:ext uri="{FF2B5EF4-FFF2-40B4-BE49-F238E27FC236}">
                <a16:creationId xmlns:a16="http://schemas.microsoft.com/office/drawing/2014/main" id="{1A015BF4-957B-40E8-B797-90DB13214662}"/>
              </a:ext>
            </a:extLst>
          </p:cNvPr>
          <p:cNvSpPr txBox="1"/>
          <p:nvPr/>
        </p:nvSpPr>
        <p:spPr>
          <a:xfrm>
            <a:off x="702127" y="984676"/>
            <a:ext cx="10929258" cy="4970591"/>
          </a:xfrm>
          <a:prstGeom prst="rect">
            <a:avLst/>
          </a:prstGeom>
          <a:noFill/>
        </p:spPr>
        <p:txBody>
          <a:bodyPr wrap="square" rtlCol="0">
            <a:spAutoFit/>
          </a:bodyPr>
          <a:lstStyle/>
          <a:p>
            <a:pPr>
              <a:spcAft>
                <a:spcPts val="600"/>
              </a:spcAft>
            </a:pPr>
            <a:r>
              <a:rPr lang="de-DE" dirty="0"/>
              <a:t>1. </a:t>
            </a:r>
            <a:r>
              <a:rPr lang="de-DE" dirty="0" err="1"/>
              <a:t>Lies</a:t>
            </a:r>
            <a:r>
              <a:rPr lang="de-DE" dirty="0"/>
              <a:t> dir den Steckbrief zu Kohlenstoff und Kohlenstoffdioxid (2. Seite) durch und schreibe dir Stichpunkte zu Eigenschaften, Vorkommen und Verwendung auf.</a:t>
            </a:r>
          </a:p>
          <a:p>
            <a:pPr>
              <a:spcAft>
                <a:spcPts val="600"/>
              </a:spcAft>
            </a:pPr>
            <a:endParaRPr lang="de-DE" dirty="0"/>
          </a:p>
          <a:p>
            <a:pPr>
              <a:spcAft>
                <a:spcPts val="600"/>
              </a:spcAft>
            </a:pPr>
            <a:r>
              <a:rPr lang="de-DE" dirty="0"/>
              <a:t>2. Schau dir das Video 1 zur Verbrennung von Holzkohle (besteht hauptsächlich aus Kohlenstoff) an:</a:t>
            </a:r>
          </a:p>
          <a:p>
            <a:pPr>
              <a:spcAft>
                <a:spcPts val="600"/>
              </a:spcAft>
            </a:pPr>
            <a:r>
              <a:rPr lang="de-DE" dirty="0">
                <a:hlinkClick r:id="rId2"/>
              </a:rPr>
              <a:t>https://www.youtube.com/watch?v=a9AQZGOf9iU</a:t>
            </a:r>
            <a:endParaRPr lang="de-DE" dirty="0"/>
          </a:p>
          <a:p>
            <a:pPr>
              <a:spcAft>
                <a:spcPts val="600"/>
              </a:spcAft>
            </a:pPr>
            <a:r>
              <a:rPr lang="de-DE" dirty="0"/>
              <a:t>Anschließend Video 2, bei dem das Verbrennungsprodukt von Video 1 in Wasser mit dem Indikator Bromthymolblau eingeleitet wird:</a:t>
            </a:r>
          </a:p>
          <a:p>
            <a:pPr>
              <a:spcAft>
                <a:spcPts val="6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https://www.youtube.com/watch?v=Sd3kvQt4F8Y</a:t>
            </a:r>
            <a:endParaRPr lang="de-DE"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600"/>
              </a:spcAft>
            </a:pPr>
            <a:r>
              <a:rPr lang="de-DE" dirty="0">
                <a:latin typeface="Calibri" panose="020F0502020204030204" pitchFamily="34" charset="0"/>
                <a:cs typeface="Times New Roman" panose="02020603050405020304" pitchFamily="18" charset="0"/>
              </a:rPr>
              <a:t>a. Notiere dir die Beobachtungen zum Versuch:</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Wie läuft der Verbrennungsvorgang ab?</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Welche Stoffeigenschaften hat das Verbrennungsprodukt?</a:t>
            </a:r>
          </a:p>
          <a:p>
            <a:pPr marL="719138" indent="-285750">
              <a:spcAft>
                <a:spcPts val="600"/>
              </a:spcAft>
              <a:buFont typeface="Arial" panose="020B0604020202020204" pitchFamily="34" charset="0"/>
              <a:buChar char="•"/>
            </a:pPr>
            <a:r>
              <a:rPr lang="de-DE" dirty="0">
                <a:latin typeface="Calibri" panose="020F0502020204030204" pitchFamily="34" charset="0"/>
                <a:cs typeface="Times New Roman" panose="02020603050405020304" pitchFamily="18" charset="0"/>
              </a:rPr>
              <a:t>Wie verändert sich Wasser, wenn das Verbrennungsprodukt mit Wasser in Berührung kommt?</a:t>
            </a:r>
          </a:p>
          <a:p>
            <a:pPr>
              <a:spcAft>
                <a:spcPts val="600"/>
              </a:spcAft>
            </a:pPr>
            <a:r>
              <a:rPr lang="de-DE" dirty="0">
                <a:latin typeface="Calibri" panose="020F0502020204030204" pitchFamily="34" charset="0"/>
                <a:cs typeface="Times New Roman" panose="02020603050405020304" pitchFamily="18" charset="0"/>
              </a:rPr>
              <a:t>b. Schreibe das Reaktionsschema zur Verbrennung von Kohlenstoff auf.</a:t>
            </a:r>
          </a:p>
          <a:p>
            <a:pPr>
              <a:spcAft>
                <a:spcPts val="600"/>
              </a:spcAft>
            </a:pPr>
            <a:endParaRPr lang="de-DE" dirty="0"/>
          </a:p>
        </p:txBody>
      </p:sp>
      <p:sp>
        <p:nvSpPr>
          <p:cNvPr id="4" name="Textfeld 3">
            <a:extLst>
              <a:ext uri="{FF2B5EF4-FFF2-40B4-BE49-F238E27FC236}">
                <a16:creationId xmlns:a16="http://schemas.microsoft.com/office/drawing/2014/main" id="{2DAB8E5E-9E7B-4BBC-9280-7ECF801AC6F4}"/>
              </a:ext>
            </a:extLst>
          </p:cNvPr>
          <p:cNvSpPr txBox="1"/>
          <p:nvPr/>
        </p:nvSpPr>
        <p:spPr>
          <a:xfrm>
            <a:off x="702127" y="5873324"/>
            <a:ext cx="9405256" cy="646331"/>
          </a:xfrm>
          <a:prstGeom prst="rect">
            <a:avLst/>
          </a:prstGeom>
          <a:noFill/>
        </p:spPr>
        <p:txBody>
          <a:bodyPr wrap="square" rtlCol="0">
            <a:spAutoFit/>
          </a:bodyPr>
          <a:lstStyle/>
          <a:p>
            <a:r>
              <a:rPr lang="de-DE" i="1" u="sng" dirty="0"/>
              <a:t>Hinweis</a:t>
            </a:r>
            <a:r>
              <a:rPr lang="de-DE" i="1" dirty="0"/>
              <a:t>: ein Indikator zeigt an, ob eine Lösung sauer, alkalisch oder neutral ist. Der Indikator Bromthymolblau ist im Neutralen und Alkalischen blau und im Sauren gelb.</a:t>
            </a:r>
          </a:p>
        </p:txBody>
      </p:sp>
    </p:spTree>
    <p:extLst>
      <p:ext uri="{BB962C8B-B14F-4D97-AF65-F5344CB8AC3E}">
        <p14:creationId xmlns:p14="http://schemas.microsoft.com/office/powerpoint/2010/main" val="369942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16E8CF7-FFCC-4583-BD33-298C57DF02AE}"/>
              </a:ext>
            </a:extLst>
          </p:cNvPr>
          <p:cNvPicPr>
            <a:picLocks noChangeAspect="1"/>
          </p:cNvPicPr>
          <p:nvPr/>
        </p:nvPicPr>
        <p:blipFill>
          <a:blip r:embed="rId2"/>
          <a:stretch>
            <a:fillRect/>
          </a:stretch>
        </p:blipFill>
        <p:spPr>
          <a:xfrm>
            <a:off x="1519467" y="803049"/>
            <a:ext cx="1088728" cy="1635351"/>
          </a:xfrm>
          <a:prstGeom prst="rect">
            <a:avLst/>
          </a:prstGeom>
        </p:spPr>
      </p:pic>
      <p:pic>
        <p:nvPicPr>
          <p:cNvPr id="9" name="Grafik 8">
            <a:extLst>
              <a:ext uri="{FF2B5EF4-FFF2-40B4-BE49-F238E27FC236}">
                <a16:creationId xmlns:a16="http://schemas.microsoft.com/office/drawing/2014/main" id="{A76EB12F-9A4E-49AF-BE88-16F6EE572428}"/>
              </a:ext>
            </a:extLst>
          </p:cNvPr>
          <p:cNvPicPr>
            <a:picLocks noChangeAspect="1"/>
          </p:cNvPicPr>
          <p:nvPr/>
        </p:nvPicPr>
        <p:blipFill>
          <a:blip r:embed="rId3"/>
          <a:stretch>
            <a:fillRect/>
          </a:stretch>
        </p:blipFill>
        <p:spPr>
          <a:xfrm>
            <a:off x="1385749" y="2558128"/>
            <a:ext cx="1356163" cy="1594214"/>
          </a:xfrm>
          <a:prstGeom prst="rect">
            <a:avLst/>
          </a:prstGeom>
        </p:spPr>
      </p:pic>
      <p:pic>
        <p:nvPicPr>
          <p:cNvPr id="11" name="Grafik 10">
            <a:extLst>
              <a:ext uri="{FF2B5EF4-FFF2-40B4-BE49-F238E27FC236}">
                <a16:creationId xmlns:a16="http://schemas.microsoft.com/office/drawing/2014/main" id="{C8796A05-0F82-44BB-9A3C-0D95A55A8481}"/>
              </a:ext>
            </a:extLst>
          </p:cNvPr>
          <p:cNvPicPr>
            <a:picLocks noChangeAspect="1"/>
          </p:cNvPicPr>
          <p:nvPr/>
        </p:nvPicPr>
        <p:blipFill>
          <a:blip r:embed="rId4"/>
          <a:stretch>
            <a:fillRect/>
          </a:stretch>
        </p:blipFill>
        <p:spPr>
          <a:xfrm>
            <a:off x="980871" y="4313208"/>
            <a:ext cx="2165918" cy="1586535"/>
          </a:xfrm>
          <a:prstGeom prst="rect">
            <a:avLst/>
          </a:prstGeom>
          <a:effectLst/>
        </p:spPr>
      </p:pic>
      <p:sp>
        <p:nvSpPr>
          <p:cNvPr id="3" name="Textfeld 2">
            <a:extLst>
              <a:ext uri="{FF2B5EF4-FFF2-40B4-BE49-F238E27FC236}">
                <a16:creationId xmlns:a16="http://schemas.microsoft.com/office/drawing/2014/main" id="{A912BECF-C618-4FFF-A166-012E3846FBF3}"/>
              </a:ext>
            </a:extLst>
          </p:cNvPr>
          <p:cNvSpPr txBox="1"/>
          <p:nvPr/>
        </p:nvSpPr>
        <p:spPr>
          <a:xfrm>
            <a:off x="4437224" y="271670"/>
            <a:ext cx="7479793" cy="5964565"/>
          </a:xfrm>
          <a:prstGeom prst="rect">
            <a:avLst/>
          </a:prstGeom>
        </p:spPr>
        <p:txBody>
          <a:bodyPr vert="horz" lIns="91440" tIns="45720" rIns="91440" bIns="45720" rtlCol="0">
            <a:noAutofit/>
          </a:bodyPr>
          <a:lstStyle/>
          <a:p>
            <a:pPr>
              <a:lnSpc>
                <a:spcPct val="90000"/>
              </a:lnSpc>
              <a:spcAft>
                <a:spcPts val="1200"/>
              </a:spcAft>
            </a:pPr>
            <a:r>
              <a:rPr lang="en-US" sz="2000" b="1" dirty="0" err="1"/>
              <a:t>Steckbrief</a:t>
            </a:r>
            <a:r>
              <a:rPr lang="en-US" sz="2000" b="1" dirty="0"/>
              <a:t>:  </a:t>
            </a:r>
            <a:r>
              <a:rPr lang="en-US" sz="2000" b="1" dirty="0" err="1"/>
              <a:t>Kohlenstoff</a:t>
            </a:r>
            <a:r>
              <a:rPr lang="en-US" sz="2000" b="1" dirty="0"/>
              <a:t> und </a:t>
            </a:r>
            <a:r>
              <a:rPr lang="en-US" sz="2000" b="1" dirty="0" err="1"/>
              <a:t>Kohlenstoffdioxid</a:t>
            </a:r>
            <a:endParaRPr lang="en-US" sz="2000" b="1" dirty="0"/>
          </a:p>
          <a:p>
            <a:pPr>
              <a:lnSpc>
                <a:spcPts val="1800"/>
              </a:lnSpc>
              <a:spcAft>
                <a:spcPts val="600"/>
              </a:spcAft>
            </a:pPr>
            <a:r>
              <a:rPr lang="en-US" sz="1600" b="1" dirty="0" err="1"/>
              <a:t>Kohlenstoff</a:t>
            </a:r>
            <a:r>
              <a:rPr lang="en-US" sz="1600" dirty="0"/>
              <a:t> (von </a:t>
            </a:r>
            <a:r>
              <a:rPr lang="en-US" sz="1600" dirty="0">
                <a:hlinkClick r:id="rId5" tooltip="Latein">
                  <a:extLst>
                    <a:ext uri="{A12FA001-AC4F-418D-AE19-62706E023703}">
                      <ahyp:hlinkClr xmlns:ahyp="http://schemas.microsoft.com/office/drawing/2018/hyperlinkcolor" val="tx"/>
                    </a:ext>
                  </a:extLst>
                </a:hlinkClick>
              </a:rPr>
              <a:t>lat.</a:t>
            </a:r>
            <a:r>
              <a:rPr lang="en-US" sz="1600" dirty="0"/>
              <a:t> </a:t>
            </a:r>
            <a:r>
              <a:rPr lang="en-US" sz="1600" i="1" dirty="0"/>
              <a:t>carbo</a:t>
            </a:r>
            <a:r>
              <a:rPr lang="en-US" sz="1600" dirty="0"/>
              <a:t> ,</a:t>
            </a:r>
            <a:r>
              <a:rPr lang="en-US" sz="1600" dirty="0" err="1"/>
              <a:t>Holzkohle</a:t>
            </a:r>
            <a:r>
              <a:rPr lang="en-US" sz="1600" dirty="0"/>
              <a:t>‘) </a:t>
            </a:r>
            <a:r>
              <a:rPr lang="en-US" sz="1600" dirty="0" err="1"/>
              <a:t>ist</a:t>
            </a:r>
            <a:r>
              <a:rPr lang="en-US" sz="1600" dirty="0"/>
              <a:t> </a:t>
            </a:r>
            <a:r>
              <a:rPr lang="en-US" sz="1600" dirty="0" err="1"/>
              <a:t>ein</a:t>
            </a:r>
            <a:r>
              <a:rPr lang="en-US" sz="1600" dirty="0"/>
              <a:t> </a:t>
            </a:r>
            <a:r>
              <a:rPr lang="en-US" sz="1600" dirty="0" err="1"/>
              <a:t>chemisches</a:t>
            </a:r>
            <a:r>
              <a:rPr lang="en-US" sz="1600" dirty="0"/>
              <a:t> Element </a:t>
            </a:r>
            <a:r>
              <a:rPr lang="en-US" sz="1600" dirty="0" err="1"/>
              <a:t>mit</a:t>
            </a:r>
            <a:r>
              <a:rPr lang="en-US" sz="1600" dirty="0"/>
              <a:t> dem </a:t>
            </a:r>
            <a:r>
              <a:rPr lang="en-US" sz="1600" dirty="0" err="1"/>
              <a:t>Elementsymbol</a:t>
            </a:r>
            <a:r>
              <a:rPr lang="en-US" sz="1600" dirty="0"/>
              <a:t> </a:t>
            </a:r>
            <a:r>
              <a:rPr lang="en-US" sz="1600" b="1" dirty="0"/>
              <a:t>C</a:t>
            </a:r>
            <a:r>
              <a:rPr lang="en-US" sz="1600" dirty="0"/>
              <a:t>. </a:t>
            </a:r>
          </a:p>
          <a:p>
            <a:pPr>
              <a:lnSpc>
                <a:spcPts val="1800"/>
              </a:lnSpc>
              <a:spcAft>
                <a:spcPts val="600"/>
              </a:spcAft>
            </a:pPr>
            <a:r>
              <a:rPr lang="en-US" sz="1600" dirty="0" err="1"/>
              <a:t>Kohlenstoff</a:t>
            </a:r>
            <a:r>
              <a:rPr lang="en-US" sz="1600" dirty="0"/>
              <a:t> </a:t>
            </a:r>
            <a:r>
              <a:rPr lang="en-US" sz="1600" dirty="0" err="1"/>
              <a:t>kommt</a:t>
            </a:r>
            <a:r>
              <a:rPr lang="en-US" sz="1600" dirty="0"/>
              <a:t> in der </a:t>
            </a:r>
            <a:r>
              <a:rPr lang="en-US" sz="1600" dirty="0" err="1"/>
              <a:t>Natur</a:t>
            </a:r>
            <a:r>
              <a:rPr lang="en-US" sz="1600" dirty="0"/>
              <a:t> </a:t>
            </a:r>
            <a:r>
              <a:rPr lang="en-US" sz="1600" dirty="0" err="1"/>
              <a:t>als</a:t>
            </a:r>
            <a:r>
              <a:rPr lang="en-US" sz="1600" dirty="0"/>
              <a:t> Element in </a:t>
            </a:r>
            <a:r>
              <a:rPr lang="en-US" sz="1600" dirty="0" err="1"/>
              <a:t>verschiedenen</a:t>
            </a:r>
            <a:r>
              <a:rPr lang="en-US" sz="1600" dirty="0"/>
              <a:t> </a:t>
            </a:r>
            <a:r>
              <a:rPr lang="en-US" sz="1600" dirty="0" err="1"/>
              <a:t>Erscheinungsformen</a:t>
            </a:r>
            <a:r>
              <a:rPr lang="en-US" sz="1600" dirty="0"/>
              <a:t> </a:t>
            </a:r>
            <a:r>
              <a:rPr lang="en-US" sz="1600" dirty="0" err="1"/>
              <a:t>vor</a:t>
            </a:r>
            <a:r>
              <a:rPr lang="en-US" sz="1600" dirty="0"/>
              <a:t>: Diamant, </a:t>
            </a:r>
            <a:r>
              <a:rPr lang="en-US" sz="1600" dirty="0" err="1"/>
              <a:t>Graphit</a:t>
            </a:r>
            <a:r>
              <a:rPr lang="en-US" sz="1600" dirty="0"/>
              <a:t>, </a:t>
            </a:r>
            <a:r>
              <a:rPr lang="en-US" sz="1600" dirty="0" err="1"/>
              <a:t>Ruß</a:t>
            </a:r>
            <a:r>
              <a:rPr lang="en-US" sz="1600" dirty="0"/>
              <a:t>. </a:t>
            </a:r>
          </a:p>
          <a:p>
            <a:pPr>
              <a:lnSpc>
                <a:spcPts val="1800"/>
              </a:lnSpc>
              <a:spcAft>
                <a:spcPts val="600"/>
              </a:spcAft>
            </a:pPr>
            <a:r>
              <a:rPr lang="en-US" sz="1600" dirty="0"/>
              <a:t>Es </a:t>
            </a:r>
            <a:r>
              <a:rPr lang="en-US" sz="1600" dirty="0" err="1"/>
              <a:t>ist</a:t>
            </a:r>
            <a:r>
              <a:rPr lang="en-US" sz="1600" dirty="0"/>
              <a:t> </a:t>
            </a:r>
            <a:r>
              <a:rPr lang="en-US" sz="1600" dirty="0" err="1"/>
              <a:t>aber</a:t>
            </a:r>
            <a:r>
              <a:rPr lang="en-US" sz="1600" dirty="0"/>
              <a:t> </a:t>
            </a:r>
            <a:r>
              <a:rPr lang="en-US" sz="1600" dirty="0" err="1"/>
              <a:t>auch</a:t>
            </a:r>
            <a:r>
              <a:rPr lang="en-US" sz="1600" dirty="0"/>
              <a:t> </a:t>
            </a:r>
            <a:r>
              <a:rPr lang="en-US" sz="1600" dirty="0" err="1"/>
              <a:t>Bestandteil</a:t>
            </a:r>
            <a:r>
              <a:rPr lang="en-US" sz="1600" dirty="0"/>
              <a:t> </a:t>
            </a:r>
            <a:r>
              <a:rPr lang="en-US" sz="1600" dirty="0" err="1"/>
              <a:t>vieler</a:t>
            </a:r>
            <a:r>
              <a:rPr lang="en-US" sz="1600" dirty="0"/>
              <a:t> </a:t>
            </a:r>
            <a:r>
              <a:rPr lang="en-US" sz="1600" dirty="0" err="1"/>
              <a:t>Verbindungen</a:t>
            </a:r>
            <a:r>
              <a:rPr lang="en-US" sz="1600" dirty="0"/>
              <a:t>: </a:t>
            </a:r>
          </a:p>
          <a:p>
            <a:pPr marL="342900" indent="-285750">
              <a:lnSpc>
                <a:spcPts val="1800"/>
              </a:lnSpc>
              <a:spcAft>
                <a:spcPts val="600"/>
              </a:spcAft>
              <a:buFont typeface="Arial" panose="020B0604020202020204" pitchFamily="34" charset="0"/>
              <a:buChar char="•"/>
            </a:pPr>
            <a:r>
              <a:rPr lang="en-US" sz="1600" dirty="0"/>
              <a:t>In </a:t>
            </a:r>
            <a:r>
              <a:rPr lang="en-US" sz="1600" dirty="0" err="1"/>
              <a:t>Gesteinen</a:t>
            </a:r>
            <a:r>
              <a:rPr lang="en-US" sz="1600" dirty="0"/>
              <a:t> der </a:t>
            </a:r>
            <a:r>
              <a:rPr lang="en-US" sz="1600" dirty="0" err="1"/>
              <a:t>Erdkruste</a:t>
            </a:r>
            <a:r>
              <a:rPr lang="en-US" sz="1600" dirty="0"/>
              <a:t>, </a:t>
            </a:r>
            <a:r>
              <a:rPr lang="en-US" sz="1600" dirty="0" err="1"/>
              <a:t>z.B.</a:t>
            </a:r>
            <a:r>
              <a:rPr lang="en-US" sz="1600" dirty="0"/>
              <a:t> Kalkstein, </a:t>
            </a:r>
            <a:r>
              <a:rPr lang="en-US" sz="1600" dirty="0" err="1"/>
              <a:t>Kreide</a:t>
            </a:r>
            <a:r>
              <a:rPr lang="en-US" sz="1600" dirty="0"/>
              <a:t> </a:t>
            </a:r>
            <a:r>
              <a:rPr lang="en-US" sz="1600" dirty="0" err="1"/>
              <a:t>oder</a:t>
            </a:r>
            <a:r>
              <a:rPr lang="en-US" sz="1600" dirty="0"/>
              <a:t>  </a:t>
            </a:r>
            <a:r>
              <a:rPr lang="en-US" sz="1600" dirty="0" err="1"/>
              <a:t>Marmor</a:t>
            </a:r>
            <a:r>
              <a:rPr lang="en-US" sz="1600" dirty="0"/>
              <a:t>.</a:t>
            </a:r>
          </a:p>
          <a:p>
            <a:pPr marL="342900" indent="-285750">
              <a:lnSpc>
                <a:spcPts val="1800"/>
              </a:lnSpc>
              <a:spcAft>
                <a:spcPts val="600"/>
              </a:spcAft>
              <a:buFont typeface="Arial" panose="020B0604020202020204" pitchFamily="34" charset="0"/>
              <a:buChar char="•"/>
            </a:pPr>
            <a:r>
              <a:rPr lang="en-US" sz="1600" dirty="0"/>
              <a:t>In </a:t>
            </a:r>
            <a:r>
              <a:rPr lang="en-US" sz="1600" dirty="0" err="1"/>
              <a:t>fossilen</a:t>
            </a:r>
            <a:r>
              <a:rPr lang="en-US" sz="1600" dirty="0"/>
              <a:t> </a:t>
            </a:r>
            <a:r>
              <a:rPr lang="en-US" sz="1600" dirty="0" err="1"/>
              <a:t>Brennstoffen</a:t>
            </a:r>
            <a:r>
              <a:rPr lang="en-US" sz="1600" dirty="0"/>
              <a:t> </a:t>
            </a:r>
            <a:r>
              <a:rPr lang="en-US" sz="1600" dirty="0" err="1"/>
              <a:t>wie</a:t>
            </a:r>
            <a:r>
              <a:rPr lang="en-US" sz="1600" dirty="0"/>
              <a:t> </a:t>
            </a:r>
            <a:r>
              <a:rPr lang="en-US" sz="1600" dirty="0" err="1"/>
              <a:t>Erdöl</a:t>
            </a:r>
            <a:r>
              <a:rPr lang="en-US" sz="1600" dirty="0"/>
              <a:t>, </a:t>
            </a:r>
            <a:r>
              <a:rPr lang="en-US" sz="1600" dirty="0" err="1"/>
              <a:t>Erdgas</a:t>
            </a:r>
            <a:r>
              <a:rPr lang="en-US" sz="1600" dirty="0"/>
              <a:t> und </a:t>
            </a:r>
            <a:r>
              <a:rPr lang="en-US" sz="1600" dirty="0" err="1"/>
              <a:t>Kohle</a:t>
            </a:r>
            <a:r>
              <a:rPr lang="en-US" sz="1600" dirty="0"/>
              <a:t>.</a:t>
            </a:r>
          </a:p>
          <a:p>
            <a:pPr marL="342900" indent="-285750">
              <a:lnSpc>
                <a:spcPts val="1800"/>
              </a:lnSpc>
              <a:spcAft>
                <a:spcPts val="600"/>
              </a:spcAft>
              <a:buFont typeface="Arial" panose="020B0604020202020204" pitchFamily="34" charset="0"/>
              <a:buChar char="•"/>
            </a:pPr>
            <a:r>
              <a:rPr lang="en-US" sz="1600" dirty="0" err="1"/>
              <a:t>Kohlenstoff</a:t>
            </a:r>
            <a:r>
              <a:rPr lang="en-US" sz="1600" dirty="0"/>
              <a:t> </a:t>
            </a:r>
            <a:r>
              <a:rPr lang="en-US" sz="1600" dirty="0" err="1"/>
              <a:t>ist</a:t>
            </a:r>
            <a:r>
              <a:rPr lang="en-US" sz="1600" dirty="0"/>
              <a:t> </a:t>
            </a:r>
            <a:r>
              <a:rPr lang="en-US" sz="1600" dirty="0" err="1"/>
              <a:t>ein</a:t>
            </a:r>
            <a:r>
              <a:rPr lang="en-US" sz="1600" dirty="0"/>
              <a:t> </a:t>
            </a:r>
            <a:r>
              <a:rPr lang="en-US" sz="1600" dirty="0" err="1"/>
              <a:t>grundlegendes</a:t>
            </a:r>
            <a:r>
              <a:rPr lang="en-US" sz="1600" dirty="0"/>
              <a:t> Element </a:t>
            </a:r>
            <a:r>
              <a:rPr lang="en-US" sz="1600" dirty="0" err="1"/>
              <a:t>aller</a:t>
            </a:r>
            <a:r>
              <a:rPr lang="en-US" sz="1600" dirty="0"/>
              <a:t> </a:t>
            </a:r>
            <a:r>
              <a:rPr lang="en-US" sz="1600" dirty="0" err="1"/>
              <a:t>organischen</a:t>
            </a:r>
            <a:r>
              <a:rPr lang="en-US" sz="1600" dirty="0"/>
              <a:t> </a:t>
            </a:r>
            <a:r>
              <a:rPr lang="en-US" sz="1600" dirty="0" err="1"/>
              <a:t>Stoffe</a:t>
            </a:r>
            <a:r>
              <a:rPr lang="en-US" sz="1600" dirty="0"/>
              <a:t>: </a:t>
            </a:r>
            <a:r>
              <a:rPr lang="en-US" sz="1600" dirty="0" err="1"/>
              <a:t>alles</a:t>
            </a:r>
            <a:r>
              <a:rPr lang="en-US" sz="1600" dirty="0"/>
              <a:t> </a:t>
            </a:r>
            <a:r>
              <a:rPr lang="en-US" sz="1600" dirty="0" err="1"/>
              <a:t>lebende</a:t>
            </a:r>
            <a:r>
              <a:rPr lang="en-US" sz="1600" dirty="0"/>
              <a:t> </a:t>
            </a:r>
            <a:r>
              <a:rPr lang="en-US" sz="1600" dirty="0" err="1"/>
              <a:t>Gewebe</a:t>
            </a:r>
            <a:r>
              <a:rPr lang="en-US" sz="1600" dirty="0"/>
              <a:t> </a:t>
            </a:r>
            <a:r>
              <a:rPr lang="en-US" sz="1600" dirty="0" err="1"/>
              <a:t>ist</a:t>
            </a:r>
            <a:r>
              <a:rPr lang="en-US" sz="1600" dirty="0"/>
              <a:t> </a:t>
            </a:r>
            <a:r>
              <a:rPr lang="en-US" sz="1600" dirty="0" err="1"/>
              <a:t>aus</a:t>
            </a:r>
            <a:r>
              <a:rPr lang="en-US" sz="1600" dirty="0"/>
              <a:t> </a:t>
            </a:r>
            <a:r>
              <a:rPr lang="en-US" sz="1600" dirty="0" err="1"/>
              <a:t>Kohlenstoffverbindungen</a:t>
            </a:r>
            <a:r>
              <a:rPr lang="en-US" sz="1600" dirty="0"/>
              <a:t> </a:t>
            </a:r>
            <a:r>
              <a:rPr lang="en-US" sz="1600" dirty="0" err="1"/>
              <a:t>aufgebaut</a:t>
            </a:r>
            <a:r>
              <a:rPr lang="en-US" sz="1600" dirty="0"/>
              <a:t>. </a:t>
            </a:r>
          </a:p>
          <a:p>
            <a:pPr marL="57150">
              <a:lnSpc>
                <a:spcPts val="1800"/>
              </a:lnSpc>
              <a:spcAft>
                <a:spcPts val="600"/>
              </a:spcAft>
            </a:pPr>
            <a:r>
              <a:rPr lang="de-DE" sz="1600" dirty="0"/>
              <a:t>Ein Oxid des Kohlenstoffs ist Kohlenstoffdioxid. Es ist ein farb- und geruchloses Gas, das erstickend wirkt. Mit einer Konzentration von ca. 0,04 % ist es ein natürlicher Bestandteil der Luft. </a:t>
            </a:r>
          </a:p>
          <a:p>
            <a:pPr marL="57150">
              <a:lnSpc>
                <a:spcPts val="1800"/>
              </a:lnSpc>
              <a:spcAft>
                <a:spcPts val="600"/>
              </a:spcAft>
            </a:pPr>
            <a:r>
              <a:rPr lang="de-DE" sz="1600" dirty="0"/>
              <a:t>Es entsteht sowohl bei der Verbrennung von kohlenstoffhaltigen Substanzen als auch im Organismus von Lebewesen bei der Zellatmung. Dabei wird es über den Atem abgegeben. Umgekehrt sind Pflanzen in der Lage, Kohlenstoffdioxid in Biomasse umzuwandeln. So produzieren Pflanzen beispielsweise bei der Photosynthese Glukose. Kohlenstoffdioxid wird deshalb auch als Dünger in Gewächshäusern eingesetzt.</a:t>
            </a:r>
          </a:p>
          <a:p>
            <a:pPr marL="57150">
              <a:lnSpc>
                <a:spcPts val="1800"/>
              </a:lnSpc>
              <a:spcAft>
                <a:spcPts val="600"/>
              </a:spcAft>
            </a:pPr>
            <a:r>
              <a:rPr lang="de-DE" sz="1600" dirty="0"/>
              <a:t>Viele Getränke enthalten Kohlenstoffdioxid, um beim Trinken einen besseren Erfrischungseffekt („Kohlensäure“) zu erzielen. </a:t>
            </a:r>
          </a:p>
          <a:p>
            <a:pPr marL="57150">
              <a:lnSpc>
                <a:spcPts val="1800"/>
              </a:lnSpc>
              <a:spcAft>
                <a:spcPts val="600"/>
              </a:spcAft>
            </a:pPr>
            <a:r>
              <a:rPr lang="de-DE" sz="1600" dirty="0"/>
              <a:t>Auch als Kältemittel wird Kohlenstoffdioxid in Klimaanlagen eingesetzt.</a:t>
            </a:r>
            <a:endParaRPr lang="en-US" sz="1600" dirty="0"/>
          </a:p>
          <a:p>
            <a:pPr marL="57150">
              <a:lnSpc>
                <a:spcPct val="90000"/>
              </a:lnSpc>
              <a:spcAft>
                <a:spcPts val="600"/>
              </a:spcAft>
            </a:pPr>
            <a:endParaRPr lang="en-US" sz="1600" dirty="0"/>
          </a:p>
        </p:txBody>
      </p:sp>
      <p:sp>
        <p:nvSpPr>
          <p:cNvPr id="5" name="Textfeld 4">
            <a:extLst>
              <a:ext uri="{FF2B5EF4-FFF2-40B4-BE49-F238E27FC236}">
                <a16:creationId xmlns:a16="http://schemas.microsoft.com/office/drawing/2014/main" id="{909BE003-A2DB-45E4-BE33-23365B659E97}"/>
              </a:ext>
            </a:extLst>
          </p:cNvPr>
          <p:cNvSpPr txBox="1"/>
          <p:nvPr/>
        </p:nvSpPr>
        <p:spPr>
          <a:xfrm>
            <a:off x="4437224" y="6236235"/>
            <a:ext cx="6096000" cy="538609"/>
          </a:xfrm>
          <a:prstGeom prst="rect">
            <a:avLst/>
          </a:prstGeom>
          <a:noFill/>
        </p:spPr>
        <p:txBody>
          <a:bodyPr wrap="square">
            <a:spAutoFit/>
          </a:bodyPr>
          <a:lstStyle/>
          <a:p>
            <a:pPr>
              <a:spcAft>
                <a:spcPts val="600"/>
              </a:spcAft>
            </a:pPr>
            <a:r>
              <a:rPr lang="de-DE" sz="1200" dirty="0"/>
              <a:t>https://www.chemie-schule.de/KnowHow/Kohlenstoff</a:t>
            </a:r>
          </a:p>
          <a:p>
            <a:pPr>
              <a:spcAft>
                <a:spcPts val="600"/>
              </a:spcAft>
            </a:pPr>
            <a:r>
              <a:rPr lang="de-DE" sz="1200" dirty="0"/>
              <a:t>https://www.seilnacht.com/Lexikon/6Kohlen.htm</a:t>
            </a:r>
          </a:p>
        </p:txBody>
      </p:sp>
    </p:spTree>
    <p:extLst>
      <p:ext uri="{BB962C8B-B14F-4D97-AF65-F5344CB8AC3E}">
        <p14:creationId xmlns:p14="http://schemas.microsoft.com/office/powerpoint/2010/main" val="148378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27BA72D-159E-4520-AAC1-B940D730B465}"/>
              </a:ext>
            </a:extLst>
          </p:cNvPr>
          <p:cNvPicPr>
            <a:picLocks noChangeAspect="1"/>
          </p:cNvPicPr>
          <p:nvPr/>
        </p:nvPicPr>
        <p:blipFill>
          <a:blip r:embed="rId2"/>
          <a:stretch>
            <a:fillRect/>
          </a:stretch>
        </p:blipFill>
        <p:spPr>
          <a:xfrm>
            <a:off x="3373655" y="1747152"/>
            <a:ext cx="1953365" cy="1769608"/>
          </a:xfrm>
          <a:prstGeom prst="rect">
            <a:avLst/>
          </a:prstGeom>
        </p:spPr>
      </p:pic>
      <p:pic>
        <p:nvPicPr>
          <p:cNvPr id="5" name="Grafik 4">
            <a:extLst>
              <a:ext uri="{FF2B5EF4-FFF2-40B4-BE49-F238E27FC236}">
                <a16:creationId xmlns:a16="http://schemas.microsoft.com/office/drawing/2014/main" id="{DE19C5C6-225A-4851-B3E2-BA78BACE9C10}"/>
              </a:ext>
            </a:extLst>
          </p:cNvPr>
          <p:cNvPicPr>
            <a:picLocks noChangeAspect="1"/>
          </p:cNvPicPr>
          <p:nvPr/>
        </p:nvPicPr>
        <p:blipFill>
          <a:blip r:embed="rId3"/>
          <a:stretch>
            <a:fillRect/>
          </a:stretch>
        </p:blipFill>
        <p:spPr>
          <a:xfrm>
            <a:off x="6258351" y="846003"/>
            <a:ext cx="1717817" cy="1893738"/>
          </a:xfrm>
          <a:prstGeom prst="rect">
            <a:avLst/>
          </a:prstGeom>
        </p:spPr>
      </p:pic>
      <p:pic>
        <p:nvPicPr>
          <p:cNvPr id="8" name="Grafik 7">
            <a:extLst>
              <a:ext uri="{FF2B5EF4-FFF2-40B4-BE49-F238E27FC236}">
                <a16:creationId xmlns:a16="http://schemas.microsoft.com/office/drawing/2014/main" id="{4C29A12C-E780-44DF-9F6B-E83E617A8265}"/>
              </a:ext>
            </a:extLst>
          </p:cNvPr>
          <p:cNvPicPr>
            <a:picLocks noChangeAspect="1"/>
          </p:cNvPicPr>
          <p:nvPr/>
        </p:nvPicPr>
        <p:blipFill>
          <a:blip r:embed="rId4"/>
          <a:stretch>
            <a:fillRect/>
          </a:stretch>
        </p:blipFill>
        <p:spPr>
          <a:xfrm>
            <a:off x="9109259" y="1357820"/>
            <a:ext cx="1870832" cy="2158940"/>
          </a:xfrm>
          <a:prstGeom prst="rect">
            <a:avLst/>
          </a:prstGeom>
        </p:spPr>
      </p:pic>
      <p:sp>
        <p:nvSpPr>
          <p:cNvPr id="9" name="Textfeld 8">
            <a:extLst>
              <a:ext uri="{FF2B5EF4-FFF2-40B4-BE49-F238E27FC236}">
                <a16:creationId xmlns:a16="http://schemas.microsoft.com/office/drawing/2014/main" id="{A7CE3E0F-51E1-4821-A078-91907F5495C5}"/>
              </a:ext>
            </a:extLst>
          </p:cNvPr>
          <p:cNvSpPr txBox="1"/>
          <p:nvPr/>
        </p:nvSpPr>
        <p:spPr>
          <a:xfrm>
            <a:off x="369104" y="254335"/>
            <a:ext cx="5660571" cy="400110"/>
          </a:xfrm>
          <a:prstGeom prst="rect">
            <a:avLst/>
          </a:prstGeom>
          <a:noFill/>
        </p:spPr>
        <p:txBody>
          <a:bodyPr wrap="square" rtlCol="0">
            <a:spAutoFit/>
          </a:bodyPr>
          <a:lstStyle/>
          <a:p>
            <a:r>
              <a:rPr lang="de-DE" sz="2000" b="1" u="sng" dirty="0"/>
              <a:t>Verbrennung von Schwefel</a:t>
            </a:r>
          </a:p>
        </p:txBody>
      </p:sp>
      <p:pic>
        <p:nvPicPr>
          <p:cNvPr id="11" name="Grafik 10">
            <a:extLst>
              <a:ext uri="{FF2B5EF4-FFF2-40B4-BE49-F238E27FC236}">
                <a16:creationId xmlns:a16="http://schemas.microsoft.com/office/drawing/2014/main" id="{9F2FC8B5-BC5F-4AD7-9937-4573B9E39E76}"/>
              </a:ext>
            </a:extLst>
          </p:cNvPr>
          <p:cNvPicPr>
            <a:picLocks noChangeAspect="1"/>
          </p:cNvPicPr>
          <p:nvPr/>
        </p:nvPicPr>
        <p:blipFill>
          <a:blip r:embed="rId5"/>
          <a:stretch>
            <a:fillRect/>
          </a:stretch>
        </p:blipFill>
        <p:spPr>
          <a:xfrm>
            <a:off x="421449" y="1792872"/>
            <a:ext cx="2200275" cy="1685925"/>
          </a:xfrm>
          <a:prstGeom prst="rect">
            <a:avLst/>
          </a:prstGeom>
        </p:spPr>
      </p:pic>
      <p:cxnSp>
        <p:nvCxnSpPr>
          <p:cNvPr id="13" name="Gerade Verbindung mit Pfeil 12">
            <a:extLst>
              <a:ext uri="{FF2B5EF4-FFF2-40B4-BE49-F238E27FC236}">
                <a16:creationId xmlns:a16="http://schemas.microsoft.com/office/drawing/2014/main" id="{D3375FD8-93CE-4348-9C1F-8DEA21318134}"/>
              </a:ext>
            </a:extLst>
          </p:cNvPr>
          <p:cNvCxnSpPr/>
          <p:nvPr/>
        </p:nvCxnSpPr>
        <p:spPr>
          <a:xfrm>
            <a:off x="5586408" y="2820604"/>
            <a:ext cx="29749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feld 13">
            <a:extLst>
              <a:ext uri="{FF2B5EF4-FFF2-40B4-BE49-F238E27FC236}">
                <a16:creationId xmlns:a16="http://schemas.microsoft.com/office/drawing/2014/main" id="{12A580B1-DF9B-465A-AEFC-E596980E2F50}"/>
              </a:ext>
            </a:extLst>
          </p:cNvPr>
          <p:cNvSpPr txBox="1"/>
          <p:nvPr/>
        </p:nvSpPr>
        <p:spPr>
          <a:xfrm>
            <a:off x="688070" y="3795964"/>
            <a:ext cx="1524000" cy="369332"/>
          </a:xfrm>
          <a:prstGeom prst="rect">
            <a:avLst/>
          </a:prstGeom>
          <a:noFill/>
        </p:spPr>
        <p:txBody>
          <a:bodyPr wrap="square" rtlCol="0">
            <a:spAutoFit/>
          </a:bodyPr>
          <a:lstStyle/>
          <a:p>
            <a:r>
              <a:rPr lang="de-DE" b="1" dirty="0"/>
              <a:t>Schwefel</a:t>
            </a:r>
          </a:p>
        </p:txBody>
      </p:sp>
      <p:sp>
        <p:nvSpPr>
          <p:cNvPr id="15" name="Textfeld 14">
            <a:extLst>
              <a:ext uri="{FF2B5EF4-FFF2-40B4-BE49-F238E27FC236}">
                <a16:creationId xmlns:a16="http://schemas.microsoft.com/office/drawing/2014/main" id="{0074BDC2-3658-4365-BB4F-5C47EB245610}"/>
              </a:ext>
            </a:extLst>
          </p:cNvPr>
          <p:cNvSpPr txBox="1"/>
          <p:nvPr/>
        </p:nvSpPr>
        <p:spPr>
          <a:xfrm>
            <a:off x="3748123" y="3841291"/>
            <a:ext cx="1450987" cy="369332"/>
          </a:xfrm>
          <a:prstGeom prst="rect">
            <a:avLst/>
          </a:prstGeom>
          <a:noFill/>
        </p:spPr>
        <p:txBody>
          <a:bodyPr wrap="square" rtlCol="0">
            <a:spAutoFit/>
          </a:bodyPr>
          <a:lstStyle/>
          <a:p>
            <a:r>
              <a:rPr lang="de-DE" b="1" dirty="0"/>
              <a:t>Sauerstoff</a:t>
            </a:r>
          </a:p>
        </p:txBody>
      </p:sp>
      <p:sp>
        <p:nvSpPr>
          <p:cNvPr id="16" name="Textfeld 15">
            <a:extLst>
              <a:ext uri="{FF2B5EF4-FFF2-40B4-BE49-F238E27FC236}">
                <a16:creationId xmlns:a16="http://schemas.microsoft.com/office/drawing/2014/main" id="{94B36574-789F-48AA-A18A-4181C33334A9}"/>
              </a:ext>
            </a:extLst>
          </p:cNvPr>
          <p:cNvSpPr txBox="1"/>
          <p:nvPr/>
        </p:nvSpPr>
        <p:spPr>
          <a:xfrm>
            <a:off x="9213763" y="3795964"/>
            <a:ext cx="1837509" cy="369332"/>
          </a:xfrm>
          <a:prstGeom prst="rect">
            <a:avLst/>
          </a:prstGeom>
          <a:noFill/>
        </p:spPr>
        <p:txBody>
          <a:bodyPr wrap="square" rtlCol="0">
            <a:spAutoFit/>
          </a:bodyPr>
          <a:lstStyle/>
          <a:p>
            <a:r>
              <a:rPr lang="de-DE" b="1" dirty="0"/>
              <a:t>Schwefeldioxid</a:t>
            </a:r>
          </a:p>
        </p:txBody>
      </p:sp>
      <p:sp>
        <p:nvSpPr>
          <p:cNvPr id="17" name="Textfeld 16">
            <a:extLst>
              <a:ext uri="{FF2B5EF4-FFF2-40B4-BE49-F238E27FC236}">
                <a16:creationId xmlns:a16="http://schemas.microsoft.com/office/drawing/2014/main" id="{BF87D75E-DACE-4EA6-A590-61709DE23367}"/>
              </a:ext>
            </a:extLst>
          </p:cNvPr>
          <p:cNvSpPr txBox="1"/>
          <p:nvPr/>
        </p:nvSpPr>
        <p:spPr>
          <a:xfrm>
            <a:off x="2855078" y="2555307"/>
            <a:ext cx="356231" cy="369332"/>
          </a:xfrm>
          <a:prstGeom prst="rect">
            <a:avLst/>
          </a:prstGeom>
          <a:noFill/>
        </p:spPr>
        <p:txBody>
          <a:bodyPr wrap="square" rtlCol="0">
            <a:spAutoFit/>
          </a:bodyPr>
          <a:lstStyle/>
          <a:p>
            <a:r>
              <a:rPr lang="de-DE" dirty="0"/>
              <a:t>+</a:t>
            </a:r>
          </a:p>
        </p:txBody>
      </p:sp>
      <p:sp>
        <p:nvSpPr>
          <p:cNvPr id="20" name="Textfeld 19">
            <a:extLst>
              <a:ext uri="{FF2B5EF4-FFF2-40B4-BE49-F238E27FC236}">
                <a16:creationId xmlns:a16="http://schemas.microsoft.com/office/drawing/2014/main" id="{F72B9ED0-6D48-4DB0-A690-1F4AB7A7326B}"/>
              </a:ext>
            </a:extLst>
          </p:cNvPr>
          <p:cNvSpPr txBox="1"/>
          <p:nvPr/>
        </p:nvSpPr>
        <p:spPr>
          <a:xfrm>
            <a:off x="520798" y="4153642"/>
            <a:ext cx="2200275" cy="1200329"/>
          </a:xfrm>
          <a:prstGeom prst="rect">
            <a:avLst/>
          </a:prstGeom>
          <a:noFill/>
        </p:spPr>
        <p:txBody>
          <a:bodyPr wrap="square">
            <a:spAutoFit/>
          </a:bodyPr>
          <a:lstStyle/>
          <a:p>
            <a:r>
              <a:rPr lang="de-DE" i="1" dirty="0">
                <a:solidFill>
                  <a:schemeClr val="tx1"/>
                </a:solidFill>
              </a:rPr>
              <a:t>gelb, fest, nicht wasserlöslich, geringe Härte, spröde, ungiftig</a:t>
            </a:r>
          </a:p>
        </p:txBody>
      </p:sp>
      <p:sp>
        <p:nvSpPr>
          <p:cNvPr id="22" name="Textfeld 21">
            <a:extLst>
              <a:ext uri="{FF2B5EF4-FFF2-40B4-BE49-F238E27FC236}">
                <a16:creationId xmlns:a16="http://schemas.microsoft.com/office/drawing/2014/main" id="{9ADA9F8A-A38B-4BFC-8DE3-124D7092583F}"/>
              </a:ext>
            </a:extLst>
          </p:cNvPr>
          <p:cNvSpPr txBox="1"/>
          <p:nvPr/>
        </p:nvSpPr>
        <p:spPr>
          <a:xfrm>
            <a:off x="3489614" y="4179403"/>
            <a:ext cx="1953365" cy="369332"/>
          </a:xfrm>
          <a:prstGeom prst="rect">
            <a:avLst/>
          </a:prstGeom>
          <a:noFill/>
        </p:spPr>
        <p:txBody>
          <a:bodyPr wrap="square">
            <a:spAutoFit/>
          </a:bodyPr>
          <a:lstStyle/>
          <a:p>
            <a:r>
              <a:rPr lang="de-DE" i="1" dirty="0">
                <a:solidFill>
                  <a:schemeClr val="tx1"/>
                </a:solidFill>
              </a:rPr>
              <a:t>gasförmig, farblos </a:t>
            </a:r>
          </a:p>
        </p:txBody>
      </p:sp>
      <p:sp>
        <p:nvSpPr>
          <p:cNvPr id="24" name="Textfeld 23">
            <a:extLst>
              <a:ext uri="{FF2B5EF4-FFF2-40B4-BE49-F238E27FC236}">
                <a16:creationId xmlns:a16="http://schemas.microsoft.com/office/drawing/2014/main" id="{A337D5EB-D53F-4287-896B-0EB35E526B33}"/>
              </a:ext>
            </a:extLst>
          </p:cNvPr>
          <p:cNvSpPr txBox="1"/>
          <p:nvPr/>
        </p:nvSpPr>
        <p:spPr>
          <a:xfrm>
            <a:off x="8793267" y="4110306"/>
            <a:ext cx="3245834" cy="1477328"/>
          </a:xfrm>
          <a:prstGeom prst="rect">
            <a:avLst/>
          </a:prstGeom>
          <a:noFill/>
        </p:spPr>
        <p:txBody>
          <a:bodyPr wrap="square">
            <a:spAutoFit/>
          </a:bodyPr>
          <a:lstStyle/>
          <a:p>
            <a:r>
              <a:rPr lang="de-DE" sz="1800" i="1" dirty="0"/>
              <a:t>farbloses, stechend riechendes und sauer schmeckendes, giftiges  Gas.</a:t>
            </a:r>
          </a:p>
          <a:p>
            <a:r>
              <a:rPr lang="de-DE" sz="1800" i="1" dirty="0"/>
              <a:t>Löst sich in Wasser und bildet eine Säure („Schweflige Säure“)</a:t>
            </a:r>
            <a:endParaRPr lang="de-DE" i="1" dirty="0">
              <a:solidFill>
                <a:schemeClr val="tx1"/>
              </a:solidFill>
            </a:endParaRPr>
          </a:p>
        </p:txBody>
      </p:sp>
      <p:sp>
        <p:nvSpPr>
          <p:cNvPr id="25" name="Textfeld 24">
            <a:extLst>
              <a:ext uri="{FF2B5EF4-FFF2-40B4-BE49-F238E27FC236}">
                <a16:creationId xmlns:a16="http://schemas.microsoft.com/office/drawing/2014/main" id="{D6DD91DF-34A4-43FA-8600-2FE43A1A1388}"/>
              </a:ext>
            </a:extLst>
          </p:cNvPr>
          <p:cNvSpPr txBox="1"/>
          <p:nvPr/>
        </p:nvSpPr>
        <p:spPr>
          <a:xfrm>
            <a:off x="6078951" y="2924639"/>
            <a:ext cx="2481943" cy="923330"/>
          </a:xfrm>
          <a:prstGeom prst="rect">
            <a:avLst/>
          </a:prstGeom>
          <a:noFill/>
        </p:spPr>
        <p:txBody>
          <a:bodyPr wrap="square" rtlCol="0">
            <a:spAutoFit/>
          </a:bodyPr>
          <a:lstStyle/>
          <a:p>
            <a:r>
              <a:rPr lang="de-DE" i="1" dirty="0"/>
              <a:t>verbrennt mit blauer Flamme, exotherme Reaktion</a:t>
            </a:r>
          </a:p>
        </p:txBody>
      </p:sp>
      <p:grpSp>
        <p:nvGrpSpPr>
          <p:cNvPr id="161" name="Gruppieren 160">
            <a:extLst>
              <a:ext uri="{FF2B5EF4-FFF2-40B4-BE49-F238E27FC236}">
                <a16:creationId xmlns:a16="http://schemas.microsoft.com/office/drawing/2014/main" id="{5ED848A6-0904-4E55-8781-F8F6D53CA206}"/>
              </a:ext>
            </a:extLst>
          </p:cNvPr>
          <p:cNvGrpSpPr/>
          <p:nvPr/>
        </p:nvGrpSpPr>
        <p:grpSpPr>
          <a:xfrm>
            <a:off x="487175" y="5613813"/>
            <a:ext cx="1885193" cy="818508"/>
            <a:chOff x="402940" y="5717630"/>
            <a:chExt cx="1885193" cy="818508"/>
          </a:xfrm>
        </p:grpSpPr>
        <p:grpSp>
          <p:nvGrpSpPr>
            <p:cNvPr id="83" name="Gruppieren 82">
              <a:extLst>
                <a:ext uri="{FF2B5EF4-FFF2-40B4-BE49-F238E27FC236}">
                  <a16:creationId xmlns:a16="http://schemas.microsoft.com/office/drawing/2014/main" id="{44EFFDB1-DA00-4A31-90A7-55FFBCDF2F35}"/>
                </a:ext>
              </a:extLst>
            </p:cNvPr>
            <p:cNvGrpSpPr/>
            <p:nvPr/>
          </p:nvGrpSpPr>
          <p:grpSpPr>
            <a:xfrm rot="18912882">
              <a:off x="402940" y="5717630"/>
              <a:ext cx="879773" cy="809756"/>
              <a:chOff x="3680655" y="3294394"/>
              <a:chExt cx="2102552" cy="1911321"/>
            </a:xfrm>
          </p:grpSpPr>
          <p:sp>
            <p:nvSpPr>
              <p:cNvPr id="129" name="Ellipse 128">
                <a:extLst>
                  <a:ext uri="{FF2B5EF4-FFF2-40B4-BE49-F238E27FC236}">
                    <a16:creationId xmlns:a16="http://schemas.microsoft.com/office/drawing/2014/main" id="{02FD33FD-4BCD-40E1-8440-836063E80D17}"/>
                  </a:ext>
                </a:extLst>
              </p:cNvPr>
              <p:cNvSpPr/>
              <p:nvPr/>
            </p:nvSpPr>
            <p:spPr>
              <a:xfrm>
                <a:off x="4431559" y="329439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0" name="Ellipse 129">
                <a:extLst>
                  <a:ext uri="{FF2B5EF4-FFF2-40B4-BE49-F238E27FC236}">
                    <a16:creationId xmlns:a16="http://schemas.microsoft.com/office/drawing/2014/main" id="{DB9647BD-2DFB-4E41-9520-DCB8ADE9D655}"/>
                  </a:ext>
                </a:extLst>
              </p:cNvPr>
              <p:cNvSpPr/>
              <p:nvPr/>
            </p:nvSpPr>
            <p:spPr>
              <a:xfrm>
                <a:off x="4937606" y="352046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Ellipse 130">
                <a:extLst>
                  <a:ext uri="{FF2B5EF4-FFF2-40B4-BE49-F238E27FC236}">
                    <a16:creationId xmlns:a16="http://schemas.microsoft.com/office/drawing/2014/main" id="{723D2F21-4AAF-44FF-924E-A83841BED930}"/>
                  </a:ext>
                </a:extLst>
              </p:cNvPr>
              <p:cNvSpPr/>
              <p:nvPr/>
            </p:nvSpPr>
            <p:spPr>
              <a:xfrm>
                <a:off x="5217149" y="40073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2" name="Ellipse 131">
                <a:extLst>
                  <a:ext uri="{FF2B5EF4-FFF2-40B4-BE49-F238E27FC236}">
                    <a16:creationId xmlns:a16="http://schemas.microsoft.com/office/drawing/2014/main" id="{FDDCDB1C-471F-4611-AB2B-651D978C8898}"/>
                  </a:ext>
                </a:extLst>
              </p:cNvPr>
              <p:cNvSpPr/>
              <p:nvPr/>
            </p:nvSpPr>
            <p:spPr>
              <a:xfrm>
                <a:off x="4979172" y="450359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3" name="Ellipse 132">
                <a:extLst>
                  <a:ext uri="{FF2B5EF4-FFF2-40B4-BE49-F238E27FC236}">
                    <a16:creationId xmlns:a16="http://schemas.microsoft.com/office/drawing/2014/main" id="{9277E3F1-DA4A-470E-B103-68F49EEF7CE1}"/>
                  </a:ext>
                </a:extLst>
              </p:cNvPr>
              <p:cNvSpPr/>
              <p:nvPr/>
            </p:nvSpPr>
            <p:spPr>
              <a:xfrm>
                <a:off x="4432756" y="46396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Ellipse 133">
                <a:extLst>
                  <a:ext uri="{FF2B5EF4-FFF2-40B4-BE49-F238E27FC236}">
                    <a16:creationId xmlns:a16="http://schemas.microsoft.com/office/drawing/2014/main" id="{CB9626E7-1F74-4D20-9447-68C4FF2795BF}"/>
                  </a:ext>
                </a:extLst>
              </p:cNvPr>
              <p:cNvSpPr/>
              <p:nvPr/>
            </p:nvSpPr>
            <p:spPr>
              <a:xfrm>
                <a:off x="3921120" y="4473131"/>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Ellipse 134">
                <a:extLst>
                  <a:ext uri="{FF2B5EF4-FFF2-40B4-BE49-F238E27FC236}">
                    <a16:creationId xmlns:a16="http://schemas.microsoft.com/office/drawing/2014/main" id="{02ED21A8-83BC-4046-BB85-90CEA2C9AA7F}"/>
                  </a:ext>
                </a:extLst>
              </p:cNvPr>
              <p:cNvSpPr/>
              <p:nvPr/>
            </p:nvSpPr>
            <p:spPr>
              <a:xfrm>
                <a:off x="3680655" y="4007357"/>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Ellipse 135">
                <a:extLst>
                  <a:ext uri="{FF2B5EF4-FFF2-40B4-BE49-F238E27FC236}">
                    <a16:creationId xmlns:a16="http://schemas.microsoft.com/office/drawing/2014/main" id="{18058974-43A0-4C54-B7FA-F7E6BDFA5A92}"/>
                  </a:ext>
                </a:extLst>
              </p:cNvPr>
              <p:cNvSpPr/>
              <p:nvPr/>
            </p:nvSpPr>
            <p:spPr>
              <a:xfrm>
                <a:off x="3904188" y="3491956"/>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4" name="Gruppieren 83">
              <a:extLst>
                <a:ext uri="{FF2B5EF4-FFF2-40B4-BE49-F238E27FC236}">
                  <a16:creationId xmlns:a16="http://schemas.microsoft.com/office/drawing/2014/main" id="{1E3B88B0-2351-4113-BC7E-66FFC594DD58}"/>
                </a:ext>
              </a:extLst>
            </p:cNvPr>
            <p:cNvGrpSpPr/>
            <p:nvPr/>
          </p:nvGrpSpPr>
          <p:grpSpPr>
            <a:xfrm rot="18912882">
              <a:off x="604024" y="5719380"/>
              <a:ext cx="879773" cy="809756"/>
              <a:chOff x="3680655" y="3294394"/>
              <a:chExt cx="2102552" cy="1911321"/>
            </a:xfrm>
          </p:grpSpPr>
          <p:sp>
            <p:nvSpPr>
              <p:cNvPr id="121" name="Ellipse 120">
                <a:extLst>
                  <a:ext uri="{FF2B5EF4-FFF2-40B4-BE49-F238E27FC236}">
                    <a16:creationId xmlns:a16="http://schemas.microsoft.com/office/drawing/2014/main" id="{1471900E-A342-4912-87E9-6C8D598D6710}"/>
                  </a:ext>
                </a:extLst>
              </p:cNvPr>
              <p:cNvSpPr/>
              <p:nvPr/>
            </p:nvSpPr>
            <p:spPr>
              <a:xfrm>
                <a:off x="4431559" y="329439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2" name="Ellipse 121">
                <a:extLst>
                  <a:ext uri="{FF2B5EF4-FFF2-40B4-BE49-F238E27FC236}">
                    <a16:creationId xmlns:a16="http://schemas.microsoft.com/office/drawing/2014/main" id="{7CDAF836-A086-48D9-BFFC-DC85D3227DBD}"/>
                  </a:ext>
                </a:extLst>
              </p:cNvPr>
              <p:cNvSpPr/>
              <p:nvPr/>
            </p:nvSpPr>
            <p:spPr>
              <a:xfrm>
                <a:off x="4937606" y="352046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3" name="Ellipse 122">
                <a:extLst>
                  <a:ext uri="{FF2B5EF4-FFF2-40B4-BE49-F238E27FC236}">
                    <a16:creationId xmlns:a16="http://schemas.microsoft.com/office/drawing/2014/main" id="{B32F87DD-9A64-4F8A-AD2F-71DA559B6088}"/>
                  </a:ext>
                </a:extLst>
              </p:cNvPr>
              <p:cNvSpPr/>
              <p:nvPr/>
            </p:nvSpPr>
            <p:spPr>
              <a:xfrm>
                <a:off x="5217149" y="40073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Ellipse 123">
                <a:extLst>
                  <a:ext uri="{FF2B5EF4-FFF2-40B4-BE49-F238E27FC236}">
                    <a16:creationId xmlns:a16="http://schemas.microsoft.com/office/drawing/2014/main" id="{224E89CD-033B-4D11-8B5D-AB7A32093B0A}"/>
                  </a:ext>
                </a:extLst>
              </p:cNvPr>
              <p:cNvSpPr/>
              <p:nvPr/>
            </p:nvSpPr>
            <p:spPr>
              <a:xfrm>
                <a:off x="4979172" y="450359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5" name="Ellipse 124">
                <a:extLst>
                  <a:ext uri="{FF2B5EF4-FFF2-40B4-BE49-F238E27FC236}">
                    <a16:creationId xmlns:a16="http://schemas.microsoft.com/office/drawing/2014/main" id="{1063B53E-95F0-4B13-A2F0-CE650E880384}"/>
                  </a:ext>
                </a:extLst>
              </p:cNvPr>
              <p:cNvSpPr/>
              <p:nvPr/>
            </p:nvSpPr>
            <p:spPr>
              <a:xfrm>
                <a:off x="4432756" y="46396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6" name="Ellipse 125">
                <a:extLst>
                  <a:ext uri="{FF2B5EF4-FFF2-40B4-BE49-F238E27FC236}">
                    <a16:creationId xmlns:a16="http://schemas.microsoft.com/office/drawing/2014/main" id="{5F3B9836-F64A-40C5-8C2A-16E0D9DCF467}"/>
                  </a:ext>
                </a:extLst>
              </p:cNvPr>
              <p:cNvSpPr/>
              <p:nvPr/>
            </p:nvSpPr>
            <p:spPr>
              <a:xfrm>
                <a:off x="3921120" y="4473131"/>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Ellipse 126">
                <a:extLst>
                  <a:ext uri="{FF2B5EF4-FFF2-40B4-BE49-F238E27FC236}">
                    <a16:creationId xmlns:a16="http://schemas.microsoft.com/office/drawing/2014/main" id="{02A63874-D3A0-4BAF-A10F-97B5D5486DDB}"/>
                  </a:ext>
                </a:extLst>
              </p:cNvPr>
              <p:cNvSpPr/>
              <p:nvPr/>
            </p:nvSpPr>
            <p:spPr>
              <a:xfrm>
                <a:off x="3680655" y="4007357"/>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Ellipse 127">
                <a:extLst>
                  <a:ext uri="{FF2B5EF4-FFF2-40B4-BE49-F238E27FC236}">
                    <a16:creationId xmlns:a16="http://schemas.microsoft.com/office/drawing/2014/main" id="{8F45B7EA-D429-44B5-9F94-1AA16BB7C2BA}"/>
                  </a:ext>
                </a:extLst>
              </p:cNvPr>
              <p:cNvSpPr/>
              <p:nvPr/>
            </p:nvSpPr>
            <p:spPr>
              <a:xfrm>
                <a:off x="3904188" y="3491956"/>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5" name="Gruppieren 84">
              <a:extLst>
                <a:ext uri="{FF2B5EF4-FFF2-40B4-BE49-F238E27FC236}">
                  <a16:creationId xmlns:a16="http://schemas.microsoft.com/office/drawing/2014/main" id="{BAF7FEE6-B0A2-4244-A14E-1411A651A7F8}"/>
                </a:ext>
              </a:extLst>
            </p:cNvPr>
            <p:cNvGrpSpPr/>
            <p:nvPr/>
          </p:nvGrpSpPr>
          <p:grpSpPr>
            <a:xfrm rot="18912882">
              <a:off x="805108" y="5721131"/>
              <a:ext cx="879773" cy="809756"/>
              <a:chOff x="3680655" y="3294394"/>
              <a:chExt cx="2102552" cy="1911321"/>
            </a:xfrm>
          </p:grpSpPr>
          <p:sp>
            <p:nvSpPr>
              <p:cNvPr id="113" name="Ellipse 112">
                <a:extLst>
                  <a:ext uri="{FF2B5EF4-FFF2-40B4-BE49-F238E27FC236}">
                    <a16:creationId xmlns:a16="http://schemas.microsoft.com/office/drawing/2014/main" id="{C4355D44-78BB-4A2D-AE03-513A08B5FD92}"/>
                  </a:ext>
                </a:extLst>
              </p:cNvPr>
              <p:cNvSpPr/>
              <p:nvPr/>
            </p:nvSpPr>
            <p:spPr>
              <a:xfrm>
                <a:off x="4431559" y="329439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Ellipse 113">
                <a:extLst>
                  <a:ext uri="{FF2B5EF4-FFF2-40B4-BE49-F238E27FC236}">
                    <a16:creationId xmlns:a16="http://schemas.microsoft.com/office/drawing/2014/main" id="{FCA9BB1B-00AB-4FA8-A762-558626AE256C}"/>
                  </a:ext>
                </a:extLst>
              </p:cNvPr>
              <p:cNvSpPr/>
              <p:nvPr/>
            </p:nvSpPr>
            <p:spPr>
              <a:xfrm>
                <a:off x="4937606" y="352046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Ellipse 114">
                <a:extLst>
                  <a:ext uri="{FF2B5EF4-FFF2-40B4-BE49-F238E27FC236}">
                    <a16:creationId xmlns:a16="http://schemas.microsoft.com/office/drawing/2014/main" id="{3879B94C-C35E-44B6-AE14-C37566ADAC90}"/>
                  </a:ext>
                </a:extLst>
              </p:cNvPr>
              <p:cNvSpPr/>
              <p:nvPr/>
            </p:nvSpPr>
            <p:spPr>
              <a:xfrm>
                <a:off x="5217149" y="40073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Ellipse 115">
                <a:extLst>
                  <a:ext uri="{FF2B5EF4-FFF2-40B4-BE49-F238E27FC236}">
                    <a16:creationId xmlns:a16="http://schemas.microsoft.com/office/drawing/2014/main" id="{AC8896B2-0938-4A1C-A245-F179CB915986}"/>
                  </a:ext>
                </a:extLst>
              </p:cNvPr>
              <p:cNvSpPr/>
              <p:nvPr/>
            </p:nvSpPr>
            <p:spPr>
              <a:xfrm>
                <a:off x="4979172" y="450359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Ellipse 116">
                <a:extLst>
                  <a:ext uri="{FF2B5EF4-FFF2-40B4-BE49-F238E27FC236}">
                    <a16:creationId xmlns:a16="http://schemas.microsoft.com/office/drawing/2014/main" id="{B56ECC6A-D39B-42D7-AC07-A86509FABD59}"/>
                  </a:ext>
                </a:extLst>
              </p:cNvPr>
              <p:cNvSpPr/>
              <p:nvPr/>
            </p:nvSpPr>
            <p:spPr>
              <a:xfrm>
                <a:off x="4432756" y="46396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Ellipse 117">
                <a:extLst>
                  <a:ext uri="{FF2B5EF4-FFF2-40B4-BE49-F238E27FC236}">
                    <a16:creationId xmlns:a16="http://schemas.microsoft.com/office/drawing/2014/main" id="{9AB49142-B37F-4B32-8CC0-77F841C054A9}"/>
                  </a:ext>
                </a:extLst>
              </p:cNvPr>
              <p:cNvSpPr/>
              <p:nvPr/>
            </p:nvSpPr>
            <p:spPr>
              <a:xfrm>
                <a:off x="3921120" y="4473131"/>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Ellipse 118">
                <a:extLst>
                  <a:ext uri="{FF2B5EF4-FFF2-40B4-BE49-F238E27FC236}">
                    <a16:creationId xmlns:a16="http://schemas.microsoft.com/office/drawing/2014/main" id="{683FA10F-0AAD-4699-8789-F6AA9C279B9A}"/>
                  </a:ext>
                </a:extLst>
              </p:cNvPr>
              <p:cNvSpPr/>
              <p:nvPr/>
            </p:nvSpPr>
            <p:spPr>
              <a:xfrm>
                <a:off x="3680655" y="4007357"/>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Ellipse 119">
                <a:extLst>
                  <a:ext uri="{FF2B5EF4-FFF2-40B4-BE49-F238E27FC236}">
                    <a16:creationId xmlns:a16="http://schemas.microsoft.com/office/drawing/2014/main" id="{A2096F64-A246-43AC-B08A-7CCA88E265F2}"/>
                  </a:ext>
                </a:extLst>
              </p:cNvPr>
              <p:cNvSpPr/>
              <p:nvPr/>
            </p:nvSpPr>
            <p:spPr>
              <a:xfrm>
                <a:off x="3904188" y="3491956"/>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6" name="Gruppieren 85">
              <a:extLst>
                <a:ext uri="{FF2B5EF4-FFF2-40B4-BE49-F238E27FC236}">
                  <a16:creationId xmlns:a16="http://schemas.microsoft.com/office/drawing/2014/main" id="{169249FF-4CD1-4571-9636-91C092802235}"/>
                </a:ext>
              </a:extLst>
            </p:cNvPr>
            <p:cNvGrpSpPr/>
            <p:nvPr/>
          </p:nvGrpSpPr>
          <p:grpSpPr>
            <a:xfrm rot="18912882">
              <a:off x="1006192" y="5722881"/>
              <a:ext cx="879773" cy="809756"/>
              <a:chOff x="3680655" y="3294394"/>
              <a:chExt cx="2102552" cy="1911321"/>
            </a:xfrm>
          </p:grpSpPr>
          <p:sp>
            <p:nvSpPr>
              <p:cNvPr id="105" name="Ellipse 104">
                <a:extLst>
                  <a:ext uri="{FF2B5EF4-FFF2-40B4-BE49-F238E27FC236}">
                    <a16:creationId xmlns:a16="http://schemas.microsoft.com/office/drawing/2014/main" id="{8F2A242A-4B19-4B54-86F5-AEE9E0BCC69D}"/>
                  </a:ext>
                </a:extLst>
              </p:cNvPr>
              <p:cNvSpPr/>
              <p:nvPr/>
            </p:nvSpPr>
            <p:spPr>
              <a:xfrm>
                <a:off x="4431559" y="329439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Ellipse 105">
                <a:extLst>
                  <a:ext uri="{FF2B5EF4-FFF2-40B4-BE49-F238E27FC236}">
                    <a16:creationId xmlns:a16="http://schemas.microsoft.com/office/drawing/2014/main" id="{3888749D-3856-49C6-A886-24FACA929766}"/>
                  </a:ext>
                </a:extLst>
              </p:cNvPr>
              <p:cNvSpPr/>
              <p:nvPr/>
            </p:nvSpPr>
            <p:spPr>
              <a:xfrm>
                <a:off x="4937606" y="352046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106">
                <a:extLst>
                  <a:ext uri="{FF2B5EF4-FFF2-40B4-BE49-F238E27FC236}">
                    <a16:creationId xmlns:a16="http://schemas.microsoft.com/office/drawing/2014/main" id="{71E8C5DC-F195-4940-A406-D39A2D003BCC}"/>
                  </a:ext>
                </a:extLst>
              </p:cNvPr>
              <p:cNvSpPr/>
              <p:nvPr/>
            </p:nvSpPr>
            <p:spPr>
              <a:xfrm>
                <a:off x="5217149" y="40073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Ellipse 107">
                <a:extLst>
                  <a:ext uri="{FF2B5EF4-FFF2-40B4-BE49-F238E27FC236}">
                    <a16:creationId xmlns:a16="http://schemas.microsoft.com/office/drawing/2014/main" id="{43E6DF07-63D1-43FD-8F73-A50F0E586482}"/>
                  </a:ext>
                </a:extLst>
              </p:cNvPr>
              <p:cNvSpPr/>
              <p:nvPr/>
            </p:nvSpPr>
            <p:spPr>
              <a:xfrm>
                <a:off x="4979172" y="450359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Ellipse 108">
                <a:extLst>
                  <a:ext uri="{FF2B5EF4-FFF2-40B4-BE49-F238E27FC236}">
                    <a16:creationId xmlns:a16="http://schemas.microsoft.com/office/drawing/2014/main" id="{7EFBBD66-0615-425F-8031-30CDF5440432}"/>
                  </a:ext>
                </a:extLst>
              </p:cNvPr>
              <p:cNvSpPr/>
              <p:nvPr/>
            </p:nvSpPr>
            <p:spPr>
              <a:xfrm>
                <a:off x="4432756" y="46396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Ellipse 109">
                <a:extLst>
                  <a:ext uri="{FF2B5EF4-FFF2-40B4-BE49-F238E27FC236}">
                    <a16:creationId xmlns:a16="http://schemas.microsoft.com/office/drawing/2014/main" id="{BB79BF96-47E6-42E8-B4CA-086B63BED264}"/>
                  </a:ext>
                </a:extLst>
              </p:cNvPr>
              <p:cNvSpPr/>
              <p:nvPr/>
            </p:nvSpPr>
            <p:spPr>
              <a:xfrm>
                <a:off x="3921120" y="4473131"/>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Ellipse 110">
                <a:extLst>
                  <a:ext uri="{FF2B5EF4-FFF2-40B4-BE49-F238E27FC236}">
                    <a16:creationId xmlns:a16="http://schemas.microsoft.com/office/drawing/2014/main" id="{9A3D4072-8048-4FA2-BC69-65A8B0510332}"/>
                  </a:ext>
                </a:extLst>
              </p:cNvPr>
              <p:cNvSpPr/>
              <p:nvPr/>
            </p:nvSpPr>
            <p:spPr>
              <a:xfrm>
                <a:off x="3680655" y="4007357"/>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Ellipse 111">
                <a:extLst>
                  <a:ext uri="{FF2B5EF4-FFF2-40B4-BE49-F238E27FC236}">
                    <a16:creationId xmlns:a16="http://schemas.microsoft.com/office/drawing/2014/main" id="{BA638BFC-D57C-41EA-93F4-5FB53F09F5C4}"/>
                  </a:ext>
                </a:extLst>
              </p:cNvPr>
              <p:cNvSpPr/>
              <p:nvPr/>
            </p:nvSpPr>
            <p:spPr>
              <a:xfrm>
                <a:off x="3904188" y="3491956"/>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7" name="Gruppieren 86">
              <a:extLst>
                <a:ext uri="{FF2B5EF4-FFF2-40B4-BE49-F238E27FC236}">
                  <a16:creationId xmlns:a16="http://schemas.microsoft.com/office/drawing/2014/main" id="{EF20035A-A3AE-48A8-8F6C-B899A649F651}"/>
                </a:ext>
              </a:extLst>
            </p:cNvPr>
            <p:cNvGrpSpPr/>
            <p:nvPr/>
          </p:nvGrpSpPr>
          <p:grpSpPr>
            <a:xfrm rot="18912882">
              <a:off x="1207276" y="5724632"/>
              <a:ext cx="879773" cy="809756"/>
              <a:chOff x="3680655" y="3294394"/>
              <a:chExt cx="2102552" cy="1911321"/>
            </a:xfrm>
          </p:grpSpPr>
          <p:sp>
            <p:nvSpPr>
              <p:cNvPr id="97" name="Ellipse 96">
                <a:extLst>
                  <a:ext uri="{FF2B5EF4-FFF2-40B4-BE49-F238E27FC236}">
                    <a16:creationId xmlns:a16="http://schemas.microsoft.com/office/drawing/2014/main" id="{399A6BDA-9A03-49D3-9309-D4F3E8BFE47B}"/>
                  </a:ext>
                </a:extLst>
              </p:cNvPr>
              <p:cNvSpPr/>
              <p:nvPr/>
            </p:nvSpPr>
            <p:spPr>
              <a:xfrm>
                <a:off x="4431559" y="329439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Ellipse 97">
                <a:extLst>
                  <a:ext uri="{FF2B5EF4-FFF2-40B4-BE49-F238E27FC236}">
                    <a16:creationId xmlns:a16="http://schemas.microsoft.com/office/drawing/2014/main" id="{4EA8C7C1-F385-4253-BDEB-9833F2C21475}"/>
                  </a:ext>
                </a:extLst>
              </p:cNvPr>
              <p:cNvSpPr/>
              <p:nvPr/>
            </p:nvSpPr>
            <p:spPr>
              <a:xfrm>
                <a:off x="4937606" y="352046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Ellipse 98">
                <a:extLst>
                  <a:ext uri="{FF2B5EF4-FFF2-40B4-BE49-F238E27FC236}">
                    <a16:creationId xmlns:a16="http://schemas.microsoft.com/office/drawing/2014/main" id="{45805211-F8F0-40A2-A10A-CD3F25BD8E5B}"/>
                  </a:ext>
                </a:extLst>
              </p:cNvPr>
              <p:cNvSpPr/>
              <p:nvPr/>
            </p:nvSpPr>
            <p:spPr>
              <a:xfrm>
                <a:off x="5217149" y="40073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Ellipse 99">
                <a:extLst>
                  <a:ext uri="{FF2B5EF4-FFF2-40B4-BE49-F238E27FC236}">
                    <a16:creationId xmlns:a16="http://schemas.microsoft.com/office/drawing/2014/main" id="{07D0ED88-62B3-4DAE-9FEA-33B661723216}"/>
                  </a:ext>
                </a:extLst>
              </p:cNvPr>
              <p:cNvSpPr/>
              <p:nvPr/>
            </p:nvSpPr>
            <p:spPr>
              <a:xfrm>
                <a:off x="4979172" y="450359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Ellipse 100">
                <a:extLst>
                  <a:ext uri="{FF2B5EF4-FFF2-40B4-BE49-F238E27FC236}">
                    <a16:creationId xmlns:a16="http://schemas.microsoft.com/office/drawing/2014/main" id="{8628C318-8C24-4FBF-8190-8FB0B6D81484}"/>
                  </a:ext>
                </a:extLst>
              </p:cNvPr>
              <p:cNvSpPr/>
              <p:nvPr/>
            </p:nvSpPr>
            <p:spPr>
              <a:xfrm>
                <a:off x="4432756" y="46396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2" name="Ellipse 101">
                <a:extLst>
                  <a:ext uri="{FF2B5EF4-FFF2-40B4-BE49-F238E27FC236}">
                    <a16:creationId xmlns:a16="http://schemas.microsoft.com/office/drawing/2014/main" id="{9CEA3BC9-5333-4347-AA99-E74CEA9ADF07}"/>
                  </a:ext>
                </a:extLst>
              </p:cNvPr>
              <p:cNvSpPr/>
              <p:nvPr/>
            </p:nvSpPr>
            <p:spPr>
              <a:xfrm>
                <a:off x="3921120" y="4473131"/>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a:extLst>
                  <a:ext uri="{FF2B5EF4-FFF2-40B4-BE49-F238E27FC236}">
                    <a16:creationId xmlns:a16="http://schemas.microsoft.com/office/drawing/2014/main" id="{3F85C749-C04B-43C7-9CB6-9082EDA418FF}"/>
                  </a:ext>
                </a:extLst>
              </p:cNvPr>
              <p:cNvSpPr/>
              <p:nvPr/>
            </p:nvSpPr>
            <p:spPr>
              <a:xfrm>
                <a:off x="3680655" y="4007357"/>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a:extLst>
                  <a:ext uri="{FF2B5EF4-FFF2-40B4-BE49-F238E27FC236}">
                    <a16:creationId xmlns:a16="http://schemas.microsoft.com/office/drawing/2014/main" id="{B8B15E9F-2D0B-4994-B0C3-335D480318A7}"/>
                  </a:ext>
                </a:extLst>
              </p:cNvPr>
              <p:cNvSpPr/>
              <p:nvPr/>
            </p:nvSpPr>
            <p:spPr>
              <a:xfrm>
                <a:off x="3904188" y="3491956"/>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8" name="Gruppieren 87">
              <a:extLst>
                <a:ext uri="{FF2B5EF4-FFF2-40B4-BE49-F238E27FC236}">
                  <a16:creationId xmlns:a16="http://schemas.microsoft.com/office/drawing/2014/main" id="{E686C4A8-6805-4366-96ED-83ACCC4ED9BF}"/>
                </a:ext>
              </a:extLst>
            </p:cNvPr>
            <p:cNvGrpSpPr/>
            <p:nvPr/>
          </p:nvGrpSpPr>
          <p:grpSpPr>
            <a:xfrm rot="18912882">
              <a:off x="1408360" y="5726382"/>
              <a:ext cx="879773" cy="809756"/>
              <a:chOff x="3680655" y="3294394"/>
              <a:chExt cx="2102552" cy="1911321"/>
            </a:xfrm>
          </p:grpSpPr>
          <p:sp>
            <p:nvSpPr>
              <p:cNvPr id="89" name="Ellipse 88">
                <a:extLst>
                  <a:ext uri="{FF2B5EF4-FFF2-40B4-BE49-F238E27FC236}">
                    <a16:creationId xmlns:a16="http://schemas.microsoft.com/office/drawing/2014/main" id="{57E99CFB-547E-488B-B28C-7B515BA01E7D}"/>
                  </a:ext>
                </a:extLst>
              </p:cNvPr>
              <p:cNvSpPr/>
              <p:nvPr/>
            </p:nvSpPr>
            <p:spPr>
              <a:xfrm>
                <a:off x="4431559" y="329439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a:extLst>
                  <a:ext uri="{FF2B5EF4-FFF2-40B4-BE49-F238E27FC236}">
                    <a16:creationId xmlns:a16="http://schemas.microsoft.com/office/drawing/2014/main" id="{D50AE2B1-F4B0-4C98-B883-FF7EE202340E}"/>
                  </a:ext>
                </a:extLst>
              </p:cNvPr>
              <p:cNvSpPr/>
              <p:nvPr/>
            </p:nvSpPr>
            <p:spPr>
              <a:xfrm>
                <a:off x="4937606" y="3520464"/>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a:extLst>
                  <a:ext uri="{FF2B5EF4-FFF2-40B4-BE49-F238E27FC236}">
                    <a16:creationId xmlns:a16="http://schemas.microsoft.com/office/drawing/2014/main" id="{381F2EC5-337C-4174-AE5F-AA7C645D649B}"/>
                  </a:ext>
                </a:extLst>
              </p:cNvPr>
              <p:cNvSpPr/>
              <p:nvPr/>
            </p:nvSpPr>
            <p:spPr>
              <a:xfrm>
                <a:off x="5217149" y="40073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a:extLst>
                  <a:ext uri="{FF2B5EF4-FFF2-40B4-BE49-F238E27FC236}">
                    <a16:creationId xmlns:a16="http://schemas.microsoft.com/office/drawing/2014/main" id="{EC73DE39-F2CA-40DA-B84A-DD929B6F9A24}"/>
                  </a:ext>
                </a:extLst>
              </p:cNvPr>
              <p:cNvSpPr/>
              <p:nvPr/>
            </p:nvSpPr>
            <p:spPr>
              <a:xfrm>
                <a:off x="4979172" y="450359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a:extLst>
                  <a:ext uri="{FF2B5EF4-FFF2-40B4-BE49-F238E27FC236}">
                    <a16:creationId xmlns:a16="http://schemas.microsoft.com/office/drawing/2014/main" id="{DB3D1137-B8D2-4D1F-AFE1-A0414085484B}"/>
                  </a:ext>
                </a:extLst>
              </p:cNvPr>
              <p:cNvSpPr/>
              <p:nvPr/>
            </p:nvSpPr>
            <p:spPr>
              <a:xfrm>
                <a:off x="4432756" y="4639658"/>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Ellipse 93">
                <a:extLst>
                  <a:ext uri="{FF2B5EF4-FFF2-40B4-BE49-F238E27FC236}">
                    <a16:creationId xmlns:a16="http://schemas.microsoft.com/office/drawing/2014/main" id="{D285173D-DDC8-4377-A58B-54D2F1A5A8A9}"/>
                  </a:ext>
                </a:extLst>
              </p:cNvPr>
              <p:cNvSpPr/>
              <p:nvPr/>
            </p:nvSpPr>
            <p:spPr>
              <a:xfrm>
                <a:off x="3921120" y="4473131"/>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a:extLst>
                  <a:ext uri="{FF2B5EF4-FFF2-40B4-BE49-F238E27FC236}">
                    <a16:creationId xmlns:a16="http://schemas.microsoft.com/office/drawing/2014/main" id="{1B3D3610-908B-4EC6-9FC3-2A65141AF963}"/>
                  </a:ext>
                </a:extLst>
              </p:cNvPr>
              <p:cNvSpPr/>
              <p:nvPr/>
            </p:nvSpPr>
            <p:spPr>
              <a:xfrm>
                <a:off x="3680655" y="4007357"/>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a:extLst>
                  <a:ext uri="{FF2B5EF4-FFF2-40B4-BE49-F238E27FC236}">
                    <a16:creationId xmlns:a16="http://schemas.microsoft.com/office/drawing/2014/main" id="{3926783E-CED3-4B39-A418-5193F32964F0}"/>
                  </a:ext>
                </a:extLst>
              </p:cNvPr>
              <p:cNvSpPr/>
              <p:nvPr/>
            </p:nvSpPr>
            <p:spPr>
              <a:xfrm>
                <a:off x="3904188" y="3491956"/>
                <a:ext cx="566058" cy="56605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48" name="Gruppieren 147">
            <a:extLst>
              <a:ext uri="{FF2B5EF4-FFF2-40B4-BE49-F238E27FC236}">
                <a16:creationId xmlns:a16="http://schemas.microsoft.com/office/drawing/2014/main" id="{5C0B4D5B-8F3A-41CD-936D-2DA0F77205CF}"/>
              </a:ext>
            </a:extLst>
          </p:cNvPr>
          <p:cNvGrpSpPr/>
          <p:nvPr/>
        </p:nvGrpSpPr>
        <p:grpSpPr>
          <a:xfrm>
            <a:off x="3832320" y="5604903"/>
            <a:ext cx="1060819" cy="818017"/>
            <a:chOff x="3832320" y="5604903"/>
            <a:chExt cx="1060819" cy="818017"/>
          </a:xfrm>
        </p:grpSpPr>
        <p:grpSp>
          <p:nvGrpSpPr>
            <p:cNvPr id="138" name="Gruppieren 137">
              <a:extLst>
                <a:ext uri="{FF2B5EF4-FFF2-40B4-BE49-F238E27FC236}">
                  <a16:creationId xmlns:a16="http://schemas.microsoft.com/office/drawing/2014/main" id="{9F84FA47-F99D-4DE2-B0DE-3C0EFAB9F188}"/>
                </a:ext>
              </a:extLst>
            </p:cNvPr>
            <p:cNvGrpSpPr/>
            <p:nvPr/>
          </p:nvGrpSpPr>
          <p:grpSpPr>
            <a:xfrm>
              <a:off x="3832320" y="5604903"/>
              <a:ext cx="420215" cy="295497"/>
              <a:chOff x="1626031" y="4271791"/>
              <a:chExt cx="420215" cy="295497"/>
            </a:xfrm>
          </p:grpSpPr>
          <p:sp>
            <p:nvSpPr>
              <p:cNvPr id="146" name="Ellipse 145">
                <a:extLst>
                  <a:ext uri="{FF2B5EF4-FFF2-40B4-BE49-F238E27FC236}">
                    <a16:creationId xmlns:a16="http://schemas.microsoft.com/office/drawing/2014/main" id="{36F69347-6088-4647-8912-DB4F51A24A9D}"/>
                  </a:ext>
                </a:extLst>
              </p:cNvPr>
              <p:cNvSpPr/>
              <p:nvPr/>
            </p:nvSpPr>
            <p:spPr>
              <a:xfrm rot="19236738">
                <a:off x="1626031" y="43514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47" name="Ellipse 146">
                <a:extLst>
                  <a:ext uri="{FF2B5EF4-FFF2-40B4-BE49-F238E27FC236}">
                    <a16:creationId xmlns:a16="http://schemas.microsoft.com/office/drawing/2014/main" id="{F9C190B0-52D6-49BC-841D-17DED9150ED3}"/>
                  </a:ext>
                </a:extLst>
              </p:cNvPr>
              <p:cNvSpPr/>
              <p:nvPr/>
            </p:nvSpPr>
            <p:spPr>
              <a:xfrm rot="19236738">
                <a:off x="1825108" y="4271791"/>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sp>
          <p:nvSpPr>
            <p:cNvPr id="139" name="Ellipse 138">
              <a:extLst>
                <a:ext uri="{FF2B5EF4-FFF2-40B4-BE49-F238E27FC236}">
                  <a16:creationId xmlns:a16="http://schemas.microsoft.com/office/drawing/2014/main" id="{0048E3B0-480F-4AD2-B32A-BC9366EC5B3F}"/>
                </a:ext>
              </a:extLst>
            </p:cNvPr>
            <p:cNvSpPr/>
            <p:nvPr/>
          </p:nvSpPr>
          <p:spPr>
            <a:xfrm rot="19236738">
              <a:off x="4139734" y="605470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40" name="Ellipse 139">
              <a:extLst>
                <a:ext uri="{FF2B5EF4-FFF2-40B4-BE49-F238E27FC236}">
                  <a16:creationId xmlns:a16="http://schemas.microsoft.com/office/drawing/2014/main" id="{13E9D93E-B7A8-4D62-A6AD-C1CF618C67E6}"/>
                </a:ext>
              </a:extLst>
            </p:cNvPr>
            <p:cNvSpPr/>
            <p:nvPr/>
          </p:nvSpPr>
          <p:spPr>
            <a:xfrm rot="19236738">
              <a:off x="4292134" y="620710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nvGrpSpPr>
            <p:cNvPr id="141" name="Gruppieren 140">
              <a:extLst>
                <a:ext uri="{FF2B5EF4-FFF2-40B4-BE49-F238E27FC236}">
                  <a16:creationId xmlns:a16="http://schemas.microsoft.com/office/drawing/2014/main" id="{44B07180-CBB2-4BF2-8586-C2AE38926426}"/>
                </a:ext>
              </a:extLst>
            </p:cNvPr>
            <p:cNvGrpSpPr/>
            <p:nvPr/>
          </p:nvGrpSpPr>
          <p:grpSpPr>
            <a:xfrm rot="18475898">
              <a:off x="4522264" y="5673706"/>
              <a:ext cx="373538" cy="368213"/>
              <a:chOff x="2388031" y="5113475"/>
              <a:chExt cx="373538" cy="368213"/>
            </a:xfrm>
          </p:grpSpPr>
          <p:sp>
            <p:nvSpPr>
              <p:cNvPr id="144" name="Ellipse 143">
                <a:extLst>
                  <a:ext uri="{FF2B5EF4-FFF2-40B4-BE49-F238E27FC236}">
                    <a16:creationId xmlns:a16="http://schemas.microsoft.com/office/drawing/2014/main" id="{6AE59E03-348F-4695-8C67-94AECB48A682}"/>
                  </a:ext>
                </a:extLst>
              </p:cNvPr>
              <p:cNvSpPr/>
              <p:nvPr/>
            </p:nvSpPr>
            <p:spPr>
              <a:xfrm rot="19236738">
                <a:off x="2388031" y="51134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45" name="Ellipse 144">
                <a:extLst>
                  <a:ext uri="{FF2B5EF4-FFF2-40B4-BE49-F238E27FC236}">
                    <a16:creationId xmlns:a16="http://schemas.microsoft.com/office/drawing/2014/main" id="{A52C8D6C-1E0B-4557-8FEF-BE562BF74A4C}"/>
                  </a:ext>
                </a:extLst>
              </p:cNvPr>
              <p:cNvSpPr/>
              <p:nvPr/>
            </p:nvSpPr>
            <p:spPr>
              <a:xfrm rot="19236738">
                <a:off x="2540431" y="52658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grpSp>
        <p:nvGrpSpPr>
          <p:cNvPr id="152" name="Gruppieren 151">
            <a:extLst>
              <a:ext uri="{FF2B5EF4-FFF2-40B4-BE49-F238E27FC236}">
                <a16:creationId xmlns:a16="http://schemas.microsoft.com/office/drawing/2014/main" id="{D6E741C8-3CFA-47DE-9703-668AE5049CD6}"/>
              </a:ext>
            </a:extLst>
          </p:cNvPr>
          <p:cNvGrpSpPr/>
          <p:nvPr/>
        </p:nvGrpSpPr>
        <p:grpSpPr>
          <a:xfrm rot="15063699">
            <a:off x="9186611" y="6258567"/>
            <a:ext cx="595521" cy="420017"/>
            <a:chOff x="8379598" y="6175019"/>
            <a:chExt cx="595521" cy="420017"/>
          </a:xfrm>
        </p:grpSpPr>
        <p:sp>
          <p:nvSpPr>
            <p:cNvPr id="149" name="Ellipse 148">
              <a:extLst>
                <a:ext uri="{FF2B5EF4-FFF2-40B4-BE49-F238E27FC236}">
                  <a16:creationId xmlns:a16="http://schemas.microsoft.com/office/drawing/2014/main" id="{D050B654-5091-4055-AC14-185787E01944}"/>
                </a:ext>
              </a:extLst>
            </p:cNvPr>
            <p:cNvSpPr/>
            <p:nvPr/>
          </p:nvSpPr>
          <p:spPr>
            <a:xfrm rot="18912882">
              <a:off x="8509224" y="6175019"/>
              <a:ext cx="255126" cy="25576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Ellipse 149">
              <a:extLst>
                <a:ext uri="{FF2B5EF4-FFF2-40B4-BE49-F238E27FC236}">
                  <a16:creationId xmlns:a16="http://schemas.microsoft.com/office/drawing/2014/main" id="{8FE7650C-896D-48F2-BFCF-450AFF5E8483}"/>
                </a:ext>
              </a:extLst>
            </p:cNvPr>
            <p:cNvSpPr/>
            <p:nvPr/>
          </p:nvSpPr>
          <p:spPr>
            <a:xfrm rot="16112636">
              <a:off x="8376936" y="637656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51" name="Ellipse 150">
              <a:extLst>
                <a:ext uri="{FF2B5EF4-FFF2-40B4-BE49-F238E27FC236}">
                  <a16:creationId xmlns:a16="http://schemas.microsoft.com/office/drawing/2014/main" id="{0DAB09E1-4F5A-4CCB-AC78-7CDCAC2D5EBA}"/>
                </a:ext>
              </a:extLst>
            </p:cNvPr>
            <p:cNvSpPr/>
            <p:nvPr/>
          </p:nvSpPr>
          <p:spPr>
            <a:xfrm rot="16112636">
              <a:off x="8756644" y="6276843"/>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nvGrpSpPr>
          <p:cNvPr id="153" name="Gruppieren 152">
            <a:extLst>
              <a:ext uri="{FF2B5EF4-FFF2-40B4-BE49-F238E27FC236}">
                <a16:creationId xmlns:a16="http://schemas.microsoft.com/office/drawing/2014/main" id="{F52F6B88-1993-441C-9C3F-538A7877675A}"/>
              </a:ext>
            </a:extLst>
          </p:cNvPr>
          <p:cNvGrpSpPr/>
          <p:nvPr/>
        </p:nvGrpSpPr>
        <p:grpSpPr>
          <a:xfrm rot="2242259">
            <a:off x="9674567" y="5652192"/>
            <a:ext cx="595521" cy="420017"/>
            <a:chOff x="8379598" y="6175019"/>
            <a:chExt cx="595521" cy="420017"/>
          </a:xfrm>
        </p:grpSpPr>
        <p:sp>
          <p:nvSpPr>
            <p:cNvPr id="154" name="Ellipse 153">
              <a:extLst>
                <a:ext uri="{FF2B5EF4-FFF2-40B4-BE49-F238E27FC236}">
                  <a16:creationId xmlns:a16="http://schemas.microsoft.com/office/drawing/2014/main" id="{6CC7D277-0F5C-490B-80B1-1B5BCE3151E3}"/>
                </a:ext>
              </a:extLst>
            </p:cNvPr>
            <p:cNvSpPr/>
            <p:nvPr/>
          </p:nvSpPr>
          <p:spPr>
            <a:xfrm rot="18912882">
              <a:off x="8509224" y="6175019"/>
              <a:ext cx="255126" cy="25576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3B7461AE-529C-4889-A320-7A8288394C23}"/>
                </a:ext>
              </a:extLst>
            </p:cNvPr>
            <p:cNvSpPr/>
            <p:nvPr/>
          </p:nvSpPr>
          <p:spPr>
            <a:xfrm rot="16112636">
              <a:off x="8376936" y="637656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56" name="Ellipse 155">
              <a:extLst>
                <a:ext uri="{FF2B5EF4-FFF2-40B4-BE49-F238E27FC236}">
                  <a16:creationId xmlns:a16="http://schemas.microsoft.com/office/drawing/2014/main" id="{5DF1A689-3FE6-4AAD-87C0-B3D56C9FE237}"/>
                </a:ext>
              </a:extLst>
            </p:cNvPr>
            <p:cNvSpPr/>
            <p:nvPr/>
          </p:nvSpPr>
          <p:spPr>
            <a:xfrm rot="16112636">
              <a:off x="8756644" y="6276843"/>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nvGrpSpPr>
          <p:cNvPr id="157" name="Gruppieren 156">
            <a:extLst>
              <a:ext uri="{FF2B5EF4-FFF2-40B4-BE49-F238E27FC236}">
                <a16:creationId xmlns:a16="http://schemas.microsoft.com/office/drawing/2014/main" id="{B30C1760-7FF1-4C08-B712-DB19FAEB6CF9}"/>
              </a:ext>
            </a:extLst>
          </p:cNvPr>
          <p:cNvGrpSpPr/>
          <p:nvPr/>
        </p:nvGrpSpPr>
        <p:grpSpPr>
          <a:xfrm rot="7707032">
            <a:off x="10246176" y="6135702"/>
            <a:ext cx="595521" cy="436513"/>
            <a:chOff x="8379598" y="6175019"/>
            <a:chExt cx="595521" cy="420017"/>
          </a:xfrm>
        </p:grpSpPr>
        <p:sp>
          <p:nvSpPr>
            <p:cNvPr id="158" name="Ellipse 157">
              <a:extLst>
                <a:ext uri="{FF2B5EF4-FFF2-40B4-BE49-F238E27FC236}">
                  <a16:creationId xmlns:a16="http://schemas.microsoft.com/office/drawing/2014/main" id="{2209F031-D09C-4160-9398-5EF8495322EE}"/>
                </a:ext>
              </a:extLst>
            </p:cNvPr>
            <p:cNvSpPr/>
            <p:nvPr/>
          </p:nvSpPr>
          <p:spPr>
            <a:xfrm rot="18912882">
              <a:off x="8509224" y="6175019"/>
              <a:ext cx="255126" cy="255767"/>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BFBE51D5-DC2E-4483-A3A1-D0063FD4E9F3}"/>
                </a:ext>
              </a:extLst>
            </p:cNvPr>
            <p:cNvSpPr/>
            <p:nvPr/>
          </p:nvSpPr>
          <p:spPr>
            <a:xfrm rot="16112636">
              <a:off x="8376936" y="637656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60" name="Ellipse 159">
              <a:extLst>
                <a:ext uri="{FF2B5EF4-FFF2-40B4-BE49-F238E27FC236}">
                  <a16:creationId xmlns:a16="http://schemas.microsoft.com/office/drawing/2014/main" id="{D5E30193-3781-4769-8DD1-DE7B43A08F70}"/>
                </a:ext>
              </a:extLst>
            </p:cNvPr>
            <p:cNvSpPr/>
            <p:nvPr/>
          </p:nvSpPr>
          <p:spPr>
            <a:xfrm rot="16112636">
              <a:off x="8756644" y="6276843"/>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spTree>
    <p:extLst>
      <p:ext uri="{BB962C8B-B14F-4D97-AF65-F5344CB8AC3E}">
        <p14:creationId xmlns:p14="http://schemas.microsoft.com/office/powerpoint/2010/main" val="840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0" grpId="0"/>
      <p:bldP spid="22"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00A1B24-F9A6-42B2-A1BD-D5E754DAAB4F}"/>
              </a:ext>
            </a:extLst>
          </p:cNvPr>
          <p:cNvPicPr>
            <a:picLocks noChangeAspect="1"/>
          </p:cNvPicPr>
          <p:nvPr/>
        </p:nvPicPr>
        <p:blipFill>
          <a:blip r:embed="rId2"/>
          <a:stretch>
            <a:fillRect/>
          </a:stretch>
        </p:blipFill>
        <p:spPr>
          <a:xfrm>
            <a:off x="3501398" y="1154412"/>
            <a:ext cx="2241886" cy="2319557"/>
          </a:xfrm>
          <a:prstGeom prst="rect">
            <a:avLst/>
          </a:prstGeom>
        </p:spPr>
      </p:pic>
      <p:pic>
        <p:nvPicPr>
          <p:cNvPr id="5" name="Grafik 4">
            <a:extLst>
              <a:ext uri="{FF2B5EF4-FFF2-40B4-BE49-F238E27FC236}">
                <a16:creationId xmlns:a16="http://schemas.microsoft.com/office/drawing/2014/main" id="{ACF443C4-17E6-45F3-92A0-F1C0A7EC31CD}"/>
              </a:ext>
            </a:extLst>
          </p:cNvPr>
          <p:cNvPicPr>
            <a:picLocks noChangeAspect="1"/>
          </p:cNvPicPr>
          <p:nvPr/>
        </p:nvPicPr>
        <p:blipFill>
          <a:blip r:embed="rId3"/>
          <a:stretch>
            <a:fillRect/>
          </a:stretch>
        </p:blipFill>
        <p:spPr>
          <a:xfrm>
            <a:off x="245801" y="1598656"/>
            <a:ext cx="2803437" cy="1492887"/>
          </a:xfrm>
          <a:prstGeom prst="rect">
            <a:avLst/>
          </a:prstGeom>
        </p:spPr>
      </p:pic>
      <p:pic>
        <p:nvPicPr>
          <p:cNvPr id="7" name="Grafik 6">
            <a:extLst>
              <a:ext uri="{FF2B5EF4-FFF2-40B4-BE49-F238E27FC236}">
                <a16:creationId xmlns:a16="http://schemas.microsoft.com/office/drawing/2014/main" id="{6C3D336B-8ED4-4475-86B0-58CF31F3AC89}"/>
              </a:ext>
            </a:extLst>
          </p:cNvPr>
          <p:cNvPicPr>
            <a:picLocks noChangeAspect="1"/>
          </p:cNvPicPr>
          <p:nvPr/>
        </p:nvPicPr>
        <p:blipFill>
          <a:blip r:embed="rId4"/>
          <a:stretch>
            <a:fillRect/>
          </a:stretch>
        </p:blipFill>
        <p:spPr>
          <a:xfrm>
            <a:off x="6761644" y="844679"/>
            <a:ext cx="1655752" cy="1551151"/>
          </a:xfrm>
          <a:prstGeom prst="rect">
            <a:avLst/>
          </a:prstGeom>
        </p:spPr>
      </p:pic>
      <p:pic>
        <p:nvPicPr>
          <p:cNvPr id="9" name="Grafik 8">
            <a:extLst>
              <a:ext uri="{FF2B5EF4-FFF2-40B4-BE49-F238E27FC236}">
                <a16:creationId xmlns:a16="http://schemas.microsoft.com/office/drawing/2014/main" id="{A688DB2A-425A-4EF9-AC69-2D1DD1F7D54D}"/>
              </a:ext>
            </a:extLst>
          </p:cNvPr>
          <p:cNvPicPr>
            <a:picLocks noChangeAspect="1"/>
          </p:cNvPicPr>
          <p:nvPr/>
        </p:nvPicPr>
        <p:blipFill>
          <a:blip r:embed="rId5"/>
          <a:stretch>
            <a:fillRect/>
          </a:stretch>
        </p:blipFill>
        <p:spPr>
          <a:xfrm>
            <a:off x="9394518" y="1257709"/>
            <a:ext cx="2107052" cy="2103800"/>
          </a:xfrm>
          <a:prstGeom prst="rect">
            <a:avLst/>
          </a:prstGeom>
        </p:spPr>
      </p:pic>
      <p:sp>
        <p:nvSpPr>
          <p:cNvPr id="12" name="Textfeld 11">
            <a:extLst>
              <a:ext uri="{FF2B5EF4-FFF2-40B4-BE49-F238E27FC236}">
                <a16:creationId xmlns:a16="http://schemas.microsoft.com/office/drawing/2014/main" id="{E0C95B37-2EA9-4F50-B632-D0DEF0E6BF5F}"/>
              </a:ext>
            </a:extLst>
          </p:cNvPr>
          <p:cNvSpPr txBox="1"/>
          <p:nvPr/>
        </p:nvSpPr>
        <p:spPr>
          <a:xfrm>
            <a:off x="369104" y="167249"/>
            <a:ext cx="5660571" cy="400110"/>
          </a:xfrm>
          <a:prstGeom prst="rect">
            <a:avLst/>
          </a:prstGeom>
          <a:noFill/>
        </p:spPr>
        <p:txBody>
          <a:bodyPr wrap="square" rtlCol="0">
            <a:spAutoFit/>
          </a:bodyPr>
          <a:lstStyle/>
          <a:p>
            <a:r>
              <a:rPr lang="de-DE" sz="2000" b="1" u="sng" dirty="0"/>
              <a:t>Verbrennung von rotem Phosphor</a:t>
            </a:r>
          </a:p>
        </p:txBody>
      </p:sp>
      <p:cxnSp>
        <p:nvCxnSpPr>
          <p:cNvPr id="14" name="Gerade Verbindung mit Pfeil 13">
            <a:extLst>
              <a:ext uri="{FF2B5EF4-FFF2-40B4-BE49-F238E27FC236}">
                <a16:creationId xmlns:a16="http://schemas.microsoft.com/office/drawing/2014/main" id="{002BC647-A5CC-4179-9ECE-15C0D2EA690E}"/>
              </a:ext>
            </a:extLst>
          </p:cNvPr>
          <p:cNvCxnSpPr/>
          <p:nvPr/>
        </p:nvCxnSpPr>
        <p:spPr>
          <a:xfrm>
            <a:off x="6200503" y="2473234"/>
            <a:ext cx="27780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feld 15">
            <a:extLst>
              <a:ext uri="{FF2B5EF4-FFF2-40B4-BE49-F238E27FC236}">
                <a16:creationId xmlns:a16="http://schemas.microsoft.com/office/drawing/2014/main" id="{9184B1ED-30A7-4E9E-B951-04F2CA2EB7BF}"/>
              </a:ext>
            </a:extLst>
          </p:cNvPr>
          <p:cNvSpPr txBox="1"/>
          <p:nvPr/>
        </p:nvSpPr>
        <p:spPr>
          <a:xfrm>
            <a:off x="770130" y="4335670"/>
            <a:ext cx="1754777" cy="369332"/>
          </a:xfrm>
          <a:prstGeom prst="rect">
            <a:avLst/>
          </a:prstGeom>
          <a:noFill/>
        </p:spPr>
        <p:txBody>
          <a:bodyPr wrap="square">
            <a:spAutoFit/>
          </a:bodyPr>
          <a:lstStyle/>
          <a:p>
            <a:r>
              <a:rPr lang="de-DE" i="1" dirty="0">
                <a:solidFill>
                  <a:schemeClr val="tx1"/>
                </a:solidFill>
              </a:rPr>
              <a:t>fest, spröde, rot</a:t>
            </a:r>
          </a:p>
        </p:txBody>
      </p:sp>
      <p:sp>
        <p:nvSpPr>
          <p:cNvPr id="17" name="Textfeld 16">
            <a:extLst>
              <a:ext uri="{FF2B5EF4-FFF2-40B4-BE49-F238E27FC236}">
                <a16:creationId xmlns:a16="http://schemas.microsoft.com/office/drawing/2014/main" id="{18D1E0B8-B77D-4B21-9934-8F6F946D55B1}"/>
              </a:ext>
            </a:extLst>
          </p:cNvPr>
          <p:cNvSpPr txBox="1"/>
          <p:nvPr/>
        </p:nvSpPr>
        <p:spPr>
          <a:xfrm>
            <a:off x="4003776" y="3946766"/>
            <a:ext cx="1450987" cy="369332"/>
          </a:xfrm>
          <a:prstGeom prst="rect">
            <a:avLst/>
          </a:prstGeom>
          <a:noFill/>
        </p:spPr>
        <p:txBody>
          <a:bodyPr wrap="square" rtlCol="0">
            <a:spAutoFit/>
          </a:bodyPr>
          <a:lstStyle/>
          <a:p>
            <a:r>
              <a:rPr lang="de-DE" b="1" dirty="0"/>
              <a:t>Sauerstoff</a:t>
            </a:r>
          </a:p>
        </p:txBody>
      </p:sp>
      <p:sp>
        <p:nvSpPr>
          <p:cNvPr id="18" name="Textfeld 17">
            <a:extLst>
              <a:ext uri="{FF2B5EF4-FFF2-40B4-BE49-F238E27FC236}">
                <a16:creationId xmlns:a16="http://schemas.microsoft.com/office/drawing/2014/main" id="{7140F2CE-EB2F-467B-9BD0-1C30270D1DCC}"/>
              </a:ext>
            </a:extLst>
          </p:cNvPr>
          <p:cNvSpPr txBox="1"/>
          <p:nvPr/>
        </p:nvSpPr>
        <p:spPr>
          <a:xfrm>
            <a:off x="3814422" y="4335670"/>
            <a:ext cx="1953365" cy="369332"/>
          </a:xfrm>
          <a:prstGeom prst="rect">
            <a:avLst/>
          </a:prstGeom>
          <a:noFill/>
        </p:spPr>
        <p:txBody>
          <a:bodyPr wrap="square">
            <a:spAutoFit/>
          </a:bodyPr>
          <a:lstStyle/>
          <a:p>
            <a:r>
              <a:rPr lang="de-DE" i="1" dirty="0">
                <a:solidFill>
                  <a:schemeClr val="tx1"/>
                </a:solidFill>
              </a:rPr>
              <a:t>gasförmig, farblos </a:t>
            </a:r>
          </a:p>
        </p:txBody>
      </p:sp>
      <p:sp>
        <p:nvSpPr>
          <p:cNvPr id="19" name="Textfeld 18">
            <a:extLst>
              <a:ext uri="{FF2B5EF4-FFF2-40B4-BE49-F238E27FC236}">
                <a16:creationId xmlns:a16="http://schemas.microsoft.com/office/drawing/2014/main" id="{A9CEC904-4044-42F9-B73F-C031341B3ED1}"/>
              </a:ext>
            </a:extLst>
          </p:cNvPr>
          <p:cNvSpPr txBox="1"/>
          <p:nvPr/>
        </p:nvSpPr>
        <p:spPr>
          <a:xfrm>
            <a:off x="707582" y="3946766"/>
            <a:ext cx="1754777" cy="369332"/>
          </a:xfrm>
          <a:prstGeom prst="rect">
            <a:avLst/>
          </a:prstGeom>
          <a:noFill/>
        </p:spPr>
        <p:txBody>
          <a:bodyPr wrap="square" rtlCol="0">
            <a:spAutoFit/>
          </a:bodyPr>
          <a:lstStyle/>
          <a:p>
            <a:r>
              <a:rPr lang="de-DE" b="1" dirty="0"/>
              <a:t>Roter Phosphor</a:t>
            </a:r>
          </a:p>
        </p:txBody>
      </p:sp>
      <p:sp>
        <p:nvSpPr>
          <p:cNvPr id="20" name="Textfeld 19">
            <a:extLst>
              <a:ext uri="{FF2B5EF4-FFF2-40B4-BE49-F238E27FC236}">
                <a16:creationId xmlns:a16="http://schemas.microsoft.com/office/drawing/2014/main" id="{22A41BAD-B682-4077-87AC-70582ACDF80E}"/>
              </a:ext>
            </a:extLst>
          </p:cNvPr>
          <p:cNvSpPr txBox="1"/>
          <p:nvPr/>
        </p:nvSpPr>
        <p:spPr>
          <a:xfrm>
            <a:off x="6448718" y="2550639"/>
            <a:ext cx="2481943" cy="923330"/>
          </a:xfrm>
          <a:prstGeom prst="rect">
            <a:avLst/>
          </a:prstGeom>
          <a:noFill/>
        </p:spPr>
        <p:txBody>
          <a:bodyPr wrap="square" rtlCol="0">
            <a:spAutoFit/>
          </a:bodyPr>
          <a:lstStyle/>
          <a:p>
            <a:r>
              <a:rPr lang="de-DE" i="1" dirty="0"/>
              <a:t>verbrennt mit weißer, greller Flamme, exotherme Reaktion</a:t>
            </a:r>
          </a:p>
        </p:txBody>
      </p:sp>
      <p:sp>
        <p:nvSpPr>
          <p:cNvPr id="22" name="Textfeld 21">
            <a:extLst>
              <a:ext uri="{FF2B5EF4-FFF2-40B4-BE49-F238E27FC236}">
                <a16:creationId xmlns:a16="http://schemas.microsoft.com/office/drawing/2014/main" id="{CB416DD6-AF6E-4BC0-85C2-4973DEAEA66B}"/>
              </a:ext>
            </a:extLst>
          </p:cNvPr>
          <p:cNvSpPr txBox="1"/>
          <p:nvPr/>
        </p:nvSpPr>
        <p:spPr>
          <a:xfrm>
            <a:off x="9166843" y="4340568"/>
            <a:ext cx="3048000" cy="923330"/>
          </a:xfrm>
          <a:prstGeom prst="rect">
            <a:avLst/>
          </a:prstGeom>
          <a:noFill/>
        </p:spPr>
        <p:txBody>
          <a:bodyPr wrap="square">
            <a:spAutoFit/>
          </a:bodyPr>
          <a:lstStyle/>
          <a:p>
            <a:r>
              <a:rPr lang="de-DE" i="1" dirty="0"/>
              <a:t>f</a:t>
            </a:r>
            <a:r>
              <a:rPr lang="de-DE" i="1" dirty="0">
                <a:solidFill>
                  <a:schemeClr val="tx1"/>
                </a:solidFill>
              </a:rPr>
              <a:t>est, farblos, geruchlos.</a:t>
            </a:r>
          </a:p>
          <a:p>
            <a:r>
              <a:rPr lang="de-DE" i="1" dirty="0">
                <a:solidFill>
                  <a:schemeClr val="tx1"/>
                </a:solidFill>
              </a:rPr>
              <a:t>Löst sich in Wasser und bildet eine Säure („Phosphorsäure“)</a:t>
            </a:r>
          </a:p>
        </p:txBody>
      </p:sp>
      <p:sp>
        <p:nvSpPr>
          <p:cNvPr id="23" name="Textfeld 22">
            <a:extLst>
              <a:ext uri="{FF2B5EF4-FFF2-40B4-BE49-F238E27FC236}">
                <a16:creationId xmlns:a16="http://schemas.microsoft.com/office/drawing/2014/main" id="{6E62DFAE-0254-4712-B115-0E55AD3C6D01}"/>
              </a:ext>
            </a:extLst>
          </p:cNvPr>
          <p:cNvSpPr txBox="1"/>
          <p:nvPr/>
        </p:nvSpPr>
        <p:spPr>
          <a:xfrm>
            <a:off x="9251709" y="3673927"/>
            <a:ext cx="2392670" cy="646331"/>
          </a:xfrm>
          <a:prstGeom prst="rect">
            <a:avLst/>
          </a:prstGeom>
          <a:noFill/>
        </p:spPr>
        <p:txBody>
          <a:bodyPr wrap="square" rtlCol="0">
            <a:spAutoFit/>
          </a:bodyPr>
          <a:lstStyle/>
          <a:p>
            <a:pPr algn="ctr"/>
            <a:r>
              <a:rPr lang="de-DE" b="1" dirty="0"/>
              <a:t>Phosphoroxid (</a:t>
            </a:r>
            <a:r>
              <a:rPr lang="de-DE" b="1" dirty="0" err="1"/>
              <a:t>Diphosphorpentoxid</a:t>
            </a:r>
            <a:r>
              <a:rPr lang="de-DE" b="1" dirty="0"/>
              <a:t>)</a:t>
            </a:r>
          </a:p>
        </p:txBody>
      </p:sp>
      <p:sp>
        <p:nvSpPr>
          <p:cNvPr id="24" name="Textfeld 23">
            <a:extLst>
              <a:ext uri="{FF2B5EF4-FFF2-40B4-BE49-F238E27FC236}">
                <a16:creationId xmlns:a16="http://schemas.microsoft.com/office/drawing/2014/main" id="{91FC2A7A-4185-406F-8C78-07E8E1283129}"/>
              </a:ext>
            </a:extLst>
          </p:cNvPr>
          <p:cNvSpPr txBox="1"/>
          <p:nvPr/>
        </p:nvSpPr>
        <p:spPr>
          <a:xfrm>
            <a:off x="3079113" y="2181307"/>
            <a:ext cx="356231" cy="369332"/>
          </a:xfrm>
          <a:prstGeom prst="rect">
            <a:avLst/>
          </a:prstGeom>
          <a:noFill/>
        </p:spPr>
        <p:txBody>
          <a:bodyPr wrap="square" rtlCol="0">
            <a:spAutoFit/>
          </a:bodyPr>
          <a:lstStyle/>
          <a:p>
            <a:r>
              <a:rPr lang="de-DE" dirty="0"/>
              <a:t>+</a:t>
            </a:r>
          </a:p>
        </p:txBody>
      </p:sp>
      <p:grpSp>
        <p:nvGrpSpPr>
          <p:cNvPr id="25" name="Gruppieren 24">
            <a:extLst>
              <a:ext uri="{FF2B5EF4-FFF2-40B4-BE49-F238E27FC236}">
                <a16:creationId xmlns:a16="http://schemas.microsoft.com/office/drawing/2014/main" id="{532A1A0A-90F0-4B1F-BD4E-B5B986AF3F8B}"/>
              </a:ext>
            </a:extLst>
          </p:cNvPr>
          <p:cNvGrpSpPr/>
          <p:nvPr/>
        </p:nvGrpSpPr>
        <p:grpSpPr>
          <a:xfrm rot="18872507">
            <a:off x="736042" y="4893923"/>
            <a:ext cx="1510601" cy="1479341"/>
            <a:chOff x="8798490" y="4783209"/>
            <a:chExt cx="1289924" cy="1236721"/>
          </a:xfrm>
          <a:solidFill>
            <a:srgbClr val="CC0000"/>
          </a:solidFill>
        </p:grpSpPr>
        <p:sp>
          <p:nvSpPr>
            <p:cNvPr id="26" name="Ellipse 25">
              <a:extLst>
                <a:ext uri="{FF2B5EF4-FFF2-40B4-BE49-F238E27FC236}">
                  <a16:creationId xmlns:a16="http://schemas.microsoft.com/office/drawing/2014/main" id="{6444E107-4F7C-49A0-A1A3-5E6C4FC24A00}"/>
                </a:ext>
              </a:extLst>
            </p:cNvPr>
            <p:cNvSpPr/>
            <p:nvPr/>
          </p:nvSpPr>
          <p:spPr>
            <a:xfrm>
              <a:off x="8798490" y="520308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070AA2C0-AE3A-4F3E-B07D-2B6B5158A0E8}"/>
                </a:ext>
              </a:extLst>
            </p:cNvPr>
            <p:cNvSpPr/>
            <p:nvPr/>
          </p:nvSpPr>
          <p:spPr>
            <a:xfrm>
              <a:off x="8950890" y="535548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30270CBA-446E-449A-B5E0-93855684E1B5}"/>
                </a:ext>
              </a:extLst>
            </p:cNvPr>
            <p:cNvSpPr/>
            <p:nvPr/>
          </p:nvSpPr>
          <p:spPr>
            <a:xfrm>
              <a:off x="9103290" y="550788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222FECF9-FE6B-4926-B883-73166E3253B3}"/>
                </a:ext>
              </a:extLst>
            </p:cNvPr>
            <p:cNvSpPr/>
            <p:nvPr/>
          </p:nvSpPr>
          <p:spPr>
            <a:xfrm>
              <a:off x="9255690" y="566028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17412275-A443-49DB-8063-0F688055A487}"/>
                </a:ext>
              </a:extLst>
            </p:cNvPr>
            <p:cNvSpPr/>
            <p:nvPr/>
          </p:nvSpPr>
          <p:spPr>
            <a:xfrm>
              <a:off x="9408090" y="581268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14D04F8F-1D70-455F-B801-2CA336A1EA4F}"/>
                </a:ext>
              </a:extLst>
            </p:cNvPr>
            <p:cNvSpPr/>
            <p:nvPr/>
          </p:nvSpPr>
          <p:spPr>
            <a:xfrm>
              <a:off x="8962959" y="50693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526D588-FAFA-4E29-8AFF-E4B3AABB35BE}"/>
                </a:ext>
              </a:extLst>
            </p:cNvPr>
            <p:cNvSpPr/>
            <p:nvPr/>
          </p:nvSpPr>
          <p:spPr>
            <a:xfrm>
              <a:off x="9115359" y="52217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8128D8B0-E460-4263-B1AB-7EF6768A07D0}"/>
                </a:ext>
              </a:extLst>
            </p:cNvPr>
            <p:cNvSpPr/>
            <p:nvPr/>
          </p:nvSpPr>
          <p:spPr>
            <a:xfrm>
              <a:off x="9267759" y="53741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A72626D5-479D-4F0D-815D-95F199249CA7}"/>
                </a:ext>
              </a:extLst>
            </p:cNvPr>
            <p:cNvSpPr/>
            <p:nvPr/>
          </p:nvSpPr>
          <p:spPr>
            <a:xfrm>
              <a:off x="9420159" y="55265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413441A8-BFCA-42C0-8E88-F94DFB50FB95}"/>
                </a:ext>
              </a:extLst>
            </p:cNvPr>
            <p:cNvSpPr/>
            <p:nvPr/>
          </p:nvSpPr>
          <p:spPr>
            <a:xfrm>
              <a:off x="9572559" y="56789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EEDB2CFC-AEC2-4F00-B75B-67CB4775EF87}"/>
                </a:ext>
              </a:extLst>
            </p:cNvPr>
            <p:cNvSpPr/>
            <p:nvPr/>
          </p:nvSpPr>
          <p:spPr>
            <a:xfrm>
              <a:off x="9108172" y="49169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366EC46E-AFDA-433F-B14E-267A2317C83E}"/>
                </a:ext>
              </a:extLst>
            </p:cNvPr>
            <p:cNvSpPr/>
            <p:nvPr/>
          </p:nvSpPr>
          <p:spPr>
            <a:xfrm>
              <a:off x="9260572" y="50693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6B35D384-4C3B-41EF-98AB-C2F5A080657E}"/>
                </a:ext>
              </a:extLst>
            </p:cNvPr>
            <p:cNvSpPr/>
            <p:nvPr/>
          </p:nvSpPr>
          <p:spPr>
            <a:xfrm>
              <a:off x="9412972" y="52217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DF48D8CB-DD25-4E18-82EE-9971A880B25D}"/>
                </a:ext>
              </a:extLst>
            </p:cNvPr>
            <p:cNvSpPr/>
            <p:nvPr/>
          </p:nvSpPr>
          <p:spPr>
            <a:xfrm>
              <a:off x="9565372" y="53741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49789987-0E6E-442B-8EC2-13005DEE646F}"/>
                </a:ext>
              </a:extLst>
            </p:cNvPr>
            <p:cNvSpPr/>
            <p:nvPr/>
          </p:nvSpPr>
          <p:spPr>
            <a:xfrm>
              <a:off x="9717772" y="552654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8B2225B5-B613-430F-9EDF-FB9B6D2190F6}"/>
                </a:ext>
              </a:extLst>
            </p:cNvPr>
            <p:cNvSpPr/>
            <p:nvPr/>
          </p:nvSpPr>
          <p:spPr>
            <a:xfrm>
              <a:off x="9272641" y="478320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B0B32874-305B-4015-B4C3-6ACD7358E335}"/>
                </a:ext>
              </a:extLst>
            </p:cNvPr>
            <p:cNvSpPr/>
            <p:nvPr/>
          </p:nvSpPr>
          <p:spPr>
            <a:xfrm>
              <a:off x="9425041" y="493560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42">
              <a:extLst>
                <a:ext uri="{FF2B5EF4-FFF2-40B4-BE49-F238E27FC236}">
                  <a16:creationId xmlns:a16="http://schemas.microsoft.com/office/drawing/2014/main" id="{B48B0DFE-5861-49BE-9BB1-EE20260142CF}"/>
                </a:ext>
              </a:extLst>
            </p:cNvPr>
            <p:cNvSpPr/>
            <p:nvPr/>
          </p:nvSpPr>
          <p:spPr>
            <a:xfrm>
              <a:off x="9577441" y="508800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1A4C094F-CA17-437E-9D6A-93342A34F12C}"/>
                </a:ext>
              </a:extLst>
            </p:cNvPr>
            <p:cNvSpPr/>
            <p:nvPr/>
          </p:nvSpPr>
          <p:spPr>
            <a:xfrm>
              <a:off x="9729841" y="524040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377663BD-478A-4DDA-AE08-36526D321924}"/>
                </a:ext>
              </a:extLst>
            </p:cNvPr>
            <p:cNvSpPr/>
            <p:nvPr/>
          </p:nvSpPr>
          <p:spPr>
            <a:xfrm>
              <a:off x="9882241" y="5392809"/>
              <a:ext cx="206173" cy="207241"/>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a:extLst>
              <a:ext uri="{FF2B5EF4-FFF2-40B4-BE49-F238E27FC236}">
                <a16:creationId xmlns:a16="http://schemas.microsoft.com/office/drawing/2014/main" id="{C4CD02B2-E77B-4A41-A9FB-CB4B6A7E8333}"/>
              </a:ext>
            </a:extLst>
          </p:cNvPr>
          <p:cNvGrpSpPr/>
          <p:nvPr/>
        </p:nvGrpSpPr>
        <p:grpSpPr>
          <a:xfrm>
            <a:off x="3968564" y="5160712"/>
            <a:ext cx="1060819" cy="818017"/>
            <a:chOff x="3832320" y="5604903"/>
            <a:chExt cx="1060819" cy="818017"/>
          </a:xfrm>
        </p:grpSpPr>
        <p:grpSp>
          <p:nvGrpSpPr>
            <p:cNvPr id="47" name="Gruppieren 46">
              <a:extLst>
                <a:ext uri="{FF2B5EF4-FFF2-40B4-BE49-F238E27FC236}">
                  <a16:creationId xmlns:a16="http://schemas.microsoft.com/office/drawing/2014/main" id="{E1C06F75-CD26-42F7-9F05-F8B2A662F2F6}"/>
                </a:ext>
              </a:extLst>
            </p:cNvPr>
            <p:cNvGrpSpPr/>
            <p:nvPr/>
          </p:nvGrpSpPr>
          <p:grpSpPr>
            <a:xfrm>
              <a:off x="3832320" y="5604903"/>
              <a:ext cx="420215" cy="295497"/>
              <a:chOff x="1626031" y="4271791"/>
              <a:chExt cx="420215" cy="295497"/>
            </a:xfrm>
          </p:grpSpPr>
          <p:sp>
            <p:nvSpPr>
              <p:cNvPr id="53" name="Ellipse 52">
                <a:extLst>
                  <a:ext uri="{FF2B5EF4-FFF2-40B4-BE49-F238E27FC236}">
                    <a16:creationId xmlns:a16="http://schemas.microsoft.com/office/drawing/2014/main" id="{4EB8E7BF-01EA-4663-A506-B18F5AB8284A}"/>
                  </a:ext>
                </a:extLst>
              </p:cNvPr>
              <p:cNvSpPr/>
              <p:nvPr/>
            </p:nvSpPr>
            <p:spPr>
              <a:xfrm rot="19236738">
                <a:off x="1626031" y="43514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4" name="Ellipse 53">
                <a:extLst>
                  <a:ext uri="{FF2B5EF4-FFF2-40B4-BE49-F238E27FC236}">
                    <a16:creationId xmlns:a16="http://schemas.microsoft.com/office/drawing/2014/main" id="{DAC9E4B0-EFC7-4B44-AB90-46E20CF16F85}"/>
                  </a:ext>
                </a:extLst>
              </p:cNvPr>
              <p:cNvSpPr/>
              <p:nvPr/>
            </p:nvSpPr>
            <p:spPr>
              <a:xfrm rot="19236738">
                <a:off x="1825108" y="4271791"/>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sp>
          <p:nvSpPr>
            <p:cNvPr id="48" name="Ellipse 47">
              <a:extLst>
                <a:ext uri="{FF2B5EF4-FFF2-40B4-BE49-F238E27FC236}">
                  <a16:creationId xmlns:a16="http://schemas.microsoft.com/office/drawing/2014/main" id="{32C52121-1030-455D-BEFA-A61F1EAAB49F}"/>
                </a:ext>
              </a:extLst>
            </p:cNvPr>
            <p:cNvSpPr/>
            <p:nvPr/>
          </p:nvSpPr>
          <p:spPr>
            <a:xfrm rot="19236738">
              <a:off x="4139734" y="605470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49" name="Ellipse 48">
              <a:extLst>
                <a:ext uri="{FF2B5EF4-FFF2-40B4-BE49-F238E27FC236}">
                  <a16:creationId xmlns:a16="http://schemas.microsoft.com/office/drawing/2014/main" id="{47EB8651-1EB5-46CA-81E3-0ACB9235F75C}"/>
                </a:ext>
              </a:extLst>
            </p:cNvPr>
            <p:cNvSpPr/>
            <p:nvPr/>
          </p:nvSpPr>
          <p:spPr>
            <a:xfrm rot="19236738">
              <a:off x="4292134" y="620710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nvGrpSpPr>
            <p:cNvPr id="50" name="Gruppieren 49">
              <a:extLst>
                <a:ext uri="{FF2B5EF4-FFF2-40B4-BE49-F238E27FC236}">
                  <a16:creationId xmlns:a16="http://schemas.microsoft.com/office/drawing/2014/main" id="{1F585B6B-76A1-4875-A8DD-8EE75654407F}"/>
                </a:ext>
              </a:extLst>
            </p:cNvPr>
            <p:cNvGrpSpPr/>
            <p:nvPr/>
          </p:nvGrpSpPr>
          <p:grpSpPr>
            <a:xfrm rot="18475898">
              <a:off x="4522264" y="5673706"/>
              <a:ext cx="373538" cy="368213"/>
              <a:chOff x="2388031" y="5113475"/>
              <a:chExt cx="373538" cy="368213"/>
            </a:xfrm>
          </p:grpSpPr>
          <p:sp>
            <p:nvSpPr>
              <p:cNvPr id="51" name="Ellipse 50">
                <a:extLst>
                  <a:ext uri="{FF2B5EF4-FFF2-40B4-BE49-F238E27FC236}">
                    <a16:creationId xmlns:a16="http://schemas.microsoft.com/office/drawing/2014/main" id="{119CC9A2-6C97-4E29-A5A9-B0F0A33E8F1C}"/>
                  </a:ext>
                </a:extLst>
              </p:cNvPr>
              <p:cNvSpPr/>
              <p:nvPr/>
            </p:nvSpPr>
            <p:spPr>
              <a:xfrm rot="19236738">
                <a:off x="2388031" y="51134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2" name="Ellipse 51">
                <a:extLst>
                  <a:ext uri="{FF2B5EF4-FFF2-40B4-BE49-F238E27FC236}">
                    <a16:creationId xmlns:a16="http://schemas.microsoft.com/office/drawing/2014/main" id="{A929C208-16A7-4110-AC18-A3E393A2CC6D}"/>
                  </a:ext>
                </a:extLst>
              </p:cNvPr>
              <p:cNvSpPr/>
              <p:nvPr/>
            </p:nvSpPr>
            <p:spPr>
              <a:xfrm rot="19236738">
                <a:off x="2540431" y="5265875"/>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grpSp>
        <p:nvGrpSpPr>
          <p:cNvPr id="85" name="Gruppieren 84">
            <a:extLst>
              <a:ext uri="{FF2B5EF4-FFF2-40B4-BE49-F238E27FC236}">
                <a16:creationId xmlns:a16="http://schemas.microsoft.com/office/drawing/2014/main" id="{0EAF729C-C502-428A-B11F-E7D3A121C964}"/>
              </a:ext>
            </a:extLst>
          </p:cNvPr>
          <p:cNvGrpSpPr/>
          <p:nvPr/>
        </p:nvGrpSpPr>
        <p:grpSpPr>
          <a:xfrm>
            <a:off x="9142039" y="5431391"/>
            <a:ext cx="866331" cy="549158"/>
            <a:chOff x="9058790" y="5373250"/>
            <a:chExt cx="980471" cy="606073"/>
          </a:xfrm>
        </p:grpSpPr>
        <p:sp>
          <p:nvSpPr>
            <p:cNvPr id="70" name="Ellipse 69">
              <a:extLst>
                <a:ext uri="{FF2B5EF4-FFF2-40B4-BE49-F238E27FC236}">
                  <a16:creationId xmlns:a16="http://schemas.microsoft.com/office/drawing/2014/main" id="{2B666629-941C-4613-BC93-3C219CB37816}"/>
                </a:ext>
              </a:extLst>
            </p:cNvPr>
            <p:cNvSpPr/>
            <p:nvPr/>
          </p:nvSpPr>
          <p:spPr>
            <a:xfrm rot="18872507">
              <a:off x="9658881" y="5530193"/>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C0CCE84F-E597-4A37-AEFE-F07A232491EF}"/>
                </a:ext>
              </a:extLst>
            </p:cNvPr>
            <p:cNvSpPr/>
            <p:nvPr/>
          </p:nvSpPr>
          <p:spPr>
            <a:xfrm rot="18872507">
              <a:off x="9228989" y="5536372"/>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Ellipse 83">
              <a:extLst>
                <a:ext uri="{FF2B5EF4-FFF2-40B4-BE49-F238E27FC236}">
                  <a16:creationId xmlns:a16="http://schemas.microsoft.com/office/drawing/2014/main" id="{6DFF95DD-6B58-431B-A430-5EE2921D52F0}"/>
                </a:ext>
              </a:extLst>
            </p:cNvPr>
            <p:cNvSpPr/>
            <p:nvPr/>
          </p:nvSpPr>
          <p:spPr>
            <a:xfrm rot="19236738">
              <a:off x="9454088" y="553912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78" name="Ellipse 77">
              <a:extLst>
                <a:ext uri="{FF2B5EF4-FFF2-40B4-BE49-F238E27FC236}">
                  <a16:creationId xmlns:a16="http://schemas.microsoft.com/office/drawing/2014/main" id="{60E2FE7C-2348-4F79-8F3E-046D6F0F06D5}"/>
                </a:ext>
              </a:extLst>
            </p:cNvPr>
            <p:cNvSpPr/>
            <p:nvPr/>
          </p:nvSpPr>
          <p:spPr>
            <a:xfrm rot="19236738">
              <a:off x="9818123" y="537325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79" name="Ellipse 78">
              <a:extLst>
                <a:ext uri="{FF2B5EF4-FFF2-40B4-BE49-F238E27FC236}">
                  <a16:creationId xmlns:a16="http://schemas.microsoft.com/office/drawing/2014/main" id="{8963D233-82C3-48BE-B26B-7C9EF1A023D3}"/>
                </a:ext>
              </a:extLst>
            </p:cNvPr>
            <p:cNvSpPr/>
            <p:nvPr/>
          </p:nvSpPr>
          <p:spPr>
            <a:xfrm rot="19236738">
              <a:off x="9107873" y="576351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81" name="Ellipse 80">
              <a:extLst>
                <a:ext uri="{FF2B5EF4-FFF2-40B4-BE49-F238E27FC236}">
                  <a16:creationId xmlns:a16="http://schemas.microsoft.com/office/drawing/2014/main" id="{BCFE5567-B4B1-4781-A0D1-5F2B9DB936B2}"/>
                </a:ext>
              </a:extLst>
            </p:cNvPr>
            <p:cNvSpPr/>
            <p:nvPr/>
          </p:nvSpPr>
          <p:spPr>
            <a:xfrm rot="16112636">
              <a:off x="9056128" y="540274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82" name="Ellipse 81">
              <a:extLst>
                <a:ext uri="{FF2B5EF4-FFF2-40B4-BE49-F238E27FC236}">
                  <a16:creationId xmlns:a16="http://schemas.microsoft.com/office/drawing/2014/main" id="{DAF4CE5E-B69E-4932-8D43-0EF26015723A}"/>
                </a:ext>
              </a:extLst>
            </p:cNvPr>
            <p:cNvSpPr/>
            <p:nvPr/>
          </p:nvSpPr>
          <p:spPr>
            <a:xfrm rot="16112636">
              <a:off x="9815222" y="573927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nvGrpSpPr>
          <p:cNvPr id="86" name="Gruppieren 85">
            <a:extLst>
              <a:ext uri="{FF2B5EF4-FFF2-40B4-BE49-F238E27FC236}">
                <a16:creationId xmlns:a16="http://schemas.microsoft.com/office/drawing/2014/main" id="{1ABB4D1B-657B-418A-9162-BF38A97F9DB0}"/>
              </a:ext>
            </a:extLst>
          </p:cNvPr>
          <p:cNvGrpSpPr/>
          <p:nvPr/>
        </p:nvGrpSpPr>
        <p:grpSpPr>
          <a:xfrm>
            <a:off x="9144000" y="6078066"/>
            <a:ext cx="866331" cy="549158"/>
            <a:chOff x="9058790" y="5373250"/>
            <a:chExt cx="980471" cy="606073"/>
          </a:xfrm>
        </p:grpSpPr>
        <p:sp>
          <p:nvSpPr>
            <p:cNvPr id="87" name="Ellipse 86">
              <a:extLst>
                <a:ext uri="{FF2B5EF4-FFF2-40B4-BE49-F238E27FC236}">
                  <a16:creationId xmlns:a16="http://schemas.microsoft.com/office/drawing/2014/main" id="{90961ECC-F20E-4897-BAE9-548E9084E996}"/>
                </a:ext>
              </a:extLst>
            </p:cNvPr>
            <p:cNvSpPr/>
            <p:nvPr/>
          </p:nvSpPr>
          <p:spPr>
            <a:xfrm rot="18872507">
              <a:off x="9658881" y="5530193"/>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Ellipse 87">
              <a:extLst>
                <a:ext uri="{FF2B5EF4-FFF2-40B4-BE49-F238E27FC236}">
                  <a16:creationId xmlns:a16="http://schemas.microsoft.com/office/drawing/2014/main" id="{A136E5F5-0D6C-4192-B23F-72A39EA7B456}"/>
                </a:ext>
              </a:extLst>
            </p:cNvPr>
            <p:cNvSpPr/>
            <p:nvPr/>
          </p:nvSpPr>
          <p:spPr>
            <a:xfrm rot="18872507">
              <a:off x="9228989" y="5536372"/>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Ellipse 88">
              <a:extLst>
                <a:ext uri="{FF2B5EF4-FFF2-40B4-BE49-F238E27FC236}">
                  <a16:creationId xmlns:a16="http://schemas.microsoft.com/office/drawing/2014/main" id="{D81E60A1-D81C-4D6F-977A-0B3BAA4227FE}"/>
                </a:ext>
              </a:extLst>
            </p:cNvPr>
            <p:cNvSpPr/>
            <p:nvPr/>
          </p:nvSpPr>
          <p:spPr>
            <a:xfrm rot="19236738">
              <a:off x="9454088" y="553912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90" name="Ellipse 89">
              <a:extLst>
                <a:ext uri="{FF2B5EF4-FFF2-40B4-BE49-F238E27FC236}">
                  <a16:creationId xmlns:a16="http://schemas.microsoft.com/office/drawing/2014/main" id="{712CCC4E-1C24-4367-B296-C881235CC739}"/>
                </a:ext>
              </a:extLst>
            </p:cNvPr>
            <p:cNvSpPr/>
            <p:nvPr/>
          </p:nvSpPr>
          <p:spPr>
            <a:xfrm rot="19236738">
              <a:off x="9818123" y="537325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91" name="Ellipse 90">
              <a:extLst>
                <a:ext uri="{FF2B5EF4-FFF2-40B4-BE49-F238E27FC236}">
                  <a16:creationId xmlns:a16="http://schemas.microsoft.com/office/drawing/2014/main" id="{A723F63C-AE44-4EF5-B0A8-2B1C8CC780D1}"/>
                </a:ext>
              </a:extLst>
            </p:cNvPr>
            <p:cNvSpPr/>
            <p:nvPr/>
          </p:nvSpPr>
          <p:spPr>
            <a:xfrm rot="19236738">
              <a:off x="9107873" y="576351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92" name="Ellipse 91">
              <a:extLst>
                <a:ext uri="{FF2B5EF4-FFF2-40B4-BE49-F238E27FC236}">
                  <a16:creationId xmlns:a16="http://schemas.microsoft.com/office/drawing/2014/main" id="{9C922642-D8D7-45B9-853D-F5B45E5A7BE7}"/>
                </a:ext>
              </a:extLst>
            </p:cNvPr>
            <p:cNvSpPr/>
            <p:nvPr/>
          </p:nvSpPr>
          <p:spPr>
            <a:xfrm rot="16112636">
              <a:off x="9056128" y="540274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93" name="Ellipse 92">
              <a:extLst>
                <a:ext uri="{FF2B5EF4-FFF2-40B4-BE49-F238E27FC236}">
                  <a16:creationId xmlns:a16="http://schemas.microsoft.com/office/drawing/2014/main" id="{E0838C17-2D52-428D-B077-2C488D425AD8}"/>
                </a:ext>
              </a:extLst>
            </p:cNvPr>
            <p:cNvSpPr/>
            <p:nvPr/>
          </p:nvSpPr>
          <p:spPr>
            <a:xfrm rot="16112636">
              <a:off x="9815222" y="573927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nvGrpSpPr>
          <p:cNvPr id="94" name="Gruppieren 93">
            <a:extLst>
              <a:ext uri="{FF2B5EF4-FFF2-40B4-BE49-F238E27FC236}">
                <a16:creationId xmlns:a16="http://schemas.microsoft.com/office/drawing/2014/main" id="{AFCB2A52-2AB9-4F64-88F5-7FD976BA6D25}"/>
              </a:ext>
            </a:extLst>
          </p:cNvPr>
          <p:cNvGrpSpPr/>
          <p:nvPr/>
        </p:nvGrpSpPr>
        <p:grpSpPr>
          <a:xfrm>
            <a:off x="10169551" y="5426883"/>
            <a:ext cx="866331" cy="549158"/>
            <a:chOff x="9058790" y="5373250"/>
            <a:chExt cx="980471" cy="606073"/>
          </a:xfrm>
        </p:grpSpPr>
        <p:sp>
          <p:nvSpPr>
            <p:cNvPr id="95" name="Ellipse 94">
              <a:extLst>
                <a:ext uri="{FF2B5EF4-FFF2-40B4-BE49-F238E27FC236}">
                  <a16:creationId xmlns:a16="http://schemas.microsoft.com/office/drawing/2014/main" id="{9FF5F9E3-6B22-48C2-9E6C-4781B82ACCC2}"/>
                </a:ext>
              </a:extLst>
            </p:cNvPr>
            <p:cNvSpPr/>
            <p:nvPr/>
          </p:nvSpPr>
          <p:spPr>
            <a:xfrm rot="18872507">
              <a:off x="9658881" y="5530193"/>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a:extLst>
                <a:ext uri="{FF2B5EF4-FFF2-40B4-BE49-F238E27FC236}">
                  <a16:creationId xmlns:a16="http://schemas.microsoft.com/office/drawing/2014/main" id="{2CB0D2A1-2FAC-4B70-B17E-C7E7B47ABD5B}"/>
                </a:ext>
              </a:extLst>
            </p:cNvPr>
            <p:cNvSpPr/>
            <p:nvPr/>
          </p:nvSpPr>
          <p:spPr>
            <a:xfrm rot="18872507">
              <a:off x="9228989" y="5536372"/>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789ACFA3-2C1B-4D04-8357-87180408A679}"/>
                </a:ext>
              </a:extLst>
            </p:cNvPr>
            <p:cNvSpPr/>
            <p:nvPr/>
          </p:nvSpPr>
          <p:spPr>
            <a:xfrm rot="19236738">
              <a:off x="9454088" y="553912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98" name="Ellipse 97">
              <a:extLst>
                <a:ext uri="{FF2B5EF4-FFF2-40B4-BE49-F238E27FC236}">
                  <a16:creationId xmlns:a16="http://schemas.microsoft.com/office/drawing/2014/main" id="{5118C0E0-3E11-4170-ABBC-DD2A97376A98}"/>
                </a:ext>
              </a:extLst>
            </p:cNvPr>
            <p:cNvSpPr/>
            <p:nvPr/>
          </p:nvSpPr>
          <p:spPr>
            <a:xfrm rot="19236738">
              <a:off x="9818123" y="537325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99" name="Ellipse 98">
              <a:extLst>
                <a:ext uri="{FF2B5EF4-FFF2-40B4-BE49-F238E27FC236}">
                  <a16:creationId xmlns:a16="http://schemas.microsoft.com/office/drawing/2014/main" id="{CAB8682A-C75A-40E6-BE48-A37E08550222}"/>
                </a:ext>
              </a:extLst>
            </p:cNvPr>
            <p:cNvSpPr/>
            <p:nvPr/>
          </p:nvSpPr>
          <p:spPr>
            <a:xfrm rot="19236738">
              <a:off x="9107873" y="576351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0" name="Ellipse 99">
              <a:extLst>
                <a:ext uri="{FF2B5EF4-FFF2-40B4-BE49-F238E27FC236}">
                  <a16:creationId xmlns:a16="http://schemas.microsoft.com/office/drawing/2014/main" id="{6963F955-4551-4F5D-91DE-EB65D3E3C779}"/>
                </a:ext>
              </a:extLst>
            </p:cNvPr>
            <p:cNvSpPr/>
            <p:nvPr/>
          </p:nvSpPr>
          <p:spPr>
            <a:xfrm rot="16112636">
              <a:off x="9056128" y="540274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1" name="Ellipse 100">
              <a:extLst>
                <a:ext uri="{FF2B5EF4-FFF2-40B4-BE49-F238E27FC236}">
                  <a16:creationId xmlns:a16="http://schemas.microsoft.com/office/drawing/2014/main" id="{8FD848BC-619A-4708-9D55-41806EA3259C}"/>
                </a:ext>
              </a:extLst>
            </p:cNvPr>
            <p:cNvSpPr/>
            <p:nvPr/>
          </p:nvSpPr>
          <p:spPr>
            <a:xfrm rot="16112636">
              <a:off x="9815222" y="573927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nvGrpSpPr>
          <p:cNvPr id="102" name="Gruppieren 101">
            <a:extLst>
              <a:ext uri="{FF2B5EF4-FFF2-40B4-BE49-F238E27FC236}">
                <a16:creationId xmlns:a16="http://schemas.microsoft.com/office/drawing/2014/main" id="{080D7140-A21A-4C1E-A2D4-E72386D16642}"/>
              </a:ext>
            </a:extLst>
          </p:cNvPr>
          <p:cNvGrpSpPr/>
          <p:nvPr/>
        </p:nvGrpSpPr>
        <p:grpSpPr>
          <a:xfrm>
            <a:off x="10191265" y="6048814"/>
            <a:ext cx="866331" cy="549158"/>
            <a:chOff x="9058790" y="5373250"/>
            <a:chExt cx="980471" cy="606073"/>
          </a:xfrm>
        </p:grpSpPr>
        <p:sp>
          <p:nvSpPr>
            <p:cNvPr id="103" name="Ellipse 102">
              <a:extLst>
                <a:ext uri="{FF2B5EF4-FFF2-40B4-BE49-F238E27FC236}">
                  <a16:creationId xmlns:a16="http://schemas.microsoft.com/office/drawing/2014/main" id="{64CDCD5B-6F36-4309-AEFC-29384EA91D2D}"/>
                </a:ext>
              </a:extLst>
            </p:cNvPr>
            <p:cNvSpPr/>
            <p:nvPr/>
          </p:nvSpPr>
          <p:spPr>
            <a:xfrm rot="18872507">
              <a:off x="9658881" y="5530193"/>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a:extLst>
                <a:ext uri="{FF2B5EF4-FFF2-40B4-BE49-F238E27FC236}">
                  <a16:creationId xmlns:a16="http://schemas.microsoft.com/office/drawing/2014/main" id="{B84A5C0A-F394-4B6D-B0A8-3542AD2D533E}"/>
                </a:ext>
              </a:extLst>
            </p:cNvPr>
            <p:cNvSpPr/>
            <p:nvPr/>
          </p:nvSpPr>
          <p:spPr>
            <a:xfrm rot="18872507">
              <a:off x="9228989" y="5536372"/>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Ellipse 104">
              <a:extLst>
                <a:ext uri="{FF2B5EF4-FFF2-40B4-BE49-F238E27FC236}">
                  <a16:creationId xmlns:a16="http://schemas.microsoft.com/office/drawing/2014/main" id="{08FB5CD4-6AAA-42D3-9DDA-2F786F00307F}"/>
                </a:ext>
              </a:extLst>
            </p:cNvPr>
            <p:cNvSpPr/>
            <p:nvPr/>
          </p:nvSpPr>
          <p:spPr>
            <a:xfrm rot="19236738">
              <a:off x="9454088" y="553912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6" name="Ellipse 105">
              <a:extLst>
                <a:ext uri="{FF2B5EF4-FFF2-40B4-BE49-F238E27FC236}">
                  <a16:creationId xmlns:a16="http://schemas.microsoft.com/office/drawing/2014/main" id="{5D6A79DD-4608-44E0-A3AE-C40D6DA13CD6}"/>
                </a:ext>
              </a:extLst>
            </p:cNvPr>
            <p:cNvSpPr/>
            <p:nvPr/>
          </p:nvSpPr>
          <p:spPr>
            <a:xfrm rot="19236738">
              <a:off x="9818123" y="537325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7" name="Ellipse 106">
              <a:extLst>
                <a:ext uri="{FF2B5EF4-FFF2-40B4-BE49-F238E27FC236}">
                  <a16:creationId xmlns:a16="http://schemas.microsoft.com/office/drawing/2014/main" id="{ECC5095C-DE76-46BC-B93C-08F8AA8D65E4}"/>
                </a:ext>
              </a:extLst>
            </p:cNvPr>
            <p:cNvSpPr/>
            <p:nvPr/>
          </p:nvSpPr>
          <p:spPr>
            <a:xfrm rot="19236738">
              <a:off x="9107873" y="576351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8" name="Ellipse 107">
              <a:extLst>
                <a:ext uri="{FF2B5EF4-FFF2-40B4-BE49-F238E27FC236}">
                  <a16:creationId xmlns:a16="http://schemas.microsoft.com/office/drawing/2014/main" id="{6163DD83-9E72-4A61-82BA-0C5D394630FA}"/>
                </a:ext>
              </a:extLst>
            </p:cNvPr>
            <p:cNvSpPr/>
            <p:nvPr/>
          </p:nvSpPr>
          <p:spPr>
            <a:xfrm rot="16112636">
              <a:off x="9056128" y="540274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9" name="Ellipse 108">
              <a:extLst>
                <a:ext uri="{FF2B5EF4-FFF2-40B4-BE49-F238E27FC236}">
                  <a16:creationId xmlns:a16="http://schemas.microsoft.com/office/drawing/2014/main" id="{02093C20-25C4-4CE6-AF71-CECFBAB2CA0F}"/>
                </a:ext>
              </a:extLst>
            </p:cNvPr>
            <p:cNvSpPr/>
            <p:nvPr/>
          </p:nvSpPr>
          <p:spPr>
            <a:xfrm rot="16112636">
              <a:off x="9815222" y="573927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nvGrpSpPr>
          <p:cNvPr id="110" name="Gruppieren 109">
            <a:extLst>
              <a:ext uri="{FF2B5EF4-FFF2-40B4-BE49-F238E27FC236}">
                <a16:creationId xmlns:a16="http://schemas.microsoft.com/office/drawing/2014/main" id="{732B2BAE-DD77-4929-9B47-32AF64E90BC9}"/>
              </a:ext>
            </a:extLst>
          </p:cNvPr>
          <p:cNvGrpSpPr/>
          <p:nvPr/>
        </p:nvGrpSpPr>
        <p:grpSpPr>
          <a:xfrm>
            <a:off x="11174229" y="5408550"/>
            <a:ext cx="866331" cy="549158"/>
            <a:chOff x="9058790" y="5373250"/>
            <a:chExt cx="980471" cy="606073"/>
          </a:xfrm>
        </p:grpSpPr>
        <p:sp>
          <p:nvSpPr>
            <p:cNvPr id="111" name="Ellipse 110">
              <a:extLst>
                <a:ext uri="{FF2B5EF4-FFF2-40B4-BE49-F238E27FC236}">
                  <a16:creationId xmlns:a16="http://schemas.microsoft.com/office/drawing/2014/main" id="{F1DD79DB-830B-4099-88D8-9DED28F315CF}"/>
                </a:ext>
              </a:extLst>
            </p:cNvPr>
            <p:cNvSpPr/>
            <p:nvPr/>
          </p:nvSpPr>
          <p:spPr>
            <a:xfrm rot="18872507">
              <a:off x="9658881" y="5530193"/>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Ellipse 111">
              <a:extLst>
                <a:ext uri="{FF2B5EF4-FFF2-40B4-BE49-F238E27FC236}">
                  <a16:creationId xmlns:a16="http://schemas.microsoft.com/office/drawing/2014/main" id="{1B0694A0-9F3E-41F4-A9C5-513426DAAD53}"/>
                </a:ext>
              </a:extLst>
            </p:cNvPr>
            <p:cNvSpPr/>
            <p:nvPr/>
          </p:nvSpPr>
          <p:spPr>
            <a:xfrm rot="18872507">
              <a:off x="9228989" y="5536372"/>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Ellipse 112">
              <a:extLst>
                <a:ext uri="{FF2B5EF4-FFF2-40B4-BE49-F238E27FC236}">
                  <a16:creationId xmlns:a16="http://schemas.microsoft.com/office/drawing/2014/main" id="{33D439F9-8962-449B-94C6-82458B19D8BF}"/>
                </a:ext>
              </a:extLst>
            </p:cNvPr>
            <p:cNvSpPr/>
            <p:nvPr/>
          </p:nvSpPr>
          <p:spPr>
            <a:xfrm rot="19236738">
              <a:off x="9454088" y="553912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4" name="Ellipse 113">
              <a:extLst>
                <a:ext uri="{FF2B5EF4-FFF2-40B4-BE49-F238E27FC236}">
                  <a16:creationId xmlns:a16="http://schemas.microsoft.com/office/drawing/2014/main" id="{F0B03955-AEE7-4304-9266-4B92D360887F}"/>
                </a:ext>
              </a:extLst>
            </p:cNvPr>
            <p:cNvSpPr/>
            <p:nvPr/>
          </p:nvSpPr>
          <p:spPr>
            <a:xfrm rot="19236738">
              <a:off x="9818123" y="537325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5" name="Ellipse 114">
              <a:extLst>
                <a:ext uri="{FF2B5EF4-FFF2-40B4-BE49-F238E27FC236}">
                  <a16:creationId xmlns:a16="http://schemas.microsoft.com/office/drawing/2014/main" id="{59A2C687-BD45-405D-BDC3-BA61AC2F0A48}"/>
                </a:ext>
              </a:extLst>
            </p:cNvPr>
            <p:cNvSpPr/>
            <p:nvPr/>
          </p:nvSpPr>
          <p:spPr>
            <a:xfrm rot="19236738">
              <a:off x="9107873" y="576351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6" name="Ellipse 115">
              <a:extLst>
                <a:ext uri="{FF2B5EF4-FFF2-40B4-BE49-F238E27FC236}">
                  <a16:creationId xmlns:a16="http://schemas.microsoft.com/office/drawing/2014/main" id="{4F6BEE38-C514-4D61-A6B6-F579EA59B362}"/>
                </a:ext>
              </a:extLst>
            </p:cNvPr>
            <p:cNvSpPr/>
            <p:nvPr/>
          </p:nvSpPr>
          <p:spPr>
            <a:xfrm rot="16112636">
              <a:off x="9056128" y="540274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7" name="Ellipse 116">
              <a:extLst>
                <a:ext uri="{FF2B5EF4-FFF2-40B4-BE49-F238E27FC236}">
                  <a16:creationId xmlns:a16="http://schemas.microsoft.com/office/drawing/2014/main" id="{05224102-B224-4415-B807-C8675E0FD5F5}"/>
                </a:ext>
              </a:extLst>
            </p:cNvPr>
            <p:cNvSpPr/>
            <p:nvPr/>
          </p:nvSpPr>
          <p:spPr>
            <a:xfrm rot="16112636">
              <a:off x="9815222" y="573927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grpSp>
        <p:nvGrpSpPr>
          <p:cNvPr id="118" name="Gruppieren 117">
            <a:extLst>
              <a:ext uri="{FF2B5EF4-FFF2-40B4-BE49-F238E27FC236}">
                <a16:creationId xmlns:a16="http://schemas.microsoft.com/office/drawing/2014/main" id="{64289855-35E9-4369-9832-A763A145BCA4}"/>
              </a:ext>
            </a:extLst>
          </p:cNvPr>
          <p:cNvGrpSpPr/>
          <p:nvPr/>
        </p:nvGrpSpPr>
        <p:grpSpPr>
          <a:xfrm>
            <a:off x="11213060" y="6032411"/>
            <a:ext cx="866331" cy="549158"/>
            <a:chOff x="9058790" y="5373250"/>
            <a:chExt cx="980471" cy="606073"/>
          </a:xfrm>
        </p:grpSpPr>
        <p:sp>
          <p:nvSpPr>
            <p:cNvPr id="119" name="Ellipse 118">
              <a:extLst>
                <a:ext uri="{FF2B5EF4-FFF2-40B4-BE49-F238E27FC236}">
                  <a16:creationId xmlns:a16="http://schemas.microsoft.com/office/drawing/2014/main" id="{8701AB9C-0808-4F6D-8996-EF1A28FF9C26}"/>
                </a:ext>
              </a:extLst>
            </p:cNvPr>
            <p:cNvSpPr/>
            <p:nvPr/>
          </p:nvSpPr>
          <p:spPr>
            <a:xfrm rot="18872507">
              <a:off x="9658881" y="5530193"/>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Ellipse 119">
              <a:extLst>
                <a:ext uri="{FF2B5EF4-FFF2-40B4-BE49-F238E27FC236}">
                  <a16:creationId xmlns:a16="http://schemas.microsoft.com/office/drawing/2014/main" id="{389F5A9B-C9DF-48FC-9B4A-CEEAC7FFCF93}"/>
                </a:ext>
              </a:extLst>
            </p:cNvPr>
            <p:cNvSpPr/>
            <p:nvPr/>
          </p:nvSpPr>
          <p:spPr>
            <a:xfrm rot="18872507">
              <a:off x="9228989" y="5536372"/>
              <a:ext cx="241445" cy="247898"/>
            </a:xfrm>
            <a:prstGeom prst="ellipse">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Ellipse 120">
              <a:extLst>
                <a:ext uri="{FF2B5EF4-FFF2-40B4-BE49-F238E27FC236}">
                  <a16:creationId xmlns:a16="http://schemas.microsoft.com/office/drawing/2014/main" id="{0F627CD6-B51D-4A2A-8442-4443F2393358}"/>
                </a:ext>
              </a:extLst>
            </p:cNvPr>
            <p:cNvSpPr/>
            <p:nvPr/>
          </p:nvSpPr>
          <p:spPr>
            <a:xfrm rot="19236738">
              <a:off x="9454088" y="553912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22" name="Ellipse 121">
              <a:extLst>
                <a:ext uri="{FF2B5EF4-FFF2-40B4-BE49-F238E27FC236}">
                  <a16:creationId xmlns:a16="http://schemas.microsoft.com/office/drawing/2014/main" id="{A4E6A989-B1A2-4D38-8467-0C9E9E9DAF1C}"/>
                </a:ext>
              </a:extLst>
            </p:cNvPr>
            <p:cNvSpPr/>
            <p:nvPr/>
          </p:nvSpPr>
          <p:spPr>
            <a:xfrm rot="19236738">
              <a:off x="9818123" y="537325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23" name="Ellipse 122">
              <a:extLst>
                <a:ext uri="{FF2B5EF4-FFF2-40B4-BE49-F238E27FC236}">
                  <a16:creationId xmlns:a16="http://schemas.microsoft.com/office/drawing/2014/main" id="{F59941B9-5121-4DB2-8A04-483C5780A775}"/>
                </a:ext>
              </a:extLst>
            </p:cNvPr>
            <p:cNvSpPr/>
            <p:nvPr/>
          </p:nvSpPr>
          <p:spPr>
            <a:xfrm rot="19236738">
              <a:off x="9107873" y="5763510"/>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24" name="Ellipse 123">
              <a:extLst>
                <a:ext uri="{FF2B5EF4-FFF2-40B4-BE49-F238E27FC236}">
                  <a16:creationId xmlns:a16="http://schemas.microsoft.com/office/drawing/2014/main" id="{CA8F39E8-AD1C-4217-B186-5B92712C1A98}"/>
                </a:ext>
              </a:extLst>
            </p:cNvPr>
            <p:cNvSpPr/>
            <p:nvPr/>
          </p:nvSpPr>
          <p:spPr>
            <a:xfrm rot="16112636">
              <a:off x="9056128" y="5402747"/>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25" name="Ellipse 124">
              <a:extLst>
                <a:ext uri="{FF2B5EF4-FFF2-40B4-BE49-F238E27FC236}">
                  <a16:creationId xmlns:a16="http://schemas.microsoft.com/office/drawing/2014/main" id="{2AF76610-6577-42C9-BB30-D7872921E229}"/>
                </a:ext>
              </a:extLst>
            </p:cNvPr>
            <p:cNvSpPr/>
            <p:nvPr/>
          </p:nvSpPr>
          <p:spPr>
            <a:xfrm rot="16112636">
              <a:off x="9815222" y="5739279"/>
              <a:ext cx="221138" cy="215813"/>
            </a:xfrm>
            <a:prstGeom prst="ellipse">
              <a:avLst/>
            </a:prstGeom>
            <a:solidFill>
              <a:schemeClr val="bg1">
                <a:lumMod val="6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grpSp>
      <p:sp>
        <p:nvSpPr>
          <p:cNvPr id="126" name="Rechteck 125">
            <a:extLst>
              <a:ext uri="{FF2B5EF4-FFF2-40B4-BE49-F238E27FC236}">
                <a16:creationId xmlns:a16="http://schemas.microsoft.com/office/drawing/2014/main" id="{BE771CB6-5363-41F0-991D-27129A9646D0}"/>
              </a:ext>
            </a:extLst>
          </p:cNvPr>
          <p:cNvSpPr/>
          <p:nvPr/>
        </p:nvSpPr>
        <p:spPr>
          <a:xfrm>
            <a:off x="9065623" y="5334741"/>
            <a:ext cx="999040" cy="66900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316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2" grpId="0"/>
      <p:bldP spid="23" grpId="0"/>
      <p:bldP spid="126"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1774</Words>
  <Application>Microsoft Office PowerPoint</Application>
  <PresentationFormat>Breitbild</PresentationFormat>
  <Paragraphs>178</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Calibri Light</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Claudia Eysel</dc:creator>
  <cp:lastModifiedBy>Claudia Eysel</cp:lastModifiedBy>
  <cp:revision>66</cp:revision>
  <dcterms:created xsi:type="dcterms:W3CDTF">2021-03-27T16:22:38Z</dcterms:created>
  <dcterms:modified xsi:type="dcterms:W3CDTF">2021-04-25T05:12:12Z</dcterms:modified>
</cp:coreProperties>
</file>