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7" r:id="rId4"/>
    <p:sldId id="279" r:id="rId5"/>
    <p:sldId id="258" r:id="rId6"/>
    <p:sldId id="259" r:id="rId7"/>
    <p:sldId id="264" r:id="rId8"/>
    <p:sldId id="261" r:id="rId9"/>
    <p:sldId id="260" r:id="rId10"/>
    <p:sldId id="266" r:id="rId11"/>
    <p:sldId id="267" r:id="rId12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26CCE-6C26-49B3-9759-BF494EB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A52AA-6FAC-42E0-BAC7-9BCEE10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1F2D3-D201-4FD3-BB22-FA59330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2210-DDD2-4152-ACC9-2E2CB3E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47464-D597-4A49-BA9A-DEBB16A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1FB19-8A32-46CE-8A37-419BCDC0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97B5C-BB80-4DE2-A734-140FA59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40D5-5BDC-4723-862E-1A9145A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7BC70-5553-4599-8A83-0FFF32E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17FA3-F34B-4C4B-8EA2-EBB1CD8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DD2BE-7843-4F23-8855-69A4F8B0E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2D38B-9622-4BEF-B980-0029E830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9853-5729-46FB-86C5-54A83EA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C734-69B4-46CA-94FE-5BBA940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70787-9BFF-46E2-8340-4E07F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E9798-E0C6-4353-9314-034287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F31-AFF8-4255-A93B-CD39AC0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5909-8BBF-4940-8EAC-FEAB26CA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40E4-A5F5-480F-9945-3738B39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45EBD-FD37-4F96-B4EB-DE44AB4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900C-3F35-403D-97CE-A7C920B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1A1BB-C487-4D90-A963-919C3E1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2836A-6037-4DD7-B427-861D462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2C675-40D3-4DE9-9BB4-592C875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577EB-6BB9-488C-99E0-0B89870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75FA-D122-445A-AE3D-F887166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2B3-02FD-43DB-8C78-6330817F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1449-4603-4623-A761-40FEA0CD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7EBF8-CAC3-4214-A6AB-1779808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2BAFE-A6EB-4B64-8DE8-CC760CA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0BCFC-B4B7-4A62-AB59-F36A1D2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9A18-B933-4135-8E0D-539C57B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ABD7E-7F4D-4D3A-B8A5-B7709387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70F8F-AC11-4135-9FD2-6EAF860E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DE10CE-3F62-4675-88D1-CE2D247E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C4CA64-EA18-4E6E-A220-0E9D1782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2BD2-06F1-47F5-86A4-92236FEB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51F6A-19C1-409F-A90C-CCE8076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78E23-6550-4D45-A096-BCB7542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12E5-0354-4575-99B4-0E674ED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21202-53DA-4B07-849B-9845472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228B2-8866-42C2-B95F-98B9564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C5E8B-CD04-4C77-A52C-871C3944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FF9C-B4DA-44A5-9E69-681B710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C1AB4-7744-4B32-9DD6-02F4BD2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7FECC-245B-494F-A738-D928584B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6E52-E11E-415F-A89B-0EF8C2EA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DFCD-14A3-4E7F-995A-D2B3504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3C76D-33B4-4E06-87E4-FA6D8F4A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D8E10-9E06-40F2-95A7-9DC02B4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2370C0-9701-4DA1-9BAA-D5016ED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730E2-5AFA-4A30-AD55-F3D506B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5532-A7EE-4CC3-B547-35E7E9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23095-60A9-4C78-8BD8-A81E8A3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0D348-0DDC-45B2-8337-11B414E2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01FA1-383D-4C02-95E7-8B1289A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A7F8-C7FE-4BCB-A2CB-3F04BDA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336D-AF93-412B-8D12-C1AB9AE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271883-9BA0-48BA-8E8B-F939A4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AF50-0737-407E-8E58-4FFDA45B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16F23-B2A3-4BBF-8ED2-908045A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F6-B1D4-470B-A623-B0BB488A68B8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BA7AD-059A-4B1A-8F34-F2CF858B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F58A-D566-4A8D-9E08-6B07787C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8F367-6CCC-401F-A853-AFCEAFED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Chemische Grundgesetze</a:t>
            </a:r>
          </a:p>
        </p:txBody>
      </p:sp>
    </p:spTree>
    <p:extLst>
      <p:ext uri="{BB962C8B-B14F-4D97-AF65-F5344CB8AC3E}">
        <p14:creationId xmlns:p14="http://schemas.microsoft.com/office/powerpoint/2010/main" val="34045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3DF1A4F-5E7D-48EE-9FF9-9AD753490B95}"/>
              </a:ext>
            </a:extLst>
          </p:cNvPr>
          <p:cNvSpPr txBox="1"/>
          <p:nvPr/>
        </p:nvSpPr>
        <p:spPr>
          <a:xfrm>
            <a:off x="593332" y="59616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S. 98 Nr. 2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8A51CD-818C-454C-9487-59101C7F4DFF}"/>
              </a:ext>
            </a:extLst>
          </p:cNvPr>
          <p:cNvSpPr txBox="1"/>
          <p:nvPr/>
        </p:nvSpPr>
        <p:spPr>
          <a:xfrm>
            <a:off x="593331" y="2311417"/>
            <a:ext cx="8602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Gesetz von der Erhaltung der Masse: 	m(Eisen) + m(Schwefel) = m(Eisensulfid)</a:t>
            </a:r>
          </a:p>
          <a:p>
            <a:pPr>
              <a:spcAft>
                <a:spcPts val="600"/>
              </a:spcAft>
            </a:pPr>
            <a:r>
              <a:rPr lang="de-DE" dirty="0">
                <a:sym typeface="Wingdings" panose="05000000000000000000" pitchFamily="2" charset="2"/>
              </a:rPr>
              <a:t>				</a:t>
            </a:r>
            <a:r>
              <a:rPr lang="de-DE" dirty="0"/>
              <a:t>m(Eisen) = m(Eisensulfid) - m(Schwefel) </a:t>
            </a:r>
          </a:p>
          <a:p>
            <a:r>
              <a:rPr lang="de-DE" dirty="0">
                <a:sym typeface="Wingdings" panose="05000000000000000000" pitchFamily="2" charset="2"/>
              </a:rPr>
              <a:t>				</a:t>
            </a:r>
            <a:r>
              <a:rPr lang="de-DE" dirty="0"/>
              <a:t>2,2g – 0,8g = 1,4 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6B51B-C200-40D5-987E-C74E30DB51F8}"/>
              </a:ext>
            </a:extLst>
          </p:cNvPr>
          <p:cNvSpPr txBox="1"/>
          <p:nvPr/>
        </p:nvSpPr>
        <p:spPr>
          <a:xfrm>
            <a:off x="593332" y="1233168"/>
            <a:ext cx="741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    +     Schwefel 	  Eisensulfid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B18445B-DCE1-4E2F-836F-D251644D082E}"/>
              </a:ext>
            </a:extLst>
          </p:cNvPr>
          <p:cNvCxnSpPr/>
          <p:nvPr/>
        </p:nvCxnSpPr>
        <p:spPr>
          <a:xfrm>
            <a:off x="2948683" y="1417834"/>
            <a:ext cx="482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6828EFE-836C-419F-A0E4-CA07A6BDD1FA}"/>
              </a:ext>
            </a:extLst>
          </p:cNvPr>
          <p:cNvSpPr txBox="1"/>
          <p:nvPr/>
        </p:nvSpPr>
        <p:spPr>
          <a:xfrm>
            <a:off x="593332" y="1684962"/>
            <a:ext cx="46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? g                    0,8 g 	       2,2g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DF1C22-A6E0-44F2-AB26-63333C7CD9B4}"/>
                  </a:ext>
                </a:extLst>
              </p:cNvPr>
              <p:cNvSpPr txBox="1"/>
              <p:nvPr/>
            </p:nvSpPr>
            <p:spPr>
              <a:xfrm>
                <a:off x="593331" y="4974425"/>
                <a:ext cx="8602039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Massenverhältnis 	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𝑭𝒆</m:t>
                            </m:r>
                          </m:e>
                        </m:d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DF1C22-A6E0-44F2-AB26-63333C7CD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1" y="4974425"/>
                <a:ext cx="8602039" cy="680699"/>
              </a:xfrm>
              <a:prstGeom prst="rect">
                <a:avLst/>
              </a:prstGeom>
              <a:blipFill>
                <a:blip r:embed="rId2"/>
                <a:stretch>
                  <a:fillRect l="-567" b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EBE4552-467B-4C09-A665-0E6C85198976}"/>
              </a:ext>
            </a:extLst>
          </p:cNvPr>
          <p:cNvSpPr txBox="1"/>
          <p:nvPr/>
        </p:nvSpPr>
        <p:spPr>
          <a:xfrm>
            <a:off x="593331" y="3451221"/>
            <a:ext cx="1053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dem Gesetz von der Erhaltung der Masse müssen 1,4g Eisen mit 0,8g Schwefel reagieren. Es bleiben also von den 2,8g Eisen 1,4g übrig.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39302A-C037-4E7E-912E-911FF832CA61}"/>
              </a:ext>
            </a:extLst>
          </p:cNvPr>
          <p:cNvSpPr txBox="1"/>
          <p:nvPr/>
        </p:nvSpPr>
        <p:spPr>
          <a:xfrm>
            <a:off x="593331" y="5946273"/>
            <a:ext cx="77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 und Schwefel reagieren im Massenverhältnis 7:4 miteinander.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84F917-0BCA-43C2-BA35-66A0761A144A}"/>
              </a:ext>
            </a:extLst>
          </p:cNvPr>
          <p:cNvGrpSpPr/>
          <p:nvPr/>
        </p:nvGrpSpPr>
        <p:grpSpPr>
          <a:xfrm>
            <a:off x="4346823" y="3982872"/>
            <a:ext cx="2291137" cy="811658"/>
            <a:chOff x="4595116" y="369870"/>
            <a:chExt cx="2291137" cy="811658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456B338-85B6-453D-B2A3-D7C9DCE3A86A}"/>
                </a:ext>
              </a:extLst>
            </p:cNvPr>
            <p:cNvSpPr txBox="1"/>
            <p:nvPr/>
          </p:nvSpPr>
          <p:spPr>
            <a:xfrm>
              <a:off x="4851970" y="555342"/>
              <a:ext cx="203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>
                  <a:solidFill>
                    <a:schemeClr val="accent1"/>
                  </a:solidFill>
                </a:rPr>
                <a:t>erweitern mit 4</a:t>
              </a:r>
            </a:p>
          </p:txBody>
        </p:sp>
        <p:sp>
          <p:nvSpPr>
            <p:cNvPr id="16" name="Denkblase: wolkenförmig 15">
              <a:extLst>
                <a:ext uri="{FF2B5EF4-FFF2-40B4-BE49-F238E27FC236}">
                  <a16:creationId xmlns:a16="http://schemas.microsoft.com/office/drawing/2014/main" id="{C194A056-9984-4D67-BAB4-577B9387C972}"/>
                </a:ext>
              </a:extLst>
            </p:cNvPr>
            <p:cNvSpPr/>
            <p:nvPr/>
          </p:nvSpPr>
          <p:spPr>
            <a:xfrm>
              <a:off x="4595116" y="369870"/>
              <a:ext cx="2291137" cy="811658"/>
            </a:xfrm>
            <a:prstGeom prst="cloudCallout">
              <a:avLst>
                <a:gd name="adj1" fmla="val -24869"/>
                <a:gd name="adj2" fmla="val 923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230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0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9C26CA2-6A5E-4812-9B26-B7103D3873DE}"/>
              </a:ext>
            </a:extLst>
          </p:cNvPr>
          <p:cNvSpPr txBox="1"/>
          <p:nvPr/>
        </p:nvSpPr>
        <p:spPr>
          <a:xfrm>
            <a:off x="788541" y="74000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S. 101 Nr. 7a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C7BB5D-BB3A-42C6-9177-0C26976116B2}"/>
                  </a:ext>
                </a:extLst>
              </p:cNvPr>
              <p:cNvSpPr txBox="1"/>
              <p:nvPr/>
            </p:nvSpPr>
            <p:spPr>
              <a:xfrm>
                <a:off x="788541" y="1437173"/>
                <a:ext cx="8602039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Massenverhältnis 	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𝑭𝒆</m:t>
                            </m:r>
                          </m:e>
                        </m:d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de-D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CC7BB5D-BB3A-42C6-9177-0C269761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1" y="1437173"/>
                <a:ext cx="8602039" cy="680699"/>
              </a:xfrm>
              <a:prstGeom prst="rect">
                <a:avLst/>
              </a:prstGeom>
              <a:blipFill>
                <a:blip r:embed="rId2"/>
                <a:stretch>
                  <a:fillRect l="-567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41083DD-DAC8-4F12-8F99-07CE3712EAA1}"/>
              </a:ext>
            </a:extLst>
          </p:cNvPr>
          <p:cNvGrpSpPr/>
          <p:nvPr/>
        </p:nvGrpSpPr>
        <p:grpSpPr>
          <a:xfrm>
            <a:off x="4595116" y="369870"/>
            <a:ext cx="2291137" cy="811658"/>
            <a:chOff x="4595116" y="369870"/>
            <a:chExt cx="2291137" cy="81165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CCD9964-E80B-44A8-90CA-31785E3B0079}"/>
                </a:ext>
              </a:extLst>
            </p:cNvPr>
            <p:cNvSpPr txBox="1"/>
            <p:nvPr/>
          </p:nvSpPr>
          <p:spPr>
            <a:xfrm>
              <a:off x="4851970" y="555342"/>
              <a:ext cx="203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>
                  <a:solidFill>
                    <a:schemeClr val="accent1"/>
                  </a:solidFill>
                </a:rPr>
                <a:t>erweitern mit 3</a:t>
              </a:r>
            </a:p>
          </p:txBody>
        </p:sp>
        <p:sp>
          <p:nvSpPr>
            <p:cNvPr id="2" name="Denkblase: wolkenförmig 1">
              <a:extLst>
                <a:ext uri="{FF2B5EF4-FFF2-40B4-BE49-F238E27FC236}">
                  <a16:creationId xmlns:a16="http://schemas.microsoft.com/office/drawing/2014/main" id="{03E015D8-3B80-4AE7-B657-C9138C3D929F}"/>
                </a:ext>
              </a:extLst>
            </p:cNvPr>
            <p:cNvSpPr/>
            <p:nvPr/>
          </p:nvSpPr>
          <p:spPr>
            <a:xfrm>
              <a:off x="4595116" y="369870"/>
              <a:ext cx="2291137" cy="811658"/>
            </a:xfrm>
            <a:prstGeom prst="cloudCallout">
              <a:avLst>
                <a:gd name="adj1" fmla="val -24869"/>
                <a:gd name="adj2" fmla="val 923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97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183BA07-C40C-43A8-B860-D12A978A9271}"/>
              </a:ext>
            </a:extLst>
          </p:cNvPr>
          <p:cNvSpPr txBox="1"/>
          <p:nvPr/>
        </p:nvSpPr>
        <p:spPr>
          <a:xfrm>
            <a:off x="801189" y="836023"/>
            <a:ext cx="727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Arbeitsauftrag für die Gruppen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2C64B0-F03F-4FA4-8C07-EC6FFDB301E5}"/>
              </a:ext>
            </a:extLst>
          </p:cNvPr>
          <p:cNvSpPr txBox="1"/>
          <p:nvPr/>
        </p:nvSpPr>
        <p:spPr>
          <a:xfrm>
            <a:off x="801188" y="1497874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Unterscheidet Verhältnisformeln und Molekülformeln bezüglich ihres Informationsgehaltes.</a:t>
            </a:r>
          </a:p>
          <a:p>
            <a:pPr marL="357188"/>
            <a:r>
              <a:rPr lang="de-DE" dirty="0"/>
              <a:t>Kontrolliert die Aufgaben S. 95, Nr. 1, 2 und 5 und klärt offene Fragen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7D880E-7CF5-45C5-AFAE-4048E576E0FF}"/>
              </a:ext>
            </a:extLst>
          </p:cNvPr>
          <p:cNvSpPr txBox="1"/>
          <p:nvPr/>
        </p:nvSpPr>
        <p:spPr>
          <a:xfrm>
            <a:off x="801189" y="2564674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dirty="0"/>
              <a:t>Beschreibt und erläutert das Gesetz von der Erhaltung der Masse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2935203-0600-4B3B-BCC5-2042B85A4CB6}"/>
              </a:ext>
            </a:extLst>
          </p:cNvPr>
          <p:cNvSpPr txBox="1"/>
          <p:nvPr/>
        </p:nvSpPr>
        <p:spPr>
          <a:xfrm>
            <a:off x="801189" y="3429000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Klärt das Gesetz der konstanten Massenverhältnisse und den Versuch, aus dem wir dieses abgeleitet haben (Synthese von Kupfersulfid)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A48BFF-7EC7-4D9A-B50B-6EC64F9E9FBF}"/>
              </a:ext>
            </a:extLst>
          </p:cNvPr>
          <p:cNvSpPr txBox="1"/>
          <p:nvPr/>
        </p:nvSpPr>
        <p:spPr>
          <a:xfrm>
            <a:off x="801189" y="4390630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de-DE" dirty="0"/>
              <a:t>Bearbeitet S. 98 Nr. 2 und S. 101 Nr. 7a.</a:t>
            </a:r>
          </a:p>
        </p:txBody>
      </p:sp>
    </p:spTree>
    <p:extLst>
      <p:ext uri="{BB962C8B-B14F-4D97-AF65-F5344CB8AC3E}">
        <p14:creationId xmlns:p14="http://schemas.microsoft.com/office/powerpoint/2010/main" val="414326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62EF030-8903-42EE-9B8C-2775DC6D214A}"/>
              </a:ext>
            </a:extLst>
          </p:cNvPr>
          <p:cNvSpPr/>
          <p:nvPr/>
        </p:nvSpPr>
        <p:spPr>
          <a:xfrm>
            <a:off x="6779622" y="1251228"/>
            <a:ext cx="3400649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Flüchtige Stoffe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6C08A0-F790-4E77-933B-F9C8D978D7F3}"/>
              </a:ext>
            </a:extLst>
          </p:cNvPr>
          <p:cNvSpPr/>
          <p:nvPr/>
        </p:nvSpPr>
        <p:spPr>
          <a:xfrm>
            <a:off x="4836948" y="490267"/>
            <a:ext cx="168360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Verbindungen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D4B5D4-A573-464F-939D-0514FAC7260B}"/>
              </a:ext>
            </a:extLst>
          </p:cNvPr>
          <p:cNvSpPr/>
          <p:nvPr/>
        </p:nvSpPr>
        <p:spPr>
          <a:xfrm>
            <a:off x="1411691" y="1251228"/>
            <a:ext cx="2872925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Salze (salzartige Stoffe)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ABBAA0D-8AEF-4746-A788-1BE12887E5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48154" y="890377"/>
            <a:ext cx="2830595" cy="36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41701B1-5465-4280-B333-C78D05DD9FF8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678749" y="890377"/>
            <a:ext cx="2801198" cy="36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B1EFBD-B442-4812-B230-0BB83B976BB8}"/>
              </a:ext>
            </a:extLst>
          </p:cNvPr>
          <p:cNvSpPr/>
          <p:nvPr/>
        </p:nvSpPr>
        <p:spPr>
          <a:xfrm>
            <a:off x="1411691" y="1701192"/>
            <a:ext cx="2872925" cy="5232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Metall- und Nichtmetallatomen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F32159-C33D-4389-AFA8-566D3F7AFB17}"/>
              </a:ext>
            </a:extLst>
          </p:cNvPr>
          <p:cNvSpPr/>
          <p:nvPr/>
        </p:nvSpPr>
        <p:spPr>
          <a:xfrm>
            <a:off x="6779622" y="1701192"/>
            <a:ext cx="3400649" cy="5232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Nichtmetall- und Nichtmetallatomen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673714-F2E4-40FD-AF23-CF473196EB5D}"/>
              </a:ext>
            </a:extLst>
          </p:cNvPr>
          <p:cNvSpPr/>
          <p:nvPr/>
        </p:nvSpPr>
        <p:spPr>
          <a:xfrm>
            <a:off x="1411692" y="2232889"/>
            <a:ext cx="2872924" cy="46166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Stoffteilchen sind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Ionen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(geladene Atome), die im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Ionengitter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angeordnet sind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86B688-BED8-408E-B83D-48AA3D03757D}"/>
              </a:ext>
            </a:extLst>
          </p:cNvPr>
          <p:cNvSpPr/>
          <p:nvPr/>
        </p:nvSpPr>
        <p:spPr>
          <a:xfrm>
            <a:off x="6779622" y="2232889"/>
            <a:ext cx="3400649" cy="46166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Moleküle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 unterschied-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lichen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Atomarten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1F35E1-96CA-47AA-B391-A7127AEBCDE6}"/>
              </a:ext>
            </a:extLst>
          </p:cNvPr>
          <p:cNvSpPr txBox="1"/>
          <p:nvPr/>
        </p:nvSpPr>
        <p:spPr>
          <a:xfrm>
            <a:off x="1213388" y="2985850"/>
            <a:ext cx="317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Beschreibung dieser Stoffe durch </a:t>
            </a:r>
            <a:r>
              <a:rPr lang="de-DE" b="1" u="sng" dirty="0"/>
              <a:t>Verhältnisformeln</a:t>
            </a:r>
            <a:r>
              <a:rPr lang="de-DE" b="1" dirty="0"/>
              <a:t>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BC121D-286E-401A-A6B7-CDA1669D8A8B}"/>
              </a:ext>
            </a:extLst>
          </p:cNvPr>
          <p:cNvSpPr txBox="1"/>
          <p:nvPr/>
        </p:nvSpPr>
        <p:spPr>
          <a:xfrm>
            <a:off x="6779622" y="2985850"/>
            <a:ext cx="34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Beschreibung dieser Stoffe durch </a:t>
            </a:r>
            <a:r>
              <a:rPr lang="de-DE" b="1" u="sng" dirty="0"/>
              <a:t>Molekülformeln</a:t>
            </a:r>
            <a:r>
              <a:rPr lang="de-DE" b="1" dirty="0"/>
              <a:t>: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B93CBBC4-D902-4C19-9FF1-BD9CDBA1BCA9}"/>
              </a:ext>
            </a:extLst>
          </p:cNvPr>
          <p:cNvSpPr/>
          <p:nvPr/>
        </p:nvSpPr>
        <p:spPr>
          <a:xfrm>
            <a:off x="2638697" y="2795451"/>
            <a:ext cx="209457" cy="190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F9137904-578A-4453-98AC-E0208AAC7DE0}"/>
              </a:ext>
            </a:extLst>
          </p:cNvPr>
          <p:cNvSpPr/>
          <p:nvPr/>
        </p:nvSpPr>
        <p:spPr>
          <a:xfrm>
            <a:off x="8270489" y="2776844"/>
            <a:ext cx="209457" cy="190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F912892-DC21-42BE-AF0A-671EAF2B4D5A}"/>
              </a:ext>
            </a:extLst>
          </p:cNvPr>
          <p:cNvSpPr txBox="1"/>
          <p:nvPr/>
        </p:nvSpPr>
        <p:spPr>
          <a:xfrm>
            <a:off x="6898092" y="3666854"/>
            <a:ext cx="29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b="1" dirty="0"/>
              <a:t>C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de-DE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dirty="0"/>
              <a:t> (Kohlenstoffdioxid)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38D257-96E8-4ACD-979D-5CDC8A1102C5}"/>
              </a:ext>
            </a:extLst>
          </p:cNvPr>
          <p:cNvSpPr txBox="1"/>
          <p:nvPr/>
        </p:nvSpPr>
        <p:spPr>
          <a:xfrm>
            <a:off x="7079348" y="4920885"/>
            <a:ext cx="340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Moleküle bestehen aus </a:t>
            </a:r>
            <a:r>
              <a:rPr lang="de-DE" sz="1600" b="1" dirty="0"/>
              <a:t>einem</a:t>
            </a:r>
            <a:r>
              <a:rPr lang="de-DE" sz="1600" dirty="0"/>
              <a:t> </a:t>
            </a:r>
            <a:r>
              <a:rPr lang="de-DE" sz="1600" b="1" dirty="0"/>
              <a:t>C</a:t>
            </a:r>
            <a:r>
              <a:rPr lang="de-DE" sz="1600" dirty="0"/>
              <a:t>- und 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zwei</a:t>
            </a:r>
            <a:r>
              <a:rPr lang="de-DE" sz="1600" b="1" dirty="0"/>
              <a:t> 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de-DE" sz="1600" dirty="0"/>
              <a:t>-Atomen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C52883A-8693-4E9E-A388-ADB4DBE54359}"/>
              </a:ext>
            </a:extLst>
          </p:cNvPr>
          <p:cNvGrpSpPr/>
          <p:nvPr/>
        </p:nvGrpSpPr>
        <p:grpSpPr>
          <a:xfrm>
            <a:off x="8028509" y="4332211"/>
            <a:ext cx="1041923" cy="383289"/>
            <a:chOff x="8028509" y="4402660"/>
            <a:chExt cx="1041923" cy="38328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10C2E73-3307-4870-AAC8-651E8436814E}"/>
                </a:ext>
              </a:extLst>
            </p:cNvPr>
            <p:cNvGrpSpPr/>
            <p:nvPr/>
          </p:nvGrpSpPr>
          <p:grpSpPr>
            <a:xfrm>
              <a:off x="8032755" y="4414146"/>
              <a:ext cx="1024159" cy="369332"/>
              <a:chOff x="8245451" y="5981816"/>
              <a:chExt cx="684923" cy="241445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464686BC-7696-44A4-8534-3C138CA45EC2}"/>
                  </a:ext>
                </a:extLst>
              </p:cNvPr>
              <p:cNvSpPr/>
              <p:nvPr/>
            </p:nvSpPr>
            <p:spPr>
              <a:xfrm rot="16112636">
                <a:off x="8242789" y="5994634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dirty="0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DFB4E8C-D2A0-4FC7-9679-056BD3885EEE}"/>
                  </a:ext>
                </a:extLst>
              </p:cNvPr>
              <p:cNvSpPr/>
              <p:nvPr/>
            </p:nvSpPr>
            <p:spPr>
              <a:xfrm rot="18872507">
                <a:off x="8467190" y="5978590"/>
                <a:ext cx="241445" cy="247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31A9AC5-465D-4E0E-BB88-35D881FE5896}"/>
                  </a:ext>
                </a:extLst>
              </p:cNvPr>
              <p:cNvSpPr/>
              <p:nvPr/>
            </p:nvSpPr>
            <p:spPr>
              <a:xfrm rot="16112636">
                <a:off x="8711899" y="5994632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4E622B6-8978-448C-B34C-C90A22133E1D}"/>
                </a:ext>
              </a:extLst>
            </p:cNvPr>
            <p:cNvSpPr txBox="1"/>
            <p:nvPr/>
          </p:nvSpPr>
          <p:spPr>
            <a:xfrm>
              <a:off x="8381576" y="4402660"/>
              <a:ext cx="250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305EF61-87F5-412F-86D1-5050AAD8ADB4}"/>
                </a:ext>
              </a:extLst>
            </p:cNvPr>
            <p:cNvSpPr txBox="1"/>
            <p:nvPr/>
          </p:nvSpPr>
          <p:spPr>
            <a:xfrm>
              <a:off x="8028509" y="4416617"/>
              <a:ext cx="33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1E6DFE1-4647-462E-8F7C-49FE2B1CF597}"/>
                </a:ext>
              </a:extLst>
            </p:cNvPr>
            <p:cNvSpPr txBox="1"/>
            <p:nvPr/>
          </p:nvSpPr>
          <p:spPr>
            <a:xfrm>
              <a:off x="8739237" y="4414145"/>
              <a:ext cx="33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A633F183-6BB7-4609-9ACB-73799710821F}"/>
              </a:ext>
            </a:extLst>
          </p:cNvPr>
          <p:cNvSpPr txBox="1"/>
          <p:nvPr/>
        </p:nvSpPr>
        <p:spPr>
          <a:xfrm>
            <a:off x="1485478" y="3654294"/>
            <a:ext cx="29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Cu</a:t>
            </a:r>
            <a:r>
              <a:rPr lang="de-DE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de-DE" b="1" dirty="0">
                <a:solidFill>
                  <a:srgbClr val="FFC000"/>
                </a:solidFill>
              </a:rPr>
              <a:t>S</a:t>
            </a:r>
            <a:r>
              <a:rPr lang="de-DE" b="1" dirty="0"/>
              <a:t> </a:t>
            </a:r>
            <a:r>
              <a:rPr lang="de-DE" dirty="0"/>
              <a:t> (Kupfersulfid)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614F232-CE2C-4B8D-B094-1B422F94EBBA}"/>
              </a:ext>
            </a:extLst>
          </p:cNvPr>
          <p:cNvGrpSpPr/>
          <p:nvPr/>
        </p:nvGrpSpPr>
        <p:grpSpPr>
          <a:xfrm>
            <a:off x="1637755" y="3932920"/>
            <a:ext cx="2182829" cy="2171963"/>
            <a:chOff x="1652010" y="4042645"/>
            <a:chExt cx="2182829" cy="2171963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45B5FD2E-2CFE-41BE-8A51-A7886D7ABD8D}"/>
                </a:ext>
              </a:extLst>
            </p:cNvPr>
            <p:cNvGrpSpPr/>
            <p:nvPr/>
          </p:nvGrpSpPr>
          <p:grpSpPr>
            <a:xfrm>
              <a:off x="1652010" y="4042645"/>
              <a:ext cx="2182829" cy="2171963"/>
              <a:chOff x="1476442" y="4178088"/>
              <a:chExt cx="2182829" cy="2171963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7AA607DB-99C5-4DFE-B57D-6092C67D5CF9}"/>
                  </a:ext>
                </a:extLst>
              </p:cNvPr>
              <p:cNvGrpSpPr/>
              <p:nvPr/>
            </p:nvGrpSpPr>
            <p:grpSpPr>
              <a:xfrm rot="18872507">
                <a:off x="1481875" y="4172655"/>
                <a:ext cx="2171963" cy="2182829"/>
                <a:chOff x="8798490" y="4771539"/>
                <a:chExt cx="1289924" cy="1248391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F175C60-5925-4173-AC29-97D1C7D17629}"/>
                    </a:ext>
                  </a:extLst>
                </p:cNvPr>
                <p:cNvSpPr/>
                <p:nvPr/>
              </p:nvSpPr>
              <p:spPr>
                <a:xfrm>
                  <a:off x="8798490" y="52030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6FAC2771-3F74-48E2-8EE4-68978F02A383}"/>
                    </a:ext>
                  </a:extLst>
                </p:cNvPr>
                <p:cNvSpPr/>
                <p:nvPr/>
              </p:nvSpPr>
              <p:spPr>
                <a:xfrm>
                  <a:off x="8950890" y="53554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B3E88248-243D-4678-865B-2D17992C5347}"/>
                    </a:ext>
                  </a:extLst>
                </p:cNvPr>
                <p:cNvSpPr/>
                <p:nvPr/>
              </p:nvSpPr>
              <p:spPr>
                <a:xfrm>
                  <a:off x="9103290" y="55078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115CDFED-97E9-48CA-BE91-879FD78E9AA9}"/>
                    </a:ext>
                  </a:extLst>
                </p:cNvPr>
                <p:cNvSpPr/>
                <p:nvPr/>
              </p:nvSpPr>
              <p:spPr>
                <a:xfrm>
                  <a:off x="9255690" y="56602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348AC5A3-A9CD-46CD-9AF5-02E89DE4E5D2}"/>
                    </a:ext>
                  </a:extLst>
                </p:cNvPr>
                <p:cNvSpPr/>
                <p:nvPr/>
              </p:nvSpPr>
              <p:spPr>
                <a:xfrm>
                  <a:off x="9408090" y="58126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7C434F11-5AD2-4063-8C8F-51FB16B5AB65}"/>
                    </a:ext>
                  </a:extLst>
                </p:cNvPr>
                <p:cNvSpPr/>
                <p:nvPr/>
              </p:nvSpPr>
              <p:spPr>
                <a:xfrm>
                  <a:off x="8962959" y="50693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EEDAF0F-417F-4A10-95F7-417F35E287E8}"/>
                    </a:ext>
                  </a:extLst>
                </p:cNvPr>
                <p:cNvSpPr/>
                <p:nvPr/>
              </p:nvSpPr>
              <p:spPr>
                <a:xfrm>
                  <a:off x="9115359" y="52217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BF76756-0CA7-46A8-B504-0984942797B8}"/>
                    </a:ext>
                  </a:extLst>
                </p:cNvPr>
                <p:cNvSpPr/>
                <p:nvPr/>
              </p:nvSpPr>
              <p:spPr>
                <a:xfrm>
                  <a:off x="9267759" y="53741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02DCA1B-76AF-43D2-A24B-98F8BC31261D}"/>
                    </a:ext>
                  </a:extLst>
                </p:cNvPr>
                <p:cNvSpPr/>
                <p:nvPr/>
              </p:nvSpPr>
              <p:spPr>
                <a:xfrm>
                  <a:off x="9420159" y="55265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08137974-E9E0-46AC-B3F1-D06C33B11A35}"/>
                    </a:ext>
                  </a:extLst>
                </p:cNvPr>
                <p:cNvSpPr/>
                <p:nvPr/>
              </p:nvSpPr>
              <p:spPr>
                <a:xfrm>
                  <a:off x="9572559" y="56789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D0271A2F-E65A-403A-88B2-11CD354F0277}"/>
                    </a:ext>
                  </a:extLst>
                </p:cNvPr>
                <p:cNvSpPr/>
                <p:nvPr/>
              </p:nvSpPr>
              <p:spPr>
                <a:xfrm>
                  <a:off x="9108172" y="49169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8C322505-1F48-49DF-B859-7916F341E743}"/>
                    </a:ext>
                  </a:extLst>
                </p:cNvPr>
                <p:cNvSpPr/>
                <p:nvPr/>
              </p:nvSpPr>
              <p:spPr>
                <a:xfrm>
                  <a:off x="9260572" y="50693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6F42A247-943A-4EDC-ADDA-6C96FEC1EC2B}"/>
                    </a:ext>
                  </a:extLst>
                </p:cNvPr>
                <p:cNvSpPr/>
                <p:nvPr/>
              </p:nvSpPr>
              <p:spPr>
                <a:xfrm>
                  <a:off x="9412972" y="52217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CC26F019-44DB-44EA-9456-985FFD29712C}"/>
                    </a:ext>
                  </a:extLst>
                </p:cNvPr>
                <p:cNvSpPr/>
                <p:nvPr/>
              </p:nvSpPr>
              <p:spPr>
                <a:xfrm>
                  <a:off x="9565372" y="53741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506AADCF-EAF0-422A-BC9A-7B6A6103FE49}"/>
                    </a:ext>
                  </a:extLst>
                </p:cNvPr>
                <p:cNvSpPr/>
                <p:nvPr/>
              </p:nvSpPr>
              <p:spPr>
                <a:xfrm>
                  <a:off x="9717772" y="55265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44855465-6C0D-4A81-A940-C19BC6D2AEA9}"/>
                    </a:ext>
                  </a:extLst>
                </p:cNvPr>
                <p:cNvSpPr/>
                <p:nvPr/>
              </p:nvSpPr>
              <p:spPr>
                <a:xfrm>
                  <a:off x="9269403" y="477153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BA0AB22-62CD-4649-89F7-C864455D923A}"/>
                    </a:ext>
                  </a:extLst>
                </p:cNvPr>
                <p:cNvSpPr/>
                <p:nvPr/>
              </p:nvSpPr>
              <p:spPr>
                <a:xfrm>
                  <a:off x="9425041" y="49356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191D43CD-C87C-4437-996A-AE138406C474}"/>
                    </a:ext>
                  </a:extLst>
                </p:cNvPr>
                <p:cNvSpPr/>
                <p:nvPr/>
              </p:nvSpPr>
              <p:spPr>
                <a:xfrm>
                  <a:off x="9577441" y="50880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12D597D0-8B93-44BD-BA5A-6604065E7448}"/>
                    </a:ext>
                  </a:extLst>
                </p:cNvPr>
                <p:cNvSpPr/>
                <p:nvPr/>
              </p:nvSpPr>
              <p:spPr>
                <a:xfrm>
                  <a:off x="9729841" y="52404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A6E02465-B9A7-4B92-907E-05B8EE462376}"/>
                    </a:ext>
                  </a:extLst>
                </p:cNvPr>
                <p:cNvSpPr/>
                <p:nvPr/>
              </p:nvSpPr>
              <p:spPr>
                <a:xfrm>
                  <a:off x="9882241" y="53928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026F2167-DA20-4783-85ED-ECEB0843C0FD}"/>
                  </a:ext>
                </a:extLst>
              </p:cNvPr>
              <p:cNvGrpSpPr/>
              <p:nvPr/>
            </p:nvGrpSpPr>
            <p:grpSpPr>
              <a:xfrm>
                <a:off x="1577588" y="4390475"/>
                <a:ext cx="2074197" cy="1692059"/>
                <a:chOff x="1660234" y="4356809"/>
                <a:chExt cx="2274921" cy="1796772"/>
              </a:xfrm>
            </p:grpSpPr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D2264FA4-0BAE-4CAA-9B28-BDF8A2C432C5}"/>
                    </a:ext>
                  </a:extLst>
                </p:cNvPr>
                <p:cNvSpPr/>
                <p:nvPr/>
              </p:nvSpPr>
              <p:spPr>
                <a:xfrm>
                  <a:off x="2072338" y="478347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171DA563-D0FF-4113-AF63-D8A16B1BDAE6}"/>
                    </a:ext>
                  </a:extLst>
                </p:cNvPr>
                <p:cNvSpPr/>
                <p:nvPr/>
              </p:nvSpPr>
              <p:spPr>
                <a:xfrm>
                  <a:off x="1702076" y="4770450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D567C6E2-C874-4108-A029-E73FAB663738}"/>
                    </a:ext>
                  </a:extLst>
                </p:cNvPr>
                <p:cNvSpPr/>
                <p:nvPr/>
              </p:nvSpPr>
              <p:spPr>
                <a:xfrm>
                  <a:off x="2457724" y="479602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0DE60DD5-12EB-4DFE-8723-D39186C927E9}"/>
                    </a:ext>
                  </a:extLst>
                </p:cNvPr>
                <p:cNvSpPr/>
                <p:nvPr/>
              </p:nvSpPr>
              <p:spPr>
                <a:xfrm>
                  <a:off x="2834341" y="479594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4E8BBAEF-17F4-4201-82CF-272460034950}"/>
                    </a:ext>
                  </a:extLst>
                </p:cNvPr>
                <p:cNvSpPr/>
                <p:nvPr/>
              </p:nvSpPr>
              <p:spPr>
                <a:xfrm>
                  <a:off x="3258473" y="478579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3981313F-3A54-48AD-8BD9-6096358B113A}"/>
                    </a:ext>
                  </a:extLst>
                </p:cNvPr>
                <p:cNvSpPr/>
                <p:nvPr/>
              </p:nvSpPr>
              <p:spPr>
                <a:xfrm>
                  <a:off x="3682606" y="480964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BCE30058-9C84-4BBB-ABE3-D322C3BA3FAE}"/>
                    </a:ext>
                  </a:extLst>
                </p:cNvPr>
                <p:cNvSpPr/>
                <p:nvPr/>
              </p:nvSpPr>
              <p:spPr>
                <a:xfrm>
                  <a:off x="2072338" y="436983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497D601D-2E48-48B1-844E-2EE523FC1D74}"/>
                    </a:ext>
                  </a:extLst>
                </p:cNvPr>
                <p:cNvSpPr/>
                <p:nvPr/>
              </p:nvSpPr>
              <p:spPr>
                <a:xfrm>
                  <a:off x="1702076" y="435680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EDFC4F25-87CE-4433-945F-BB9A055FA261}"/>
                    </a:ext>
                  </a:extLst>
                </p:cNvPr>
                <p:cNvSpPr/>
                <p:nvPr/>
              </p:nvSpPr>
              <p:spPr>
                <a:xfrm>
                  <a:off x="2457724" y="43823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3AEF89F2-CBF9-48AA-B915-CF3F351990C9}"/>
                    </a:ext>
                  </a:extLst>
                </p:cNvPr>
                <p:cNvSpPr/>
                <p:nvPr/>
              </p:nvSpPr>
              <p:spPr>
                <a:xfrm>
                  <a:off x="2834341" y="4382308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A4F89484-CF86-487E-A91C-8BFE1B3F0FC7}"/>
                    </a:ext>
                  </a:extLst>
                </p:cNvPr>
                <p:cNvSpPr/>
                <p:nvPr/>
              </p:nvSpPr>
              <p:spPr>
                <a:xfrm>
                  <a:off x="3263632" y="439001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D93C433A-E27A-4122-BAF0-38A87A50FCB5}"/>
                    </a:ext>
                  </a:extLst>
                </p:cNvPr>
                <p:cNvSpPr/>
                <p:nvPr/>
              </p:nvSpPr>
              <p:spPr>
                <a:xfrm>
                  <a:off x="3658338" y="439586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81140790-E2AA-4C31-B0EB-125AC93D5C7C}"/>
                    </a:ext>
                  </a:extLst>
                </p:cNvPr>
                <p:cNvSpPr/>
                <p:nvPr/>
              </p:nvSpPr>
              <p:spPr>
                <a:xfrm>
                  <a:off x="2065330" y="51358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254C3E84-16F4-481C-8551-1EFF883F1138}"/>
                    </a:ext>
                  </a:extLst>
                </p:cNvPr>
                <p:cNvSpPr/>
                <p:nvPr/>
              </p:nvSpPr>
              <p:spPr>
                <a:xfrm>
                  <a:off x="1695068" y="512285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E717AAC1-679D-4B6A-A4D8-A6B786523FC5}"/>
                    </a:ext>
                  </a:extLst>
                </p:cNvPr>
                <p:cNvSpPr/>
                <p:nvPr/>
              </p:nvSpPr>
              <p:spPr>
                <a:xfrm>
                  <a:off x="2450716" y="5148428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BABF2CA-119F-42C6-AB9F-0FD7BBBCB665}"/>
                    </a:ext>
                  </a:extLst>
                </p:cNvPr>
                <p:cNvSpPr/>
                <p:nvPr/>
              </p:nvSpPr>
              <p:spPr>
                <a:xfrm>
                  <a:off x="2827333" y="5148354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45C4189D-BD8A-4BD8-A8B5-63A92F770A79}"/>
                    </a:ext>
                  </a:extLst>
                </p:cNvPr>
                <p:cNvSpPr/>
                <p:nvPr/>
              </p:nvSpPr>
              <p:spPr>
                <a:xfrm>
                  <a:off x="3251232" y="51391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0B075DDE-3E05-4D12-9EB8-FD3A86D16127}"/>
                    </a:ext>
                  </a:extLst>
                </p:cNvPr>
                <p:cNvSpPr/>
                <p:nvPr/>
              </p:nvSpPr>
              <p:spPr>
                <a:xfrm>
                  <a:off x="3658339" y="51682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79F0D591-C85C-4813-BD08-BB8320E5FBBD}"/>
                    </a:ext>
                  </a:extLst>
                </p:cNvPr>
                <p:cNvSpPr/>
                <p:nvPr/>
              </p:nvSpPr>
              <p:spPr>
                <a:xfrm>
                  <a:off x="2058322" y="550227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071F2996-54B4-4316-AF86-8F1228F4350A}"/>
                    </a:ext>
                  </a:extLst>
                </p:cNvPr>
                <p:cNvSpPr/>
                <p:nvPr/>
              </p:nvSpPr>
              <p:spPr>
                <a:xfrm>
                  <a:off x="1688060" y="548924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6992B996-A567-473E-84A4-F2ED0D0B48E7}"/>
                    </a:ext>
                  </a:extLst>
                </p:cNvPr>
                <p:cNvSpPr/>
                <p:nvPr/>
              </p:nvSpPr>
              <p:spPr>
                <a:xfrm>
                  <a:off x="2443708" y="551481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5D97FCB2-3690-4D2A-A465-D08C27908277}"/>
                    </a:ext>
                  </a:extLst>
                </p:cNvPr>
                <p:cNvSpPr/>
                <p:nvPr/>
              </p:nvSpPr>
              <p:spPr>
                <a:xfrm>
                  <a:off x="2820325" y="551474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28EFCB44-CF8E-48EE-AFD4-FFA2B14474CE}"/>
                    </a:ext>
                  </a:extLst>
                </p:cNvPr>
                <p:cNvSpPr/>
                <p:nvPr/>
              </p:nvSpPr>
              <p:spPr>
                <a:xfrm>
                  <a:off x="3243070" y="551474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0D82FEB1-91D4-47DC-B92A-84BC15F79713}"/>
                    </a:ext>
                  </a:extLst>
                </p:cNvPr>
                <p:cNvSpPr/>
                <p:nvPr/>
              </p:nvSpPr>
              <p:spPr>
                <a:xfrm>
                  <a:off x="3659660" y="553686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556900F-1C39-482F-8604-354293E87DD8}"/>
                    </a:ext>
                  </a:extLst>
                </p:cNvPr>
                <p:cNvSpPr/>
                <p:nvPr/>
              </p:nvSpPr>
              <p:spPr>
                <a:xfrm>
                  <a:off x="2030496" y="5886431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E6E9FBA1-FFB0-4C65-B636-1AC6FE882FC4}"/>
                    </a:ext>
                  </a:extLst>
                </p:cNvPr>
                <p:cNvSpPr/>
                <p:nvPr/>
              </p:nvSpPr>
              <p:spPr>
                <a:xfrm>
                  <a:off x="1660234" y="5873404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B6F768C-8068-4455-9DBF-D628F765030C}"/>
                    </a:ext>
                  </a:extLst>
                </p:cNvPr>
                <p:cNvSpPr/>
                <p:nvPr/>
              </p:nvSpPr>
              <p:spPr>
                <a:xfrm>
                  <a:off x="2415882" y="589897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F293884-1DAB-45EB-BDFF-AF057CCCB609}"/>
                    </a:ext>
                  </a:extLst>
                </p:cNvPr>
                <p:cNvSpPr/>
                <p:nvPr/>
              </p:nvSpPr>
              <p:spPr>
                <a:xfrm>
                  <a:off x="2792499" y="58989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062EBE1-6692-4596-8AC3-23D645B80509}"/>
                    </a:ext>
                  </a:extLst>
                </p:cNvPr>
                <p:cNvSpPr/>
                <p:nvPr/>
              </p:nvSpPr>
              <p:spPr>
                <a:xfrm>
                  <a:off x="3213851" y="58989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9F5DD879-2FA7-4C29-9DB8-84ABBAD1045E}"/>
                    </a:ext>
                  </a:extLst>
                </p:cNvPr>
                <p:cNvSpPr/>
                <p:nvPr/>
              </p:nvSpPr>
              <p:spPr>
                <a:xfrm>
                  <a:off x="3651497" y="590370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8AF4BA5-1F63-44C1-8603-E39C6F89EBDF}"/>
                </a:ext>
              </a:extLst>
            </p:cNvPr>
            <p:cNvSpPr txBox="1"/>
            <p:nvPr/>
          </p:nvSpPr>
          <p:spPr>
            <a:xfrm>
              <a:off x="1710364" y="4246455"/>
              <a:ext cx="39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Cu</a:t>
              </a:r>
              <a:r>
                <a:rPr lang="de-DE" sz="1200" baseline="30000" dirty="0"/>
                <a:t>+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5250C050-973D-473A-BEA7-F04B755BCC92}"/>
                </a:ext>
              </a:extLst>
            </p:cNvPr>
            <p:cNvSpPr txBox="1"/>
            <p:nvPr/>
          </p:nvSpPr>
          <p:spPr>
            <a:xfrm>
              <a:off x="2037349" y="4251001"/>
              <a:ext cx="1010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Cu</a:t>
              </a:r>
              <a:r>
                <a:rPr lang="de-DE" sz="1200" baseline="30000" dirty="0"/>
                <a:t>+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6DE592D4-4781-480D-9CA4-117709053FBC}"/>
                </a:ext>
              </a:extLst>
            </p:cNvPr>
            <p:cNvSpPr txBox="1"/>
            <p:nvPr/>
          </p:nvSpPr>
          <p:spPr>
            <a:xfrm>
              <a:off x="1875097" y="4432104"/>
              <a:ext cx="38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</a:t>
              </a:r>
              <a:r>
                <a:rPr lang="de-DE" sz="1400" baseline="30000" dirty="0"/>
                <a:t>2-</a:t>
              </a:r>
            </a:p>
          </p:txBody>
        </p: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378FB8B5-D0C6-4953-ABB4-ED84025F6C5B}"/>
              </a:ext>
            </a:extLst>
          </p:cNvPr>
          <p:cNvSpPr txBox="1"/>
          <p:nvPr/>
        </p:nvSpPr>
        <p:spPr>
          <a:xfrm>
            <a:off x="1213388" y="5949142"/>
            <a:ext cx="365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Kupfersulfid-Ionengitter sind 2mal so viele Kupfer- wie </a:t>
            </a:r>
            <a:r>
              <a:rPr lang="de-DE" sz="1600" dirty="0" err="1"/>
              <a:t>Schwefelionen</a:t>
            </a:r>
            <a:r>
              <a:rPr lang="de-DE" sz="1600" dirty="0"/>
              <a:t> enthalten (Anzahlverhältnis </a:t>
            </a:r>
            <a:r>
              <a:rPr lang="de-DE" sz="1600" dirty="0" err="1">
                <a:solidFill>
                  <a:schemeClr val="accent2">
                    <a:lumMod val="75000"/>
                  </a:schemeClr>
                </a:solidFill>
              </a:rPr>
              <a:t>Cu</a:t>
            </a:r>
            <a:r>
              <a:rPr lang="de-DE" sz="1600" dirty="0" err="1"/>
              <a:t>:</a:t>
            </a:r>
            <a:r>
              <a:rPr lang="de-DE" sz="1600" dirty="0" err="1">
                <a:solidFill>
                  <a:srgbClr val="FFC000"/>
                </a:solidFill>
              </a:rPr>
              <a:t>S</a:t>
            </a:r>
            <a:r>
              <a:rPr lang="de-DE" sz="1600" dirty="0"/>
              <a:t> = 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de-DE" sz="1600" dirty="0"/>
              <a:t>:</a:t>
            </a:r>
            <a:r>
              <a:rPr lang="de-DE" sz="1600" dirty="0">
                <a:solidFill>
                  <a:srgbClr val="FFC000"/>
                </a:solidFill>
              </a:rPr>
              <a:t>1</a:t>
            </a:r>
            <a:r>
              <a:rPr lang="de-DE" sz="1600" dirty="0"/>
              <a:t>)</a:t>
            </a:r>
          </a:p>
        </p:txBody>
      </p:sp>
      <p:sp>
        <p:nvSpPr>
          <p:cNvPr id="101" name="Geschweifte Klammer links 100">
            <a:extLst>
              <a:ext uri="{FF2B5EF4-FFF2-40B4-BE49-F238E27FC236}">
                <a16:creationId xmlns:a16="http://schemas.microsoft.com/office/drawing/2014/main" id="{49CEF3D1-6AC4-4843-8B6B-ADF206500823}"/>
              </a:ext>
            </a:extLst>
          </p:cNvPr>
          <p:cNvSpPr/>
          <p:nvPr/>
        </p:nvSpPr>
        <p:spPr>
          <a:xfrm>
            <a:off x="1585257" y="4157575"/>
            <a:ext cx="123334" cy="4370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ACC72BA-219C-4063-9072-9F2089250FE6}"/>
              </a:ext>
            </a:extLst>
          </p:cNvPr>
          <p:cNvSpPr txBox="1"/>
          <p:nvPr/>
        </p:nvSpPr>
        <p:spPr>
          <a:xfrm>
            <a:off x="289639" y="4148934"/>
            <a:ext cx="130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Ionengruppe Cu</a:t>
            </a:r>
            <a:r>
              <a:rPr lang="de-DE" sz="1200" baseline="-25000" dirty="0"/>
              <a:t>2</a:t>
            </a:r>
            <a:r>
              <a:rPr lang="de-DE" sz="1200" dirty="0"/>
              <a:t>S = kleinste Einheit des Ionengitters</a:t>
            </a:r>
          </a:p>
        </p:txBody>
      </p:sp>
    </p:spTree>
    <p:extLst>
      <p:ext uri="{BB962C8B-B14F-4D97-AF65-F5344CB8AC3E}">
        <p14:creationId xmlns:p14="http://schemas.microsoft.com/office/powerpoint/2010/main" val="12719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21" grpId="0" animBg="1"/>
      <p:bldP spid="28" grpId="0"/>
      <p:bldP spid="29" grpId="0"/>
      <p:bldP spid="30" grpId="0" animBg="1"/>
      <p:bldP spid="31" grpId="0" animBg="1"/>
      <p:bldP spid="36" grpId="0"/>
      <p:bldP spid="37" grpId="0"/>
      <p:bldP spid="41" grpId="0"/>
      <p:bldP spid="100" grpId="0"/>
      <p:bldP spid="101" grpId="0" animBg="1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97B41E-1861-4B1F-AB73-F341B27B6661}"/>
              </a:ext>
            </a:extLst>
          </p:cNvPr>
          <p:cNvSpPr txBox="1"/>
          <p:nvPr/>
        </p:nvSpPr>
        <p:spPr>
          <a:xfrm>
            <a:off x="452845" y="372682"/>
            <a:ext cx="97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Hausaufgabe (S. </a:t>
            </a:r>
            <a:r>
              <a:rPr lang="de-DE" b="1"/>
              <a:t>95)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ED8D7B-F420-4B29-A78F-B3E57BA14AD3}"/>
              </a:ext>
            </a:extLst>
          </p:cNvPr>
          <p:cNvSpPr txBox="1"/>
          <p:nvPr/>
        </p:nvSpPr>
        <p:spPr>
          <a:xfrm>
            <a:off x="557348" y="984069"/>
            <a:ext cx="81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Salzartiger Stoff, Verhältnisformel, Ionengruppe, Molekül, Molekülformel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9490EF-1171-4C1B-B041-5E8E1C7B306E}"/>
              </a:ext>
            </a:extLst>
          </p:cNvPr>
          <p:cNvSpPr txBox="1"/>
          <p:nvPr/>
        </p:nvSpPr>
        <p:spPr>
          <a:xfrm>
            <a:off x="557348" y="1663337"/>
            <a:ext cx="10276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2. Traubenzucker (Glucose):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baseline="-25000" dirty="0">
                <a:solidFill>
                  <a:srgbClr val="FF0000"/>
                </a:solidFill>
              </a:rPr>
              <a:t>6</a:t>
            </a:r>
            <a:r>
              <a:rPr lang="de-DE" dirty="0">
                <a:solidFill>
                  <a:schemeClr val="accent1"/>
                </a:solidFill>
              </a:rPr>
              <a:t>H</a:t>
            </a:r>
            <a:r>
              <a:rPr lang="de-DE" baseline="-25000" dirty="0">
                <a:solidFill>
                  <a:schemeClr val="accent1"/>
                </a:solidFill>
              </a:rPr>
              <a:t>12</a:t>
            </a:r>
            <a:r>
              <a:rPr lang="de-DE" dirty="0">
                <a:solidFill>
                  <a:schemeClr val="accent6"/>
                </a:solidFill>
              </a:rPr>
              <a:t>O</a:t>
            </a:r>
            <a:r>
              <a:rPr lang="de-DE" baseline="-25000" dirty="0">
                <a:solidFill>
                  <a:schemeClr val="accent6"/>
                </a:solidFill>
              </a:rPr>
              <a:t>6</a:t>
            </a:r>
          </a:p>
          <a:p>
            <a:r>
              <a:rPr lang="de-DE" dirty="0"/>
              <a:t>     a. Traubenzucker besteht aus Molekülen (Nichtmetall-Verbindung). </a:t>
            </a:r>
          </a:p>
          <a:p>
            <a:pPr>
              <a:spcAft>
                <a:spcPts val="600"/>
              </a:spcAft>
            </a:pPr>
            <a:r>
              <a:rPr lang="de-DE" dirty="0"/>
              <a:t>         Jedes Traubenzucker-Molekül besteht aus </a:t>
            </a:r>
            <a:r>
              <a:rPr lang="de-DE" dirty="0">
                <a:solidFill>
                  <a:srgbClr val="FF0000"/>
                </a:solidFill>
              </a:rPr>
              <a:t>6 Kohlenstoff-</a:t>
            </a:r>
            <a:r>
              <a:rPr lang="de-DE" dirty="0"/>
              <a:t>, </a:t>
            </a:r>
            <a:r>
              <a:rPr lang="de-DE" dirty="0">
                <a:solidFill>
                  <a:schemeClr val="accent1"/>
                </a:solidFill>
              </a:rPr>
              <a:t>12 Wasserstoff- </a:t>
            </a:r>
            <a:r>
              <a:rPr lang="de-DE" dirty="0"/>
              <a:t>und </a:t>
            </a:r>
            <a:r>
              <a:rPr lang="de-DE" dirty="0">
                <a:solidFill>
                  <a:schemeClr val="accent6"/>
                </a:solidFill>
              </a:rPr>
              <a:t>6 Sauerstoffatomen</a:t>
            </a:r>
          </a:p>
          <a:p>
            <a:r>
              <a:rPr lang="de-DE" dirty="0"/>
              <a:t>    b. Die Verhältnisformel gibt nur das Verhältnis der einzelnen Atomsorten an. Sie würde hier CH</a:t>
            </a:r>
            <a:r>
              <a:rPr lang="de-DE" baseline="-25000" dirty="0"/>
              <a:t>2</a:t>
            </a:r>
            <a:r>
              <a:rPr lang="de-DE" dirty="0"/>
              <a:t>O lauten. </a:t>
            </a:r>
          </a:p>
          <a:p>
            <a:pPr>
              <a:spcAft>
                <a:spcPts val="600"/>
              </a:spcAft>
            </a:pPr>
            <a:r>
              <a:rPr lang="de-DE" dirty="0"/>
              <a:t>        Sie gibt jedoch nicht die tatsächliche Anzahl der jeweiligen Atome im Molekül.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1D3B9-3959-4E60-B1D1-7BDB739400FC}"/>
              </a:ext>
            </a:extLst>
          </p:cNvPr>
          <p:cNvSpPr txBox="1"/>
          <p:nvPr/>
        </p:nvSpPr>
        <p:spPr>
          <a:xfrm>
            <a:off x="557348" y="3604489"/>
            <a:ext cx="25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5a.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F1DF17-FB52-46E7-94D6-511B16B78089}"/>
              </a:ext>
            </a:extLst>
          </p:cNvPr>
          <p:cNvSpPr txBox="1"/>
          <p:nvPr/>
        </p:nvSpPr>
        <p:spPr>
          <a:xfrm>
            <a:off x="1314993" y="362640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Molekülformel:</a:t>
            </a:r>
            <a:endParaRPr lang="de-DE" baseline="-25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5FE8A0-9B49-49B4-86B9-4614FAB216DB}"/>
              </a:ext>
            </a:extLst>
          </p:cNvPr>
          <p:cNvSpPr txBox="1"/>
          <p:nvPr/>
        </p:nvSpPr>
        <p:spPr>
          <a:xfrm>
            <a:off x="1763485" y="4294005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3C563-5F4A-40E4-8849-A995C92E9865}"/>
              </a:ext>
            </a:extLst>
          </p:cNvPr>
          <p:cNvSpPr txBox="1"/>
          <p:nvPr/>
        </p:nvSpPr>
        <p:spPr>
          <a:xfrm>
            <a:off x="1763485" y="4624752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F1757-4EDF-4F49-92B3-831AA9844963}"/>
              </a:ext>
            </a:extLst>
          </p:cNvPr>
          <p:cNvSpPr txBox="1"/>
          <p:nvPr/>
        </p:nvSpPr>
        <p:spPr>
          <a:xfrm>
            <a:off x="1763484" y="4923020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6</a:t>
            </a:r>
            <a:r>
              <a:rPr lang="de-DE" dirty="0"/>
              <a:t>H</a:t>
            </a:r>
            <a:r>
              <a:rPr lang="de-DE" baseline="-25000" dirty="0"/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84487-37C5-41A9-B106-D20584476850}"/>
              </a:ext>
            </a:extLst>
          </p:cNvPr>
          <p:cNvSpPr txBox="1"/>
          <p:nvPr/>
        </p:nvSpPr>
        <p:spPr>
          <a:xfrm>
            <a:off x="1763485" y="395715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373423-E65C-4A66-A116-9E6F3AD2D277}"/>
              </a:ext>
            </a:extLst>
          </p:cNvPr>
          <p:cNvSpPr txBox="1"/>
          <p:nvPr/>
        </p:nvSpPr>
        <p:spPr>
          <a:xfrm>
            <a:off x="3257004" y="3624805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Verhältnisformel: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18990-045D-4FEF-A114-1F74BE6C293D}"/>
              </a:ext>
            </a:extLst>
          </p:cNvPr>
          <p:cNvSpPr txBox="1"/>
          <p:nvPr/>
        </p:nvSpPr>
        <p:spPr>
          <a:xfrm>
            <a:off x="3683725" y="39762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C71671-F613-426B-AB96-84CD8E37B223}"/>
              </a:ext>
            </a:extLst>
          </p:cNvPr>
          <p:cNvSpPr txBox="1"/>
          <p:nvPr/>
        </p:nvSpPr>
        <p:spPr>
          <a:xfrm>
            <a:off x="3661953" y="4292405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r>
              <a:rPr lang="de-DE" baseline="-25000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0418D2-1675-4FCA-A02A-6083C941C68D}"/>
              </a:ext>
            </a:extLst>
          </p:cNvPr>
          <p:cNvSpPr txBox="1"/>
          <p:nvPr/>
        </p:nvSpPr>
        <p:spPr>
          <a:xfrm>
            <a:off x="3661953" y="4623152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endParaRPr lang="de-DE" baseline="-25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21EDEE-1644-4F58-8688-17228D732BF8}"/>
              </a:ext>
            </a:extLst>
          </p:cNvPr>
          <p:cNvSpPr txBox="1"/>
          <p:nvPr/>
        </p:nvSpPr>
        <p:spPr>
          <a:xfrm>
            <a:off x="3661953" y="4924387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endParaRPr lang="de-DE" baseline="-25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D4BA59-CA4B-49F8-BCB3-153EE8DB3D3C}"/>
              </a:ext>
            </a:extLst>
          </p:cNvPr>
          <p:cNvSpPr txBox="1"/>
          <p:nvPr/>
        </p:nvSpPr>
        <p:spPr>
          <a:xfrm>
            <a:off x="653142" y="5514277"/>
            <a:ext cx="1056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b. Die Molekülformel gibt Auskunft über die genaue Anzahl und Art der Atome in einem Molekül.</a:t>
            </a:r>
          </a:p>
          <a:p>
            <a:pPr marL="182563" indent="-182563"/>
            <a:r>
              <a:rPr lang="de-DE" dirty="0"/>
              <a:t>    Verhältnisformeln werden nur für salzartige Stoffe angegeben, bei denen sehr </a:t>
            </a:r>
            <a:r>
              <a:rPr lang="de-DE" dirty="0" err="1"/>
              <a:t>sehr</a:t>
            </a:r>
            <a:r>
              <a:rPr lang="de-DE" dirty="0"/>
              <a:t> viele Ionen aneinander   gebunden sind.  </a:t>
            </a:r>
          </a:p>
        </p:txBody>
      </p:sp>
    </p:spTree>
    <p:extLst>
      <p:ext uri="{BB962C8B-B14F-4D97-AF65-F5344CB8AC3E}">
        <p14:creationId xmlns:p14="http://schemas.microsoft.com/office/powerpoint/2010/main" val="8482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33BCED5-37CA-4715-974D-982E96D9EEE5}"/>
              </a:ext>
            </a:extLst>
          </p:cNvPr>
          <p:cNvSpPr txBox="1"/>
          <p:nvPr/>
        </p:nvSpPr>
        <p:spPr>
          <a:xfrm>
            <a:off x="818866" y="287937"/>
            <a:ext cx="95670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Aufgabe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Die Streichhölzer sollen im Reagenzglas mit dem Gasbrenner zur Reaktion gebracht werden. Dabei sollen alle beteiligten Stoffe in einem geschlossenen System bleiben.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2400" dirty="0"/>
              <a:t>Bestimme die Masse aller beteiligten Stoffe vor- und nach der Reaktion mit der Waage!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2400" dirty="0"/>
              <a:t>Erläutere deine Beobachtungen!</a:t>
            </a:r>
          </a:p>
          <a:p>
            <a:endParaRPr lang="de-DE" sz="2400" dirty="0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95583A2-9888-4D55-B14F-E721F752EC6E}"/>
              </a:ext>
            </a:extLst>
          </p:cNvPr>
          <p:cNvGrpSpPr/>
          <p:nvPr/>
        </p:nvGrpSpPr>
        <p:grpSpPr>
          <a:xfrm>
            <a:off x="2300501" y="3429000"/>
            <a:ext cx="2794378" cy="3141063"/>
            <a:chOff x="2514600" y="1219200"/>
            <a:chExt cx="3886200" cy="3962400"/>
          </a:xfrm>
        </p:grpSpPr>
        <p:sp>
          <p:nvSpPr>
            <p:cNvPr id="93" name="Freeform 4">
              <a:extLst>
                <a:ext uri="{FF2B5EF4-FFF2-40B4-BE49-F238E27FC236}">
                  <a16:creationId xmlns:a16="http://schemas.microsoft.com/office/drawing/2014/main" id="{AAEB1F47-A73D-44D0-9BF4-8FBD212798F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494021" y="1428337"/>
              <a:ext cx="585216" cy="2824799"/>
            </a:xfrm>
            <a:custGeom>
              <a:avLst/>
              <a:gdLst>
                <a:gd name="T0" fmla="*/ 0 w 576"/>
                <a:gd name="T1" fmla="*/ 1 h 2362"/>
                <a:gd name="T2" fmla="*/ 1 w 576"/>
                <a:gd name="T3" fmla="*/ 1 h 2362"/>
                <a:gd name="T4" fmla="*/ 1 w 576"/>
                <a:gd name="T5" fmla="*/ 2 h 2362"/>
                <a:gd name="T6" fmla="*/ 1 w 576"/>
                <a:gd name="T7" fmla="*/ 2 h 2362"/>
                <a:gd name="T8" fmla="*/ 1 w 576"/>
                <a:gd name="T9" fmla="*/ 2 h 2362"/>
                <a:gd name="T10" fmla="*/ 1 w 576"/>
                <a:gd name="T11" fmla="*/ 2 h 2362"/>
                <a:gd name="T12" fmla="*/ 1 w 576"/>
                <a:gd name="T13" fmla="*/ 2 h 2362"/>
                <a:gd name="T14" fmla="*/ 1 w 576"/>
                <a:gd name="T15" fmla="*/ 2 h 2362"/>
                <a:gd name="T16" fmla="*/ 1 w 576"/>
                <a:gd name="T17" fmla="*/ 1 h 2362"/>
                <a:gd name="T18" fmla="*/ 1 w 576"/>
                <a:gd name="T19" fmla="*/ 1 h 2362"/>
                <a:gd name="T20" fmla="*/ 1 w 576"/>
                <a:gd name="T21" fmla="*/ 1 h 2362"/>
                <a:gd name="T22" fmla="*/ 1 w 576"/>
                <a:gd name="T23" fmla="*/ 0 h 2362"/>
                <a:gd name="T24" fmla="*/ 1 w 576"/>
                <a:gd name="T25" fmla="*/ 2 h 2362"/>
                <a:gd name="T26" fmla="*/ 1 w 576"/>
                <a:gd name="T27" fmla="*/ 2 h 2362"/>
                <a:gd name="T28" fmla="*/ 1 w 576"/>
                <a:gd name="T29" fmla="*/ 2 h 2362"/>
                <a:gd name="T30" fmla="*/ 1 w 576"/>
                <a:gd name="T31" fmla="*/ 2 h 2362"/>
                <a:gd name="T32" fmla="*/ 1 w 576"/>
                <a:gd name="T33" fmla="*/ 2 h 2362"/>
                <a:gd name="T34" fmla="*/ 1 w 576"/>
                <a:gd name="T35" fmla="*/ 2 h 2362"/>
                <a:gd name="T36" fmla="*/ 1 w 576"/>
                <a:gd name="T37" fmla="*/ 1 h 2362"/>
                <a:gd name="T38" fmla="*/ 1 w 576"/>
                <a:gd name="T39" fmla="*/ 1 h 2362"/>
                <a:gd name="T40" fmla="*/ 1 w 576"/>
                <a:gd name="T41" fmla="*/ 1 h 2362"/>
                <a:gd name="T42" fmla="*/ 0 w 576"/>
                <a:gd name="T43" fmla="*/ 1 h 23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76"/>
                <a:gd name="T67" fmla="*/ 0 h 2362"/>
                <a:gd name="T68" fmla="*/ 576 w 576"/>
                <a:gd name="T69" fmla="*/ 2362 h 23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76" h="2362">
                  <a:moveTo>
                    <a:pt x="0" y="45"/>
                  </a:moveTo>
                  <a:lnTo>
                    <a:pt x="48" y="61"/>
                  </a:lnTo>
                  <a:lnTo>
                    <a:pt x="48" y="2240"/>
                  </a:lnTo>
                  <a:lnTo>
                    <a:pt x="116" y="2325"/>
                  </a:lnTo>
                  <a:lnTo>
                    <a:pt x="208" y="2362"/>
                  </a:lnTo>
                  <a:lnTo>
                    <a:pt x="376" y="2362"/>
                  </a:lnTo>
                  <a:lnTo>
                    <a:pt x="480" y="2319"/>
                  </a:lnTo>
                  <a:lnTo>
                    <a:pt x="543" y="2241"/>
                  </a:lnTo>
                  <a:lnTo>
                    <a:pt x="544" y="67"/>
                  </a:lnTo>
                  <a:lnTo>
                    <a:pt x="576" y="39"/>
                  </a:lnTo>
                  <a:lnTo>
                    <a:pt x="540" y="12"/>
                  </a:lnTo>
                  <a:lnTo>
                    <a:pt x="516" y="0"/>
                  </a:lnTo>
                  <a:lnTo>
                    <a:pt x="516" y="2238"/>
                  </a:lnTo>
                  <a:lnTo>
                    <a:pt x="465" y="2301"/>
                  </a:lnTo>
                  <a:lnTo>
                    <a:pt x="392" y="2334"/>
                  </a:lnTo>
                  <a:lnTo>
                    <a:pt x="196" y="2334"/>
                  </a:lnTo>
                  <a:lnTo>
                    <a:pt x="126" y="2310"/>
                  </a:lnTo>
                  <a:lnTo>
                    <a:pt x="72" y="2240"/>
                  </a:lnTo>
                  <a:lnTo>
                    <a:pt x="72" y="8"/>
                  </a:lnTo>
                  <a:lnTo>
                    <a:pt x="524" y="8"/>
                  </a:lnTo>
                  <a:lnTo>
                    <a:pt x="36" y="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8D2C5BFF-6343-4AE6-AB0D-B19FE277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00" y="2548128"/>
              <a:ext cx="954210" cy="1515872"/>
            </a:xfrm>
            <a:custGeom>
              <a:avLst/>
              <a:gdLst>
                <a:gd name="T0" fmla="*/ 449 w 454"/>
                <a:gd name="T1" fmla="*/ 18 h 746"/>
                <a:gd name="T2" fmla="*/ 415 w 454"/>
                <a:gd name="T3" fmla="*/ 0 h 746"/>
                <a:gd name="T4" fmla="*/ 394 w 454"/>
                <a:gd name="T5" fmla="*/ 33 h 746"/>
                <a:gd name="T6" fmla="*/ 334 w 454"/>
                <a:gd name="T7" fmla="*/ 159 h 746"/>
                <a:gd name="T8" fmla="*/ 127 w 454"/>
                <a:gd name="T9" fmla="*/ 156 h 746"/>
                <a:gd name="T10" fmla="*/ 19 w 454"/>
                <a:gd name="T11" fmla="*/ 240 h 746"/>
                <a:gd name="T12" fmla="*/ 13 w 454"/>
                <a:gd name="T13" fmla="*/ 306 h 746"/>
                <a:gd name="T14" fmla="*/ 7 w 454"/>
                <a:gd name="T15" fmla="*/ 492 h 746"/>
                <a:gd name="T16" fmla="*/ 43 w 454"/>
                <a:gd name="T17" fmla="*/ 624 h 746"/>
                <a:gd name="T18" fmla="*/ 83 w 454"/>
                <a:gd name="T19" fmla="*/ 737 h 746"/>
                <a:gd name="T20" fmla="*/ 379 w 454"/>
                <a:gd name="T21" fmla="*/ 678 h 746"/>
                <a:gd name="T22" fmla="*/ 431 w 454"/>
                <a:gd name="T23" fmla="*/ 474 h 746"/>
                <a:gd name="T24" fmla="*/ 354 w 454"/>
                <a:gd name="T25" fmla="*/ 333 h 746"/>
                <a:gd name="T26" fmla="*/ 318 w 454"/>
                <a:gd name="T27" fmla="*/ 306 h 746"/>
                <a:gd name="T28" fmla="*/ 300 w 454"/>
                <a:gd name="T29" fmla="*/ 290 h 746"/>
                <a:gd name="T30" fmla="*/ 271 w 454"/>
                <a:gd name="T31" fmla="*/ 260 h 746"/>
                <a:gd name="T32" fmla="*/ 223 w 454"/>
                <a:gd name="T33" fmla="*/ 216 h 746"/>
                <a:gd name="T34" fmla="*/ 320 w 454"/>
                <a:gd name="T35" fmla="*/ 290 h 746"/>
                <a:gd name="T36" fmla="*/ 364 w 454"/>
                <a:gd name="T37" fmla="*/ 219 h 746"/>
                <a:gd name="T38" fmla="*/ 422 w 454"/>
                <a:gd name="T39" fmla="*/ 297 h 746"/>
                <a:gd name="T40" fmla="*/ 454 w 454"/>
                <a:gd name="T41" fmla="*/ 287 h 746"/>
                <a:gd name="T42" fmla="*/ 449 w 454"/>
                <a:gd name="T43" fmla="*/ 18 h 7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4"/>
                <a:gd name="T67" fmla="*/ 0 h 746"/>
                <a:gd name="T68" fmla="*/ 454 w 454"/>
                <a:gd name="T69" fmla="*/ 746 h 7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4" h="746">
                  <a:moveTo>
                    <a:pt x="449" y="18"/>
                  </a:moveTo>
                  <a:lnTo>
                    <a:pt x="415" y="0"/>
                  </a:lnTo>
                  <a:lnTo>
                    <a:pt x="394" y="33"/>
                  </a:lnTo>
                  <a:lnTo>
                    <a:pt x="334" y="159"/>
                  </a:lnTo>
                  <a:cubicBezTo>
                    <a:pt x="290" y="179"/>
                    <a:pt x="179" y="143"/>
                    <a:pt x="127" y="156"/>
                  </a:cubicBezTo>
                  <a:cubicBezTo>
                    <a:pt x="75" y="169"/>
                    <a:pt x="38" y="215"/>
                    <a:pt x="19" y="240"/>
                  </a:cubicBezTo>
                  <a:cubicBezTo>
                    <a:pt x="0" y="265"/>
                    <a:pt x="15" y="264"/>
                    <a:pt x="13" y="306"/>
                  </a:cubicBezTo>
                  <a:cubicBezTo>
                    <a:pt x="11" y="348"/>
                    <a:pt x="2" y="439"/>
                    <a:pt x="7" y="492"/>
                  </a:cubicBezTo>
                  <a:cubicBezTo>
                    <a:pt x="12" y="545"/>
                    <a:pt x="30" y="583"/>
                    <a:pt x="43" y="624"/>
                  </a:cubicBezTo>
                  <a:cubicBezTo>
                    <a:pt x="56" y="665"/>
                    <a:pt x="27" y="728"/>
                    <a:pt x="83" y="737"/>
                  </a:cubicBezTo>
                  <a:cubicBezTo>
                    <a:pt x="139" y="746"/>
                    <a:pt x="321" y="722"/>
                    <a:pt x="379" y="678"/>
                  </a:cubicBezTo>
                  <a:cubicBezTo>
                    <a:pt x="437" y="634"/>
                    <a:pt x="435" y="531"/>
                    <a:pt x="431" y="474"/>
                  </a:cubicBezTo>
                  <a:cubicBezTo>
                    <a:pt x="427" y="417"/>
                    <a:pt x="373" y="361"/>
                    <a:pt x="354" y="333"/>
                  </a:cubicBezTo>
                  <a:cubicBezTo>
                    <a:pt x="335" y="305"/>
                    <a:pt x="327" y="313"/>
                    <a:pt x="318" y="306"/>
                  </a:cubicBezTo>
                  <a:cubicBezTo>
                    <a:pt x="309" y="299"/>
                    <a:pt x="308" y="298"/>
                    <a:pt x="300" y="290"/>
                  </a:cubicBezTo>
                  <a:cubicBezTo>
                    <a:pt x="292" y="282"/>
                    <a:pt x="284" y="272"/>
                    <a:pt x="271" y="260"/>
                  </a:cubicBezTo>
                  <a:cubicBezTo>
                    <a:pt x="258" y="248"/>
                    <a:pt x="215" y="211"/>
                    <a:pt x="223" y="216"/>
                  </a:cubicBezTo>
                  <a:cubicBezTo>
                    <a:pt x="231" y="221"/>
                    <a:pt x="297" y="290"/>
                    <a:pt x="320" y="290"/>
                  </a:cubicBezTo>
                  <a:cubicBezTo>
                    <a:pt x="343" y="290"/>
                    <a:pt x="347" y="218"/>
                    <a:pt x="364" y="219"/>
                  </a:cubicBezTo>
                  <a:lnTo>
                    <a:pt x="422" y="297"/>
                  </a:lnTo>
                  <a:lnTo>
                    <a:pt x="454" y="287"/>
                  </a:lnTo>
                  <a:lnTo>
                    <a:pt x="449" y="18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438EFF"/>
                </a:gs>
                <a:gs pos="100000">
                  <a:srgbClr val="0066FF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de-DE" dirty="0"/>
            </a:p>
          </p:txBody>
        </p:sp>
        <p:grpSp>
          <p:nvGrpSpPr>
            <p:cNvPr id="95" name="Group 6">
              <a:extLst>
                <a:ext uri="{FF2B5EF4-FFF2-40B4-BE49-F238E27FC236}">
                  <a16:creationId xmlns:a16="http://schemas.microsoft.com/office/drawing/2014/main" id="{C98A33E0-192D-4E9D-9CE8-07695B121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2459" y="1219200"/>
              <a:ext cx="1214832" cy="3942080"/>
              <a:chOff x="1872" y="1902"/>
              <a:chExt cx="578" cy="1940"/>
            </a:xfrm>
          </p:grpSpPr>
          <p:sp>
            <p:nvSpPr>
              <p:cNvPr id="167" name="AutoShape 7">
                <a:extLst>
                  <a:ext uri="{FF2B5EF4-FFF2-40B4-BE49-F238E27FC236}">
                    <a16:creationId xmlns:a16="http://schemas.microsoft.com/office/drawing/2014/main" id="{9651CC63-F771-4E72-A6F5-DFF639C99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1995" y="2635"/>
                <a:ext cx="293" cy="48"/>
              </a:xfrm>
              <a:prstGeom prst="roundRect">
                <a:avLst>
                  <a:gd name="adj" fmla="val 50000"/>
                </a:avLst>
              </a:prstGeom>
              <a:solidFill>
                <a:srgbClr val="DDDDDD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de-DE" altLang="de-DE"/>
              </a:p>
            </p:txBody>
          </p:sp>
          <p:sp>
            <p:nvSpPr>
              <p:cNvPr id="168" name="AutoShape 8">
                <a:extLst>
                  <a:ext uri="{FF2B5EF4-FFF2-40B4-BE49-F238E27FC236}">
                    <a16:creationId xmlns:a16="http://schemas.microsoft.com/office/drawing/2014/main" id="{68A34960-0DF1-43CB-B924-AADE569F9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1816" y="2210"/>
                <a:ext cx="660" cy="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de-DE" altLang="de-DE"/>
              </a:p>
            </p:txBody>
          </p:sp>
          <p:sp>
            <p:nvSpPr>
              <p:cNvPr id="169" name="AutoShape 9">
                <a:extLst>
                  <a:ext uri="{FF2B5EF4-FFF2-40B4-BE49-F238E27FC236}">
                    <a16:creationId xmlns:a16="http://schemas.microsoft.com/office/drawing/2014/main" id="{525AB6A5-447B-438F-AF7C-907A8C805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1614" y="3288"/>
                <a:ext cx="1056" cy="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de-DE" altLang="de-DE"/>
              </a:p>
            </p:txBody>
          </p:sp>
          <p:sp>
            <p:nvSpPr>
              <p:cNvPr id="170" name="AutoShape 10">
                <a:extLst>
                  <a:ext uri="{FF2B5EF4-FFF2-40B4-BE49-F238E27FC236}">
                    <a16:creationId xmlns:a16="http://schemas.microsoft.com/office/drawing/2014/main" id="{06B8928C-F50D-4C47-A55B-6DD94599D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72" y="3792"/>
                <a:ext cx="578" cy="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de-DE" altLang="de-DE"/>
              </a:p>
            </p:txBody>
          </p:sp>
          <p:grpSp>
            <p:nvGrpSpPr>
              <p:cNvPr id="171" name="Group 11">
                <a:extLst>
                  <a:ext uri="{FF2B5EF4-FFF2-40B4-BE49-F238E27FC236}">
                    <a16:creationId xmlns:a16="http://schemas.microsoft.com/office/drawing/2014/main" id="{964A6BB1-3E05-4648-AEAC-B2641AF7D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 flipH="1">
                <a:off x="2112" y="2496"/>
                <a:ext cx="269" cy="720"/>
                <a:chOff x="2923" y="288"/>
                <a:chExt cx="351" cy="804"/>
              </a:xfrm>
            </p:grpSpPr>
            <p:grpSp>
              <p:nvGrpSpPr>
                <p:cNvPr id="172" name="Group 12">
                  <a:extLst>
                    <a:ext uri="{FF2B5EF4-FFF2-40B4-BE49-F238E27FC236}">
                      <a16:creationId xmlns:a16="http://schemas.microsoft.com/office/drawing/2014/main" id="{E88B0590-CE96-4FAD-94DB-1D586F05A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3" y="864"/>
                  <a:ext cx="321" cy="228"/>
                  <a:chOff x="2160" y="968"/>
                  <a:chExt cx="527" cy="310"/>
                </a:xfrm>
              </p:grpSpPr>
              <p:sp>
                <p:nvSpPr>
                  <p:cNvPr id="179" name="AutoShape 13">
                    <a:extLst>
                      <a:ext uri="{FF2B5EF4-FFF2-40B4-BE49-F238E27FC236}">
                        <a16:creationId xmlns:a16="http://schemas.microsoft.com/office/drawing/2014/main" id="{73C6FF04-D6A4-4AAC-9D36-D61C0B94E7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191826" flipH="1">
                    <a:off x="2352" y="942"/>
                    <a:ext cx="144" cy="527"/>
                  </a:xfrm>
                  <a:prstGeom prst="roundRect">
                    <a:avLst>
                      <a:gd name="adj" fmla="val 31741"/>
                    </a:avLst>
                  </a:prstGeom>
                  <a:solidFill>
                    <a:schemeClr val="folHlink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endParaRPr lang="de-DE" altLang="de-DE"/>
                  </a:p>
                </p:txBody>
              </p:sp>
              <p:sp>
                <p:nvSpPr>
                  <p:cNvPr id="180" name="AutoShape 14">
                    <a:extLst>
                      <a:ext uri="{FF2B5EF4-FFF2-40B4-BE49-F238E27FC236}">
                        <a16:creationId xmlns:a16="http://schemas.microsoft.com/office/drawing/2014/main" id="{ABAB1EEA-66AE-4FCF-8661-A7F89F5BB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191826" flipH="1" flipV="1">
                    <a:off x="2300" y="1084"/>
                    <a:ext cx="260" cy="144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59608"/>
                          <a:invGamma/>
                        </a:schemeClr>
                      </a:gs>
                    </a:gsLst>
                    <a:lin ang="5400000" scaled="1"/>
                  </a:gra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20000"/>
                      </a:spcBef>
                      <a:defRPr/>
                    </a:pPr>
                    <a:endParaRPr lang="de-DE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173" name="Group 15">
                  <a:extLst>
                    <a:ext uri="{FF2B5EF4-FFF2-40B4-BE49-F238E27FC236}">
                      <a16:creationId xmlns:a16="http://schemas.microsoft.com/office/drawing/2014/main" id="{570E6F1C-8007-4442-B119-E388C3C003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3" y="288"/>
                  <a:ext cx="351" cy="621"/>
                  <a:chOff x="2208" y="274"/>
                  <a:chExt cx="351" cy="621"/>
                </a:xfrm>
              </p:grpSpPr>
              <p:grpSp>
                <p:nvGrpSpPr>
                  <p:cNvPr id="174" name="Group 16">
                    <a:extLst>
                      <a:ext uri="{FF2B5EF4-FFF2-40B4-BE49-F238E27FC236}">
                        <a16:creationId xmlns:a16="http://schemas.microsoft.com/office/drawing/2014/main" id="{65209701-4D52-47D6-8EF5-7B2D86354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672"/>
                    <a:ext cx="351" cy="223"/>
                    <a:chOff x="2127" y="767"/>
                    <a:chExt cx="576" cy="302"/>
                  </a:xfrm>
                </p:grpSpPr>
                <p:sp>
                  <p:nvSpPr>
                    <p:cNvPr id="176" name="AutoShape 17">
                      <a:extLst>
                        <a:ext uri="{FF2B5EF4-FFF2-40B4-BE49-F238E27FC236}">
                          <a16:creationId xmlns:a16="http://schemas.microsoft.com/office/drawing/2014/main" id="{EE3D9333-798B-478F-8322-4F975B0006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191826" flipH="1">
                      <a:off x="2330" y="564"/>
                      <a:ext cx="170" cy="576"/>
                    </a:xfrm>
                    <a:prstGeom prst="roundRect">
                      <a:avLst>
                        <a:gd name="adj" fmla="val 31741"/>
                      </a:avLst>
                    </a:prstGeom>
                    <a:solidFill>
                      <a:schemeClr val="folHlink"/>
                    </a:solidFill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20000"/>
                        </a:spcBef>
                      </a:pPr>
                      <a:endParaRPr lang="de-DE" altLang="de-DE"/>
                    </a:p>
                  </p:txBody>
                </p:sp>
                <p:sp>
                  <p:nvSpPr>
                    <p:cNvPr id="177" name="AutoShape 18">
                      <a:extLst>
                        <a:ext uri="{FF2B5EF4-FFF2-40B4-BE49-F238E27FC236}">
                          <a16:creationId xmlns:a16="http://schemas.microsoft.com/office/drawing/2014/main" id="{F1800E44-A67B-4792-BCB7-EB12267838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191826" flipH="1" flipV="1">
                      <a:off x="2447" y="931"/>
                      <a:ext cx="256" cy="13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chemeClr val="folHlink">
                            <a:gamma/>
                            <a:shade val="60784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spcBef>
                          <a:spcPct val="20000"/>
                        </a:spcBef>
                        <a:defRPr/>
                      </a:pPr>
                      <a:endParaRPr lang="de-DE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178" name="AutoShape 19">
                      <a:extLst>
                        <a:ext uri="{FF2B5EF4-FFF2-40B4-BE49-F238E27FC236}">
                          <a16:creationId xmlns:a16="http://schemas.microsoft.com/office/drawing/2014/main" id="{AF612EE2-1C27-40DA-92FB-920E63EFC9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191826" flipH="1" flipV="1">
                      <a:off x="2154" y="934"/>
                      <a:ext cx="256" cy="13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chemeClr val="folHlink">
                            <a:gamma/>
                            <a:shade val="60784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spcBef>
                          <a:spcPct val="20000"/>
                        </a:spcBef>
                        <a:defRPr/>
                      </a:pPr>
                      <a:endParaRPr lang="de-DE">
                        <a:latin typeface="Times New Roman" charset="0"/>
                      </a:endParaRPr>
                    </a:p>
                  </p:txBody>
                </p:sp>
              </p:grpSp>
              <p:sp>
                <p:nvSpPr>
                  <p:cNvPr id="175" name="Freeform 20">
                    <a:extLst>
                      <a:ext uri="{FF2B5EF4-FFF2-40B4-BE49-F238E27FC236}">
                        <a16:creationId xmlns:a16="http://schemas.microsoft.com/office/drawing/2014/main" id="{B254CB14-6D7A-4CF5-B019-5D6E8AA71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2" y="274"/>
                    <a:ext cx="173" cy="398"/>
                  </a:xfrm>
                  <a:custGeom>
                    <a:avLst/>
                    <a:gdLst>
                      <a:gd name="T0" fmla="*/ 51 w 173"/>
                      <a:gd name="T1" fmla="*/ 398 h 398"/>
                      <a:gd name="T2" fmla="*/ 51 w 173"/>
                      <a:gd name="T3" fmla="*/ 277 h 398"/>
                      <a:gd name="T4" fmla="*/ 14 w 173"/>
                      <a:gd name="T5" fmla="*/ 307 h 398"/>
                      <a:gd name="T6" fmla="*/ 6 w 173"/>
                      <a:gd name="T7" fmla="*/ 172 h 398"/>
                      <a:gd name="T8" fmla="*/ 53 w 173"/>
                      <a:gd name="T9" fmla="*/ 222 h 398"/>
                      <a:gd name="T10" fmla="*/ 54 w 173"/>
                      <a:gd name="T11" fmla="*/ 173 h 398"/>
                      <a:gd name="T12" fmla="*/ 103 w 173"/>
                      <a:gd name="T13" fmla="*/ 95 h 398"/>
                      <a:gd name="T14" fmla="*/ 110 w 173"/>
                      <a:gd name="T15" fmla="*/ 210 h 398"/>
                      <a:gd name="T16" fmla="*/ 157 w 173"/>
                      <a:gd name="T17" fmla="*/ 119 h 398"/>
                      <a:gd name="T18" fmla="*/ 163 w 173"/>
                      <a:gd name="T19" fmla="*/ 361 h 398"/>
                      <a:gd name="T20" fmla="*/ 106 w 173"/>
                      <a:gd name="T21" fmla="*/ 270 h 398"/>
                      <a:gd name="T22" fmla="*/ 104 w 173"/>
                      <a:gd name="T23" fmla="*/ 398 h 398"/>
                      <a:gd name="T24" fmla="*/ 51 w 173"/>
                      <a:gd name="T25" fmla="*/ 398 h 39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98"/>
                      <a:gd name="T41" fmla="*/ 173 w 173"/>
                      <a:gd name="T42" fmla="*/ 398 h 39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98">
                        <a:moveTo>
                          <a:pt x="51" y="398"/>
                        </a:moveTo>
                        <a:lnTo>
                          <a:pt x="51" y="277"/>
                        </a:lnTo>
                        <a:lnTo>
                          <a:pt x="14" y="307"/>
                        </a:lnTo>
                        <a:cubicBezTo>
                          <a:pt x="6" y="289"/>
                          <a:pt x="0" y="186"/>
                          <a:pt x="6" y="172"/>
                        </a:cubicBezTo>
                        <a:lnTo>
                          <a:pt x="53" y="222"/>
                        </a:lnTo>
                        <a:lnTo>
                          <a:pt x="54" y="173"/>
                        </a:lnTo>
                        <a:cubicBezTo>
                          <a:pt x="76" y="0"/>
                          <a:pt x="94" y="89"/>
                          <a:pt x="103" y="95"/>
                        </a:cubicBezTo>
                        <a:lnTo>
                          <a:pt x="110" y="210"/>
                        </a:lnTo>
                        <a:lnTo>
                          <a:pt x="157" y="119"/>
                        </a:lnTo>
                        <a:cubicBezTo>
                          <a:pt x="165" y="143"/>
                          <a:pt x="173" y="336"/>
                          <a:pt x="163" y="361"/>
                        </a:cubicBezTo>
                        <a:lnTo>
                          <a:pt x="106" y="270"/>
                        </a:lnTo>
                        <a:lnTo>
                          <a:pt x="104" y="398"/>
                        </a:lnTo>
                        <a:lnTo>
                          <a:pt x="51" y="39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42424"/>
                      </a:gs>
                      <a:gs pos="100000">
                        <a:srgbClr val="DDDDDD"/>
                      </a:gs>
                    </a:gsLst>
                    <a:lin ang="0" scaled="1"/>
                  </a:gradFill>
                  <a:ln w="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96" name="Group 21">
              <a:extLst>
                <a:ext uri="{FF2B5EF4-FFF2-40B4-BE49-F238E27FC236}">
                  <a16:creationId xmlns:a16="http://schemas.microsoft.com/office/drawing/2014/main" id="{E51B3D73-1E33-4C62-86E6-E0884592B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1058" y="3035808"/>
              <a:ext cx="1109742" cy="2145792"/>
              <a:chOff x="4080" y="2918"/>
              <a:chExt cx="745" cy="1114"/>
            </a:xfrm>
          </p:grpSpPr>
          <p:grpSp>
            <p:nvGrpSpPr>
              <p:cNvPr id="98" name="Group 22">
                <a:extLst>
                  <a:ext uri="{FF2B5EF4-FFF2-40B4-BE49-F238E27FC236}">
                    <a16:creationId xmlns:a16="http://schemas.microsoft.com/office/drawing/2014/main" id="{9D90E443-06DE-4E69-904A-14BCC18E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7" y="2918"/>
                <a:ext cx="252" cy="339"/>
                <a:chOff x="4347" y="2918"/>
                <a:chExt cx="252" cy="339"/>
              </a:xfrm>
            </p:grpSpPr>
            <p:sp>
              <p:nvSpPr>
                <p:cNvPr id="164" name="Freeform 23">
                  <a:extLst>
                    <a:ext uri="{FF2B5EF4-FFF2-40B4-BE49-F238E27FC236}">
                      <a16:creationId xmlns:a16="http://schemas.microsoft.com/office/drawing/2014/main" id="{77CA8815-A9D5-427A-8DFB-009FB4BB0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4" y="2918"/>
                  <a:ext cx="245" cy="339"/>
                </a:xfrm>
                <a:custGeom>
                  <a:avLst/>
                  <a:gdLst>
                    <a:gd name="T0" fmla="*/ 0 w 245"/>
                    <a:gd name="T1" fmla="*/ 334 h 339"/>
                    <a:gd name="T2" fmla="*/ 2 w 245"/>
                    <a:gd name="T3" fmla="*/ 321 h 339"/>
                    <a:gd name="T4" fmla="*/ 15 w 245"/>
                    <a:gd name="T5" fmla="*/ 299 h 339"/>
                    <a:gd name="T6" fmla="*/ 24 w 245"/>
                    <a:gd name="T7" fmla="*/ 268 h 339"/>
                    <a:gd name="T8" fmla="*/ 38 w 245"/>
                    <a:gd name="T9" fmla="*/ 233 h 339"/>
                    <a:gd name="T10" fmla="*/ 26 w 245"/>
                    <a:gd name="T11" fmla="*/ 18 h 339"/>
                    <a:gd name="T12" fmla="*/ 89 w 245"/>
                    <a:gd name="T13" fmla="*/ 52 h 339"/>
                    <a:gd name="T14" fmla="*/ 148 w 245"/>
                    <a:gd name="T15" fmla="*/ 60 h 339"/>
                    <a:gd name="T16" fmla="*/ 203 w 245"/>
                    <a:gd name="T17" fmla="*/ 43 h 339"/>
                    <a:gd name="T18" fmla="*/ 229 w 245"/>
                    <a:gd name="T19" fmla="*/ 30 h 339"/>
                    <a:gd name="T20" fmla="*/ 245 w 245"/>
                    <a:gd name="T21" fmla="*/ 0 h 339"/>
                    <a:gd name="T22" fmla="*/ 189 w 245"/>
                    <a:gd name="T23" fmla="*/ 269 h 339"/>
                    <a:gd name="T24" fmla="*/ 187 w 245"/>
                    <a:gd name="T25" fmla="*/ 287 h 339"/>
                    <a:gd name="T26" fmla="*/ 199 w 245"/>
                    <a:gd name="T27" fmla="*/ 310 h 339"/>
                    <a:gd name="T28" fmla="*/ 201 w 245"/>
                    <a:gd name="T29" fmla="*/ 332 h 339"/>
                    <a:gd name="T30" fmla="*/ 206 w 245"/>
                    <a:gd name="T31" fmla="*/ 338 h 339"/>
                    <a:gd name="T32" fmla="*/ 108 w 245"/>
                    <a:gd name="T33" fmla="*/ 339 h 339"/>
                    <a:gd name="T34" fmla="*/ 15 w 245"/>
                    <a:gd name="T35" fmla="*/ 339 h 339"/>
                    <a:gd name="T36" fmla="*/ 3 w 245"/>
                    <a:gd name="T37" fmla="*/ 338 h 339"/>
                    <a:gd name="T38" fmla="*/ 0 w 245"/>
                    <a:gd name="T39" fmla="*/ 334 h 3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45"/>
                    <a:gd name="T61" fmla="*/ 0 h 339"/>
                    <a:gd name="T62" fmla="*/ 245 w 245"/>
                    <a:gd name="T63" fmla="*/ 339 h 339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45" h="339">
                      <a:moveTo>
                        <a:pt x="0" y="334"/>
                      </a:moveTo>
                      <a:lnTo>
                        <a:pt x="2" y="321"/>
                      </a:lnTo>
                      <a:lnTo>
                        <a:pt x="15" y="299"/>
                      </a:lnTo>
                      <a:lnTo>
                        <a:pt x="24" y="268"/>
                      </a:lnTo>
                      <a:lnTo>
                        <a:pt x="38" y="233"/>
                      </a:lnTo>
                      <a:lnTo>
                        <a:pt x="26" y="18"/>
                      </a:lnTo>
                      <a:lnTo>
                        <a:pt x="89" y="52"/>
                      </a:lnTo>
                      <a:lnTo>
                        <a:pt x="148" y="60"/>
                      </a:lnTo>
                      <a:lnTo>
                        <a:pt x="203" y="43"/>
                      </a:lnTo>
                      <a:lnTo>
                        <a:pt x="229" y="30"/>
                      </a:lnTo>
                      <a:lnTo>
                        <a:pt x="245" y="0"/>
                      </a:lnTo>
                      <a:lnTo>
                        <a:pt x="189" y="269"/>
                      </a:lnTo>
                      <a:lnTo>
                        <a:pt x="187" y="287"/>
                      </a:lnTo>
                      <a:lnTo>
                        <a:pt x="199" y="310"/>
                      </a:lnTo>
                      <a:lnTo>
                        <a:pt x="201" y="332"/>
                      </a:lnTo>
                      <a:lnTo>
                        <a:pt x="206" y="338"/>
                      </a:lnTo>
                      <a:lnTo>
                        <a:pt x="108" y="339"/>
                      </a:lnTo>
                      <a:lnTo>
                        <a:pt x="15" y="339"/>
                      </a:lnTo>
                      <a:lnTo>
                        <a:pt x="3" y="338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CC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65" name="Freeform 24">
                  <a:extLst>
                    <a:ext uri="{FF2B5EF4-FFF2-40B4-BE49-F238E27FC236}">
                      <a16:creationId xmlns:a16="http://schemas.microsoft.com/office/drawing/2014/main" id="{FAE3AA6E-AA1E-4818-90A8-1471DA88D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7" y="2984"/>
                  <a:ext cx="196" cy="273"/>
                </a:xfrm>
                <a:custGeom>
                  <a:avLst/>
                  <a:gdLst>
                    <a:gd name="T0" fmla="*/ 2 w 246"/>
                    <a:gd name="T1" fmla="*/ 2 h 411"/>
                    <a:gd name="T2" fmla="*/ 6 w 246"/>
                    <a:gd name="T3" fmla="*/ 0 h 411"/>
                    <a:gd name="T4" fmla="*/ 13 w 246"/>
                    <a:gd name="T5" fmla="*/ 1 h 411"/>
                    <a:gd name="T6" fmla="*/ 13 w 246"/>
                    <a:gd name="T7" fmla="*/ 2 h 411"/>
                    <a:gd name="T8" fmla="*/ 1 w 246"/>
                    <a:gd name="T9" fmla="*/ 2 h 411"/>
                    <a:gd name="T10" fmla="*/ 0 w 246"/>
                    <a:gd name="T11" fmla="*/ 2 h 411"/>
                    <a:gd name="T12" fmla="*/ 2 w 246"/>
                    <a:gd name="T13" fmla="*/ 2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6"/>
                    <a:gd name="T22" fmla="*/ 0 h 411"/>
                    <a:gd name="T23" fmla="*/ 246 w 246"/>
                    <a:gd name="T24" fmla="*/ 411 h 4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6" h="411">
                      <a:moveTo>
                        <a:pt x="4" y="408"/>
                      </a:moveTo>
                      <a:lnTo>
                        <a:pt x="102" y="0"/>
                      </a:lnTo>
                      <a:lnTo>
                        <a:pt x="246" y="24"/>
                      </a:lnTo>
                      <a:lnTo>
                        <a:pt x="239" y="410"/>
                      </a:lnTo>
                      <a:lnTo>
                        <a:pt x="1" y="411"/>
                      </a:lnTo>
                      <a:lnTo>
                        <a:pt x="0" y="411"/>
                      </a:lnTo>
                      <a:lnTo>
                        <a:pt x="4" y="408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66" name="Freeform 25">
                  <a:extLst>
                    <a:ext uri="{FF2B5EF4-FFF2-40B4-BE49-F238E27FC236}">
                      <a16:creationId xmlns:a16="http://schemas.microsoft.com/office/drawing/2014/main" id="{FB9B4005-0429-4B71-B707-0EE73160A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7" y="3012"/>
                  <a:ext cx="190" cy="245"/>
                </a:xfrm>
                <a:custGeom>
                  <a:avLst/>
                  <a:gdLst>
                    <a:gd name="T0" fmla="*/ 2 w 239"/>
                    <a:gd name="T1" fmla="*/ 2 h 369"/>
                    <a:gd name="T2" fmla="*/ 7 w 239"/>
                    <a:gd name="T3" fmla="*/ 0 h 369"/>
                    <a:gd name="T4" fmla="*/ 12 w 239"/>
                    <a:gd name="T5" fmla="*/ 2 h 369"/>
                    <a:gd name="T6" fmla="*/ 1 w 239"/>
                    <a:gd name="T7" fmla="*/ 2 h 369"/>
                    <a:gd name="T8" fmla="*/ 0 w 239"/>
                    <a:gd name="T9" fmla="*/ 2 h 369"/>
                    <a:gd name="T10" fmla="*/ 2 w 239"/>
                    <a:gd name="T11" fmla="*/ 2 h 3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39"/>
                    <a:gd name="T19" fmla="*/ 0 h 369"/>
                    <a:gd name="T20" fmla="*/ 239 w 239"/>
                    <a:gd name="T21" fmla="*/ 369 h 3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39" h="369">
                      <a:moveTo>
                        <a:pt x="4" y="366"/>
                      </a:moveTo>
                      <a:lnTo>
                        <a:pt x="144" y="0"/>
                      </a:lnTo>
                      <a:lnTo>
                        <a:pt x="239" y="368"/>
                      </a:lnTo>
                      <a:lnTo>
                        <a:pt x="1" y="369"/>
                      </a:lnTo>
                      <a:lnTo>
                        <a:pt x="0" y="369"/>
                      </a:lnTo>
                      <a:lnTo>
                        <a:pt x="4" y="36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99" name="Group 26">
                <a:extLst>
                  <a:ext uri="{FF2B5EF4-FFF2-40B4-BE49-F238E27FC236}">
                    <a16:creationId xmlns:a16="http://schemas.microsoft.com/office/drawing/2014/main" id="{954EEF9E-99C0-489C-B566-2E6B5DDC84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3257"/>
                <a:ext cx="745" cy="775"/>
                <a:chOff x="2304" y="1626"/>
                <a:chExt cx="457" cy="630"/>
              </a:xfrm>
            </p:grpSpPr>
            <p:grpSp>
              <p:nvGrpSpPr>
                <p:cNvPr id="100" name="Group 27">
                  <a:extLst>
                    <a:ext uri="{FF2B5EF4-FFF2-40B4-BE49-F238E27FC236}">
                      <a16:creationId xmlns:a16="http://schemas.microsoft.com/office/drawing/2014/main" id="{92913EC8-5C7B-4BC4-8393-BFCE2C0FC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2064"/>
                  <a:ext cx="266" cy="27"/>
                  <a:chOff x="2403" y="1968"/>
                  <a:chExt cx="266" cy="27"/>
                </a:xfrm>
              </p:grpSpPr>
              <p:sp>
                <p:nvSpPr>
                  <p:cNvPr id="129" name="Line 28">
                    <a:extLst>
                      <a:ext uri="{FF2B5EF4-FFF2-40B4-BE49-F238E27FC236}">
                        <a16:creationId xmlns:a16="http://schemas.microsoft.com/office/drawing/2014/main" id="{B033E12C-5657-44C6-96EE-A1E49D75C2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4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0" name="Line 29">
                    <a:extLst>
                      <a:ext uri="{FF2B5EF4-FFF2-40B4-BE49-F238E27FC236}">
                        <a16:creationId xmlns:a16="http://schemas.microsoft.com/office/drawing/2014/main" id="{4BEC7B71-DF53-4FC5-B459-4777FED522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22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1" name="Line 30">
                    <a:extLst>
                      <a:ext uri="{FF2B5EF4-FFF2-40B4-BE49-F238E27FC236}">
                        <a16:creationId xmlns:a16="http://schemas.microsoft.com/office/drawing/2014/main" id="{5142125F-BA35-44A0-AD93-21F0F3B4C7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1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2" name="Line 31">
                    <a:extLst>
                      <a:ext uri="{FF2B5EF4-FFF2-40B4-BE49-F238E27FC236}">
                        <a16:creationId xmlns:a16="http://schemas.microsoft.com/office/drawing/2014/main" id="{2D6EC880-9943-4A8D-90F9-96563171B7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39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3" name="Line 32">
                    <a:extLst>
                      <a:ext uri="{FF2B5EF4-FFF2-40B4-BE49-F238E27FC236}">
                        <a16:creationId xmlns:a16="http://schemas.microsoft.com/office/drawing/2014/main" id="{8BD8EA7B-65D4-4BEA-AA17-45E65F742E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7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4" name="Line 33">
                    <a:extLst>
                      <a:ext uri="{FF2B5EF4-FFF2-40B4-BE49-F238E27FC236}">
                        <a16:creationId xmlns:a16="http://schemas.microsoft.com/office/drawing/2014/main" id="{DDF68897-21E7-4C1C-B291-46BA853C41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56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5" name="Line 34">
                    <a:extLst>
                      <a:ext uri="{FF2B5EF4-FFF2-40B4-BE49-F238E27FC236}">
                        <a16:creationId xmlns:a16="http://schemas.microsoft.com/office/drawing/2014/main" id="{B118C7B0-428D-4C01-897C-900FAB9094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64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6" name="Line 35">
                    <a:extLst>
                      <a:ext uri="{FF2B5EF4-FFF2-40B4-BE49-F238E27FC236}">
                        <a16:creationId xmlns:a16="http://schemas.microsoft.com/office/drawing/2014/main" id="{39C813FE-394F-4310-A37D-DC0896C0F5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3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7" name="Line 36">
                    <a:extLst>
                      <a:ext uri="{FF2B5EF4-FFF2-40B4-BE49-F238E27FC236}">
                        <a16:creationId xmlns:a16="http://schemas.microsoft.com/office/drawing/2014/main" id="{115E954A-A547-4081-94A8-3C827A3927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81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8" name="Line 37">
                    <a:extLst>
                      <a:ext uri="{FF2B5EF4-FFF2-40B4-BE49-F238E27FC236}">
                        <a16:creationId xmlns:a16="http://schemas.microsoft.com/office/drawing/2014/main" id="{FF0572D6-A0C1-451B-8F8F-4A417E046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89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39" name="Line 38">
                    <a:extLst>
                      <a:ext uri="{FF2B5EF4-FFF2-40B4-BE49-F238E27FC236}">
                        <a16:creationId xmlns:a16="http://schemas.microsoft.com/office/drawing/2014/main" id="{107F9EAB-ED22-4760-9901-617E06EB3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8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0" name="Line 39">
                    <a:extLst>
                      <a:ext uri="{FF2B5EF4-FFF2-40B4-BE49-F238E27FC236}">
                        <a16:creationId xmlns:a16="http://schemas.microsoft.com/office/drawing/2014/main" id="{BA1532B5-2F30-49C7-BC17-758A6188EB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06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1" name="Line 40">
                    <a:extLst>
                      <a:ext uri="{FF2B5EF4-FFF2-40B4-BE49-F238E27FC236}">
                        <a16:creationId xmlns:a16="http://schemas.microsoft.com/office/drawing/2014/main" id="{6D23622D-0137-45C5-B6CB-0BC9655AB7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5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2" name="Line 41">
                    <a:extLst>
                      <a:ext uri="{FF2B5EF4-FFF2-40B4-BE49-F238E27FC236}">
                        <a16:creationId xmlns:a16="http://schemas.microsoft.com/office/drawing/2014/main" id="{B178B1BE-EDF1-4B22-8C8C-E6E2A25053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3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3" name="Line 42">
                    <a:extLst>
                      <a:ext uri="{FF2B5EF4-FFF2-40B4-BE49-F238E27FC236}">
                        <a16:creationId xmlns:a16="http://schemas.microsoft.com/office/drawing/2014/main" id="{73F7BF40-5B51-46E2-9A42-57D9126D6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31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4" name="Line 43">
                    <a:extLst>
                      <a:ext uri="{FF2B5EF4-FFF2-40B4-BE49-F238E27FC236}">
                        <a16:creationId xmlns:a16="http://schemas.microsoft.com/office/drawing/2014/main" id="{F28587D4-9F10-478A-B23A-5ECAE2DAEE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0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5" name="Line 44">
                    <a:extLst>
                      <a:ext uri="{FF2B5EF4-FFF2-40B4-BE49-F238E27FC236}">
                        <a16:creationId xmlns:a16="http://schemas.microsoft.com/office/drawing/2014/main" id="{7366EE90-1125-4C6D-9D27-C59D1E0FE6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8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6" name="Line 45">
                    <a:extLst>
                      <a:ext uri="{FF2B5EF4-FFF2-40B4-BE49-F238E27FC236}">
                        <a16:creationId xmlns:a16="http://schemas.microsoft.com/office/drawing/2014/main" id="{BA6A0EC7-A798-4F75-AB51-7E3F168D28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7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7" name="Line 46">
                    <a:extLst>
                      <a:ext uri="{FF2B5EF4-FFF2-40B4-BE49-F238E27FC236}">
                        <a16:creationId xmlns:a16="http://schemas.microsoft.com/office/drawing/2014/main" id="{70DE4D1C-F9EA-49D8-A65C-5A63FFFC5F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8" name="Line 47">
                    <a:extLst>
                      <a:ext uri="{FF2B5EF4-FFF2-40B4-BE49-F238E27FC236}">
                        <a16:creationId xmlns:a16="http://schemas.microsoft.com/office/drawing/2014/main" id="{334DF02B-6293-4256-8969-040AD765D5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4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49" name="Line 48">
                    <a:extLst>
                      <a:ext uri="{FF2B5EF4-FFF2-40B4-BE49-F238E27FC236}">
                        <a16:creationId xmlns:a16="http://schemas.microsoft.com/office/drawing/2014/main" id="{AF699595-10B9-4180-9356-A1B5120B97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2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0" name="Line 49">
                    <a:extLst>
                      <a:ext uri="{FF2B5EF4-FFF2-40B4-BE49-F238E27FC236}">
                        <a16:creationId xmlns:a16="http://schemas.microsoft.com/office/drawing/2014/main" id="{E79E2AA2-87C6-47D3-AA3C-DEE83CF19D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0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1" name="Line 50">
                    <a:extLst>
                      <a:ext uri="{FF2B5EF4-FFF2-40B4-BE49-F238E27FC236}">
                        <a16:creationId xmlns:a16="http://schemas.microsoft.com/office/drawing/2014/main" id="{39326FFD-B03A-4431-A540-A042B9951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9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2" name="Line 51">
                    <a:extLst>
                      <a:ext uri="{FF2B5EF4-FFF2-40B4-BE49-F238E27FC236}">
                        <a16:creationId xmlns:a16="http://schemas.microsoft.com/office/drawing/2014/main" id="{6E3CFFC5-D9BE-46B7-A4F2-D4C6FD8E8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07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3" name="Line 52">
                    <a:extLst>
                      <a:ext uri="{FF2B5EF4-FFF2-40B4-BE49-F238E27FC236}">
                        <a16:creationId xmlns:a16="http://schemas.microsoft.com/office/drawing/2014/main" id="{1D7CC70C-C74E-4385-96DB-4F55ED6FB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15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4" name="Line 53">
                    <a:extLst>
                      <a:ext uri="{FF2B5EF4-FFF2-40B4-BE49-F238E27FC236}">
                        <a16:creationId xmlns:a16="http://schemas.microsoft.com/office/drawing/2014/main" id="{32103C9A-1975-4B25-AA2B-FEDDB09B8E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24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5" name="Line 54">
                    <a:extLst>
                      <a:ext uri="{FF2B5EF4-FFF2-40B4-BE49-F238E27FC236}">
                        <a16:creationId xmlns:a16="http://schemas.microsoft.com/office/drawing/2014/main" id="{1D80F904-F535-41C2-AA8F-28F4B4A96E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32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6" name="Line 55">
                    <a:extLst>
                      <a:ext uri="{FF2B5EF4-FFF2-40B4-BE49-F238E27FC236}">
                        <a16:creationId xmlns:a16="http://schemas.microsoft.com/office/drawing/2014/main" id="{C86AC8B7-AB2A-429C-BDEE-AF39E5C132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1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7" name="Line 56">
                    <a:extLst>
                      <a:ext uri="{FF2B5EF4-FFF2-40B4-BE49-F238E27FC236}">
                        <a16:creationId xmlns:a16="http://schemas.microsoft.com/office/drawing/2014/main" id="{0B38BC9A-1833-4A02-B1CA-EC06B1D5A2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9" y="1971"/>
                    <a:ext cx="0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8" name="Line 57">
                    <a:extLst>
                      <a:ext uri="{FF2B5EF4-FFF2-40B4-BE49-F238E27FC236}">
                        <a16:creationId xmlns:a16="http://schemas.microsoft.com/office/drawing/2014/main" id="{F8238D7B-292A-4500-9951-C267F63889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7" y="1971"/>
                    <a:ext cx="1" cy="2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59" name="Freeform 58">
                    <a:extLst>
                      <a:ext uri="{FF2B5EF4-FFF2-40B4-BE49-F238E27FC236}">
                        <a16:creationId xmlns:a16="http://schemas.microsoft.com/office/drawing/2014/main" id="{14C823A8-BDED-4AC4-9A63-F3B8F8235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3" y="1987"/>
                    <a:ext cx="133" cy="8"/>
                  </a:xfrm>
                  <a:custGeom>
                    <a:avLst/>
                    <a:gdLst>
                      <a:gd name="T0" fmla="*/ 0 w 1899"/>
                      <a:gd name="T1" fmla="*/ 0 h 113"/>
                      <a:gd name="T2" fmla="*/ 0 w 1899"/>
                      <a:gd name="T3" fmla="*/ 0 h 113"/>
                      <a:gd name="T4" fmla="*/ 0 w 1899"/>
                      <a:gd name="T5" fmla="*/ 0 h 113"/>
                      <a:gd name="T6" fmla="*/ 0 w 1899"/>
                      <a:gd name="T7" fmla="*/ 0 h 113"/>
                      <a:gd name="T8" fmla="*/ 0 w 1899"/>
                      <a:gd name="T9" fmla="*/ 0 h 113"/>
                      <a:gd name="T10" fmla="*/ 0 w 1899"/>
                      <a:gd name="T11" fmla="*/ 0 h 113"/>
                      <a:gd name="T12" fmla="*/ 0 w 1899"/>
                      <a:gd name="T13" fmla="*/ 0 h 113"/>
                      <a:gd name="T14" fmla="*/ 0 w 1899"/>
                      <a:gd name="T15" fmla="*/ 0 h 113"/>
                      <a:gd name="T16" fmla="*/ 0 w 1899"/>
                      <a:gd name="T17" fmla="*/ 0 h 113"/>
                      <a:gd name="T18" fmla="*/ 0 w 1899"/>
                      <a:gd name="T19" fmla="*/ 0 h 113"/>
                      <a:gd name="T20" fmla="*/ 0 w 1899"/>
                      <a:gd name="T21" fmla="*/ 0 h 113"/>
                      <a:gd name="T22" fmla="*/ 0 w 1899"/>
                      <a:gd name="T23" fmla="*/ 0 h 113"/>
                      <a:gd name="T24" fmla="*/ 0 w 1899"/>
                      <a:gd name="T25" fmla="*/ 0 h 113"/>
                      <a:gd name="T26" fmla="*/ 0 w 1899"/>
                      <a:gd name="T27" fmla="*/ 0 h 113"/>
                      <a:gd name="T28" fmla="*/ 0 w 1899"/>
                      <a:gd name="T29" fmla="*/ 0 h 113"/>
                      <a:gd name="T30" fmla="*/ 0 w 1899"/>
                      <a:gd name="T31" fmla="*/ 0 h 113"/>
                      <a:gd name="T32" fmla="*/ 0 w 1899"/>
                      <a:gd name="T33" fmla="*/ 0 h 11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899"/>
                      <a:gd name="T52" fmla="*/ 0 h 113"/>
                      <a:gd name="T53" fmla="*/ 1899 w 1899"/>
                      <a:gd name="T54" fmla="*/ 113 h 11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899" h="113">
                        <a:moveTo>
                          <a:pt x="1899" y="113"/>
                        </a:moveTo>
                        <a:lnTo>
                          <a:pt x="57" y="113"/>
                        </a:lnTo>
                        <a:lnTo>
                          <a:pt x="48" y="112"/>
                        </a:lnTo>
                        <a:lnTo>
                          <a:pt x="39" y="110"/>
                        </a:lnTo>
                        <a:lnTo>
                          <a:pt x="31" y="107"/>
                        </a:lnTo>
                        <a:lnTo>
                          <a:pt x="23" y="102"/>
                        </a:lnTo>
                        <a:lnTo>
                          <a:pt x="16" y="96"/>
                        </a:lnTo>
                        <a:lnTo>
                          <a:pt x="11" y="90"/>
                        </a:lnTo>
                        <a:lnTo>
                          <a:pt x="6" y="82"/>
                        </a:lnTo>
                        <a:lnTo>
                          <a:pt x="3" y="74"/>
                        </a:lnTo>
                        <a:lnTo>
                          <a:pt x="0" y="57"/>
                        </a:lnTo>
                        <a:lnTo>
                          <a:pt x="57" y="57"/>
                        </a:lnTo>
                        <a:lnTo>
                          <a:pt x="57" y="0"/>
                        </a:lnTo>
                        <a:lnTo>
                          <a:pt x="1899" y="0"/>
                        </a:lnTo>
                        <a:lnTo>
                          <a:pt x="1899" y="57"/>
                        </a:lnTo>
                        <a:lnTo>
                          <a:pt x="1899" y="1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60" name="Freeform 59">
                    <a:extLst>
                      <a:ext uri="{FF2B5EF4-FFF2-40B4-BE49-F238E27FC236}">
                        <a16:creationId xmlns:a16="http://schemas.microsoft.com/office/drawing/2014/main" id="{5372BA76-E058-4678-8341-826BEE8AEB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3" y="1968"/>
                    <a:ext cx="9" cy="23"/>
                  </a:xfrm>
                  <a:custGeom>
                    <a:avLst/>
                    <a:gdLst>
                      <a:gd name="T0" fmla="*/ 0 w 114"/>
                      <a:gd name="T1" fmla="*/ 0 h 355"/>
                      <a:gd name="T2" fmla="*/ 0 w 114"/>
                      <a:gd name="T3" fmla="*/ 0 h 355"/>
                      <a:gd name="T4" fmla="*/ 0 w 114"/>
                      <a:gd name="T5" fmla="*/ 0 h 355"/>
                      <a:gd name="T6" fmla="*/ 0 w 114"/>
                      <a:gd name="T7" fmla="*/ 0 h 355"/>
                      <a:gd name="T8" fmla="*/ 0 w 114"/>
                      <a:gd name="T9" fmla="*/ 0 h 355"/>
                      <a:gd name="T10" fmla="*/ 0 w 114"/>
                      <a:gd name="T11" fmla="*/ 0 h 355"/>
                      <a:gd name="T12" fmla="*/ 0 w 114"/>
                      <a:gd name="T13" fmla="*/ 0 h 355"/>
                      <a:gd name="T14" fmla="*/ 0 w 114"/>
                      <a:gd name="T15" fmla="*/ 0 h 355"/>
                      <a:gd name="T16" fmla="*/ 0 w 114"/>
                      <a:gd name="T17" fmla="*/ 0 h 355"/>
                      <a:gd name="T18" fmla="*/ 0 w 114"/>
                      <a:gd name="T19" fmla="*/ 0 h 355"/>
                      <a:gd name="T20" fmla="*/ 0 w 114"/>
                      <a:gd name="T21" fmla="*/ 0 h 355"/>
                      <a:gd name="T22" fmla="*/ 0 w 114"/>
                      <a:gd name="T23" fmla="*/ 0 h 355"/>
                      <a:gd name="T24" fmla="*/ 0 w 114"/>
                      <a:gd name="T25" fmla="*/ 0 h 355"/>
                      <a:gd name="T26" fmla="*/ 0 w 114"/>
                      <a:gd name="T27" fmla="*/ 0 h 355"/>
                      <a:gd name="T28" fmla="*/ 0 w 114"/>
                      <a:gd name="T29" fmla="*/ 0 h 355"/>
                      <a:gd name="T30" fmla="*/ 0 w 114"/>
                      <a:gd name="T31" fmla="*/ 0 h 355"/>
                      <a:gd name="T32" fmla="*/ 0 w 114"/>
                      <a:gd name="T33" fmla="*/ 0 h 35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14"/>
                      <a:gd name="T52" fmla="*/ 0 h 355"/>
                      <a:gd name="T53" fmla="*/ 114 w 114"/>
                      <a:gd name="T54" fmla="*/ 355 h 35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14" h="355">
                        <a:moveTo>
                          <a:pt x="0" y="355"/>
                        </a:moveTo>
                        <a:lnTo>
                          <a:pt x="0" y="56"/>
                        </a:lnTo>
                        <a:lnTo>
                          <a:pt x="0" y="47"/>
                        </a:lnTo>
                        <a:lnTo>
                          <a:pt x="3" y="38"/>
                        </a:lnTo>
                        <a:lnTo>
                          <a:pt x="6" y="30"/>
                        </a:lnTo>
                        <a:lnTo>
                          <a:pt x="11" y="22"/>
                        </a:lnTo>
                        <a:lnTo>
                          <a:pt x="16" y="16"/>
                        </a:lnTo>
                        <a:lnTo>
                          <a:pt x="23" y="10"/>
                        </a:lnTo>
                        <a:lnTo>
                          <a:pt x="31" y="5"/>
                        </a:lnTo>
                        <a:lnTo>
                          <a:pt x="39" y="2"/>
                        </a:lnTo>
                        <a:lnTo>
                          <a:pt x="57" y="0"/>
                        </a:lnTo>
                        <a:lnTo>
                          <a:pt x="57" y="56"/>
                        </a:lnTo>
                        <a:lnTo>
                          <a:pt x="114" y="56"/>
                        </a:lnTo>
                        <a:lnTo>
                          <a:pt x="114" y="355"/>
                        </a:lnTo>
                        <a:lnTo>
                          <a:pt x="57" y="355"/>
                        </a:lnTo>
                        <a:lnTo>
                          <a:pt x="0" y="3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61" name="Freeform 60">
                    <a:extLst>
                      <a:ext uri="{FF2B5EF4-FFF2-40B4-BE49-F238E27FC236}">
                        <a16:creationId xmlns:a16="http://schemas.microsoft.com/office/drawing/2014/main" id="{9AB7F3B2-FAB2-487A-9319-DF7AB67C95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8" y="1968"/>
                    <a:ext cx="261" cy="7"/>
                  </a:xfrm>
                  <a:custGeom>
                    <a:avLst/>
                    <a:gdLst>
                      <a:gd name="T0" fmla="*/ 0 w 3741"/>
                      <a:gd name="T1" fmla="*/ 0 h 113"/>
                      <a:gd name="T2" fmla="*/ 0 w 3741"/>
                      <a:gd name="T3" fmla="*/ 0 h 113"/>
                      <a:gd name="T4" fmla="*/ 0 w 3741"/>
                      <a:gd name="T5" fmla="*/ 0 h 113"/>
                      <a:gd name="T6" fmla="*/ 0 w 3741"/>
                      <a:gd name="T7" fmla="*/ 0 h 113"/>
                      <a:gd name="T8" fmla="*/ 0 w 3741"/>
                      <a:gd name="T9" fmla="*/ 0 h 113"/>
                      <a:gd name="T10" fmla="*/ 0 w 3741"/>
                      <a:gd name="T11" fmla="*/ 0 h 113"/>
                      <a:gd name="T12" fmla="*/ 0 w 3741"/>
                      <a:gd name="T13" fmla="*/ 0 h 113"/>
                      <a:gd name="T14" fmla="*/ 0 w 3741"/>
                      <a:gd name="T15" fmla="*/ 0 h 113"/>
                      <a:gd name="T16" fmla="*/ 0 w 3741"/>
                      <a:gd name="T17" fmla="*/ 0 h 113"/>
                      <a:gd name="T18" fmla="*/ 0 w 3741"/>
                      <a:gd name="T19" fmla="*/ 0 h 113"/>
                      <a:gd name="T20" fmla="*/ 0 w 3741"/>
                      <a:gd name="T21" fmla="*/ 0 h 113"/>
                      <a:gd name="T22" fmla="*/ 0 w 3741"/>
                      <a:gd name="T23" fmla="*/ 0 h 113"/>
                      <a:gd name="T24" fmla="*/ 0 w 3741"/>
                      <a:gd name="T25" fmla="*/ 0 h 113"/>
                      <a:gd name="T26" fmla="*/ 0 w 3741"/>
                      <a:gd name="T27" fmla="*/ 0 h 113"/>
                      <a:gd name="T28" fmla="*/ 0 w 3741"/>
                      <a:gd name="T29" fmla="*/ 0 h 113"/>
                      <a:gd name="T30" fmla="*/ 0 w 3741"/>
                      <a:gd name="T31" fmla="*/ 0 h 113"/>
                      <a:gd name="T32" fmla="*/ 0 w 3741"/>
                      <a:gd name="T33" fmla="*/ 0 h 11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741"/>
                      <a:gd name="T52" fmla="*/ 0 h 113"/>
                      <a:gd name="T53" fmla="*/ 3741 w 3741"/>
                      <a:gd name="T54" fmla="*/ 113 h 11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741" h="113">
                        <a:moveTo>
                          <a:pt x="0" y="0"/>
                        </a:moveTo>
                        <a:lnTo>
                          <a:pt x="3685" y="0"/>
                        </a:lnTo>
                        <a:lnTo>
                          <a:pt x="3692" y="0"/>
                        </a:lnTo>
                        <a:lnTo>
                          <a:pt x="3702" y="2"/>
                        </a:lnTo>
                        <a:lnTo>
                          <a:pt x="3709" y="5"/>
                        </a:lnTo>
                        <a:lnTo>
                          <a:pt x="3717" y="10"/>
                        </a:lnTo>
                        <a:lnTo>
                          <a:pt x="3724" y="16"/>
                        </a:lnTo>
                        <a:lnTo>
                          <a:pt x="3730" y="22"/>
                        </a:lnTo>
                        <a:lnTo>
                          <a:pt x="3734" y="30"/>
                        </a:lnTo>
                        <a:lnTo>
                          <a:pt x="3738" y="38"/>
                        </a:lnTo>
                        <a:lnTo>
                          <a:pt x="3741" y="56"/>
                        </a:lnTo>
                        <a:lnTo>
                          <a:pt x="3685" y="56"/>
                        </a:lnTo>
                        <a:lnTo>
                          <a:pt x="3685" y="113"/>
                        </a:lnTo>
                        <a:lnTo>
                          <a:pt x="0" y="113"/>
                        </a:lnTo>
                        <a:lnTo>
                          <a:pt x="0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62" name="Freeform 61">
                    <a:extLst>
                      <a:ext uri="{FF2B5EF4-FFF2-40B4-BE49-F238E27FC236}">
                        <a16:creationId xmlns:a16="http://schemas.microsoft.com/office/drawing/2014/main" id="{1CAB5D03-580A-4263-ACB8-A1F7589D81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1" y="1971"/>
                    <a:ext cx="8" cy="24"/>
                  </a:xfrm>
                  <a:custGeom>
                    <a:avLst/>
                    <a:gdLst>
                      <a:gd name="T0" fmla="*/ 0 w 113"/>
                      <a:gd name="T1" fmla="*/ 0 h 355"/>
                      <a:gd name="T2" fmla="*/ 0 w 113"/>
                      <a:gd name="T3" fmla="*/ 0 h 355"/>
                      <a:gd name="T4" fmla="*/ 0 w 113"/>
                      <a:gd name="T5" fmla="*/ 0 h 355"/>
                      <a:gd name="T6" fmla="*/ 0 w 113"/>
                      <a:gd name="T7" fmla="*/ 0 h 355"/>
                      <a:gd name="T8" fmla="*/ 0 w 113"/>
                      <a:gd name="T9" fmla="*/ 0 h 355"/>
                      <a:gd name="T10" fmla="*/ 0 w 113"/>
                      <a:gd name="T11" fmla="*/ 0 h 355"/>
                      <a:gd name="T12" fmla="*/ 0 w 113"/>
                      <a:gd name="T13" fmla="*/ 0 h 355"/>
                      <a:gd name="T14" fmla="*/ 0 w 113"/>
                      <a:gd name="T15" fmla="*/ 0 h 355"/>
                      <a:gd name="T16" fmla="*/ 0 w 113"/>
                      <a:gd name="T17" fmla="*/ 0 h 355"/>
                      <a:gd name="T18" fmla="*/ 0 w 113"/>
                      <a:gd name="T19" fmla="*/ 0 h 355"/>
                      <a:gd name="T20" fmla="*/ 0 w 113"/>
                      <a:gd name="T21" fmla="*/ 0 h 355"/>
                      <a:gd name="T22" fmla="*/ 0 w 113"/>
                      <a:gd name="T23" fmla="*/ 0 h 355"/>
                      <a:gd name="T24" fmla="*/ 0 w 113"/>
                      <a:gd name="T25" fmla="*/ 0 h 355"/>
                      <a:gd name="T26" fmla="*/ 0 w 113"/>
                      <a:gd name="T27" fmla="*/ 0 h 355"/>
                      <a:gd name="T28" fmla="*/ 0 w 113"/>
                      <a:gd name="T29" fmla="*/ 0 h 355"/>
                      <a:gd name="T30" fmla="*/ 0 w 113"/>
                      <a:gd name="T31" fmla="*/ 0 h 355"/>
                      <a:gd name="T32" fmla="*/ 0 w 113"/>
                      <a:gd name="T33" fmla="*/ 0 h 35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13"/>
                      <a:gd name="T52" fmla="*/ 0 h 355"/>
                      <a:gd name="T53" fmla="*/ 113 w 113"/>
                      <a:gd name="T54" fmla="*/ 355 h 35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13" h="355">
                        <a:moveTo>
                          <a:pt x="113" y="0"/>
                        </a:moveTo>
                        <a:lnTo>
                          <a:pt x="113" y="299"/>
                        </a:lnTo>
                        <a:lnTo>
                          <a:pt x="112" y="307"/>
                        </a:lnTo>
                        <a:lnTo>
                          <a:pt x="110" y="316"/>
                        </a:lnTo>
                        <a:lnTo>
                          <a:pt x="106" y="324"/>
                        </a:lnTo>
                        <a:lnTo>
                          <a:pt x="102" y="332"/>
                        </a:lnTo>
                        <a:lnTo>
                          <a:pt x="96" y="338"/>
                        </a:lnTo>
                        <a:lnTo>
                          <a:pt x="89" y="344"/>
                        </a:lnTo>
                        <a:lnTo>
                          <a:pt x="81" y="349"/>
                        </a:lnTo>
                        <a:lnTo>
                          <a:pt x="74" y="352"/>
                        </a:lnTo>
                        <a:lnTo>
                          <a:pt x="57" y="355"/>
                        </a:lnTo>
                        <a:lnTo>
                          <a:pt x="57" y="299"/>
                        </a:lnTo>
                        <a:lnTo>
                          <a:pt x="0" y="299"/>
                        </a:lnTo>
                        <a:lnTo>
                          <a:pt x="0" y="0"/>
                        </a:lnTo>
                        <a:lnTo>
                          <a:pt x="57" y="0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63" name="Freeform 62">
                    <a:extLst>
                      <a:ext uri="{FF2B5EF4-FFF2-40B4-BE49-F238E27FC236}">
                        <a16:creationId xmlns:a16="http://schemas.microsoft.com/office/drawing/2014/main" id="{7EFB43DD-F80F-4C17-A62B-6F060A2B6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6" y="1987"/>
                    <a:ext cx="129" cy="8"/>
                  </a:xfrm>
                  <a:custGeom>
                    <a:avLst/>
                    <a:gdLst>
                      <a:gd name="T0" fmla="*/ 0 w 1843"/>
                      <a:gd name="T1" fmla="*/ 0 h 113"/>
                      <a:gd name="T2" fmla="*/ 0 w 1843"/>
                      <a:gd name="T3" fmla="*/ 0 h 113"/>
                      <a:gd name="T4" fmla="*/ 0 w 1843"/>
                      <a:gd name="T5" fmla="*/ 0 h 113"/>
                      <a:gd name="T6" fmla="*/ 0 w 1843"/>
                      <a:gd name="T7" fmla="*/ 0 h 113"/>
                      <a:gd name="T8" fmla="*/ 0 w 1843"/>
                      <a:gd name="T9" fmla="*/ 0 h 113"/>
                      <a:gd name="T10" fmla="*/ 0 w 1843"/>
                      <a:gd name="T11" fmla="*/ 0 h 113"/>
                      <a:gd name="T12" fmla="*/ 0 w 1843"/>
                      <a:gd name="T13" fmla="*/ 0 h 1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843"/>
                      <a:gd name="T22" fmla="*/ 0 h 113"/>
                      <a:gd name="T23" fmla="*/ 1843 w 1843"/>
                      <a:gd name="T24" fmla="*/ 113 h 1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843" h="113">
                        <a:moveTo>
                          <a:pt x="1843" y="57"/>
                        </a:moveTo>
                        <a:lnTo>
                          <a:pt x="1843" y="113"/>
                        </a:lnTo>
                        <a:lnTo>
                          <a:pt x="0" y="113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  <a:lnTo>
                          <a:pt x="1843" y="0"/>
                        </a:lnTo>
                        <a:lnTo>
                          <a:pt x="184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1" name="Group 63">
                  <a:extLst>
                    <a:ext uri="{FF2B5EF4-FFF2-40B4-BE49-F238E27FC236}">
                      <a16:creationId xmlns:a16="http://schemas.microsoft.com/office/drawing/2014/main" id="{962B6503-C375-4D4A-AFB5-5756EE86EA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1626"/>
                  <a:ext cx="457" cy="630"/>
                  <a:chOff x="2304" y="1626"/>
                  <a:chExt cx="457" cy="534"/>
                </a:xfrm>
              </p:grpSpPr>
              <p:sp>
                <p:nvSpPr>
                  <p:cNvPr id="102" name="Freeform 64">
                    <a:extLst>
                      <a:ext uri="{FF2B5EF4-FFF2-40B4-BE49-F238E27FC236}">
                        <a16:creationId xmlns:a16="http://schemas.microsoft.com/office/drawing/2014/main" id="{EB2694FE-392B-4DD7-ADE5-BE7E90EAAC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4" y="1626"/>
                    <a:ext cx="267" cy="534"/>
                  </a:xfrm>
                  <a:custGeom>
                    <a:avLst/>
                    <a:gdLst>
                      <a:gd name="T0" fmla="*/ 0 w 3831"/>
                      <a:gd name="T1" fmla="*/ 0 h 8213"/>
                      <a:gd name="T2" fmla="*/ 0 w 3831"/>
                      <a:gd name="T3" fmla="*/ 0 h 8213"/>
                      <a:gd name="T4" fmla="*/ 0 w 3831"/>
                      <a:gd name="T5" fmla="*/ 0 h 8213"/>
                      <a:gd name="T6" fmla="*/ 0 w 3831"/>
                      <a:gd name="T7" fmla="*/ 0 h 8213"/>
                      <a:gd name="T8" fmla="*/ 0 w 3831"/>
                      <a:gd name="T9" fmla="*/ 0 h 8213"/>
                      <a:gd name="T10" fmla="*/ 0 w 3831"/>
                      <a:gd name="T11" fmla="*/ 0 h 8213"/>
                      <a:gd name="T12" fmla="*/ 0 w 3831"/>
                      <a:gd name="T13" fmla="*/ 0 h 8213"/>
                      <a:gd name="T14" fmla="*/ 0 w 3831"/>
                      <a:gd name="T15" fmla="*/ 0 h 8213"/>
                      <a:gd name="T16" fmla="*/ 0 w 3831"/>
                      <a:gd name="T17" fmla="*/ 0 h 82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831"/>
                      <a:gd name="T28" fmla="*/ 0 h 8213"/>
                      <a:gd name="T29" fmla="*/ 3831 w 3831"/>
                      <a:gd name="T30" fmla="*/ 8213 h 82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831" h="8213">
                        <a:moveTo>
                          <a:pt x="2405" y="0"/>
                        </a:moveTo>
                        <a:lnTo>
                          <a:pt x="2435" y="2150"/>
                        </a:lnTo>
                        <a:lnTo>
                          <a:pt x="1668" y="4803"/>
                        </a:lnTo>
                        <a:lnTo>
                          <a:pt x="2885" y="4803"/>
                        </a:lnTo>
                        <a:lnTo>
                          <a:pt x="2885" y="5829"/>
                        </a:lnTo>
                        <a:lnTo>
                          <a:pt x="2885" y="7056"/>
                        </a:lnTo>
                        <a:lnTo>
                          <a:pt x="35" y="8004"/>
                        </a:lnTo>
                        <a:lnTo>
                          <a:pt x="0" y="8213"/>
                        </a:lnTo>
                        <a:lnTo>
                          <a:pt x="3831" y="8213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3" name="Freeform 65">
                    <a:extLst>
                      <a:ext uri="{FF2B5EF4-FFF2-40B4-BE49-F238E27FC236}">
                        <a16:creationId xmlns:a16="http://schemas.microsoft.com/office/drawing/2014/main" id="{3DF2B791-8B8B-4DFF-A315-A07310727D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626"/>
                    <a:ext cx="268" cy="534"/>
                  </a:xfrm>
                  <a:custGeom>
                    <a:avLst/>
                    <a:gdLst>
                      <a:gd name="T0" fmla="*/ 0 w 3831"/>
                      <a:gd name="T1" fmla="*/ 0 h 8213"/>
                      <a:gd name="T2" fmla="*/ 0 w 3831"/>
                      <a:gd name="T3" fmla="*/ 0 h 8213"/>
                      <a:gd name="T4" fmla="*/ 0 w 3831"/>
                      <a:gd name="T5" fmla="*/ 0 h 8213"/>
                      <a:gd name="T6" fmla="*/ 0 w 3831"/>
                      <a:gd name="T7" fmla="*/ 0 h 8213"/>
                      <a:gd name="T8" fmla="*/ 0 w 3831"/>
                      <a:gd name="T9" fmla="*/ 0 h 8213"/>
                      <a:gd name="T10" fmla="*/ 0 w 3831"/>
                      <a:gd name="T11" fmla="*/ 0 h 8213"/>
                      <a:gd name="T12" fmla="*/ 0 w 3831"/>
                      <a:gd name="T13" fmla="*/ 0 h 8213"/>
                      <a:gd name="T14" fmla="*/ 0 w 3831"/>
                      <a:gd name="T15" fmla="*/ 0 h 8213"/>
                      <a:gd name="T16" fmla="*/ 0 w 3831"/>
                      <a:gd name="T17" fmla="*/ 0 h 82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831"/>
                      <a:gd name="T28" fmla="*/ 0 h 8213"/>
                      <a:gd name="T29" fmla="*/ 3831 w 3831"/>
                      <a:gd name="T30" fmla="*/ 8213 h 82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831" h="8213">
                        <a:moveTo>
                          <a:pt x="1393" y="0"/>
                        </a:moveTo>
                        <a:lnTo>
                          <a:pt x="1393" y="2150"/>
                        </a:lnTo>
                        <a:lnTo>
                          <a:pt x="2161" y="4803"/>
                        </a:lnTo>
                        <a:lnTo>
                          <a:pt x="943" y="4803"/>
                        </a:lnTo>
                        <a:lnTo>
                          <a:pt x="943" y="5829"/>
                        </a:lnTo>
                        <a:lnTo>
                          <a:pt x="943" y="7056"/>
                        </a:lnTo>
                        <a:lnTo>
                          <a:pt x="3795" y="8004"/>
                        </a:lnTo>
                        <a:lnTo>
                          <a:pt x="3831" y="8213"/>
                        </a:lnTo>
                        <a:lnTo>
                          <a:pt x="0" y="8213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4" name="Rectangle 66">
                    <a:extLst>
                      <a:ext uri="{FF2B5EF4-FFF2-40B4-BE49-F238E27FC236}">
                        <a16:creationId xmlns:a16="http://schemas.microsoft.com/office/drawing/2014/main" id="{7AB6A0F5-B179-4A7C-8A57-76CEF6A43D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3" y="2035"/>
                    <a:ext cx="135" cy="22"/>
                  </a:xfrm>
                  <a:prstGeom prst="rect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endParaRPr lang="de-DE" altLang="de-DE"/>
                  </a:p>
                </p:txBody>
              </p:sp>
              <p:sp>
                <p:nvSpPr>
                  <p:cNvPr id="105" name="Freeform 67">
                    <a:extLst>
                      <a:ext uri="{FF2B5EF4-FFF2-40B4-BE49-F238E27FC236}">
                        <a16:creationId xmlns:a16="http://schemas.microsoft.com/office/drawing/2014/main" id="{3411A337-70DC-4A89-B5F6-AF5E5D296F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2031"/>
                    <a:ext cx="187" cy="35"/>
                  </a:xfrm>
                  <a:custGeom>
                    <a:avLst/>
                    <a:gdLst>
                      <a:gd name="T0" fmla="*/ 0 w 2677"/>
                      <a:gd name="T1" fmla="*/ 0 h 531"/>
                      <a:gd name="T2" fmla="*/ 0 w 2677"/>
                      <a:gd name="T3" fmla="*/ 0 h 531"/>
                      <a:gd name="T4" fmla="*/ 0 w 2677"/>
                      <a:gd name="T5" fmla="*/ 0 h 531"/>
                      <a:gd name="T6" fmla="*/ 0 w 2677"/>
                      <a:gd name="T7" fmla="*/ 0 h 531"/>
                      <a:gd name="T8" fmla="*/ 0 w 2677"/>
                      <a:gd name="T9" fmla="*/ 0 h 531"/>
                      <a:gd name="T10" fmla="*/ 0 w 2677"/>
                      <a:gd name="T11" fmla="*/ 0 h 531"/>
                      <a:gd name="T12" fmla="*/ 0 w 2677"/>
                      <a:gd name="T13" fmla="*/ 0 h 531"/>
                      <a:gd name="T14" fmla="*/ 0 w 2677"/>
                      <a:gd name="T15" fmla="*/ 0 h 531"/>
                      <a:gd name="T16" fmla="*/ 0 w 2677"/>
                      <a:gd name="T17" fmla="*/ 0 h 531"/>
                      <a:gd name="T18" fmla="*/ 0 w 2677"/>
                      <a:gd name="T19" fmla="*/ 0 h 531"/>
                      <a:gd name="T20" fmla="*/ 0 w 2677"/>
                      <a:gd name="T21" fmla="*/ 0 h 531"/>
                      <a:gd name="T22" fmla="*/ 0 w 2677"/>
                      <a:gd name="T23" fmla="*/ 0 h 531"/>
                      <a:gd name="T24" fmla="*/ 0 w 2677"/>
                      <a:gd name="T25" fmla="*/ 0 h 531"/>
                      <a:gd name="T26" fmla="*/ 0 w 2677"/>
                      <a:gd name="T27" fmla="*/ 0 h 531"/>
                      <a:gd name="T28" fmla="*/ 0 w 2677"/>
                      <a:gd name="T29" fmla="*/ 0 h 531"/>
                      <a:gd name="T30" fmla="*/ 0 w 2677"/>
                      <a:gd name="T31" fmla="*/ 0 h 531"/>
                      <a:gd name="T32" fmla="*/ 0 w 2677"/>
                      <a:gd name="T33" fmla="*/ 0 h 531"/>
                      <a:gd name="T34" fmla="*/ 0 w 2677"/>
                      <a:gd name="T35" fmla="*/ 0 h 531"/>
                      <a:gd name="T36" fmla="*/ 0 w 2677"/>
                      <a:gd name="T37" fmla="*/ 0 h 531"/>
                      <a:gd name="T38" fmla="*/ 0 w 2677"/>
                      <a:gd name="T39" fmla="*/ 0 h 531"/>
                      <a:gd name="T40" fmla="*/ 0 w 2677"/>
                      <a:gd name="T41" fmla="*/ 0 h 531"/>
                      <a:gd name="T42" fmla="*/ 0 w 2677"/>
                      <a:gd name="T43" fmla="*/ 0 h 531"/>
                      <a:gd name="T44" fmla="*/ 0 w 2677"/>
                      <a:gd name="T45" fmla="*/ 0 h 53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77"/>
                      <a:gd name="T70" fmla="*/ 0 h 531"/>
                      <a:gd name="T71" fmla="*/ 2677 w 2677"/>
                      <a:gd name="T72" fmla="*/ 531 h 53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77" h="531">
                        <a:moveTo>
                          <a:pt x="2677" y="111"/>
                        </a:moveTo>
                        <a:lnTo>
                          <a:pt x="2677" y="457"/>
                        </a:lnTo>
                        <a:lnTo>
                          <a:pt x="1985" y="466"/>
                        </a:lnTo>
                        <a:lnTo>
                          <a:pt x="1920" y="478"/>
                        </a:lnTo>
                        <a:lnTo>
                          <a:pt x="1865" y="466"/>
                        </a:lnTo>
                        <a:lnTo>
                          <a:pt x="1358" y="478"/>
                        </a:lnTo>
                        <a:lnTo>
                          <a:pt x="1308" y="496"/>
                        </a:lnTo>
                        <a:lnTo>
                          <a:pt x="1259" y="478"/>
                        </a:lnTo>
                        <a:lnTo>
                          <a:pt x="586" y="514"/>
                        </a:lnTo>
                        <a:lnTo>
                          <a:pt x="532" y="531"/>
                        </a:lnTo>
                        <a:lnTo>
                          <a:pt x="479" y="514"/>
                        </a:lnTo>
                        <a:lnTo>
                          <a:pt x="0" y="520"/>
                        </a:lnTo>
                        <a:lnTo>
                          <a:pt x="0" y="0"/>
                        </a:lnTo>
                        <a:lnTo>
                          <a:pt x="458" y="21"/>
                        </a:lnTo>
                        <a:lnTo>
                          <a:pt x="522" y="0"/>
                        </a:lnTo>
                        <a:lnTo>
                          <a:pt x="570" y="23"/>
                        </a:lnTo>
                        <a:lnTo>
                          <a:pt x="1249" y="50"/>
                        </a:lnTo>
                        <a:lnTo>
                          <a:pt x="1297" y="23"/>
                        </a:lnTo>
                        <a:lnTo>
                          <a:pt x="1353" y="50"/>
                        </a:lnTo>
                        <a:lnTo>
                          <a:pt x="1845" y="93"/>
                        </a:lnTo>
                        <a:lnTo>
                          <a:pt x="1912" y="73"/>
                        </a:lnTo>
                        <a:lnTo>
                          <a:pt x="1971" y="93"/>
                        </a:lnTo>
                        <a:lnTo>
                          <a:pt x="2677" y="111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6" name="Line 68">
                    <a:extLst>
                      <a:ext uri="{FF2B5EF4-FFF2-40B4-BE49-F238E27FC236}">
                        <a16:creationId xmlns:a16="http://schemas.microsoft.com/office/drawing/2014/main" id="{0702BB1B-70C7-46FF-BDB9-3563ACE3EC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1982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7" name="Line 69">
                    <a:extLst>
                      <a:ext uri="{FF2B5EF4-FFF2-40B4-BE49-F238E27FC236}">
                        <a16:creationId xmlns:a16="http://schemas.microsoft.com/office/drawing/2014/main" id="{BFFC9BDD-7F79-4072-AA26-0011AC64C4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1990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8" name="Line 70">
                    <a:extLst>
                      <a:ext uri="{FF2B5EF4-FFF2-40B4-BE49-F238E27FC236}">
                        <a16:creationId xmlns:a16="http://schemas.microsoft.com/office/drawing/2014/main" id="{C2842C73-594F-4C0F-8CDD-829B83BCF6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1997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09" name="Line 71">
                    <a:extLst>
                      <a:ext uri="{FF2B5EF4-FFF2-40B4-BE49-F238E27FC236}">
                        <a16:creationId xmlns:a16="http://schemas.microsoft.com/office/drawing/2014/main" id="{D9B30431-1963-44A9-B7DC-8BACDF448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05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0" name="Line 72">
                    <a:extLst>
                      <a:ext uri="{FF2B5EF4-FFF2-40B4-BE49-F238E27FC236}">
                        <a16:creationId xmlns:a16="http://schemas.microsoft.com/office/drawing/2014/main" id="{42FBD6D9-7235-4DF7-A8AA-B01F30E6FC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13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1" name="Line 73">
                    <a:extLst>
                      <a:ext uri="{FF2B5EF4-FFF2-40B4-BE49-F238E27FC236}">
                        <a16:creationId xmlns:a16="http://schemas.microsoft.com/office/drawing/2014/main" id="{0E0A8910-C4D7-4B1E-A755-0C7178D70C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21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2" name="Line 74">
                    <a:extLst>
                      <a:ext uri="{FF2B5EF4-FFF2-40B4-BE49-F238E27FC236}">
                        <a16:creationId xmlns:a16="http://schemas.microsoft.com/office/drawing/2014/main" id="{6A29ACE9-2EBA-4726-A18F-FCCACE6B7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29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3" name="Line 75">
                    <a:extLst>
                      <a:ext uri="{FF2B5EF4-FFF2-40B4-BE49-F238E27FC236}">
                        <a16:creationId xmlns:a16="http://schemas.microsoft.com/office/drawing/2014/main" id="{0AA0E4CF-380F-4892-8546-C6E070560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37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4" name="Line 76">
                    <a:extLst>
                      <a:ext uri="{FF2B5EF4-FFF2-40B4-BE49-F238E27FC236}">
                        <a16:creationId xmlns:a16="http://schemas.microsoft.com/office/drawing/2014/main" id="{5510ACAE-8B25-4339-9405-9BAF6AC96D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45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5" name="Line 77">
                    <a:extLst>
                      <a:ext uri="{FF2B5EF4-FFF2-40B4-BE49-F238E27FC236}">
                        <a16:creationId xmlns:a16="http://schemas.microsoft.com/office/drawing/2014/main" id="{83D06D97-DC4B-4E1D-B17E-4940F81A54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52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6" name="Line 78">
                    <a:extLst>
                      <a:ext uri="{FF2B5EF4-FFF2-40B4-BE49-F238E27FC236}">
                        <a16:creationId xmlns:a16="http://schemas.microsoft.com/office/drawing/2014/main" id="{E5FCEC99-0639-4D78-B423-0481CD4F1D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60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7" name="Line 79">
                    <a:extLst>
                      <a:ext uri="{FF2B5EF4-FFF2-40B4-BE49-F238E27FC236}">
                        <a16:creationId xmlns:a16="http://schemas.microsoft.com/office/drawing/2014/main" id="{E233393B-1016-4902-A79F-43FFD59351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68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8" name="Line 80">
                    <a:extLst>
                      <a:ext uri="{FF2B5EF4-FFF2-40B4-BE49-F238E27FC236}">
                        <a16:creationId xmlns:a16="http://schemas.microsoft.com/office/drawing/2014/main" id="{E0B2A636-6D95-4C82-8992-412AA9E2F1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76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19" name="Line 81">
                    <a:extLst>
                      <a:ext uri="{FF2B5EF4-FFF2-40B4-BE49-F238E27FC236}">
                        <a16:creationId xmlns:a16="http://schemas.microsoft.com/office/drawing/2014/main" id="{33A12DA1-8F85-420D-9D8B-CDCF5E00C3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84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0" name="Line 82">
                    <a:extLst>
                      <a:ext uri="{FF2B5EF4-FFF2-40B4-BE49-F238E27FC236}">
                        <a16:creationId xmlns:a16="http://schemas.microsoft.com/office/drawing/2014/main" id="{3BC35896-55C4-495D-9F8E-EE18299967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91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1" name="Line 83">
                    <a:extLst>
                      <a:ext uri="{FF2B5EF4-FFF2-40B4-BE49-F238E27FC236}">
                        <a16:creationId xmlns:a16="http://schemas.microsoft.com/office/drawing/2014/main" id="{2E17724D-1B2D-4F99-9E60-62402E6D4B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099"/>
                    <a:ext cx="28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2" name="Line 84">
                    <a:extLst>
                      <a:ext uri="{FF2B5EF4-FFF2-40B4-BE49-F238E27FC236}">
                        <a16:creationId xmlns:a16="http://schemas.microsoft.com/office/drawing/2014/main" id="{EAD06394-08AF-4D77-AC25-67BDC31E81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49" y="2107"/>
                    <a:ext cx="28" cy="0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3" name="Freeform 85">
                    <a:extLst>
                      <a:ext uri="{FF2B5EF4-FFF2-40B4-BE49-F238E27FC236}">
                        <a16:creationId xmlns:a16="http://schemas.microsoft.com/office/drawing/2014/main" id="{B6D781CC-15AA-4E14-8A33-27C5FE6A8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" y="2105"/>
                    <a:ext cx="17" cy="8"/>
                  </a:xfrm>
                  <a:custGeom>
                    <a:avLst/>
                    <a:gdLst>
                      <a:gd name="T0" fmla="*/ 0 w 255"/>
                      <a:gd name="T1" fmla="*/ 0 h 114"/>
                      <a:gd name="T2" fmla="*/ 0 w 255"/>
                      <a:gd name="T3" fmla="*/ 0 h 114"/>
                      <a:gd name="T4" fmla="*/ 0 w 255"/>
                      <a:gd name="T5" fmla="*/ 0 h 114"/>
                      <a:gd name="T6" fmla="*/ 0 w 255"/>
                      <a:gd name="T7" fmla="*/ 0 h 114"/>
                      <a:gd name="T8" fmla="*/ 0 w 255"/>
                      <a:gd name="T9" fmla="*/ 0 h 114"/>
                      <a:gd name="T10" fmla="*/ 0 w 255"/>
                      <a:gd name="T11" fmla="*/ 0 h 114"/>
                      <a:gd name="T12" fmla="*/ 0 w 255"/>
                      <a:gd name="T13" fmla="*/ 0 h 114"/>
                      <a:gd name="T14" fmla="*/ 0 w 255"/>
                      <a:gd name="T15" fmla="*/ 0 h 114"/>
                      <a:gd name="T16" fmla="*/ 0 w 255"/>
                      <a:gd name="T17" fmla="*/ 0 h 114"/>
                      <a:gd name="T18" fmla="*/ 0 w 255"/>
                      <a:gd name="T19" fmla="*/ 0 h 114"/>
                      <a:gd name="T20" fmla="*/ 0 w 255"/>
                      <a:gd name="T21" fmla="*/ 0 h 114"/>
                      <a:gd name="T22" fmla="*/ 0 w 255"/>
                      <a:gd name="T23" fmla="*/ 0 h 114"/>
                      <a:gd name="T24" fmla="*/ 0 w 255"/>
                      <a:gd name="T25" fmla="*/ 0 h 114"/>
                      <a:gd name="T26" fmla="*/ 0 w 255"/>
                      <a:gd name="T27" fmla="*/ 0 h 114"/>
                      <a:gd name="T28" fmla="*/ 0 w 255"/>
                      <a:gd name="T29" fmla="*/ 0 h 114"/>
                      <a:gd name="T30" fmla="*/ 0 w 255"/>
                      <a:gd name="T31" fmla="*/ 0 h 114"/>
                      <a:gd name="T32" fmla="*/ 0 w 255"/>
                      <a:gd name="T33" fmla="*/ 0 h 11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55"/>
                      <a:gd name="T52" fmla="*/ 0 h 114"/>
                      <a:gd name="T53" fmla="*/ 255 w 255"/>
                      <a:gd name="T54" fmla="*/ 114 h 11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55" h="114">
                        <a:moveTo>
                          <a:pt x="255" y="114"/>
                        </a:moveTo>
                        <a:lnTo>
                          <a:pt x="57" y="114"/>
                        </a:lnTo>
                        <a:lnTo>
                          <a:pt x="48" y="112"/>
                        </a:lnTo>
                        <a:lnTo>
                          <a:pt x="38" y="110"/>
                        </a:lnTo>
                        <a:lnTo>
                          <a:pt x="31" y="107"/>
                        </a:lnTo>
                        <a:lnTo>
                          <a:pt x="23" y="102"/>
                        </a:lnTo>
                        <a:lnTo>
                          <a:pt x="16" y="97"/>
                        </a:lnTo>
                        <a:lnTo>
                          <a:pt x="10" y="90"/>
                        </a:lnTo>
                        <a:lnTo>
                          <a:pt x="6" y="82"/>
                        </a:lnTo>
                        <a:lnTo>
                          <a:pt x="2" y="74"/>
                        </a:lnTo>
                        <a:lnTo>
                          <a:pt x="0" y="57"/>
                        </a:lnTo>
                        <a:lnTo>
                          <a:pt x="57" y="57"/>
                        </a:lnTo>
                        <a:lnTo>
                          <a:pt x="57" y="0"/>
                        </a:lnTo>
                        <a:lnTo>
                          <a:pt x="255" y="0"/>
                        </a:lnTo>
                        <a:lnTo>
                          <a:pt x="255" y="57"/>
                        </a:lnTo>
                        <a:lnTo>
                          <a:pt x="255" y="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4" name="Freeform 86">
                    <a:extLst>
                      <a:ext uri="{FF2B5EF4-FFF2-40B4-BE49-F238E27FC236}">
                        <a16:creationId xmlns:a16="http://schemas.microsoft.com/office/drawing/2014/main" id="{5A52D1DB-2517-41F0-A256-DD7FFC079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" y="1972"/>
                    <a:ext cx="7" cy="137"/>
                  </a:xfrm>
                  <a:custGeom>
                    <a:avLst/>
                    <a:gdLst>
                      <a:gd name="T0" fmla="*/ 0 w 113"/>
                      <a:gd name="T1" fmla="*/ 0 h 2098"/>
                      <a:gd name="T2" fmla="*/ 0 w 113"/>
                      <a:gd name="T3" fmla="*/ 0 h 2098"/>
                      <a:gd name="T4" fmla="*/ 0 w 113"/>
                      <a:gd name="T5" fmla="*/ 0 h 2098"/>
                      <a:gd name="T6" fmla="*/ 0 w 113"/>
                      <a:gd name="T7" fmla="*/ 0 h 2098"/>
                      <a:gd name="T8" fmla="*/ 0 w 113"/>
                      <a:gd name="T9" fmla="*/ 0 h 2098"/>
                      <a:gd name="T10" fmla="*/ 0 w 113"/>
                      <a:gd name="T11" fmla="*/ 0 h 2098"/>
                      <a:gd name="T12" fmla="*/ 0 w 113"/>
                      <a:gd name="T13" fmla="*/ 0 h 2098"/>
                      <a:gd name="T14" fmla="*/ 0 w 113"/>
                      <a:gd name="T15" fmla="*/ 0 h 2098"/>
                      <a:gd name="T16" fmla="*/ 0 w 113"/>
                      <a:gd name="T17" fmla="*/ 0 h 2098"/>
                      <a:gd name="T18" fmla="*/ 0 w 113"/>
                      <a:gd name="T19" fmla="*/ 0 h 2098"/>
                      <a:gd name="T20" fmla="*/ 0 w 113"/>
                      <a:gd name="T21" fmla="*/ 0 h 2098"/>
                      <a:gd name="T22" fmla="*/ 0 w 113"/>
                      <a:gd name="T23" fmla="*/ 0 h 2098"/>
                      <a:gd name="T24" fmla="*/ 0 w 113"/>
                      <a:gd name="T25" fmla="*/ 0 h 2098"/>
                      <a:gd name="T26" fmla="*/ 0 w 113"/>
                      <a:gd name="T27" fmla="*/ 0 h 2098"/>
                      <a:gd name="T28" fmla="*/ 0 w 113"/>
                      <a:gd name="T29" fmla="*/ 0 h 2098"/>
                      <a:gd name="T30" fmla="*/ 0 w 113"/>
                      <a:gd name="T31" fmla="*/ 0 h 2098"/>
                      <a:gd name="T32" fmla="*/ 0 w 113"/>
                      <a:gd name="T33" fmla="*/ 0 h 209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13"/>
                      <a:gd name="T52" fmla="*/ 0 h 2098"/>
                      <a:gd name="T53" fmla="*/ 113 w 113"/>
                      <a:gd name="T54" fmla="*/ 2098 h 209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13" h="2098">
                        <a:moveTo>
                          <a:pt x="0" y="2098"/>
                        </a:moveTo>
                        <a:lnTo>
                          <a:pt x="0" y="57"/>
                        </a:lnTo>
                        <a:lnTo>
                          <a:pt x="0" y="48"/>
                        </a:lnTo>
                        <a:lnTo>
                          <a:pt x="2" y="39"/>
                        </a:lnTo>
                        <a:lnTo>
                          <a:pt x="6" y="31"/>
                        </a:lnTo>
                        <a:lnTo>
                          <a:pt x="10" y="23"/>
                        </a:lnTo>
                        <a:lnTo>
                          <a:pt x="16" y="16"/>
                        </a:lnTo>
                        <a:lnTo>
                          <a:pt x="23" y="10"/>
                        </a:lnTo>
                        <a:lnTo>
                          <a:pt x="31" y="6"/>
                        </a:lnTo>
                        <a:lnTo>
                          <a:pt x="38" y="2"/>
                        </a:lnTo>
                        <a:lnTo>
                          <a:pt x="57" y="0"/>
                        </a:lnTo>
                        <a:lnTo>
                          <a:pt x="57" y="57"/>
                        </a:lnTo>
                        <a:lnTo>
                          <a:pt x="113" y="57"/>
                        </a:lnTo>
                        <a:lnTo>
                          <a:pt x="113" y="2098"/>
                        </a:lnTo>
                        <a:lnTo>
                          <a:pt x="57" y="2098"/>
                        </a:lnTo>
                        <a:lnTo>
                          <a:pt x="0" y="20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5" name="Freeform 87">
                    <a:extLst>
                      <a:ext uri="{FF2B5EF4-FFF2-40B4-BE49-F238E27FC236}">
                        <a16:creationId xmlns:a16="http://schemas.microsoft.com/office/drawing/2014/main" id="{02305822-D4D6-4DE3-BC56-C65090F25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9" y="1972"/>
                    <a:ext cx="32" cy="8"/>
                  </a:xfrm>
                  <a:custGeom>
                    <a:avLst/>
                    <a:gdLst>
                      <a:gd name="T0" fmla="*/ 0 w 453"/>
                      <a:gd name="T1" fmla="*/ 0 h 114"/>
                      <a:gd name="T2" fmla="*/ 0 w 453"/>
                      <a:gd name="T3" fmla="*/ 0 h 114"/>
                      <a:gd name="T4" fmla="*/ 0 w 453"/>
                      <a:gd name="T5" fmla="*/ 0 h 114"/>
                      <a:gd name="T6" fmla="*/ 0 w 453"/>
                      <a:gd name="T7" fmla="*/ 0 h 114"/>
                      <a:gd name="T8" fmla="*/ 0 w 453"/>
                      <a:gd name="T9" fmla="*/ 0 h 114"/>
                      <a:gd name="T10" fmla="*/ 0 w 453"/>
                      <a:gd name="T11" fmla="*/ 0 h 114"/>
                      <a:gd name="T12" fmla="*/ 0 w 453"/>
                      <a:gd name="T13" fmla="*/ 0 h 114"/>
                      <a:gd name="T14" fmla="*/ 0 w 453"/>
                      <a:gd name="T15" fmla="*/ 0 h 114"/>
                      <a:gd name="T16" fmla="*/ 0 w 453"/>
                      <a:gd name="T17" fmla="*/ 0 h 114"/>
                      <a:gd name="T18" fmla="*/ 0 w 453"/>
                      <a:gd name="T19" fmla="*/ 0 h 114"/>
                      <a:gd name="T20" fmla="*/ 0 w 453"/>
                      <a:gd name="T21" fmla="*/ 0 h 114"/>
                      <a:gd name="T22" fmla="*/ 0 w 453"/>
                      <a:gd name="T23" fmla="*/ 0 h 114"/>
                      <a:gd name="T24" fmla="*/ 0 w 453"/>
                      <a:gd name="T25" fmla="*/ 0 h 114"/>
                      <a:gd name="T26" fmla="*/ 0 w 453"/>
                      <a:gd name="T27" fmla="*/ 0 h 114"/>
                      <a:gd name="T28" fmla="*/ 0 w 453"/>
                      <a:gd name="T29" fmla="*/ 0 h 114"/>
                      <a:gd name="T30" fmla="*/ 0 w 453"/>
                      <a:gd name="T31" fmla="*/ 0 h 114"/>
                      <a:gd name="T32" fmla="*/ 0 w 453"/>
                      <a:gd name="T33" fmla="*/ 0 h 11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53"/>
                      <a:gd name="T52" fmla="*/ 0 h 114"/>
                      <a:gd name="T53" fmla="*/ 453 w 453"/>
                      <a:gd name="T54" fmla="*/ 114 h 11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53" h="114">
                        <a:moveTo>
                          <a:pt x="0" y="0"/>
                        </a:moveTo>
                        <a:lnTo>
                          <a:pt x="396" y="0"/>
                        </a:lnTo>
                        <a:lnTo>
                          <a:pt x="404" y="0"/>
                        </a:lnTo>
                        <a:lnTo>
                          <a:pt x="413" y="2"/>
                        </a:lnTo>
                        <a:lnTo>
                          <a:pt x="421" y="6"/>
                        </a:lnTo>
                        <a:lnTo>
                          <a:pt x="429" y="10"/>
                        </a:lnTo>
                        <a:lnTo>
                          <a:pt x="436" y="16"/>
                        </a:lnTo>
                        <a:lnTo>
                          <a:pt x="442" y="23"/>
                        </a:lnTo>
                        <a:lnTo>
                          <a:pt x="446" y="31"/>
                        </a:lnTo>
                        <a:lnTo>
                          <a:pt x="450" y="39"/>
                        </a:lnTo>
                        <a:lnTo>
                          <a:pt x="453" y="57"/>
                        </a:lnTo>
                        <a:lnTo>
                          <a:pt x="396" y="57"/>
                        </a:lnTo>
                        <a:lnTo>
                          <a:pt x="396" y="114"/>
                        </a:lnTo>
                        <a:lnTo>
                          <a:pt x="0" y="114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6" name="Freeform 88">
                    <a:extLst>
                      <a:ext uri="{FF2B5EF4-FFF2-40B4-BE49-F238E27FC236}">
                        <a16:creationId xmlns:a16="http://schemas.microsoft.com/office/drawing/2014/main" id="{5A0A9786-9172-48BE-AD6A-EC302DF1E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3" y="1976"/>
                    <a:ext cx="8" cy="137"/>
                  </a:xfrm>
                  <a:custGeom>
                    <a:avLst/>
                    <a:gdLst>
                      <a:gd name="T0" fmla="*/ 0 w 113"/>
                      <a:gd name="T1" fmla="*/ 0 h 2098"/>
                      <a:gd name="T2" fmla="*/ 0 w 113"/>
                      <a:gd name="T3" fmla="*/ 0 h 2098"/>
                      <a:gd name="T4" fmla="*/ 0 w 113"/>
                      <a:gd name="T5" fmla="*/ 0 h 2098"/>
                      <a:gd name="T6" fmla="*/ 0 w 113"/>
                      <a:gd name="T7" fmla="*/ 0 h 2098"/>
                      <a:gd name="T8" fmla="*/ 0 w 113"/>
                      <a:gd name="T9" fmla="*/ 0 h 2098"/>
                      <a:gd name="T10" fmla="*/ 0 w 113"/>
                      <a:gd name="T11" fmla="*/ 0 h 2098"/>
                      <a:gd name="T12" fmla="*/ 0 w 113"/>
                      <a:gd name="T13" fmla="*/ 0 h 2098"/>
                      <a:gd name="T14" fmla="*/ 0 w 113"/>
                      <a:gd name="T15" fmla="*/ 0 h 2098"/>
                      <a:gd name="T16" fmla="*/ 0 w 113"/>
                      <a:gd name="T17" fmla="*/ 0 h 2098"/>
                      <a:gd name="T18" fmla="*/ 0 w 113"/>
                      <a:gd name="T19" fmla="*/ 0 h 2098"/>
                      <a:gd name="T20" fmla="*/ 0 w 113"/>
                      <a:gd name="T21" fmla="*/ 0 h 2098"/>
                      <a:gd name="T22" fmla="*/ 0 w 113"/>
                      <a:gd name="T23" fmla="*/ 0 h 2098"/>
                      <a:gd name="T24" fmla="*/ 0 w 113"/>
                      <a:gd name="T25" fmla="*/ 0 h 2098"/>
                      <a:gd name="T26" fmla="*/ 0 w 113"/>
                      <a:gd name="T27" fmla="*/ 0 h 2098"/>
                      <a:gd name="T28" fmla="*/ 0 w 113"/>
                      <a:gd name="T29" fmla="*/ 0 h 2098"/>
                      <a:gd name="T30" fmla="*/ 0 w 113"/>
                      <a:gd name="T31" fmla="*/ 0 h 2098"/>
                      <a:gd name="T32" fmla="*/ 0 w 113"/>
                      <a:gd name="T33" fmla="*/ 0 h 209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13"/>
                      <a:gd name="T52" fmla="*/ 0 h 2098"/>
                      <a:gd name="T53" fmla="*/ 113 w 113"/>
                      <a:gd name="T54" fmla="*/ 2098 h 209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13" h="2098">
                        <a:moveTo>
                          <a:pt x="113" y="0"/>
                        </a:moveTo>
                        <a:lnTo>
                          <a:pt x="113" y="2041"/>
                        </a:lnTo>
                        <a:lnTo>
                          <a:pt x="112" y="2049"/>
                        </a:lnTo>
                        <a:lnTo>
                          <a:pt x="110" y="2058"/>
                        </a:lnTo>
                        <a:lnTo>
                          <a:pt x="106" y="2066"/>
                        </a:lnTo>
                        <a:lnTo>
                          <a:pt x="102" y="2074"/>
                        </a:lnTo>
                        <a:lnTo>
                          <a:pt x="96" y="2081"/>
                        </a:lnTo>
                        <a:lnTo>
                          <a:pt x="89" y="2086"/>
                        </a:lnTo>
                        <a:lnTo>
                          <a:pt x="81" y="2091"/>
                        </a:lnTo>
                        <a:lnTo>
                          <a:pt x="73" y="2094"/>
                        </a:lnTo>
                        <a:lnTo>
                          <a:pt x="56" y="2098"/>
                        </a:lnTo>
                        <a:lnTo>
                          <a:pt x="56" y="2041"/>
                        </a:lnTo>
                        <a:lnTo>
                          <a:pt x="0" y="2041"/>
                        </a:lnTo>
                        <a:lnTo>
                          <a:pt x="0" y="0"/>
                        </a:lnTo>
                        <a:lnTo>
                          <a:pt x="56" y="0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7" name="Freeform 89">
                    <a:extLst>
                      <a:ext uri="{FF2B5EF4-FFF2-40B4-BE49-F238E27FC236}">
                        <a16:creationId xmlns:a16="http://schemas.microsoft.com/office/drawing/2014/main" id="{947C8D6B-D059-4D4C-9371-2A1822036E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3" y="2105"/>
                    <a:ext cx="14" cy="8"/>
                  </a:xfrm>
                  <a:custGeom>
                    <a:avLst/>
                    <a:gdLst>
                      <a:gd name="T0" fmla="*/ 0 w 198"/>
                      <a:gd name="T1" fmla="*/ 0 h 114"/>
                      <a:gd name="T2" fmla="*/ 0 w 198"/>
                      <a:gd name="T3" fmla="*/ 0 h 114"/>
                      <a:gd name="T4" fmla="*/ 0 w 198"/>
                      <a:gd name="T5" fmla="*/ 0 h 114"/>
                      <a:gd name="T6" fmla="*/ 0 w 198"/>
                      <a:gd name="T7" fmla="*/ 0 h 114"/>
                      <a:gd name="T8" fmla="*/ 0 w 198"/>
                      <a:gd name="T9" fmla="*/ 0 h 114"/>
                      <a:gd name="T10" fmla="*/ 0 w 198"/>
                      <a:gd name="T11" fmla="*/ 0 h 114"/>
                      <a:gd name="T12" fmla="*/ 0 w 198"/>
                      <a:gd name="T13" fmla="*/ 0 h 1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8"/>
                      <a:gd name="T22" fmla="*/ 0 h 114"/>
                      <a:gd name="T23" fmla="*/ 198 w 198"/>
                      <a:gd name="T24" fmla="*/ 114 h 1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8" h="114">
                        <a:moveTo>
                          <a:pt x="198" y="57"/>
                        </a:moveTo>
                        <a:lnTo>
                          <a:pt x="198" y="114"/>
                        </a:lnTo>
                        <a:lnTo>
                          <a:pt x="0" y="114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  <a:lnTo>
                          <a:pt x="198" y="0"/>
                        </a:lnTo>
                        <a:lnTo>
                          <a:pt x="198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128" name="Line 90">
                    <a:extLst>
                      <a:ext uri="{FF2B5EF4-FFF2-40B4-BE49-F238E27FC236}">
                        <a16:creationId xmlns:a16="http://schemas.microsoft.com/office/drawing/2014/main" id="{8AC5265A-D95D-4B2E-8558-9DCDC51BAF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626"/>
                    <a:ext cx="1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/>
                  </a:p>
                </p:txBody>
              </p:sp>
            </p:grpSp>
          </p:grpSp>
        </p:grpSp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95F1F676-DCC9-4DC4-A09B-D3C94F1F0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918" y="2677090"/>
              <a:ext cx="1449210" cy="329366"/>
            </a:xfrm>
            <a:prstGeom prst="rect">
              <a:avLst/>
            </a:prstGeom>
          </p:spPr>
        </p:pic>
      </p:grpSp>
      <p:pic>
        <p:nvPicPr>
          <p:cNvPr id="181" name="Grafik 180">
            <a:extLst>
              <a:ext uri="{FF2B5EF4-FFF2-40B4-BE49-F238E27FC236}">
                <a16:creationId xmlns:a16="http://schemas.microsoft.com/office/drawing/2014/main" id="{90B2DCC7-81A8-41A5-AA1D-C440FF1B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80" y="4331155"/>
            <a:ext cx="2571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4FFC49-AB3C-410C-9AD9-CABE39DCB08F}"/>
              </a:ext>
            </a:extLst>
          </p:cNvPr>
          <p:cNvSpPr txBox="1"/>
          <p:nvPr/>
        </p:nvSpPr>
        <p:spPr>
          <a:xfrm>
            <a:off x="1282889" y="1120676"/>
            <a:ext cx="915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Gesetz der Erhaltung der Masse</a:t>
            </a:r>
            <a:endParaRPr lang="de-DE" sz="3600" dirty="0"/>
          </a:p>
          <a:p>
            <a:r>
              <a:rPr lang="de-DE" sz="3200" dirty="0"/>
              <a:t>Die Masse aller Ausgangsstoffe ist gleich der Masse aller Reaktionsprodukte.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21E004-990C-4B03-9761-9BB6A12F5A2B}"/>
              </a:ext>
            </a:extLst>
          </p:cNvPr>
          <p:cNvSpPr/>
          <p:nvPr/>
        </p:nvSpPr>
        <p:spPr>
          <a:xfrm>
            <a:off x="1282889" y="3429000"/>
            <a:ext cx="835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4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Erläuterung</a:t>
            </a:r>
            <a:endParaRPr lang="de-DE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Atome werden in chemischen Reaktionen nicht zerstört, sondern sie werden umgruppiert. Da Atome eine bestimmte Masse haben, muss auch die Masse bei chemischen Reaktionen erhalten bleiben</a:t>
            </a:r>
            <a:endParaRPr lang="de-DE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28F86B-F925-40AB-8FF1-FA6D27E4A0A3}"/>
              </a:ext>
            </a:extLst>
          </p:cNvPr>
          <p:cNvSpPr txBox="1"/>
          <p:nvPr/>
        </p:nvSpPr>
        <p:spPr>
          <a:xfrm rot="20503428">
            <a:off x="229151" y="799542"/>
            <a:ext cx="21074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Kennen wir schon!</a:t>
            </a:r>
          </a:p>
        </p:txBody>
      </p:sp>
    </p:spTree>
    <p:extLst>
      <p:ext uri="{BB962C8B-B14F-4D97-AF65-F5344CB8AC3E}">
        <p14:creationId xmlns:p14="http://schemas.microsoft.com/office/powerpoint/2010/main" val="29893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64E3EB-584B-4F75-A331-6864FEE09B53}"/>
              </a:ext>
            </a:extLst>
          </p:cNvPr>
          <p:cNvSpPr txBox="1"/>
          <p:nvPr/>
        </p:nvSpPr>
        <p:spPr>
          <a:xfrm>
            <a:off x="418424" y="276018"/>
            <a:ext cx="493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Versuch: Synthese von Kupfersulfid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925FAAD-AE1C-4A8C-8C70-193B1FB55D0C}"/>
              </a:ext>
            </a:extLst>
          </p:cNvPr>
          <p:cNvGrpSpPr/>
          <p:nvPr/>
        </p:nvGrpSpPr>
        <p:grpSpPr>
          <a:xfrm>
            <a:off x="817123" y="1222075"/>
            <a:ext cx="9206443" cy="4963200"/>
            <a:chOff x="1196499" y="1143699"/>
            <a:chExt cx="8679021" cy="4963200"/>
          </a:xfrm>
        </p:grpSpPr>
        <p:pic>
          <p:nvPicPr>
            <p:cNvPr id="3" name="Grafik 2" descr="Versuchsskizze">
              <a:extLst>
                <a:ext uri="{FF2B5EF4-FFF2-40B4-BE49-F238E27FC236}">
                  <a16:creationId xmlns:a16="http://schemas.microsoft.com/office/drawing/2014/main" id="{F42DFE19-25DD-4F90-BBD9-3D0395EED17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499" y="1143699"/>
              <a:ext cx="8484829" cy="47574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A1D315E-CE1E-42AB-9448-03D503FD7CC5}"/>
                </a:ext>
              </a:extLst>
            </p:cNvPr>
            <p:cNvSpPr/>
            <p:nvPr/>
          </p:nvSpPr>
          <p:spPr>
            <a:xfrm>
              <a:off x="5651863" y="2586446"/>
              <a:ext cx="4223657" cy="3520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98818C65-67E4-4143-91AF-D09CBDD9A912}"/>
              </a:ext>
            </a:extLst>
          </p:cNvPr>
          <p:cNvSpPr txBox="1"/>
          <p:nvPr/>
        </p:nvSpPr>
        <p:spPr>
          <a:xfrm>
            <a:off x="3816475" y="1298414"/>
            <a:ext cx="5808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Kupfer wird abgewogen und mit einer Portion Schwefel versetzt. Beides wird  bis zur Reaktion erhitzt. </a:t>
            </a:r>
          </a:p>
          <a:p>
            <a:r>
              <a:rPr lang="de-DE" dirty="0"/>
              <a:t>Das Reaktionsprodukt wird anschließend gewogen.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CC4D1E-DE0C-469B-A584-9FD9CDDA759C}"/>
              </a:ext>
            </a:extLst>
          </p:cNvPr>
          <p:cNvSpPr txBox="1"/>
          <p:nvPr/>
        </p:nvSpPr>
        <p:spPr>
          <a:xfrm>
            <a:off x="508753" y="795213"/>
            <a:ext cx="41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Durchführung:</a:t>
            </a:r>
          </a:p>
        </p:txBody>
      </p:sp>
    </p:spTree>
    <p:extLst>
      <p:ext uri="{BB962C8B-B14F-4D97-AF65-F5344CB8AC3E}">
        <p14:creationId xmlns:p14="http://schemas.microsoft.com/office/powerpoint/2010/main" val="14765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ADABD2-DF40-44A9-80BA-015A7237C560}"/>
              </a:ext>
            </a:extLst>
          </p:cNvPr>
          <p:cNvSpPr txBox="1"/>
          <p:nvPr/>
        </p:nvSpPr>
        <p:spPr>
          <a:xfrm>
            <a:off x="432927" y="263691"/>
            <a:ext cx="493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Versuch: Synthese von Kupfersulfid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5DE3D2-04EC-472D-9747-8EB4F09A66CC}"/>
              </a:ext>
            </a:extLst>
          </p:cNvPr>
          <p:cNvSpPr txBox="1"/>
          <p:nvPr/>
        </p:nvSpPr>
        <p:spPr>
          <a:xfrm>
            <a:off x="614150" y="4751199"/>
            <a:ext cx="1071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Berechne die Masse des Schwefels, der mit dem Kupfer reagiert hat. Beachte dabei das Gesetz der Erhaltung der Masse!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das Verhältnis der Massen von Kupfer :  Schwefel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9A5B3B-18C2-41C8-BD12-9396B34F1DBC}"/>
              </a:ext>
            </a:extLst>
          </p:cNvPr>
          <p:cNvSpPr txBox="1"/>
          <p:nvPr/>
        </p:nvSpPr>
        <p:spPr>
          <a:xfrm>
            <a:off x="614150" y="5860442"/>
            <a:ext cx="107134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Ergebnis</a:t>
            </a:r>
            <a:r>
              <a:rPr lang="de-DE" dirty="0"/>
              <a:t>: Kupfer und Schwefel reagieren immer im Massenverhältnis 1:4, d.h. für eine vollständige Reaktion muss die Masse von Kupfer immer viermal so groß wie die Masse von Schwefel sein.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88C29-9319-491D-8755-C8255DE11626}"/>
              </a:ext>
            </a:extLst>
          </p:cNvPr>
          <p:cNvSpPr txBox="1"/>
          <p:nvPr/>
        </p:nvSpPr>
        <p:spPr>
          <a:xfrm>
            <a:off x="439084" y="622175"/>
            <a:ext cx="41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Beobachtungen: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37AEE2-1D83-4CC0-93FC-3F21F462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8" y="1909416"/>
            <a:ext cx="2286000" cy="1943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780AFA2-4E2A-47A7-A43B-5F168D22680B}"/>
              </a:ext>
            </a:extLst>
          </p:cNvPr>
          <p:cNvSpPr txBox="1"/>
          <p:nvPr/>
        </p:nvSpPr>
        <p:spPr>
          <a:xfrm>
            <a:off x="432927" y="1082467"/>
            <a:ext cx="43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Kupfer reagiert mit Schwefel unterrötlichem Aufglühen zu blau-schwarzem Kupfersulfid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C3A993C-9171-474C-8ABC-2E2E45E4548D}"/>
              </a:ext>
            </a:extLst>
          </p:cNvPr>
          <p:cNvGrpSpPr/>
          <p:nvPr/>
        </p:nvGrpSpPr>
        <p:grpSpPr>
          <a:xfrm>
            <a:off x="5515621" y="570844"/>
            <a:ext cx="6568785" cy="3994442"/>
            <a:chOff x="5623215" y="540561"/>
            <a:chExt cx="6568785" cy="3994442"/>
          </a:xfrm>
        </p:grpSpPr>
        <p:pic>
          <p:nvPicPr>
            <p:cNvPr id="7" name="Grafik 6" descr="Tabelle">
              <a:extLst>
                <a:ext uri="{FF2B5EF4-FFF2-40B4-BE49-F238E27FC236}">
                  <a16:creationId xmlns:a16="http://schemas.microsoft.com/office/drawing/2014/main" id="{81921EE2-1D67-4FE5-AF0A-ACA7CD82AA4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215" y="540561"/>
              <a:ext cx="6568785" cy="3994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556ED3C-C17A-4630-A743-A02CC0BD2B04}"/>
                </a:ext>
              </a:extLst>
            </p:cNvPr>
            <p:cNvSpPr/>
            <p:nvPr/>
          </p:nvSpPr>
          <p:spPr>
            <a:xfrm>
              <a:off x="10903277" y="1046409"/>
              <a:ext cx="711549" cy="3366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C483CC34-73B9-49D0-AF67-E84656A0B80C}"/>
              </a:ext>
            </a:extLst>
          </p:cNvPr>
          <p:cNvSpPr txBox="1"/>
          <p:nvPr/>
        </p:nvSpPr>
        <p:spPr>
          <a:xfrm>
            <a:off x="10612947" y="1050188"/>
            <a:ext cx="1471459" cy="340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3,870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3,569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3,759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3,733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3,800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3,765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3,761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3,737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3,846</a:t>
            </a:r>
          </a:p>
          <a:p>
            <a:pPr>
              <a:lnSpc>
                <a:spcPts val="2600"/>
              </a:lnSpc>
            </a:pPr>
            <a:r>
              <a:rPr lang="de-DE" sz="2000" b="1" dirty="0">
                <a:solidFill>
                  <a:srgbClr val="0070C0"/>
                </a:solidFill>
                <a:latin typeface="Arial Nova Cond" panose="020B0604020202020204" pitchFamily="34" charset="0"/>
              </a:rPr>
              <a:t>3,521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5F8E8B-EC93-420A-A0C8-790A3D790FC5}"/>
              </a:ext>
            </a:extLst>
          </p:cNvPr>
          <p:cNvSpPr/>
          <p:nvPr/>
        </p:nvSpPr>
        <p:spPr>
          <a:xfrm>
            <a:off x="8567811" y="1067416"/>
            <a:ext cx="2332112" cy="3366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3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0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37C66-36C6-426D-BEF6-FA30A433C35E}"/>
              </a:ext>
            </a:extLst>
          </p:cNvPr>
          <p:cNvSpPr/>
          <p:nvPr/>
        </p:nvSpPr>
        <p:spPr>
          <a:xfrm>
            <a:off x="768824" y="965787"/>
            <a:ext cx="8648131" cy="2794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1885950" algn="l"/>
              </a:tabLst>
            </a:pP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Gesetz</a:t>
            </a:r>
            <a:r>
              <a:rPr lang="en-U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konstanten</a:t>
            </a:r>
            <a:r>
              <a:rPr lang="en-US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Massenverhältnisse</a:t>
            </a:r>
            <a:endParaRPr lang="en-US" sz="36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tabLst>
                <a:tab pos="188595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Joseph-Louis Proust (1794)</a:t>
            </a:r>
            <a:endParaRPr lang="de-D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ea typeface="Calibri" panose="020F0502020204030204" pitchFamily="34" charset="0"/>
              </a:rPr>
            </a:br>
            <a:r>
              <a:rPr lang="de-DE" sz="3200" dirty="0">
                <a:ea typeface="Calibri" panose="020F0502020204030204" pitchFamily="34" charset="0"/>
              </a:rPr>
              <a:t>Eine chemische Verbindung bildet sich aus den Elementen in einem ganz bestimmten für sie charakteristischen Massenverhältnis.</a:t>
            </a:r>
            <a:endParaRPr lang="de-DE" sz="3200" dirty="0"/>
          </a:p>
        </p:txBody>
      </p:sp>
      <p:pic>
        <p:nvPicPr>
          <p:cNvPr id="5" name="Grafik 4" descr="Joseph-Louis Proust">
            <a:extLst>
              <a:ext uri="{FF2B5EF4-FFF2-40B4-BE49-F238E27FC236}">
                <a16:creationId xmlns:a16="http://schemas.microsoft.com/office/drawing/2014/main" id="{2801DFC3-0461-4824-A131-6674EB0E9E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651" y="1123950"/>
            <a:ext cx="2323958" cy="279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73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Breitbild</PresentationFormat>
  <Paragraphs>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Arial Nova Cond</vt:lpstr>
      <vt:lpstr>Calibri</vt:lpstr>
      <vt:lpstr>Calibri Light</vt:lpstr>
      <vt:lpstr>Cambria Math</vt:lpstr>
      <vt:lpstr>Times New Roman</vt:lpstr>
      <vt:lpstr>Wingdings</vt:lpstr>
      <vt:lpstr>Office</vt:lpstr>
      <vt:lpstr>Chemische Grundgesetze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47</cp:revision>
  <cp:lastPrinted>2021-04-26T09:11:48Z</cp:lastPrinted>
  <dcterms:created xsi:type="dcterms:W3CDTF">2019-03-24T10:58:43Z</dcterms:created>
  <dcterms:modified xsi:type="dcterms:W3CDTF">2021-04-26T10:48:21Z</dcterms:modified>
</cp:coreProperties>
</file>