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26CCE-6C26-49B3-9759-BF494EB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A52AA-6FAC-42E0-BAC7-9BCEE10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1F2D3-D201-4FD3-BB22-FA59330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2210-DDD2-4152-ACC9-2E2CB3E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47464-D597-4A49-BA9A-DEBB16A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1FB19-8A32-46CE-8A37-419BCDC0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97B5C-BB80-4DE2-A734-140FA59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40D5-5BDC-4723-862E-1A9145A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7BC70-5553-4599-8A83-0FFF32E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17FA3-F34B-4C4B-8EA2-EBB1CD8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DD2BE-7843-4F23-8855-69A4F8B0E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2D38B-9622-4BEF-B980-0029E830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9853-5729-46FB-86C5-54A83EA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C734-69B4-46CA-94FE-5BBA940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70787-9BFF-46E2-8340-4E07F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E9798-E0C6-4353-9314-034287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F31-AFF8-4255-A93B-CD39AC0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5909-8BBF-4940-8EAC-FEAB26CA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40E4-A5F5-480F-9945-3738B39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45EBD-FD37-4F96-B4EB-DE44AB4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900C-3F35-403D-97CE-A7C920B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1A1BB-C487-4D90-A963-919C3E1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2836A-6037-4DD7-B427-861D462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2C675-40D3-4DE9-9BB4-592C875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577EB-6BB9-488C-99E0-0B89870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75FA-D122-445A-AE3D-F887166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2B3-02FD-43DB-8C78-6330817F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1449-4603-4623-A761-40FEA0CD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7EBF8-CAC3-4214-A6AB-1779808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2BAFE-A6EB-4B64-8DE8-CC760CA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0BCFC-B4B7-4A62-AB59-F36A1D2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9A18-B933-4135-8E0D-539C57B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ABD7E-7F4D-4D3A-B8A5-B7709387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70F8F-AC11-4135-9FD2-6EAF860E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DE10CE-3F62-4675-88D1-CE2D247E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C4CA64-EA18-4E6E-A220-0E9D1782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2BD2-06F1-47F5-86A4-92236FEB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51F6A-19C1-409F-A90C-CCE8076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78E23-6550-4D45-A096-BCB7542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12E5-0354-4575-99B4-0E674ED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21202-53DA-4B07-849B-9845472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228B2-8866-42C2-B95F-98B9564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C5E8B-CD04-4C77-A52C-871C3944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FF9C-B4DA-44A5-9E69-681B710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C1AB4-7744-4B32-9DD6-02F4BD2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7FECC-245B-494F-A738-D928584B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6E52-E11E-415F-A89B-0EF8C2EA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DFCD-14A3-4E7F-995A-D2B3504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3C76D-33B4-4E06-87E4-FA6D8F4A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D8E10-9E06-40F2-95A7-9DC02B4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2370C0-9701-4DA1-9BAA-D5016ED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730E2-5AFA-4A30-AD55-F3D506B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5532-A7EE-4CC3-B547-35E7E9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23095-60A9-4C78-8BD8-A81E8A3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0D348-0DDC-45B2-8337-11B414E2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01FA1-383D-4C02-95E7-8B1289A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A7F8-C7FE-4BCB-A2CB-3F04BDA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336D-AF93-412B-8D12-C1AB9AE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271883-9BA0-48BA-8E8B-F939A4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AF50-0737-407E-8E58-4FFDA45B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16F23-B2A3-4BBF-8ED2-908045A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F6-B1D4-470B-A623-B0BB488A68B8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BA7AD-059A-4B1A-8F34-F2CF858B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F58A-D566-4A8D-9E08-6B07787C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8F367-6CCC-401F-A853-AFCEAFED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Chemische Grundgesetze</a:t>
            </a:r>
          </a:p>
        </p:txBody>
      </p:sp>
    </p:spTree>
    <p:extLst>
      <p:ext uri="{BB962C8B-B14F-4D97-AF65-F5344CB8AC3E}">
        <p14:creationId xmlns:p14="http://schemas.microsoft.com/office/powerpoint/2010/main" val="34045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4FFC49-AB3C-410C-9AD9-CABE39DCB08F}"/>
              </a:ext>
            </a:extLst>
          </p:cNvPr>
          <p:cNvSpPr txBox="1"/>
          <p:nvPr/>
        </p:nvSpPr>
        <p:spPr>
          <a:xfrm>
            <a:off x="1282889" y="1120676"/>
            <a:ext cx="915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Gesetz der Erhaltung der Masse</a:t>
            </a:r>
            <a:endParaRPr lang="de-DE" sz="3600" dirty="0"/>
          </a:p>
          <a:p>
            <a:r>
              <a:rPr lang="de-DE" sz="3200" dirty="0"/>
              <a:t>Die Masse aller Ausgangsstoffe ist gleich der Masse aller Reaktionsprodukte.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21E004-990C-4B03-9761-9BB6A12F5A2B}"/>
              </a:ext>
            </a:extLst>
          </p:cNvPr>
          <p:cNvSpPr/>
          <p:nvPr/>
        </p:nvSpPr>
        <p:spPr>
          <a:xfrm>
            <a:off x="1282889" y="3429000"/>
            <a:ext cx="835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Erläuterung</a:t>
            </a:r>
            <a:endParaRPr lang="de-DE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Atome werden in chemischen Reaktionen nicht zerstört, sondern sie werden umgruppiert. Da Atome eine bestimmte Masse haben, muss auch die Masse bei chemischen Reaktionen erhalten bleiben</a:t>
            </a:r>
            <a:endParaRPr lang="de-DE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28F86B-F925-40AB-8FF1-FA6D27E4A0A3}"/>
              </a:ext>
            </a:extLst>
          </p:cNvPr>
          <p:cNvSpPr txBox="1"/>
          <p:nvPr/>
        </p:nvSpPr>
        <p:spPr>
          <a:xfrm rot="20503428">
            <a:off x="229151" y="799542"/>
            <a:ext cx="21074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Kennen wir schon!</a:t>
            </a:r>
          </a:p>
        </p:txBody>
      </p:sp>
    </p:spTree>
    <p:extLst>
      <p:ext uri="{BB962C8B-B14F-4D97-AF65-F5344CB8AC3E}">
        <p14:creationId xmlns:p14="http://schemas.microsoft.com/office/powerpoint/2010/main" val="29893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ADABD2-DF40-44A9-80BA-015A7237C560}"/>
              </a:ext>
            </a:extLst>
          </p:cNvPr>
          <p:cNvSpPr txBox="1"/>
          <p:nvPr/>
        </p:nvSpPr>
        <p:spPr>
          <a:xfrm>
            <a:off x="432927" y="263691"/>
            <a:ext cx="493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Versuch: Synthese von Kupfersulfid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9A5B3B-18C2-41C8-BD12-9396B34F1DBC}"/>
              </a:ext>
            </a:extLst>
          </p:cNvPr>
          <p:cNvSpPr txBox="1"/>
          <p:nvPr/>
        </p:nvSpPr>
        <p:spPr>
          <a:xfrm>
            <a:off x="635184" y="5274033"/>
            <a:ext cx="107134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Ergebnis</a:t>
            </a:r>
            <a:r>
              <a:rPr lang="de-DE" dirty="0"/>
              <a:t>: Kupfer und Schwefel reagieren immer im Massenverhältnis 4:1, d.h. für eine vollständige Reaktion muss die Masse von Kupfer immer viermal so groß wie die Masse von Schwefel sein.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88C29-9319-491D-8755-C8255DE11626}"/>
              </a:ext>
            </a:extLst>
          </p:cNvPr>
          <p:cNvSpPr txBox="1"/>
          <p:nvPr/>
        </p:nvSpPr>
        <p:spPr>
          <a:xfrm>
            <a:off x="432927" y="752970"/>
            <a:ext cx="41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Beobachtungen: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37AEE2-1D83-4CC0-93FC-3F21F462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8" y="1909416"/>
            <a:ext cx="2286000" cy="1943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780AFA2-4E2A-47A7-A43B-5F168D22680B}"/>
              </a:ext>
            </a:extLst>
          </p:cNvPr>
          <p:cNvSpPr txBox="1"/>
          <p:nvPr/>
        </p:nvSpPr>
        <p:spPr>
          <a:xfrm>
            <a:off x="432927" y="1082467"/>
            <a:ext cx="43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Kupfer reagiert mit Schwefel unterrötlichem Aufglühen zu blau-schwarzem Kupfersulfid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C3A993C-9171-474C-8ABC-2E2E45E4548D}"/>
              </a:ext>
            </a:extLst>
          </p:cNvPr>
          <p:cNvGrpSpPr/>
          <p:nvPr/>
        </p:nvGrpSpPr>
        <p:grpSpPr>
          <a:xfrm>
            <a:off x="5515621" y="570844"/>
            <a:ext cx="6568785" cy="3994442"/>
            <a:chOff x="5623215" y="540561"/>
            <a:chExt cx="6568785" cy="3994442"/>
          </a:xfrm>
        </p:grpSpPr>
        <p:pic>
          <p:nvPicPr>
            <p:cNvPr id="7" name="Grafik 6" descr="Tabelle">
              <a:extLst>
                <a:ext uri="{FF2B5EF4-FFF2-40B4-BE49-F238E27FC236}">
                  <a16:creationId xmlns:a16="http://schemas.microsoft.com/office/drawing/2014/main" id="{81921EE2-1D67-4FE5-AF0A-ACA7CD82AA4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15" y="540561"/>
              <a:ext cx="6568785" cy="3994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556ED3C-C17A-4630-A743-A02CC0BD2B04}"/>
                </a:ext>
              </a:extLst>
            </p:cNvPr>
            <p:cNvSpPr/>
            <p:nvPr/>
          </p:nvSpPr>
          <p:spPr>
            <a:xfrm>
              <a:off x="10903277" y="1046409"/>
              <a:ext cx="711549" cy="3366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C483CC34-73B9-49D0-AF67-E84656A0B80C}"/>
              </a:ext>
            </a:extLst>
          </p:cNvPr>
          <p:cNvSpPr txBox="1"/>
          <p:nvPr/>
        </p:nvSpPr>
        <p:spPr>
          <a:xfrm>
            <a:off x="10612947" y="1050188"/>
            <a:ext cx="1471459" cy="340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3,870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3,569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3,759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3,733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3,800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3,765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3,761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3,737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3,846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3,521</a:t>
            </a:r>
          </a:p>
        </p:txBody>
      </p:sp>
    </p:spTree>
    <p:extLst>
      <p:ext uri="{BB962C8B-B14F-4D97-AF65-F5344CB8AC3E}">
        <p14:creationId xmlns:p14="http://schemas.microsoft.com/office/powerpoint/2010/main" val="11593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37C66-36C6-426D-BEF6-FA30A433C35E}"/>
              </a:ext>
            </a:extLst>
          </p:cNvPr>
          <p:cNvSpPr/>
          <p:nvPr/>
        </p:nvSpPr>
        <p:spPr>
          <a:xfrm>
            <a:off x="768824" y="965787"/>
            <a:ext cx="8648131" cy="2794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1885950" algn="l"/>
              </a:tabLst>
            </a:pP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Gesetz</a:t>
            </a:r>
            <a:r>
              <a:rPr lang="en-U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konstanten</a:t>
            </a:r>
            <a:r>
              <a:rPr lang="en-U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Massenverhältnisse</a:t>
            </a:r>
            <a:endParaRPr lang="en-US" sz="3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188595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Joseph-Louis Proust (1794)</a:t>
            </a:r>
            <a:endParaRPr lang="de-D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ea typeface="Calibri" panose="020F0502020204030204" pitchFamily="34" charset="0"/>
              </a:rPr>
            </a:br>
            <a:r>
              <a:rPr lang="de-DE" sz="3200" dirty="0">
                <a:ea typeface="Calibri" panose="020F0502020204030204" pitchFamily="34" charset="0"/>
              </a:rPr>
              <a:t>Eine chemische Verbindung bildet sich aus den Elementen in einem ganz bestimmten für sie charakteristischen Massenverhältnis.</a:t>
            </a:r>
            <a:endParaRPr lang="de-DE" sz="3200" dirty="0"/>
          </a:p>
        </p:txBody>
      </p:sp>
      <p:pic>
        <p:nvPicPr>
          <p:cNvPr id="5" name="Grafik 4" descr="Joseph-Louis Proust">
            <a:extLst>
              <a:ext uri="{FF2B5EF4-FFF2-40B4-BE49-F238E27FC236}">
                <a16:creationId xmlns:a16="http://schemas.microsoft.com/office/drawing/2014/main" id="{2801DFC3-0461-4824-A131-6674EB0E9E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651" y="1123950"/>
            <a:ext cx="2323958" cy="279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73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Nova Cond</vt:lpstr>
      <vt:lpstr>Calibri</vt:lpstr>
      <vt:lpstr>Calibri Light</vt:lpstr>
      <vt:lpstr>Times New Roman</vt:lpstr>
      <vt:lpstr>Office</vt:lpstr>
      <vt:lpstr>Chemische Grundgesetze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40</cp:revision>
  <dcterms:created xsi:type="dcterms:W3CDTF">2019-03-24T10:58:43Z</dcterms:created>
  <dcterms:modified xsi:type="dcterms:W3CDTF">2021-04-27T15:09:59Z</dcterms:modified>
</cp:coreProperties>
</file>