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26CCE-6C26-49B3-9759-BF494EBC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BA52AA-6FAC-42E0-BAC7-9BCEE104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1F2D3-D201-4FD3-BB22-FA593307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E2210-DDD2-4152-ACC9-2E2CB3E3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47464-D597-4A49-BA9A-DEBB16A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70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1FB19-8A32-46CE-8A37-419BCDC0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97B5C-BB80-4DE2-A734-140FA59A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F40D5-5BDC-4723-862E-1A9145A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7BC70-5553-4599-8A83-0FFF32EC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17FA3-F34B-4C4B-8EA2-EBB1CD82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95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3DD2BE-7843-4F23-8855-69A4F8B0E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62D38B-9622-4BEF-B980-0029E830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39853-5729-46FB-86C5-54A83EA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BC734-69B4-46CA-94FE-5BBA9401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70787-9BFF-46E2-8340-4E07F8AC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E9798-E0C6-4353-9314-034287E4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77F31-AFF8-4255-A93B-CD39AC0B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B5909-8BBF-4940-8EAC-FEAB26CA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640E4-A5F5-480F-9945-3738B39C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45EBD-FD37-4F96-B4EB-DE44AB41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8900C-3F35-403D-97CE-A7C920B9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C1A1BB-C487-4D90-A963-919C3E1A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2836A-6037-4DD7-B427-861D4622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2C675-40D3-4DE9-9BB4-592C8754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577EB-6BB9-488C-99E0-0B89870A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06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975FA-D122-445A-AE3D-F887166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0F2B3-02FD-43DB-8C78-6330817F5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21449-4603-4623-A761-40FEA0CD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7EBF8-CAC3-4214-A6AB-1779808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2BAFE-A6EB-4B64-8DE8-CC760CA4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0BCFC-B4B7-4A62-AB59-F36A1D22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E9A18-B933-4135-8E0D-539C57BD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ABD7E-7F4D-4D3A-B8A5-B7709387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170F8F-AC11-4135-9FD2-6EAF860E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DE10CE-3F62-4675-88D1-CE2D247E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C4CA64-EA18-4E6E-A220-0E9D17821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562BD2-06F1-47F5-86A4-92236FEB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51F6A-19C1-409F-A90C-CCE8076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78E23-6550-4D45-A096-BCB7542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12E5-0354-4575-99B4-0E674EDF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21202-53DA-4B07-849B-9845472A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228B2-8866-42C2-B95F-98B95647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9C5E8B-CD04-4C77-A52C-871C3944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70FF9C-B4DA-44A5-9E69-681B710A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0C1AB4-7744-4B32-9DD6-02F4BD2C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C7FECC-245B-494F-A738-D928584B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6E52-E11E-415F-A89B-0EF8C2EA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8DFCD-14A3-4E7F-995A-D2B3504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43C76D-33B4-4E06-87E4-FA6D8F4A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D8E10-9E06-40F2-95A7-9DC02B40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2370C0-9701-4DA1-9BAA-D5016ED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730E2-5AFA-4A30-AD55-F3D506B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5532-A7EE-4CC3-B547-35E7E923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23095-60A9-4C78-8BD8-A81E8A3CE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0D348-0DDC-45B2-8337-11B414E2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701FA1-383D-4C02-95E7-8B1289AC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8A7F8-C7FE-4BCB-A2CB-3F04BDA4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A9336D-AF93-412B-8D12-C1AB9AE2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271883-9BA0-48BA-8E8B-F939A415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5AF50-0737-407E-8E58-4FFDA45B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16F23-B2A3-4BBF-8ED2-908045AB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95F6-B1D4-470B-A623-B0BB488A68B8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BA7AD-059A-4B1A-8F34-F2CF858B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AF58A-D566-4A8D-9E08-6B07787C1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92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2836FEEA-5B10-4D50-981F-E32E4C9CD746}"/>
              </a:ext>
            </a:extLst>
          </p:cNvPr>
          <p:cNvSpPr txBox="1"/>
          <p:nvPr/>
        </p:nvSpPr>
        <p:spPr>
          <a:xfrm>
            <a:off x="829282" y="167413"/>
            <a:ext cx="6094378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de-DE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Masse von Atomen</a:t>
            </a:r>
            <a:endParaRPr lang="de-DE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6ACC6EE-D5AD-417F-8700-7A110A69897B}"/>
              </a:ext>
            </a:extLst>
          </p:cNvPr>
          <p:cNvSpPr txBox="1"/>
          <p:nvPr/>
        </p:nvSpPr>
        <p:spPr>
          <a:xfrm>
            <a:off x="829282" y="860165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Wasserstoff H ist das leichteste Atom.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4AC7B29-493D-4512-A95D-05685B8FB4F6}"/>
                  </a:ext>
                </a:extLst>
              </p:cNvPr>
              <p:cNvSpPr txBox="1"/>
              <p:nvPr/>
            </p:nvSpPr>
            <p:spPr>
              <a:xfrm>
                <a:off x="829282" y="1270114"/>
                <a:ext cx="8947016" cy="997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 (1 H-Atom)   =    0,000 000 000 000 000 000 000 001 g  </a:t>
                </a: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sz="2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de-DE" sz="20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g  = </a:t>
                </a:r>
                <a:r>
                  <a:rPr lang="de-DE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 · 10</a:t>
                </a:r>
                <a:r>
                  <a:rPr lang="de-DE" b="1" baseline="300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baseline="30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de-DE" b="1" i="1" baseline="44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𝟐𝟒</m:t>
                    </m:r>
                  </m:oMath>
                </a14:m>
                <a:r>
                  <a:rPr lang="de-DE" sz="1800" b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de-DE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=    ein </a:t>
                </a:r>
                <a:r>
                  <a:rPr lang="de-DE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Quadrillionstel</a:t>
                </a: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Gramm</a:t>
                </a:r>
                <a:endParaRPr lang="de-D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4AC7B29-493D-4512-A95D-05685B8FB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82" y="1270114"/>
                <a:ext cx="8947016" cy="997068"/>
              </a:xfrm>
              <a:prstGeom prst="rect">
                <a:avLst/>
              </a:prstGeom>
              <a:blipFill>
                <a:blip r:embed="rId2"/>
                <a:stretch>
                  <a:fillRect l="-545" b="-85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F0435CC-9DAF-4695-8125-1157CD1939B7}"/>
              </a:ext>
            </a:extLst>
          </p:cNvPr>
          <p:cNvGrpSpPr/>
          <p:nvPr/>
        </p:nvGrpSpPr>
        <p:grpSpPr>
          <a:xfrm>
            <a:off x="9114816" y="411932"/>
            <a:ext cx="2519464" cy="1396347"/>
            <a:chOff x="8657617" y="845252"/>
            <a:chExt cx="2519464" cy="1395587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ABB99B4-12BB-4B03-A386-85017A73CE20}"/>
                </a:ext>
              </a:extLst>
            </p:cNvPr>
            <p:cNvSpPr txBox="1"/>
            <p:nvPr/>
          </p:nvSpPr>
          <p:spPr>
            <a:xfrm>
              <a:off x="8948189" y="1127772"/>
              <a:ext cx="1896895" cy="83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i="1" dirty="0">
                  <a:solidFill>
                    <a:schemeClr val="accent1"/>
                  </a:solidFill>
                </a:rPr>
                <a:t>Was ist denn das für eine umständliche Zahl?</a:t>
              </a:r>
            </a:p>
          </p:txBody>
        </p:sp>
        <p:sp>
          <p:nvSpPr>
            <p:cNvPr id="14" name="Denkblase: wolkenförmig 13">
              <a:extLst>
                <a:ext uri="{FF2B5EF4-FFF2-40B4-BE49-F238E27FC236}">
                  <a16:creationId xmlns:a16="http://schemas.microsoft.com/office/drawing/2014/main" id="{F8178D29-130F-4CC2-B541-3DC9EB281952}"/>
                </a:ext>
              </a:extLst>
            </p:cNvPr>
            <p:cNvSpPr/>
            <p:nvPr/>
          </p:nvSpPr>
          <p:spPr>
            <a:xfrm>
              <a:off x="8657617" y="845252"/>
              <a:ext cx="2519464" cy="1395587"/>
            </a:xfrm>
            <a:prstGeom prst="cloudCallout">
              <a:avLst>
                <a:gd name="adj1" fmla="val -77976"/>
                <a:gd name="adj2" fmla="val 291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A13A41DB-8314-45FB-8D62-C3047C518B2B}"/>
              </a:ext>
            </a:extLst>
          </p:cNvPr>
          <p:cNvSpPr txBox="1"/>
          <p:nvPr/>
        </p:nvSpPr>
        <p:spPr>
          <a:xfrm>
            <a:off x="829282" y="2659780"/>
            <a:ext cx="6094378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de-DE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Atomare Masseneinheit </a:t>
            </a:r>
            <a:r>
              <a:rPr lang="de-DE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de-DE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de-DE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nit)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077738A-1AB0-4CCB-9867-567E8C808C00}"/>
                  </a:ext>
                </a:extLst>
              </p:cNvPr>
              <p:cNvSpPr txBox="1"/>
              <p:nvPr/>
            </p:nvSpPr>
            <p:spPr>
              <a:xfrm>
                <a:off x="829282" y="3125364"/>
                <a:ext cx="10989824" cy="616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 u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effectLst/>
                            <a:latin typeface="Cambria Math" panose="02040503050406030204" pitchFamily="18" charset="0"/>
                          </a:rPr>
                          <m:t>602 200 000 000 000 000 000 000</m:t>
                        </m:r>
                      </m:den>
                    </m:f>
                  </m:oMath>
                </a14:m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g  </a:t>
                </a:r>
                <a:r>
                  <a:rPr lang="de-DE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6⋅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 g  =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de-DE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𝟏</m:t>
                    </m:r>
                    <m:r>
                      <a:rPr lang="de-DE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de-DE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𝟔𝟔</m:t>
                    </m:r>
                    <m:r>
                      <a:rPr lang="de-DE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de-DE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·</m:t>
                    </m:r>
                    <m:r>
                      <a:rPr lang="de-DE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𝟏𝟎</m:t>
                    </m:r>
                    <m:r>
                      <a:rPr lang="de-DE" b="1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de-DE" b="1" i="1" baseline="44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𝟐𝟒</m:t>
                    </m:r>
                    <m:r>
                      <m:rPr>
                        <m:nor/>
                      </m:rPr>
                      <a:rPr lang="de-DE" b="1" baseline="30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m:t>g</m:t>
                    </m:r>
                    <m:r>
                      <a:rPr lang="de-DE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</m:t>
                    </m:r>
                    <m:r>
                      <a:rPr lang="de-DE" sz="24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</a:t>
                </a:r>
                <a:r>
                  <a:rPr lang="de-DE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600 Trilliardstel Gramm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endParaRPr lang="de-DE" sz="20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077738A-1AB0-4CCB-9867-567E8C808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82" y="3125364"/>
                <a:ext cx="10989824" cy="616194"/>
              </a:xfrm>
              <a:prstGeom prst="rect">
                <a:avLst/>
              </a:prstGeom>
              <a:blipFill>
                <a:blip r:embed="rId3"/>
                <a:stretch>
                  <a:fillRect l="-555" b="-99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1FD7101-90E3-4371-AAF3-D2405DD990B8}"/>
                  </a:ext>
                </a:extLst>
              </p:cNvPr>
              <p:cNvSpPr txBox="1"/>
              <p:nvPr/>
            </p:nvSpPr>
            <p:spPr>
              <a:xfrm>
                <a:off x="829282" y="3926465"/>
                <a:ext cx="8655186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de-DE" sz="20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 g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602 200 000 000 000 000 000 000 u </a:t>
                </a:r>
                <a:r>
                  <a:rPr lang="de-DE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de-DE" sz="20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 ·10</a:t>
                </a:r>
                <a:r>
                  <a:rPr lang="de-DE" sz="2000" b="1" baseline="30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:r>
                  <a:rPr lang="de-DE" sz="20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 </a:t>
                </a:r>
                <a14:m>
                  <m:oMath xmlns:m="http://schemas.openxmlformats.org/officeDocument/2006/math">
                    <m:r>
                      <a:rPr lang="de-DE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600 Trilliarden </a:t>
                </a:r>
                <a:r>
                  <a:rPr lang="de-DE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endParaRPr lang="de-DE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1FD7101-90E3-4371-AAF3-D2405DD99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82" y="3926465"/>
                <a:ext cx="8655186" cy="406265"/>
              </a:xfrm>
              <a:prstGeom prst="rect">
                <a:avLst/>
              </a:prstGeom>
              <a:blipFill>
                <a:blip r:embed="rId4"/>
                <a:stretch>
                  <a:fillRect l="-704" t="-5970" b="-253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F4E7424D-D073-4BB8-9074-97BBB17179AD}"/>
              </a:ext>
            </a:extLst>
          </p:cNvPr>
          <p:cNvSpPr txBox="1"/>
          <p:nvPr/>
        </p:nvSpPr>
        <p:spPr>
          <a:xfrm>
            <a:off x="829282" y="5649815"/>
            <a:ext cx="1086822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Merke</a:t>
            </a:r>
            <a:r>
              <a:rPr lang="de-DE" sz="2000" dirty="0"/>
              <a:t>:</a:t>
            </a:r>
          </a:p>
          <a:p>
            <a:r>
              <a:rPr lang="de-DE" sz="2000" dirty="0"/>
              <a:t>Atommassen werden in der </a:t>
            </a:r>
            <a:r>
              <a:rPr lang="de-DE" sz="2000" u="sng" dirty="0"/>
              <a:t>atomaren Masseneinheit u </a:t>
            </a:r>
            <a:r>
              <a:rPr lang="de-DE" sz="2000" dirty="0"/>
              <a:t>angegeben. </a:t>
            </a:r>
          </a:p>
          <a:p>
            <a:r>
              <a:rPr lang="de-DE" sz="2000" dirty="0"/>
              <a:t>Sie kann im Periodensystem als </a:t>
            </a:r>
            <a:r>
              <a:rPr lang="de-DE" sz="2000" u="sng" dirty="0"/>
              <a:t>Massenzahl</a:t>
            </a:r>
            <a:r>
              <a:rPr lang="de-DE" sz="2000" dirty="0"/>
              <a:t> an den Elementsymbolen abgelesen werden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85205A0-0A4E-48BF-BFA3-B03DC2D41A6D}"/>
              </a:ext>
            </a:extLst>
          </p:cNvPr>
          <p:cNvSpPr txBox="1"/>
          <p:nvPr/>
        </p:nvSpPr>
        <p:spPr>
          <a:xfrm>
            <a:off x="829282" y="4867500"/>
            <a:ext cx="4752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1 Wasserstoffatom wiegt damit etwa </a:t>
            </a:r>
            <a:r>
              <a:rPr lang="de-DE" sz="2000" b="1" dirty="0"/>
              <a:t>1 u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12D8F06-9699-4ED2-A647-9A3101AFD36D}"/>
              </a:ext>
            </a:extLst>
          </p:cNvPr>
          <p:cNvGrpSpPr/>
          <p:nvPr/>
        </p:nvGrpSpPr>
        <p:grpSpPr>
          <a:xfrm>
            <a:off x="6123667" y="4359668"/>
            <a:ext cx="1858596" cy="1015664"/>
            <a:chOff x="8657618" y="845253"/>
            <a:chExt cx="2344365" cy="1325933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FEB7F68-7DE6-428E-8082-84BCF37950C6}"/>
                </a:ext>
              </a:extLst>
            </p:cNvPr>
            <p:cNvSpPr txBox="1"/>
            <p:nvPr/>
          </p:nvSpPr>
          <p:spPr>
            <a:xfrm>
              <a:off x="8832715" y="1126512"/>
              <a:ext cx="2169268" cy="76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i="1" dirty="0">
                  <a:solidFill>
                    <a:schemeClr val="accent1"/>
                  </a:solidFill>
                </a:rPr>
                <a:t>Das klingt schon besser!</a:t>
              </a:r>
            </a:p>
          </p:txBody>
        </p:sp>
        <p:sp>
          <p:nvSpPr>
            <p:cNvPr id="26" name="Denkblase: wolkenförmig 25">
              <a:extLst>
                <a:ext uri="{FF2B5EF4-FFF2-40B4-BE49-F238E27FC236}">
                  <a16:creationId xmlns:a16="http://schemas.microsoft.com/office/drawing/2014/main" id="{F286B76A-C1AC-4FC3-96F0-23A31C9076E4}"/>
                </a:ext>
              </a:extLst>
            </p:cNvPr>
            <p:cNvSpPr/>
            <p:nvPr/>
          </p:nvSpPr>
          <p:spPr>
            <a:xfrm>
              <a:off x="8657618" y="845253"/>
              <a:ext cx="2344365" cy="1325933"/>
            </a:xfrm>
            <a:prstGeom prst="cloudCallout">
              <a:avLst>
                <a:gd name="adj1" fmla="val -86885"/>
                <a:gd name="adj2" fmla="val 1564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7" name="Bild 5">
            <a:extLst>
              <a:ext uri="{FF2B5EF4-FFF2-40B4-BE49-F238E27FC236}">
                <a16:creationId xmlns:a16="http://schemas.microsoft.com/office/drawing/2014/main" id="{ABC444F1-EABE-4FFD-965E-7EA77CD678EC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74548" y="4619721"/>
            <a:ext cx="927735" cy="81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F5DB66E-B62A-4FEC-88E9-B7A9B5C19E58}"/>
              </a:ext>
            </a:extLst>
          </p:cNvPr>
          <p:cNvCxnSpPr>
            <a:cxnSpLocks/>
          </p:cNvCxnSpPr>
          <p:nvPr/>
        </p:nvCxnSpPr>
        <p:spPr>
          <a:xfrm flipV="1">
            <a:off x="9698477" y="4746483"/>
            <a:ext cx="744166" cy="3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8436BBC-3AAB-47B5-BC99-8E6F4320C9C7}"/>
              </a:ext>
            </a:extLst>
          </p:cNvPr>
          <p:cNvSpPr txBox="1"/>
          <p:nvPr/>
        </p:nvSpPr>
        <p:spPr>
          <a:xfrm>
            <a:off x="8438743" y="4599740"/>
            <a:ext cx="135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Massenzahl (in u)</a:t>
            </a:r>
          </a:p>
        </p:txBody>
      </p:sp>
    </p:spTree>
    <p:extLst>
      <p:ext uri="{BB962C8B-B14F-4D97-AF65-F5344CB8AC3E}">
        <p14:creationId xmlns:p14="http://schemas.microsoft.com/office/powerpoint/2010/main" val="7300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  <p:bldP spid="21" grpId="0"/>
      <p:bldP spid="22" grpId="0" animBg="1"/>
      <p:bldP spid="23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184BF-6BD2-43D9-8A51-8E5A0CCC00B0}"/>
              </a:ext>
            </a:extLst>
          </p:cNvPr>
          <p:cNvSpPr txBox="1"/>
          <p:nvPr/>
        </p:nvSpPr>
        <p:spPr>
          <a:xfrm>
            <a:off x="710119" y="476655"/>
            <a:ext cx="9387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Über die Beziehung </a:t>
            </a:r>
            <a:r>
              <a:rPr lang="de-DE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g</a:t>
            </a:r>
            <a:r>
              <a:rPr lang="de-DE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6 ·10</a:t>
            </a:r>
            <a:r>
              <a:rPr lang="de-DE" sz="2000" b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de-DE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de-DE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 die </a:t>
            </a:r>
            <a:r>
              <a:rPr lang="de-DE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Anzahl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Atomen in einer Stoffportion berechnet werden:</a:t>
            </a:r>
            <a:r>
              <a:rPr lang="de-DE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E2374D-1F54-4B6F-A8FB-D803C6263347}"/>
              </a:ext>
            </a:extLst>
          </p:cNvPr>
          <p:cNvSpPr txBox="1"/>
          <p:nvPr/>
        </p:nvSpPr>
        <p:spPr>
          <a:xfrm>
            <a:off x="710119" y="1374117"/>
            <a:ext cx="7996136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de-DE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Bsp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Wieviele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Atome sind in einer Portion von 12 g Kohlenstoff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enthalten?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29377C3-CB6D-4ADA-966C-D98EF302AD24}"/>
              </a:ext>
            </a:extLst>
          </p:cNvPr>
          <p:cNvGrpSpPr/>
          <p:nvPr/>
        </p:nvGrpSpPr>
        <p:grpSpPr>
          <a:xfrm>
            <a:off x="1172588" y="2377641"/>
            <a:ext cx="1209675" cy="990600"/>
            <a:chOff x="0" y="0"/>
            <a:chExt cx="1209675" cy="9906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06601C0-B512-466B-98EA-051836086138}"/>
                </a:ext>
              </a:extLst>
            </p:cNvPr>
            <p:cNvSpPr/>
            <p:nvPr/>
          </p:nvSpPr>
          <p:spPr>
            <a:xfrm>
              <a:off x="0" y="0"/>
              <a:ext cx="1209675" cy="99060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371AB66-9924-4507-B6BF-A63AC457863F}"/>
                </a:ext>
              </a:extLst>
            </p:cNvPr>
            <p:cNvSpPr/>
            <p:nvPr/>
          </p:nvSpPr>
          <p:spPr>
            <a:xfrm>
              <a:off x="85725" y="76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B43DA99-C352-4811-B8C7-5C964810CE63}"/>
                </a:ext>
              </a:extLst>
            </p:cNvPr>
            <p:cNvSpPr/>
            <p:nvPr/>
          </p:nvSpPr>
          <p:spPr>
            <a:xfrm>
              <a:off x="1028700" y="76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AC4E907-CDD6-4D67-B59E-196E83BDF627}"/>
                </a:ext>
              </a:extLst>
            </p:cNvPr>
            <p:cNvSpPr/>
            <p:nvPr/>
          </p:nvSpPr>
          <p:spPr>
            <a:xfrm>
              <a:off x="895350" y="76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462F2C6-5010-4E77-B75C-2B99D0A9D18B}"/>
                </a:ext>
              </a:extLst>
            </p:cNvPr>
            <p:cNvSpPr/>
            <p:nvPr/>
          </p:nvSpPr>
          <p:spPr>
            <a:xfrm>
              <a:off x="771525" y="76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327407C-3191-4CCE-8E91-626C210DEB24}"/>
                </a:ext>
              </a:extLst>
            </p:cNvPr>
            <p:cNvSpPr/>
            <p:nvPr/>
          </p:nvSpPr>
          <p:spPr>
            <a:xfrm>
              <a:off x="628650" y="76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2E49ED5-D1F3-451E-95D8-0E8539FA9E6A}"/>
                </a:ext>
              </a:extLst>
            </p:cNvPr>
            <p:cNvSpPr/>
            <p:nvPr/>
          </p:nvSpPr>
          <p:spPr>
            <a:xfrm>
              <a:off x="485775" y="76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859704A-EF98-46E4-B38E-0A5A13964C38}"/>
                </a:ext>
              </a:extLst>
            </p:cNvPr>
            <p:cNvSpPr/>
            <p:nvPr/>
          </p:nvSpPr>
          <p:spPr>
            <a:xfrm>
              <a:off x="352425" y="76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96ED4581-E19E-4F73-A4AC-08DD22DD8A87}"/>
                </a:ext>
              </a:extLst>
            </p:cNvPr>
            <p:cNvSpPr/>
            <p:nvPr/>
          </p:nvSpPr>
          <p:spPr>
            <a:xfrm>
              <a:off x="219075" y="76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766F086-6CC1-441D-8BDA-785B8E03793C}"/>
                </a:ext>
              </a:extLst>
            </p:cNvPr>
            <p:cNvSpPr/>
            <p:nvPr/>
          </p:nvSpPr>
          <p:spPr>
            <a:xfrm>
              <a:off x="85725" y="2286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12ACA2E-50DA-40FD-91A6-290DEB0C19D4}"/>
                </a:ext>
              </a:extLst>
            </p:cNvPr>
            <p:cNvSpPr/>
            <p:nvPr/>
          </p:nvSpPr>
          <p:spPr>
            <a:xfrm>
              <a:off x="1038225" y="2286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3AA9407-6337-4480-AC2D-6BD2AAF0DA44}"/>
                </a:ext>
              </a:extLst>
            </p:cNvPr>
            <p:cNvSpPr/>
            <p:nvPr/>
          </p:nvSpPr>
          <p:spPr>
            <a:xfrm>
              <a:off x="895350" y="2286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A345F61-0A67-4E40-A92D-27B4F9E9611D}"/>
                </a:ext>
              </a:extLst>
            </p:cNvPr>
            <p:cNvSpPr/>
            <p:nvPr/>
          </p:nvSpPr>
          <p:spPr>
            <a:xfrm>
              <a:off x="771525" y="2286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2A4057C-C053-439C-80D8-D468D2B67463}"/>
                </a:ext>
              </a:extLst>
            </p:cNvPr>
            <p:cNvSpPr/>
            <p:nvPr/>
          </p:nvSpPr>
          <p:spPr>
            <a:xfrm>
              <a:off x="628650" y="2286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C1417E01-EF96-4B96-8242-B537DF657069}"/>
                </a:ext>
              </a:extLst>
            </p:cNvPr>
            <p:cNvSpPr/>
            <p:nvPr/>
          </p:nvSpPr>
          <p:spPr>
            <a:xfrm>
              <a:off x="485775" y="2286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91B42FD-9E9B-40D5-8E60-023CE5A2034D}"/>
                </a:ext>
              </a:extLst>
            </p:cNvPr>
            <p:cNvSpPr/>
            <p:nvPr/>
          </p:nvSpPr>
          <p:spPr>
            <a:xfrm>
              <a:off x="352425" y="2286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7BB38EFD-AA87-454E-827C-76A78D51D77F}"/>
                </a:ext>
              </a:extLst>
            </p:cNvPr>
            <p:cNvSpPr/>
            <p:nvPr/>
          </p:nvSpPr>
          <p:spPr>
            <a:xfrm>
              <a:off x="228600" y="2286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904D72C-16A3-47A1-A554-CCAC2A9F2728}"/>
                </a:ext>
              </a:extLst>
            </p:cNvPr>
            <p:cNvSpPr/>
            <p:nvPr/>
          </p:nvSpPr>
          <p:spPr>
            <a:xfrm>
              <a:off x="85725" y="3714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8BBE9FC-22B1-4E0B-9FC6-7001DE08717E}"/>
                </a:ext>
              </a:extLst>
            </p:cNvPr>
            <p:cNvSpPr/>
            <p:nvPr/>
          </p:nvSpPr>
          <p:spPr>
            <a:xfrm>
              <a:off x="1038225" y="3714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3E22A76-3BF0-4034-80B1-629333E57E40}"/>
                </a:ext>
              </a:extLst>
            </p:cNvPr>
            <p:cNvSpPr/>
            <p:nvPr/>
          </p:nvSpPr>
          <p:spPr>
            <a:xfrm>
              <a:off x="895350" y="3714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F364B32-293A-4B07-9454-C55D52D90F76}"/>
                </a:ext>
              </a:extLst>
            </p:cNvPr>
            <p:cNvSpPr/>
            <p:nvPr/>
          </p:nvSpPr>
          <p:spPr>
            <a:xfrm>
              <a:off x="771525" y="3714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13B50643-F128-417E-A1EF-595D84DDE16A}"/>
                </a:ext>
              </a:extLst>
            </p:cNvPr>
            <p:cNvSpPr/>
            <p:nvPr/>
          </p:nvSpPr>
          <p:spPr>
            <a:xfrm>
              <a:off x="628650" y="3714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5260218-D9EB-4099-AD37-AF12BAA74F0B}"/>
                </a:ext>
              </a:extLst>
            </p:cNvPr>
            <p:cNvSpPr/>
            <p:nvPr/>
          </p:nvSpPr>
          <p:spPr>
            <a:xfrm>
              <a:off x="485775" y="3714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F1603DD-76FB-4298-9747-5A4A29D2F656}"/>
                </a:ext>
              </a:extLst>
            </p:cNvPr>
            <p:cNvSpPr/>
            <p:nvPr/>
          </p:nvSpPr>
          <p:spPr>
            <a:xfrm>
              <a:off x="352425" y="3714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F207C55-505D-4F4B-BE55-D837CFBAB5CE}"/>
                </a:ext>
              </a:extLst>
            </p:cNvPr>
            <p:cNvSpPr/>
            <p:nvPr/>
          </p:nvSpPr>
          <p:spPr>
            <a:xfrm>
              <a:off x="228600" y="3714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EB481D5-B07A-4B60-AF9B-1D97003B0944}"/>
                </a:ext>
              </a:extLst>
            </p:cNvPr>
            <p:cNvSpPr/>
            <p:nvPr/>
          </p:nvSpPr>
          <p:spPr>
            <a:xfrm>
              <a:off x="85725" y="5238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4974938-39BB-4670-A7A1-6734F1E79F7A}"/>
                </a:ext>
              </a:extLst>
            </p:cNvPr>
            <p:cNvSpPr/>
            <p:nvPr/>
          </p:nvSpPr>
          <p:spPr>
            <a:xfrm>
              <a:off x="1038225" y="5238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2BE41D9-CC4C-461C-AFA6-C7842CC9D0EF}"/>
                </a:ext>
              </a:extLst>
            </p:cNvPr>
            <p:cNvSpPr/>
            <p:nvPr/>
          </p:nvSpPr>
          <p:spPr>
            <a:xfrm>
              <a:off x="895350" y="5238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38B5079-C378-4BE9-95A3-6A1F7EBCE88B}"/>
                </a:ext>
              </a:extLst>
            </p:cNvPr>
            <p:cNvSpPr/>
            <p:nvPr/>
          </p:nvSpPr>
          <p:spPr>
            <a:xfrm>
              <a:off x="771525" y="5238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6D331C44-0C5E-48A1-88B5-DB603306338F}"/>
                </a:ext>
              </a:extLst>
            </p:cNvPr>
            <p:cNvSpPr/>
            <p:nvPr/>
          </p:nvSpPr>
          <p:spPr>
            <a:xfrm>
              <a:off x="628650" y="5238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02574CC-D6B4-4971-AA66-D84DC28C109E}"/>
                </a:ext>
              </a:extLst>
            </p:cNvPr>
            <p:cNvSpPr/>
            <p:nvPr/>
          </p:nvSpPr>
          <p:spPr>
            <a:xfrm>
              <a:off x="485775" y="5238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C28EDDC-5A5D-4D52-9042-974E202046EE}"/>
                </a:ext>
              </a:extLst>
            </p:cNvPr>
            <p:cNvSpPr/>
            <p:nvPr/>
          </p:nvSpPr>
          <p:spPr>
            <a:xfrm>
              <a:off x="352425" y="5238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E308ECA-E4AF-49EB-A047-0D0309062A17}"/>
                </a:ext>
              </a:extLst>
            </p:cNvPr>
            <p:cNvSpPr/>
            <p:nvPr/>
          </p:nvSpPr>
          <p:spPr>
            <a:xfrm>
              <a:off x="228600" y="523875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B657D07-5982-4739-B9C6-CD290C042517}"/>
                </a:ext>
              </a:extLst>
            </p:cNvPr>
            <p:cNvSpPr/>
            <p:nvPr/>
          </p:nvSpPr>
          <p:spPr>
            <a:xfrm>
              <a:off x="85725" y="6858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42E92317-A1D4-4417-8355-5FCDF02C6D8C}"/>
                </a:ext>
              </a:extLst>
            </p:cNvPr>
            <p:cNvSpPr/>
            <p:nvPr/>
          </p:nvSpPr>
          <p:spPr>
            <a:xfrm>
              <a:off x="1038225" y="6858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A033B4E-6C8B-40C9-902D-8B997CEBBDAD}"/>
                </a:ext>
              </a:extLst>
            </p:cNvPr>
            <p:cNvSpPr/>
            <p:nvPr/>
          </p:nvSpPr>
          <p:spPr>
            <a:xfrm>
              <a:off x="895350" y="6858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CCC49D7-0E55-417E-967A-3A963D48F0EE}"/>
                </a:ext>
              </a:extLst>
            </p:cNvPr>
            <p:cNvSpPr/>
            <p:nvPr/>
          </p:nvSpPr>
          <p:spPr>
            <a:xfrm>
              <a:off x="771525" y="6858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102E8AA6-E4CC-474F-BD06-4DCC931D8ECD}"/>
                </a:ext>
              </a:extLst>
            </p:cNvPr>
            <p:cNvSpPr/>
            <p:nvPr/>
          </p:nvSpPr>
          <p:spPr>
            <a:xfrm>
              <a:off x="628650" y="6858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C7F023B-943D-4CCC-9992-F3356333E1B8}"/>
                </a:ext>
              </a:extLst>
            </p:cNvPr>
            <p:cNvSpPr/>
            <p:nvPr/>
          </p:nvSpPr>
          <p:spPr>
            <a:xfrm>
              <a:off x="485775" y="6858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90FAA32D-280F-4AEC-AA90-51CA5BEA9890}"/>
                </a:ext>
              </a:extLst>
            </p:cNvPr>
            <p:cNvSpPr/>
            <p:nvPr/>
          </p:nvSpPr>
          <p:spPr>
            <a:xfrm>
              <a:off x="352425" y="6858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14EB7D9-9F10-4236-8191-13977E0FCD6B}"/>
                </a:ext>
              </a:extLst>
            </p:cNvPr>
            <p:cNvSpPr/>
            <p:nvPr/>
          </p:nvSpPr>
          <p:spPr>
            <a:xfrm>
              <a:off x="228600" y="6858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B013728-83CC-4C87-81BF-8CB5EF4B99BC}"/>
                </a:ext>
              </a:extLst>
            </p:cNvPr>
            <p:cNvSpPr/>
            <p:nvPr/>
          </p:nvSpPr>
          <p:spPr>
            <a:xfrm>
              <a:off x="95250" y="838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F23D808B-B268-4441-9B80-43D3FDFB9F77}"/>
                </a:ext>
              </a:extLst>
            </p:cNvPr>
            <p:cNvSpPr/>
            <p:nvPr/>
          </p:nvSpPr>
          <p:spPr>
            <a:xfrm>
              <a:off x="1047750" y="838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18838EF-E255-48A6-9419-C3911D2847C5}"/>
                </a:ext>
              </a:extLst>
            </p:cNvPr>
            <p:cNvSpPr/>
            <p:nvPr/>
          </p:nvSpPr>
          <p:spPr>
            <a:xfrm>
              <a:off x="904875" y="838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051D03E-F63C-4AD5-9799-FB27A66ED1A2}"/>
                </a:ext>
              </a:extLst>
            </p:cNvPr>
            <p:cNvSpPr/>
            <p:nvPr/>
          </p:nvSpPr>
          <p:spPr>
            <a:xfrm>
              <a:off x="781050" y="838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D2AA91BA-7311-4654-AEDE-18C3D7154470}"/>
                </a:ext>
              </a:extLst>
            </p:cNvPr>
            <p:cNvSpPr/>
            <p:nvPr/>
          </p:nvSpPr>
          <p:spPr>
            <a:xfrm>
              <a:off x="638175" y="838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0258A43-CE7C-4038-A47C-1AE2A8A33CD0}"/>
                </a:ext>
              </a:extLst>
            </p:cNvPr>
            <p:cNvSpPr/>
            <p:nvPr/>
          </p:nvSpPr>
          <p:spPr>
            <a:xfrm>
              <a:off x="495300" y="838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84011C3-4E7C-4356-AB18-482680C1B7AA}"/>
                </a:ext>
              </a:extLst>
            </p:cNvPr>
            <p:cNvSpPr/>
            <p:nvPr/>
          </p:nvSpPr>
          <p:spPr>
            <a:xfrm>
              <a:off x="361950" y="838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728CA41-2B16-491A-A955-97C02E25A9E1}"/>
                </a:ext>
              </a:extLst>
            </p:cNvPr>
            <p:cNvSpPr/>
            <p:nvPr/>
          </p:nvSpPr>
          <p:spPr>
            <a:xfrm>
              <a:off x="238125" y="838200"/>
              <a:ext cx="85725" cy="857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8A4F8CA9-5455-451E-A37B-33593C3DF9EB}"/>
              </a:ext>
            </a:extLst>
          </p:cNvPr>
          <p:cNvSpPr txBox="1"/>
          <p:nvPr/>
        </p:nvSpPr>
        <p:spPr>
          <a:xfrm>
            <a:off x="856742" y="3454418"/>
            <a:ext cx="197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Stoffportion Kohlenstoff von 12g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C24DB60-D9F2-4789-9F47-36E12B42D5FD}"/>
                  </a:ext>
                </a:extLst>
              </p:cNvPr>
              <p:cNvSpPr txBox="1"/>
              <p:nvPr/>
            </p:nvSpPr>
            <p:spPr>
              <a:xfrm>
                <a:off x="3034118" y="2350688"/>
                <a:ext cx="2492204" cy="4381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C-Atom wiegt 12u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m(1 C-Atom) </a:t>
                </a:r>
                <a:r>
                  <a:rPr lang="de-DE" sz="1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12</m:t>
                        </m:r>
                      </m:num>
                      <m:den>
                        <m:r>
                          <a:rPr lang="de-D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6⋅</m:t>
                        </m:r>
                        <m:sSup>
                          <m:sSupPr>
                            <m:ctrlPr>
                              <a:rPr lang="de-D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p>
                        </m:sSup>
                      </m:den>
                    </m:f>
                    <m:r>
                      <a:rPr lang="de-D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D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endParaRPr lang="de-DE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C24DB60-D9F2-4789-9F47-36E12B42D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118" y="2350688"/>
                <a:ext cx="2492204" cy="438150"/>
              </a:xfrm>
              <a:prstGeom prst="rect">
                <a:avLst/>
              </a:prstGeom>
              <a:blipFill>
                <a:blip r:embed="rId2"/>
                <a:stretch>
                  <a:fillRect l="-733" t="-1408" b="-10000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A0A4DB9-FBAC-4242-8DCF-C24591CA30F0}"/>
              </a:ext>
            </a:extLst>
          </p:cNvPr>
          <p:cNvCxnSpPr>
            <a:cxnSpLocks/>
          </p:cNvCxnSpPr>
          <p:nvPr/>
        </p:nvCxnSpPr>
        <p:spPr>
          <a:xfrm flipV="1">
            <a:off x="2262594" y="2530400"/>
            <a:ext cx="780443" cy="26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82007CCB-9E9F-462C-9B70-1C2BF936EB52}"/>
                  </a:ext>
                </a:extLst>
              </p:cNvPr>
              <p:cNvSpPr txBox="1"/>
              <p:nvPr/>
            </p:nvSpPr>
            <p:spPr>
              <a:xfrm>
                <a:off x="710119" y="4774071"/>
                <a:ext cx="6094378" cy="637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 (C-Atome)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𝑆𝑡𝑜𝑓𝑓𝑝𝑜𝑟𝑡𝑖𝑜𝑛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(1 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𝐴𝑡𝑜𝑚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     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12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num>
                      <m:den>
                        <m: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12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de-DE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  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12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num>
                      <m:den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   </m:t>
                        </m:r>
                        <m:f>
                          <m:fPr>
                            <m:ctrlP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6⋅</m:t>
                            </m:r>
                            <m:sSup>
                              <m:sSupPr>
                                <m:ctrlP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23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r>
                  <a:rPr lang="de-DE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   </a:t>
                </a:r>
                <a:r>
                  <a:rPr lang="de-DE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14:m>
                  <m:oMath xmlns:m="http://schemas.openxmlformats.org/officeDocument/2006/math">
                    <m:r>
                      <a:rPr lang="de-DE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·</m:t>
                    </m:r>
                  </m:oMath>
                </a14:m>
                <a:r>
                  <a:rPr lang="de-DE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b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:endParaRPr lang="de-D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82007CCB-9E9F-462C-9B70-1C2BF936E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19" y="4774071"/>
                <a:ext cx="6094378" cy="637610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feld 63">
            <a:extLst>
              <a:ext uri="{FF2B5EF4-FFF2-40B4-BE49-F238E27FC236}">
                <a16:creationId xmlns:a16="http://schemas.microsoft.com/office/drawing/2014/main" id="{389CC9AA-4E07-4111-B5B3-606E7173CB06}"/>
              </a:ext>
            </a:extLst>
          </p:cNvPr>
          <p:cNvSpPr txBox="1"/>
          <p:nvPr/>
        </p:nvSpPr>
        <p:spPr>
          <a:xfrm>
            <a:off x="371827" y="4409031"/>
            <a:ext cx="8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Anzahl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4D7061-A347-45E4-A20D-DEDE45CBC1CE}"/>
              </a:ext>
            </a:extLst>
          </p:cNvPr>
          <p:cNvCxnSpPr>
            <a:cxnSpLocks/>
          </p:cNvCxnSpPr>
          <p:nvPr/>
        </p:nvCxnSpPr>
        <p:spPr>
          <a:xfrm flipH="1" flipV="1">
            <a:off x="710119" y="4659545"/>
            <a:ext cx="146623" cy="27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4E91BF5D-1633-4C97-88F6-E7FFDC64A354}"/>
                  </a:ext>
                </a:extLst>
              </p:cNvPr>
              <p:cNvSpPr txBox="1"/>
              <p:nvPr/>
            </p:nvSpPr>
            <p:spPr>
              <a:xfrm>
                <a:off x="371827" y="5846216"/>
                <a:ext cx="74124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12 g Kohlenstoff enthalten also </a:t>
                </a:r>
                <a:r>
                  <a:rPr lang="de-DE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14:m>
                  <m:oMath xmlns:m="http://schemas.openxmlformats.org/officeDocument/2006/math">
                    <m:r>
                      <a:rPr lang="de-DE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·</m:t>
                    </m:r>
                  </m:oMath>
                </a14:m>
                <a:r>
                  <a:rPr lang="de-DE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b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 </a:t>
                </a:r>
                <a:r>
                  <a:rPr lang="de-DE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600 Trilliarden Kohlenstoff-Atome</a:t>
                </a:r>
                <a:endParaRPr lang="de-DE" dirty="0"/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4E91BF5D-1633-4C97-88F6-E7FFDC64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27" y="5846216"/>
                <a:ext cx="7412477" cy="369332"/>
              </a:xfrm>
              <a:prstGeom prst="rect">
                <a:avLst/>
              </a:prstGeom>
              <a:blipFill>
                <a:blip r:embed="rId4"/>
                <a:stretch>
                  <a:fillRect l="-740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BB65368-9176-4F42-B64D-1F0EE7EAF628}"/>
              </a:ext>
            </a:extLst>
          </p:cNvPr>
          <p:cNvCxnSpPr/>
          <p:nvPr/>
        </p:nvCxnSpPr>
        <p:spPr>
          <a:xfrm>
            <a:off x="3648379" y="2625697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80D0C288-8AA5-4DE4-934C-224C4BD60493}"/>
              </a:ext>
            </a:extLst>
          </p:cNvPr>
          <p:cNvGrpSpPr/>
          <p:nvPr/>
        </p:nvGrpSpPr>
        <p:grpSpPr>
          <a:xfrm>
            <a:off x="7460206" y="2430604"/>
            <a:ext cx="4731794" cy="3210262"/>
            <a:chOff x="7497547" y="2383277"/>
            <a:chExt cx="4731794" cy="3210262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FCB48CE-45F7-4D25-8DBD-E33D71C9E687}"/>
                </a:ext>
              </a:extLst>
            </p:cNvPr>
            <p:cNvSpPr txBox="1"/>
            <p:nvPr/>
          </p:nvSpPr>
          <p:spPr>
            <a:xfrm>
              <a:off x="7645133" y="2629764"/>
              <a:ext cx="342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/>
                <a:t>Vgl. S. 91, A2: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35B00EF3-0B2E-4C8D-8C88-C19B9475C58C}"/>
                    </a:ext>
                  </a:extLst>
                </p:cNvPr>
                <p:cNvSpPr txBox="1"/>
                <p:nvPr/>
              </p:nvSpPr>
              <p:spPr>
                <a:xfrm>
                  <a:off x="7497547" y="3037582"/>
                  <a:ext cx="4584207" cy="5127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80340"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de-DE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de-DE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(1 H-Atom) = 1 u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6⋅</m:t>
                          </m:r>
                          <m:sSup>
                            <m:sSupPr>
                              <m:ctrlP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de-DE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 g </a:t>
                  </a:r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35B00EF3-0B2E-4C8D-8C88-C19B9475C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547" y="3037582"/>
                  <a:ext cx="4584207" cy="512704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0BE94751-307D-45C6-B90D-468AFD052560}"/>
                    </a:ext>
                  </a:extLst>
                </p:cNvPr>
                <p:cNvSpPr txBox="1"/>
                <p:nvPr/>
              </p:nvSpPr>
              <p:spPr>
                <a:xfrm>
                  <a:off x="7497547" y="3569122"/>
                  <a:ext cx="4584211" cy="8043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80340"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de-DE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N(H-Atomen) </a:t>
                  </a:r>
                  <a:r>
                    <a:rPr lang="de-DE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= </a:t>
                  </a:r>
                  <a:r>
                    <a:rPr lang="de-DE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𝑔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 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𝑢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</m:t>
                      </m:r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de-D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de-D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𝑔</m:t>
                          </m:r>
                        </m:num>
                        <m:den>
                          <m:f>
                            <m:fPr>
                              <m:ctrlPr>
                                <a:rPr lang="de-D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6⋅</m:t>
                              </m:r>
                              <m:sSup>
                                <m:sSupPr>
                                  <m:ctrlPr>
                                    <a:rPr lang="de-DE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23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𝑔</m:t>
                          </m:r>
                        </m:den>
                      </m:f>
                    </m:oMath>
                  </a14:m>
                  <a:r>
                    <a:rPr lang="de-DE" sz="18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   = </a:t>
                  </a:r>
                  <a14:m>
                    <m:oMath xmlns:m="http://schemas.openxmlformats.org/officeDocument/2006/math">
                      <m:r>
                        <a:rPr lang="de-D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6⋅</m:t>
                      </m:r>
                      <m:sSup>
                        <m:sSupPr>
                          <m:ctrlPr>
                            <a:rPr lang="de-D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23</m:t>
                          </m:r>
                        </m:sup>
                      </m:sSup>
                    </m:oMath>
                  </a14:m>
                  <a:endPara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0BE94751-307D-45C6-B90D-468AFD052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547" y="3569122"/>
                  <a:ext cx="4584211" cy="8043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EA7B7F80-ABAB-4E16-9633-38EF8FFC8195}"/>
                    </a:ext>
                  </a:extLst>
                </p:cNvPr>
                <p:cNvSpPr txBox="1"/>
                <p:nvPr/>
              </p:nvSpPr>
              <p:spPr>
                <a:xfrm>
                  <a:off x="7645133" y="4588522"/>
                  <a:ext cx="458420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de-DE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1g Wasserstoff enthalten also </a:t>
                  </a:r>
                  <a:r>
                    <a:rPr lang="de-DE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14:m>
                    <m:oMath xmlns:m="http://schemas.openxmlformats.org/officeDocument/2006/math">
                      <m:r>
                        <a:rPr lang="de-DE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·</m:t>
                      </m:r>
                    </m:oMath>
                  </a14:m>
                  <a:r>
                    <a:rPr lang="de-DE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r>
                    <a:rPr lang="de-DE" b="1" baseline="30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23 </a:t>
                  </a:r>
                  <a:r>
                    <a:rPr lang="de-DE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=  </a:t>
                  </a:r>
                  <a:r>
                    <a:rPr lang="de-DE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600 Trilliarden Wasserstoff-Atome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EA7B7F80-ABAB-4E16-9633-38EF8FFC8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133" y="4588522"/>
                  <a:ext cx="4584208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197" t="-4717" b="-1415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EEFC3845-55D3-4AE0-B01F-E50CC374ED25}"/>
                </a:ext>
              </a:extLst>
            </p:cNvPr>
            <p:cNvSpPr/>
            <p:nvPr/>
          </p:nvSpPr>
          <p:spPr>
            <a:xfrm>
              <a:off x="7497547" y="2383277"/>
              <a:ext cx="4584201" cy="3210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841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63" grpId="0"/>
      <p:bldP spid="64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3BFB716-C1D3-4AE4-A136-49721E6F8609}"/>
                  </a:ext>
                </a:extLst>
              </p:cNvPr>
              <p:cNvSpPr txBox="1"/>
              <p:nvPr/>
            </p:nvSpPr>
            <p:spPr>
              <a:xfrm>
                <a:off x="778512" y="914326"/>
                <a:ext cx="8081256" cy="2626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340"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de-DE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 gilt:  1g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600 000 000 000 000 000 000 000 u = </a:t>
                </a:r>
                <a:r>
                  <a:rPr lang="de-DE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14:m>
                  <m:oMath xmlns:m="http://schemas.openxmlformats.org/officeDocument/2006/math"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·</m:t>
                    </m:r>
                  </m:oMath>
                </a14:m>
                <a:r>
                  <a:rPr lang="de-DE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sz="1800" b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:r>
                  <a:rPr lang="de-DE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</a:t>
                </a:r>
              </a:p>
              <a:p>
                <a:pPr marL="180340"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de-DE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Geg</a:t>
                </a:r>
                <a:r>
                  <a:rPr lang="de-DE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m (1 Sauerstoff-Atom) =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0,000 000 000 000 000 000 000 0266 g </a:t>
                </a:r>
              </a:p>
              <a:p>
                <a:pPr marL="180340"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0,000 000 000 000 000 000 000 0266 ·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600 000 000 000 000 000 000 000 u </a:t>
                </a:r>
              </a:p>
              <a:p>
                <a:pPr marL="180340"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oder: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de-D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2,66 · 10</a:t>
                </a:r>
                <a:r>
                  <a:rPr lang="de-DE" sz="1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-23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·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14:m>
                  <m:oMath xmlns:m="http://schemas.openxmlformats.org/officeDocument/2006/math"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·</m:t>
                    </m:r>
                  </m:oMath>
                </a14:m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sz="1800" i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= 15,96 u </a:t>
                </a:r>
                <a14:m>
                  <m:oMath xmlns:m="http://schemas.openxmlformats.org/officeDocument/2006/math"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16 u</a:t>
                </a:r>
              </a:p>
              <a:p>
                <a:pPr marL="180340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Ein Sauerstoff-Atom wiegt etwa 16 u.</a:t>
                </a:r>
                <a:endParaRPr lang="de-D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3BFB716-C1D3-4AE4-A136-49721E6F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2" y="914326"/>
                <a:ext cx="8081256" cy="2626809"/>
              </a:xfrm>
              <a:prstGeom prst="rect">
                <a:avLst/>
              </a:prstGeom>
              <a:blipFill>
                <a:blip r:embed="rId2"/>
                <a:stretch>
                  <a:fillRect t="-1160" b="-27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E8A9A7FE-4A22-422A-9F5A-42F538F4DE90}"/>
              </a:ext>
            </a:extLst>
          </p:cNvPr>
          <p:cNvSpPr txBox="1"/>
          <p:nvPr/>
        </p:nvSpPr>
        <p:spPr>
          <a:xfrm>
            <a:off x="972416" y="424543"/>
            <a:ext cx="34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S. 91, A3: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329E51-E0F4-4E21-B8BD-AE8071EF4F90}"/>
              </a:ext>
            </a:extLst>
          </p:cNvPr>
          <p:cNvSpPr txBox="1"/>
          <p:nvPr/>
        </p:nvSpPr>
        <p:spPr>
          <a:xfrm>
            <a:off x="972416" y="4389121"/>
            <a:ext cx="9939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A4</a:t>
            </a:r>
          </a:p>
          <a:p>
            <a:r>
              <a:rPr lang="de-DE" dirty="0"/>
              <a:t>Da in einer chemischen Reaktion Atome weder verschwinden, noch neue dazu kommen, sondern lediglich umgruppiert werden, wiegen alle Atome der Ausgangsstoffe zusammen genauso viel wie alle Atome der Produkte (</a:t>
            </a:r>
            <a:r>
              <a:rPr lang="de-DE" b="1" dirty="0"/>
              <a:t>Gesetz von der Erhaltung der Masse</a:t>
            </a:r>
            <a:r>
              <a:rPr lang="de-D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8975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Breitbild</PresentationFormat>
  <Paragraphs>35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 Eysel</cp:lastModifiedBy>
  <cp:revision>38</cp:revision>
  <dcterms:created xsi:type="dcterms:W3CDTF">2019-03-24T10:58:43Z</dcterms:created>
  <dcterms:modified xsi:type="dcterms:W3CDTF">2021-04-25T06:43:40Z</dcterms:modified>
</cp:coreProperties>
</file>