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2" r:id="rId3"/>
    <p:sldId id="263" r:id="rId4"/>
    <p:sldId id="269" r:id="rId5"/>
    <p:sldId id="27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826CCE-6C26-49B3-9759-BF494EBCC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BA52AA-6FAC-42E0-BAC7-9BCEE1045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51F2D3-D201-4FD3-BB22-FA593307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2E2210-DDD2-4152-ACC9-2E2CB3E3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447464-D597-4A49-BA9A-DEBB16AF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70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1FB19-8A32-46CE-8A37-419BCDC05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A97B5C-BB80-4DE2-A734-140FA59A2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2F40D5-5BDC-4723-862E-1A9145A4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97BC70-5553-4599-8A83-0FFF32EC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B17FA3-F34B-4C4B-8EA2-EBB1CD82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95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B3DD2BE-7843-4F23-8855-69A4F8B0E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62D38B-9622-4BEF-B980-0029E8300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039853-5729-46FB-86C5-54A83EA4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BBC734-69B4-46CA-94FE-5BBA9401C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C70787-9BFF-46E2-8340-4E07F8AC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6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4E9798-E0C6-4353-9314-034287E4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777F31-AFF8-4255-A93B-CD39AC0B4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5B5909-8BBF-4940-8EAC-FEAB26CA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5640E4-A5F5-480F-9945-3738B39C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D45EBD-FD37-4F96-B4EB-DE44AB41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97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B8900C-3F35-403D-97CE-A7C920B9F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C1A1BB-C487-4D90-A963-919C3E1AD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22836A-6037-4DD7-B427-861D4622F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62C675-40D3-4DE9-9BB4-592C8754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1577EB-6BB9-488C-99E0-0B89870A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06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975FA-D122-445A-AE3D-F887166D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50F2B3-02FD-43DB-8C78-6330817F5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321449-4603-4623-A761-40FEA0CD2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F7EBF8-CAC3-4214-A6AB-17798088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82BAFE-A6EB-4B64-8DE8-CC760CA40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A0BCFC-B4B7-4A62-AB59-F36A1D22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8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E9A18-B933-4135-8E0D-539C57BD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EABD7E-7F4D-4D3A-B8A5-B7709387A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170F8F-AC11-4135-9FD2-6EAF860EB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FDE10CE-3F62-4675-88D1-CE2D247E6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C4CA64-EA18-4E6E-A220-0E9D17821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562BD2-06F1-47F5-86A4-92236FEB4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951F6A-19C1-409F-A90C-CCE80761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C378E23-6550-4D45-A096-BCB7542C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3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112E5-0354-4575-99B4-0E674EDF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421202-53DA-4B07-849B-9845472A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D228B2-8866-42C2-B95F-98B95647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9C5E8B-CD04-4C77-A52C-871C3944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04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70FF9C-B4DA-44A5-9E69-681B710A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0C1AB4-7744-4B32-9DD6-02F4BD2C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C7FECC-245B-494F-A738-D928584B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81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86E52-E11E-415F-A89B-0EF8C2EA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58DFCD-14A3-4E7F-995A-D2B35048F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43C76D-33B4-4E06-87E4-FA6D8F4AB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9D8E10-9E06-40F2-95A7-9DC02B40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2370C0-9701-4DA1-9BAA-D5016ED5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7730E2-5AFA-4A30-AD55-F3D506BF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31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95532-A7EE-4CC3-B547-35E7E923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323095-60A9-4C78-8BD8-A81E8A3CE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E0D348-0DDC-45B2-8337-11B414E2C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701FA1-383D-4C02-95E7-8B1289ACF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18A7F8-C7FE-4BCB-A2CB-3F04BDA4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A9336D-AF93-412B-8D12-C1AB9AE2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01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4271883-9BA0-48BA-8E8B-F939A415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35AF50-0737-407E-8E58-4FFDA45BF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816F23-B2A3-4BBF-8ED2-908045AB6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A95F6-B1D4-470B-A623-B0BB488A68B8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7BA7AD-059A-4B1A-8F34-F2CF858BB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DAF58A-D566-4A8D-9E08-6B07787C1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92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E0C9049-59EA-442D-A184-4A9225EE7B9D}"/>
              </a:ext>
            </a:extLst>
          </p:cNvPr>
          <p:cNvSpPr txBox="1"/>
          <p:nvPr/>
        </p:nvSpPr>
        <p:spPr>
          <a:xfrm>
            <a:off x="924128" y="1274322"/>
            <a:ext cx="9533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Aus dem Massenverhältnis bei einer Reaktion kann man berechnen, wie viele Atome jeweils miteinander reagieren (Anzahlverhältnis) und daraus die Verhältnisformel für den entstandenen Stoff berechnen: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DA534D1-7290-42B7-841F-15426049C39F}"/>
              </a:ext>
            </a:extLst>
          </p:cNvPr>
          <p:cNvSpPr txBox="1"/>
          <p:nvPr/>
        </p:nvSpPr>
        <p:spPr>
          <a:xfrm>
            <a:off x="1004422" y="3308073"/>
            <a:ext cx="8762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Beispiel: </a:t>
            </a:r>
            <a:r>
              <a:rPr lang="de-DE" sz="2800" b="1" dirty="0"/>
              <a:t>Welche Verhältnisformel hat Kupfersulfid? </a:t>
            </a:r>
          </a:p>
        </p:txBody>
      </p:sp>
    </p:spTree>
    <p:extLst>
      <p:ext uri="{BB962C8B-B14F-4D97-AF65-F5344CB8AC3E}">
        <p14:creationId xmlns:p14="http://schemas.microsoft.com/office/powerpoint/2010/main" val="41479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>
            <a:extLst>
              <a:ext uri="{FF2B5EF4-FFF2-40B4-BE49-F238E27FC236}">
                <a16:creationId xmlns:a16="http://schemas.microsoft.com/office/drawing/2014/main" id="{C7F79B9C-4D24-4067-9E45-57458220D98E}"/>
              </a:ext>
            </a:extLst>
          </p:cNvPr>
          <p:cNvSpPr txBox="1"/>
          <p:nvPr/>
        </p:nvSpPr>
        <p:spPr>
          <a:xfrm>
            <a:off x="1737339" y="689674"/>
            <a:ext cx="9709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Kupfer		+	       Schwefel			      Kupfersulfid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B5654B8-20CC-4B6E-9A30-DD6C010190FE}"/>
              </a:ext>
            </a:extLst>
          </p:cNvPr>
          <p:cNvSpPr txBox="1"/>
          <p:nvPr/>
        </p:nvSpPr>
        <p:spPr>
          <a:xfrm>
            <a:off x="9772319" y="1403102"/>
            <a:ext cx="198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Massenverhältnis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53345E1-8EA4-4ACB-ABCB-C373FFED1728}"/>
              </a:ext>
            </a:extLst>
          </p:cNvPr>
          <p:cNvSpPr txBox="1"/>
          <p:nvPr/>
        </p:nvSpPr>
        <p:spPr>
          <a:xfrm>
            <a:off x="1709197" y="2077782"/>
            <a:ext cx="2756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 (1 Kupferatom) = </a:t>
            </a:r>
            <a:r>
              <a:rPr lang="de-DE" sz="1600" b="1" dirty="0"/>
              <a:t>63,5 u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D6142A2-9BA1-4AD0-ADBC-75D844135820}"/>
              </a:ext>
            </a:extLst>
          </p:cNvPr>
          <p:cNvSpPr/>
          <p:nvPr/>
        </p:nvSpPr>
        <p:spPr>
          <a:xfrm>
            <a:off x="4752967" y="2050982"/>
            <a:ext cx="24500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/>
              <a:t>m ( 1 Schwefelatom) = </a:t>
            </a:r>
            <a:r>
              <a:rPr lang="de-DE" sz="1600" b="1" dirty="0"/>
              <a:t>32 u</a:t>
            </a:r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12F20284-5F9C-4E2F-996B-AB9A3A6A800A}"/>
              </a:ext>
            </a:extLst>
          </p:cNvPr>
          <p:cNvGrpSpPr/>
          <p:nvPr/>
        </p:nvGrpSpPr>
        <p:grpSpPr>
          <a:xfrm>
            <a:off x="1705174" y="1122559"/>
            <a:ext cx="7803259" cy="646331"/>
            <a:chOff x="1866437" y="3282850"/>
            <a:chExt cx="8527016" cy="646331"/>
          </a:xfrm>
        </p:grpSpPr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C9F774E2-43A4-49B7-8FE1-D9AD92FF279B}"/>
                </a:ext>
              </a:extLst>
            </p:cNvPr>
            <p:cNvSpPr txBox="1"/>
            <p:nvPr/>
          </p:nvSpPr>
          <p:spPr>
            <a:xfrm>
              <a:off x="1866437" y="3532982"/>
              <a:ext cx="2756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m (Kupferportion) = </a:t>
              </a:r>
              <a:r>
                <a:rPr lang="de-DE" b="1" dirty="0">
                  <a:solidFill>
                    <a:schemeClr val="accent1"/>
                  </a:solidFill>
                </a:rPr>
                <a:t>4 g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D69C08A5-9AFB-4A06-9E22-8539435A4BD2}"/>
                </a:ext>
              </a:extLst>
            </p:cNvPr>
            <p:cNvSpPr txBox="1"/>
            <p:nvPr/>
          </p:nvSpPr>
          <p:spPr>
            <a:xfrm>
              <a:off x="5085251" y="3491350"/>
              <a:ext cx="3025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m (Schwefelportion) = </a:t>
              </a:r>
              <a:r>
                <a:rPr lang="de-DE" b="1" dirty="0">
                  <a:solidFill>
                    <a:schemeClr val="accent1"/>
                  </a:solidFill>
                </a:rPr>
                <a:t>1 g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226F506D-4A86-4EB4-AFF9-8B53B2B5BB30}"/>
                </a:ext>
              </a:extLst>
            </p:cNvPr>
            <p:cNvSpPr txBox="1"/>
            <p:nvPr/>
          </p:nvSpPr>
          <p:spPr>
            <a:xfrm>
              <a:off x="9946450" y="3282850"/>
              <a:ext cx="4470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0070C0"/>
                  </a:solidFill>
                </a:rPr>
                <a:t>4</a:t>
              </a:r>
            </a:p>
            <a:p>
              <a:r>
                <a:rPr lang="de-DE" b="1" dirty="0">
                  <a:solidFill>
                    <a:srgbClr val="0070C0"/>
                  </a:solidFill>
                </a:rPr>
                <a:t>1</a:t>
              </a:r>
            </a:p>
          </p:txBody>
        </p: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27C116E8-CC9B-4047-8E1C-1DFE7739B3BF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V="1">
              <a:off x="9946450" y="3606015"/>
              <a:ext cx="30636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feld 48">
            <a:extLst>
              <a:ext uri="{FF2B5EF4-FFF2-40B4-BE49-F238E27FC236}">
                <a16:creationId xmlns:a16="http://schemas.microsoft.com/office/drawing/2014/main" id="{07A7819C-D932-4F0C-AC95-269F54AD93F1}"/>
              </a:ext>
            </a:extLst>
          </p:cNvPr>
          <p:cNvSpPr txBox="1"/>
          <p:nvPr/>
        </p:nvSpPr>
        <p:spPr>
          <a:xfrm>
            <a:off x="1181939" y="4040792"/>
            <a:ext cx="10265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 der Verbindung Kupfersulfid müssen demnach doppelt so viele Kupfer- wie </a:t>
            </a:r>
            <a:r>
              <a:rPr lang="de-DE" dirty="0" err="1"/>
              <a:t>Schwefelionen</a:t>
            </a:r>
            <a:r>
              <a:rPr lang="de-DE" dirty="0"/>
              <a:t> enthalten sein. Das </a:t>
            </a:r>
            <a:r>
              <a:rPr lang="de-DE" b="1" dirty="0"/>
              <a:t>Anzahlverhältnis</a:t>
            </a:r>
            <a:r>
              <a:rPr lang="de-DE" dirty="0"/>
              <a:t> beträgt 2:1 und die </a:t>
            </a:r>
            <a:r>
              <a:rPr lang="de-DE" b="1" dirty="0"/>
              <a:t>Verhältnisformel</a:t>
            </a:r>
            <a:r>
              <a:rPr lang="de-DE" dirty="0"/>
              <a:t> ist </a:t>
            </a:r>
            <a:r>
              <a:rPr lang="de-DE" b="1" dirty="0"/>
              <a:t>Cu</a:t>
            </a:r>
            <a:r>
              <a:rPr lang="de-DE" b="1" baseline="-25000" dirty="0"/>
              <a:t>2</a:t>
            </a:r>
            <a:r>
              <a:rPr lang="de-DE" b="1" dirty="0"/>
              <a:t>S 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5FF75705-6765-4972-9C6E-8061640A1540}"/>
              </a:ext>
            </a:extLst>
          </p:cNvPr>
          <p:cNvGrpSpPr/>
          <p:nvPr/>
        </p:nvGrpSpPr>
        <p:grpSpPr>
          <a:xfrm>
            <a:off x="2181348" y="4802223"/>
            <a:ext cx="8436253" cy="1357258"/>
            <a:chOff x="2514419" y="1307018"/>
            <a:chExt cx="8436253" cy="1357258"/>
          </a:xfrm>
        </p:grpSpPr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A83BDB12-35BB-415C-8846-B3C9C55CDC17}"/>
                </a:ext>
              </a:extLst>
            </p:cNvPr>
            <p:cNvGrpSpPr/>
            <p:nvPr/>
          </p:nvGrpSpPr>
          <p:grpSpPr>
            <a:xfrm>
              <a:off x="5165218" y="1446405"/>
              <a:ext cx="956145" cy="949938"/>
              <a:chOff x="5351688" y="1255155"/>
              <a:chExt cx="883853" cy="949938"/>
            </a:xfrm>
          </p:grpSpPr>
          <p:sp>
            <p:nvSpPr>
              <p:cNvPr id="4" name="Oval 14">
                <a:extLst>
                  <a:ext uri="{FF2B5EF4-FFF2-40B4-BE49-F238E27FC236}">
                    <a16:creationId xmlns:a16="http://schemas.microsoft.com/office/drawing/2014/main" id="{1FEA473B-E3E4-499B-B95D-01EB2D8D52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1688" y="1744718"/>
                <a:ext cx="427038" cy="460375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e-DE" altLang="de-DE" sz="2400"/>
              </a:p>
            </p:txBody>
          </p:sp>
          <p:sp>
            <p:nvSpPr>
              <p:cNvPr id="5" name="Oval 15">
                <a:extLst>
                  <a:ext uri="{FF2B5EF4-FFF2-40B4-BE49-F238E27FC236}">
                    <a16:creationId xmlns:a16="http://schemas.microsoft.com/office/drawing/2014/main" id="{1B614CF2-74DF-4E72-B493-75538E4A4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7919" y="1262742"/>
                <a:ext cx="425450" cy="460375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e-DE" altLang="de-DE" sz="2400"/>
              </a:p>
            </p:txBody>
          </p:sp>
          <p:sp>
            <p:nvSpPr>
              <p:cNvPr id="6" name="Oval 16">
                <a:extLst>
                  <a:ext uri="{FF2B5EF4-FFF2-40B4-BE49-F238E27FC236}">
                    <a16:creationId xmlns:a16="http://schemas.microsoft.com/office/drawing/2014/main" id="{900DA2CF-4F6B-4C72-B648-650544ACE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4146" y="1255155"/>
                <a:ext cx="425450" cy="458787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e-DE" altLang="de-DE" sz="2400"/>
              </a:p>
            </p:txBody>
          </p:sp>
          <p:sp>
            <p:nvSpPr>
              <p:cNvPr id="7" name="Oval 17">
                <a:extLst>
                  <a:ext uri="{FF2B5EF4-FFF2-40B4-BE49-F238E27FC236}">
                    <a16:creationId xmlns:a16="http://schemas.microsoft.com/office/drawing/2014/main" id="{2F870DB4-E7D3-4F58-8A99-B9C4FE89B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8503" y="1732045"/>
                <a:ext cx="427038" cy="458787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e-DE" altLang="de-DE" sz="2400"/>
              </a:p>
            </p:txBody>
          </p:sp>
        </p:grpSp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7F27B745-4B9A-4CBD-BD06-7F4C0D48D31E}"/>
                </a:ext>
              </a:extLst>
            </p:cNvPr>
            <p:cNvGrpSpPr/>
            <p:nvPr/>
          </p:nvGrpSpPr>
          <p:grpSpPr>
            <a:xfrm>
              <a:off x="9609662" y="1307018"/>
              <a:ext cx="1341010" cy="1357258"/>
              <a:chOff x="9609662" y="1307018"/>
              <a:chExt cx="1341010" cy="1357258"/>
            </a:xfrm>
          </p:grpSpPr>
          <p:sp>
            <p:nvSpPr>
              <p:cNvPr id="17" name="Oval 20">
                <a:extLst>
                  <a:ext uri="{FF2B5EF4-FFF2-40B4-BE49-F238E27FC236}">
                    <a16:creationId xmlns:a16="http://schemas.microsoft.com/office/drawing/2014/main" id="{9CBA58E1-391C-43DD-BCA8-4D03E8DBD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0783" y="1754539"/>
                <a:ext cx="223502" cy="22376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e-DE" altLang="de-DE" sz="2400"/>
              </a:p>
            </p:txBody>
          </p:sp>
          <p:sp>
            <p:nvSpPr>
              <p:cNvPr id="19" name="Oval 22">
                <a:extLst>
                  <a:ext uri="{FF2B5EF4-FFF2-40B4-BE49-F238E27FC236}">
                    <a16:creationId xmlns:a16="http://schemas.microsoft.com/office/drawing/2014/main" id="{CF380FA7-97E9-4E2C-AFA5-4D2AAA99E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9662" y="1307018"/>
                <a:ext cx="447003" cy="44752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e-DE" altLang="de-DE" sz="2400"/>
              </a:p>
            </p:txBody>
          </p:sp>
          <p:sp>
            <p:nvSpPr>
              <p:cNvPr id="20" name="Oval 23">
                <a:extLst>
                  <a:ext uri="{FF2B5EF4-FFF2-40B4-BE49-F238E27FC236}">
                    <a16:creationId xmlns:a16="http://schemas.microsoft.com/office/drawing/2014/main" id="{E2B7E4EE-6979-4554-B96D-D5DB703CB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0167" y="1307018"/>
                <a:ext cx="447003" cy="44752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e-DE" altLang="de-DE" sz="2400"/>
              </a:p>
            </p:txBody>
          </p:sp>
          <p:sp>
            <p:nvSpPr>
              <p:cNvPr id="21" name="Oval 24">
                <a:extLst>
                  <a:ext uri="{FF2B5EF4-FFF2-40B4-BE49-F238E27FC236}">
                    <a16:creationId xmlns:a16="http://schemas.microsoft.com/office/drawing/2014/main" id="{B6AC8C65-C5B1-4836-BA75-2C7580EA4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0167" y="1978298"/>
                <a:ext cx="447003" cy="44752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e-DE" altLang="de-DE" sz="2400"/>
              </a:p>
            </p:txBody>
          </p:sp>
          <p:sp>
            <p:nvSpPr>
              <p:cNvPr id="22" name="Oval 25">
                <a:extLst>
                  <a:ext uri="{FF2B5EF4-FFF2-40B4-BE49-F238E27FC236}">
                    <a16:creationId xmlns:a16="http://schemas.microsoft.com/office/drawing/2014/main" id="{3A28E9CC-BC9B-4F0C-B042-1C966B8E6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9662" y="1978298"/>
                <a:ext cx="447003" cy="44752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e-DE" altLang="de-DE" sz="2400"/>
              </a:p>
            </p:txBody>
          </p:sp>
          <p:sp>
            <p:nvSpPr>
              <p:cNvPr id="23" name="Oval 26">
                <a:extLst>
                  <a:ext uri="{FF2B5EF4-FFF2-40B4-BE49-F238E27FC236}">
                    <a16:creationId xmlns:a16="http://schemas.microsoft.com/office/drawing/2014/main" id="{EA610AEC-A168-42E4-90E0-ACFBDE264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56665" y="1467042"/>
                <a:ext cx="223502" cy="22376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e-DE" altLang="de-DE" sz="2400"/>
              </a:p>
            </p:txBody>
          </p:sp>
          <p:sp>
            <p:nvSpPr>
              <p:cNvPr id="24" name="Oval 27">
                <a:extLst>
                  <a:ext uri="{FF2B5EF4-FFF2-40B4-BE49-F238E27FC236}">
                    <a16:creationId xmlns:a16="http://schemas.microsoft.com/office/drawing/2014/main" id="{F4823626-2DC1-4372-9F57-2AF08A6DC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56665" y="2088322"/>
                <a:ext cx="223502" cy="22376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e-DE" altLang="de-DE" sz="2400"/>
              </a:p>
            </p:txBody>
          </p:sp>
          <p:sp>
            <p:nvSpPr>
              <p:cNvPr id="25" name="Oval 28">
                <a:extLst>
                  <a:ext uri="{FF2B5EF4-FFF2-40B4-BE49-F238E27FC236}">
                    <a16:creationId xmlns:a16="http://schemas.microsoft.com/office/drawing/2014/main" id="{60844F5A-0CE0-48EE-AB28-F3AFB0AFB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32052" y="2440516"/>
                <a:ext cx="223502" cy="22376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e-DE" altLang="de-DE" sz="2400"/>
              </a:p>
            </p:txBody>
          </p:sp>
          <p:sp>
            <p:nvSpPr>
              <p:cNvPr id="26" name="Oval 29">
                <a:extLst>
                  <a:ext uri="{FF2B5EF4-FFF2-40B4-BE49-F238E27FC236}">
                    <a16:creationId xmlns:a16="http://schemas.microsoft.com/office/drawing/2014/main" id="{86257AD7-B63E-4EC3-BFD7-2E5FB039E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7170" y="1462888"/>
                <a:ext cx="223502" cy="22376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e-DE" altLang="de-DE" sz="2400"/>
              </a:p>
            </p:txBody>
          </p:sp>
          <p:sp>
            <p:nvSpPr>
              <p:cNvPr id="27" name="Oval 30">
                <a:extLst>
                  <a:ext uri="{FF2B5EF4-FFF2-40B4-BE49-F238E27FC236}">
                    <a16:creationId xmlns:a16="http://schemas.microsoft.com/office/drawing/2014/main" id="{AFA578FD-87A0-438D-802C-E449B2F3E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02547" y="1768846"/>
                <a:ext cx="223502" cy="22376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e-DE" altLang="de-DE" sz="2400"/>
              </a:p>
            </p:txBody>
          </p:sp>
          <p:sp>
            <p:nvSpPr>
              <p:cNvPr id="28" name="Oval 31">
                <a:extLst>
                  <a:ext uri="{FF2B5EF4-FFF2-40B4-BE49-F238E27FC236}">
                    <a16:creationId xmlns:a16="http://schemas.microsoft.com/office/drawing/2014/main" id="{AB9BE57D-B740-4219-B299-B3045D6D12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7170" y="2073187"/>
                <a:ext cx="223502" cy="22376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e-DE" altLang="de-DE" sz="2400"/>
              </a:p>
            </p:txBody>
          </p:sp>
          <p:sp>
            <p:nvSpPr>
              <p:cNvPr id="29" name="Oval 32">
                <a:extLst>
                  <a:ext uri="{FF2B5EF4-FFF2-40B4-BE49-F238E27FC236}">
                    <a16:creationId xmlns:a16="http://schemas.microsoft.com/office/drawing/2014/main" id="{EEC03EC6-048A-49DF-A895-A8CFA3FD7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02547" y="2425818"/>
                <a:ext cx="223502" cy="22376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e-DE" altLang="de-DE" sz="2400"/>
              </a:p>
            </p:txBody>
          </p:sp>
        </p:grpSp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DCE560F8-CC15-4976-AFA7-CE73B1EF2884}"/>
                </a:ext>
              </a:extLst>
            </p:cNvPr>
            <p:cNvGrpSpPr/>
            <p:nvPr/>
          </p:nvGrpSpPr>
          <p:grpSpPr>
            <a:xfrm>
              <a:off x="2514419" y="1584335"/>
              <a:ext cx="716661" cy="729042"/>
              <a:chOff x="2627671" y="1709146"/>
              <a:chExt cx="716661" cy="729042"/>
            </a:xfrm>
          </p:grpSpPr>
          <p:sp>
            <p:nvSpPr>
              <p:cNvPr id="9" name="Oval 60">
                <a:extLst>
                  <a:ext uri="{FF2B5EF4-FFF2-40B4-BE49-F238E27FC236}">
                    <a16:creationId xmlns:a16="http://schemas.microsoft.com/office/drawing/2014/main" id="{D9C5089C-6DEF-4EDD-9DAE-F509CD7F7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7175" y="1968572"/>
                <a:ext cx="217488" cy="2159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e-DE" altLang="de-DE" sz="2400"/>
              </a:p>
            </p:txBody>
          </p:sp>
          <p:sp>
            <p:nvSpPr>
              <p:cNvPr id="10" name="Oval 61">
                <a:extLst>
                  <a:ext uri="{FF2B5EF4-FFF2-40B4-BE49-F238E27FC236}">
                    <a16:creationId xmlns:a16="http://schemas.microsoft.com/office/drawing/2014/main" id="{675E3C6D-CDCC-47C7-9CEE-E2C09B2E1A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8570" y="2220735"/>
                <a:ext cx="217488" cy="2159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e-DE" altLang="de-DE" sz="2400"/>
              </a:p>
            </p:txBody>
          </p:sp>
          <p:sp>
            <p:nvSpPr>
              <p:cNvPr id="11" name="Oval 62">
                <a:extLst>
                  <a:ext uri="{FF2B5EF4-FFF2-40B4-BE49-F238E27FC236}">
                    <a16:creationId xmlns:a16="http://schemas.microsoft.com/office/drawing/2014/main" id="{35671675-76A0-4BBC-93E4-401CB6E42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6607" y="1961241"/>
                <a:ext cx="217488" cy="2159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e-DE" altLang="de-DE" sz="2400"/>
              </a:p>
            </p:txBody>
          </p:sp>
          <p:sp>
            <p:nvSpPr>
              <p:cNvPr id="12" name="Oval 63">
                <a:extLst>
                  <a:ext uri="{FF2B5EF4-FFF2-40B4-BE49-F238E27FC236}">
                    <a16:creationId xmlns:a16="http://schemas.microsoft.com/office/drawing/2014/main" id="{8F93841F-8F6D-4118-A231-4A9B7EB3C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816" y="1984070"/>
                <a:ext cx="217488" cy="2159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e-DE" altLang="de-DE" sz="2400"/>
              </a:p>
            </p:txBody>
          </p:sp>
          <p:sp>
            <p:nvSpPr>
              <p:cNvPr id="13" name="Oval 64">
                <a:extLst>
                  <a:ext uri="{FF2B5EF4-FFF2-40B4-BE49-F238E27FC236}">
                    <a16:creationId xmlns:a16="http://schemas.microsoft.com/office/drawing/2014/main" id="{0AF24FA8-4DFB-4087-87B9-156031530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671" y="1713509"/>
                <a:ext cx="217488" cy="2159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e-DE" altLang="de-DE" sz="2400"/>
              </a:p>
            </p:txBody>
          </p:sp>
          <p:sp>
            <p:nvSpPr>
              <p:cNvPr id="14" name="Oval 65">
                <a:extLst>
                  <a:ext uri="{FF2B5EF4-FFF2-40B4-BE49-F238E27FC236}">
                    <a16:creationId xmlns:a16="http://schemas.microsoft.com/office/drawing/2014/main" id="{D9008010-6864-4F2E-9381-FE969E598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9218" y="1713147"/>
                <a:ext cx="217488" cy="2159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e-DE" altLang="de-DE" sz="2400"/>
              </a:p>
            </p:txBody>
          </p:sp>
          <p:sp>
            <p:nvSpPr>
              <p:cNvPr id="15" name="Oval 66">
                <a:extLst>
                  <a:ext uri="{FF2B5EF4-FFF2-40B4-BE49-F238E27FC236}">
                    <a16:creationId xmlns:a16="http://schemas.microsoft.com/office/drawing/2014/main" id="{057C551B-4BE2-43B6-BE1F-F20F253D2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7569" y="2222288"/>
                <a:ext cx="217488" cy="2159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e-DE" altLang="de-DE" sz="2400"/>
              </a:p>
            </p:txBody>
          </p:sp>
          <p:sp>
            <p:nvSpPr>
              <p:cNvPr id="16" name="Oval 67">
                <a:extLst>
                  <a:ext uri="{FF2B5EF4-FFF2-40B4-BE49-F238E27FC236}">
                    <a16:creationId xmlns:a16="http://schemas.microsoft.com/office/drawing/2014/main" id="{2FBFAF11-157A-44B9-931D-9BC79D087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844" y="1709146"/>
                <a:ext cx="217488" cy="2159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e-DE" altLang="de-DE" sz="2400"/>
              </a:p>
            </p:txBody>
          </p:sp>
        </p:grpSp>
      </p:grp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AD318414-8A96-405A-AC19-C676773133B1}"/>
              </a:ext>
            </a:extLst>
          </p:cNvPr>
          <p:cNvCxnSpPr/>
          <p:nvPr/>
        </p:nvCxnSpPr>
        <p:spPr>
          <a:xfrm>
            <a:off x="7044360" y="907494"/>
            <a:ext cx="12010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FCFC21E5-FEBB-4BB9-930A-B1F00CD79389}"/>
              </a:ext>
            </a:extLst>
          </p:cNvPr>
          <p:cNvSpPr/>
          <p:nvPr/>
        </p:nvSpPr>
        <p:spPr>
          <a:xfrm>
            <a:off x="9265961" y="4783813"/>
            <a:ext cx="670505" cy="6859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A4F2C2B-F2B6-48B2-AAD9-775A04BB09A8}"/>
              </a:ext>
            </a:extLst>
          </p:cNvPr>
          <p:cNvSpPr txBox="1"/>
          <p:nvPr/>
        </p:nvSpPr>
        <p:spPr>
          <a:xfrm>
            <a:off x="8069849" y="4861428"/>
            <a:ext cx="1392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Ionengruppe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B636898-4857-4A74-90C0-1C7AB22D8B7A}"/>
              </a:ext>
            </a:extLst>
          </p:cNvPr>
          <p:cNvSpPr txBox="1"/>
          <p:nvPr/>
        </p:nvSpPr>
        <p:spPr>
          <a:xfrm>
            <a:off x="294303" y="175767"/>
            <a:ext cx="4849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Welche Verhältnisformel hat Kupfersulfid? </a:t>
            </a:r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560DB088-6788-4CF0-A2A2-0F62197AD875}"/>
              </a:ext>
            </a:extLst>
          </p:cNvPr>
          <p:cNvGrpSpPr/>
          <p:nvPr/>
        </p:nvGrpSpPr>
        <p:grpSpPr>
          <a:xfrm>
            <a:off x="10422846" y="315395"/>
            <a:ext cx="1719780" cy="842039"/>
            <a:chOff x="8832715" y="845253"/>
            <a:chExt cx="2169268" cy="1099268"/>
          </a:xfrm>
        </p:grpSpPr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57E49BCC-CCCF-4B08-93A6-4E00573401A1}"/>
                </a:ext>
              </a:extLst>
            </p:cNvPr>
            <p:cNvSpPr txBox="1"/>
            <p:nvPr/>
          </p:nvSpPr>
          <p:spPr>
            <a:xfrm>
              <a:off x="8832715" y="1126512"/>
              <a:ext cx="2169268" cy="683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i="1" dirty="0">
                  <a:solidFill>
                    <a:schemeClr val="accent1"/>
                  </a:solidFill>
                </a:rPr>
                <a:t>Ergebnis aus dem Experiment</a:t>
              </a:r>
            </a:p>
          </p:txBody>
        </p:sp>
        <p:sp>
          <p:nvSpPr>
            <p:cNvPr id="63" name="Denkblase: wolkenförmig 62">
              <a:extLst>
                <a:ext uri="{FF2B5EF4-FFF2-40B4-BE49-F238E27FC236}">
                  <a16:creationId xmlns:a16="http://schemas.microsoft.com/office/drawing/2014/main" id="{169517E9-1C23-4560-8C94-50481E2DEECF}"/>
                </a:ext>
              </a:extLst>
            </p:cNvPr>
            <p:cNvSpPr/>
            <p:nvPr/>
          </p:nvSpPr>
          <p:spPr>
            <a:xfrm>
              <a:off x="8867847" y="845253"/>
              <a:ext cx="2134136" cy="1099268"/>
            </a:xfrm>
            <a:prstGeom prst="cloudCallout">
              <a:avLst>
                <a:gd name="adj1" fmla="val -103600"/>
                <a:gd name="adj2" fmla="val 7128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2A2636A0-02CB-4B8A-9A0A-2C03BD52C11B}"/>
                  </a:ext>
                </a:extLst>
              </p:cNvPr>
              <p:cNvSpPr txBox="1"/>
              <p:nvPr/>
            </p:nvSpPr>
            <p:spPr>
              <a:xfrm>
                <a:off x="1373415" y="2656598"/>
                <a:ext cx="3411743" cy="1180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6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N(</a:t>
                </a:r>
                <a:r>
                  <a:rPr lang="de-DE" sz="1600" b="1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Cu</a:t>
                </a:r>
                <a:r>
                  <a:rPr lang="de-DE" sz="16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-Atome) </a:t>
                </a:r>
                <a:r>
                  <a:rPr lang="de-DE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:r>
                  <a:rPr lang="de-DE" sz="105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de-DE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𝟒</m:t>
                        </m:r>
                        <m:r>
                          <a:rPr lang="de-DE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de-DE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𝒈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 </m:t>
                        </m:r>
                        <m:r>
                          <a:rPr lang="de-DE" sz="16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𝟔𝟑</m:t>
                        </m:r>
                        <m:r>
                          <a:rPr lang="de-DE" sz="16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de-DE" sz="16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𝟓</m:t>
                        </m:r>
                        <m:r>
                          <a:rPr lang="de-DE" sz="16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de-DE" sz="16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𝒖</m:t>
                        </m:r>
                      </m:den>
                    </m:f>
                    <m:r>
                      <a:rPr lang="de-DE" sz="1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=</m:t>
                    </m:r>
                    <m:r>
                      <a:rPr lang="de-DE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f>
                      <m:fPr>
                        <m:ctrlPr>
                          <a:rPr lang="de-D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4 </m:t>
                        </m:r>
                        <m:r>
                          <a:rPr lang="de-D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𝑔</m:t>
                        </m:r>
                      </m:num>
                      <m:den>
                        <m:f>
                          <m:fPr>
                            <m:ctrlPr>
                              <a:rPr lang="de-D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de-DE" sz="2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63,5</m:t>
                            </m:r>
                          </m:num>
                          <m:den>
                            <m:r>
                              <a:rPr lang="de-D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6⋅</m:t>
                            </m:r>
                            <m:sSup>
                              <m:sSupPr>
                                <m:ctrlPr>
                                  <a:rPr lang="de-DE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de-DE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de-DE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23</m:t>
                                </m:r>
                              </m:sup>
                            </m:sSup>
                          </m:den>
                        </m:f>
                        <m:r>
                          <a:rPr lang="de-DE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de-D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𝑔</m:t>
                        </m:r>
                      </m:den>
                    </m:f>
                  </m:oMath>
                </a14:m>
                <a:endParaRPr lang="de-DE" sz="1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1800"/>
                  </a:spcBef>
                </a:pPr>
                <a:r>
                  <a:rPr lang="de-DE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  </a:t>
                </a:r>
                <a:r>
                  <a:rPr lang="de-DE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= </a:t>
                </a:r>
                <a:r>
                  <a:rPr lang="de-DE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3,8 · 10</a:t>
                </a:r>
                <a:r>
                  <a:rPr lang="de-DE" b="1" baseline="30000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22</a:t>
                </a:r>
                <a:r>
                  <a:rPr lang="de-DE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</a:t>
                </a:r>
                <a:r>
                  <a:rPr lang="de-DE" b="1" dirty="0" err="1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Cu</a:t>
                </a:r>
                <a:r>
                  <a:rPr lang="de-DE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-Atome</a:t>
                </a:r>
                <a:r>
                  <a:rPr lang="de-DE" b="1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</a:t>
                </a:r>
                <a:endParaRPr lang="de-DE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2A2636A0-02CB-4B8A-9A0A-2C03BD52C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415" y="2656598"/>
                <a:ext cx="3411743" cy="1180644"/>
              </a:xfrm>
              <a:prstGeom prst="rect">
                <a:avLst/>
              </a:prstGeom>
              <a:blipFill>
                <a:blip r:embed="rId2"/>
                <a:stretch>
                  <a:fillRect l="-893" r="-179" b="-77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4CD88E65-92BE-47A5-9675-20BC2B225BA2}"/>
                  </a:ext>
                </a:extLst>
              </p:cNvPr>
              <p:cNvSpPr txBox="1"/>
              <p:nvPr/>
            </p:nvSpPr>
            <p:spPr>
              <a:xfrm>
                <a:off x="4802663" y="2656886"/>
                <a:ext cx="3260577" cy="1177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6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N(S-Atome) </a:t>
                </a:r>
                <a:r>
                  <a:rPr lang="de-DE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:r>
                  <a:rPr lang="de-DE" sz="105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1 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𝑔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32 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𝑢</m:t>
                        </m:r>
                      </m:den>
                    </m:f>
                    <m:r>
                      <a:rPr lang="de-DE" sz="1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=</m:t>
                    </m:r>
                    <m:r>
                      <a:rPr lang="de-DE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f>
                      <m:fPr>
                        <m:ctrlPr>
                          <a:rPr lang="de-D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1 </m:t>
                        </m:r>
                        <m:r>
                          <a:rPr lang="de-D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𝑔</m:t>
                        </m:r>
                      </m:num>
                      <m:den>
                        <m:f>
                          <m:fPr>
                            <m:ctrlPr>
                              <a:rPr lang="de-D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de-DE" sz="2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32</m:t>
                            </m:r>
                          </m:num>
                          <m:den>
                            <m:r>
                              <a:rPr lang="de-DE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6⋅</m:t>
                            </m:r>
                            <m:sSup>
                              <m:sSupPr>
                                <m:ctrlPr>
                                  <a:rPr lang="de-DE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de-DE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de-DE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23</m:t>
                                </m:r>
                              </m:sup>
                            </m:sSup>
                          </m:den>
                        </m:f>
                        <m:r>
                          <a:rPr lang="de-DE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de-DE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𝑔</m:t>
                        </m:r>
                      </m:den>
                    </m:f>
                  </m:oMath>
                </a14:m>
                <a:endParaRPr lang="de-DE" sz="1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1800"/>
                  </a:spcBef>
                </a:pPr>
                <a:r>
                  <a:rPr lang="de-DE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</a:t>
                </a:r>
                <a:r>
                  <a:rPr lang="de-DE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= </a:t>
                </a:r>
                <a:r>
                  <a:rPr lang="de-DE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1,8 · 10</a:t>
                </a:r>
                <a:r>
                  <a:rPr lang="de-DE" b="1" baseline="30000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22</a:t>
                </a:r>
                <a:r>
                  <a:rPr lang="de-DE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S-Atome</a:t>
                </a:r>
                <a:r>
                  <a:rPr lang="de-DE" b="1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</a:t>
                </a:r>
                <a:endParaRPr lang="de-DE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4CD88E65-92BE-47A5-9675-20BC2B225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63" y="2656886"/>
                <a:ext cx="3260577" cy="1177374"/>
              </a:xfrm>
              <a:prstGeom prst="rect">
                <a:avLst/>
              </a:prstGeom>
              <a:blipFill>
                <a:blip r:embed="rId3"/>
                <a:stretch>
                  <a:fillRect l="-1121" b="-72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1A0E2C98-F074-4323-A294-53CA9FC55814}"/>
                  </a:ext>
                </a:extLst>
              </p:cNvPr>
              <p:cNvSpPr txBox="1"/>
              <p:nvPr/>
            </p:nvSpPr>
            <p:spPr>
              <a:xfrm>
                <a:off x="8169277" y="2621491"/>
                <a:ext cx="3652889" cy="62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𝑪𝒖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𝑨𝒕𝒐𝒎𝒆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𝑨𝒕𝒐𝒎𝒆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de-DE" dirty="0"/>
                  <a:t> =</a:t>
                </a:r>
                <a:r>
                  <a:rPr lang="de-DE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8⋅</m:t>
                        </m:r>
                        <m:sSup>
                          <m:sSupPr>
                            <m:ctrlPr>
                              <a:rPr lang="de-DE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p>
                        </m:sSup>
                      </m:num>
                      <m:den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1,8⋅</m:t>
                        </m:r>
                        <m:sSup>
                          <m:sSupPr>
                            <m:ctrlPr>
                              <a:rPr lang="de-DE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p>
                        </m:sSup>
                      </m:den>
                    </m:f>
                  </m:oMath>
                </a14:m>
                <a:r>
                  <a:rPr lang="de-DE" dirty="0"/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de-DE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de-DE" b="1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1A0E2C98-F074-4323-A294-53CA9FC55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277" y="2621491"/>
                <a:ext cx="3652889" cy="624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feld 38">
            <a:extLst>
              <a:ext uri="{FF2B5EF4-FFF2-40B4-BE49-F238E27FC236}">
                <a16:creationId xmlns:a16="http://schemas.microsoft.com/office/drawing/2014/main" id="{C2A3D77F-0668-4878-9D27-6269655F8934}"/>
              </a:ext>
            </a:extLst>
          </p:cNvPr>
          <p:cNvSpPr txBox="1"/>
          <p:nvPr/>
        </p:nvSpPr>
        <p:spPr>
          <a:xfrm>
            <a:off x="9835345" y="3361320"/>
            <a:ext cx="1838598" cy="369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Anzahlverhältnis</a:t>
            </a:r>
          </a:p>
        </p:txBody>
      </p:sp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4B39EF27-A05D-4986-8051-A864745B86B7}"/>
              </a:ext>
            </a:extLst>
          </p:cNvPr>
          <p:cNvSpPr/>
          <p:nvPr/>
        </p:nvSpPr>
        <p:spPr>
          <a:xfrm>
            <a:off x="294303" y="4208510"/>
            <a:ext cx="790391" cy="2484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AB0E9A6-2E21-49C2-932E-2F109A34FB9B}"/>
              </a:ext>
            </a:extLst>
          </p:cNvPr>
          <p:cNvSpPr txBox="1"/>
          <p:nvPr/>
        </p:nvSpPr>
        <p:spPr>
          <a:xfrm>
            <a:off x="3668060" y="5120950"/>
            <a:ext cx="30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9D8DDB42-86F8-4D98-AC9C-D8EA222F50EF}"/>
              </a:ext>
            </a:extLst>
          </p:cNvPr>
          <p:cNvCxnSpPr/>
          <p:nvPr/>
        </p:nvCxnSpPr>
        <p:spPr>
          <a:xfrm>
            <a:off x="6601388" y="5336464"/>
            <a:ext cx="1643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58E7F066-DEE1-4C6A-976B-31300567901C}"/>
              </a:ext>
            </a:extLst>
          </p:cNvPr>
          <p:cNvSpPr txBox="1"/>
          <p:nvPr/>
        </p:nvSpPr>
        <p:spPr>
          <a:xfrm>
            <a:off x="1567889" y="6065127"/>
            <a:ext cx="2498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 g Kupfer oder</a:t>
            </a:r>
          </a:p>
          <a:p>
            <a:r>
              <a:rPr lang="de-DE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3,8 · 10</a:t>
            </a:r>
            <a:r>
              <a:rPr lang="de-DE" baseline="30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22</a:t>
            </a:r>
            <a:r>
              <a:rPr lang="de-DE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de-DE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</a:t>
            </a:r>
            <a:r>
              <a:rPr lang="de-DE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-Atome</a:t>
            </a:r>
            <a:endParaRPr lang="de-DE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BC985A36-F7F2-4BA4-8C42-3EF0AC113E24}"/>
              </a:ext>
            </a:extLst>
          </p:cNvPr>
          <p:cNvSpPr txBox="1"/>
          <p:nvPr/>
        </p:nvSpPr>
        <p:spPr>
          <a:xfrm>
            <a:off x="4513220" y="6047369"/>
            <a:ext cx="2498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 g Schwefel oder</a:t>
            </a:r>
          </a:p>
          <a:p>
            <a:r>
              <a:rPr lang="de-DE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1,8 · 10</a:t>
            </a:r>
            <a:r>
              <a:rPr lang="de-DE" baseline="30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22</a:t>
            </a:r>
            <a:r>
              <a:rPr lang="de-DE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S-Atome</a:t>
            </a:r>
            <a:endParaRPr lang="de-DE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8E5B69BA-C169-4DCD-8FAE-851BBE3FC167}"/>
              </a:ext>
            </a:extLst>
          </p:cNvPr>
          <p:cNvSpPr txBox="1"/>
          <p:nvPr/>
        </p:nvSpPr>
        <p:spPr>
          <a:xfrm>
            <a:off x="8732721" y="6203802"/>
            <a:ext cx="3166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5g Kupfersulfid mit der </a:t>
            </a:r>
            <a:r>
              <a:rPr lang="de-DE" b="1" dirty="0"/>
              <a:t>Verhältnisformel Cu</a:t>
            </a:r>
            <a:r>
              <a:rPr lang="de-DE" b="1" baseline="-25000" dirty="0"/>
              <a:t>2</a:t>
            </a:r>
            <a:r>
              <a:rPr lang="de-DE" b="1" dirty="0"/>
              <a:t>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C50B403-26FC-4B12-9D92-34356D254796}"/>
              </a:ext>
            </a:extLst>
          </p:cNvPr>
          <p:cNvSpPr txBox="1"/>
          <p:nvPr/>
        </p:nvSpPr>
        <p:spPr>
          <a:xfrm>
            <a:off x="49372" y="1232164"/>
            <a:ext cx="1417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rgbClr val="0070C0"/>
                </a:solidFill>
              </a:rPr>
              <a:t>Masse der Stoffportion: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AC041272-C243-4A3E-98D0-58E35F2D3F68}"/>
              </a:ext>
            </a:extLst>
          </p:cNvPr>
          <p:cNvSpPr txBox="1"/>
          <p:nvPr/>
        </p:nvSpPr>
        <p:spPr>
          <a:xfrm>
            <a:off x="77316" y="1967742"/>
            <a:ext cx="1417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Masse eines Atoms: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F55C0A12-6FE4-46E5-8163-7797466BD8CD}"/>
              </a:ext>
            </a:extLst>
          </p:cNvPr>
          <p:cNvSpPr txBox="1"/>
          <p:nvPr/>
        </p:nvSpPr>
        <p:spPr>
          <a:xfrm>
            <a:off x="25006" y="2766476"/>
            <a:ext cx="1333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rgbClr val="FF0000"/>
                </a:solidFill>
              </a:rPr>
              <a:t>Anzahl der Atome in der Stoffportion: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70C84497-587B-4D2D-A742-0C4E30C1E18B}"/>
              </a:ext>
            </a:extLst>
          </p:cNvPr>
          <p:cNvCxnSpPr>
            <a:cxnSpLocks/>
          </p:cNvCxnSpPr>
          <p:nvPr/>
        </p:nvCxnSpPr>
        <p:spPr>
          <a:xfrm>
            <a:off x="77316" y="1891655"/>
            <a:ext cx="11470250" cy="2314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C34E2ED7-E607-41E6-8EB8-82E61E6C7909}"/>
              </a:ext>
            </a:extLst>
          </p:cNvPr>
          <p:cNvCxnSpPr>
            <a:cxnSpLocks/>
          </p:cNvCxnSpPr>
          <p:nvPr/>
        </p:nvCxnSpPr>
        <p:spPr>
          <a:xfrm>
            <a:off x="1282418" y="1151339"/>
            <a:ext cx="48929" cy="269039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84FEDA79-B686-4294-9408-59CCE81A4E5C}"/>
              </a:ext>
            </a:extLst>
          </p:cNvPr>
          <p:cNvCxnSpPr>
            <a:cxnSpLocks/>
          </p:cNvCxnSpPr>
          <p:nvPr/>
        </p:nvCxnSpPr>
        <p:spPr>
          <a:xfrm>
            <a:off x="4678725" y="1151339"/>
            <a:ext cx="8796" cy="27136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4DE54D49-2632-40D1-828E-DB37762D3AE5}"/>
              </a:ext>
            </a:extLst>
          </p:cNvPr>
          <p:cNvCxnSpPr>
            <a:cxnSpLocks/>
          </p:cNvCxnSpPr>
          <p:nvPr/>
        </p:nvCxnSpPr>
        <p:spPr>
          <a:xfrm>
            <a:off x="8071640" y="1151339"/>
            <a:ext cx="0" cy="265589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6DFAC063-E668-4D41-BD94-8FAB390C180E}"/>
              </a:ext>
            </a:extLst>
          </p:cNvPr>
          <p:cNvCxnSpPr>
            <a:cxnSpLocks/>
          </p:cNvCxnSpPr>
          <p:nvPr/>
        </p:nvCxnSpPr>
        <p:spPr>
          <a:xfrm>
            <a:off x="77316" y="2523536"/>
            <a:ext cx="11470250" cy="2314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B67DEAD-2A8A-4733-AADD-4EBB8E757198}"/>
              </a:ext>
            </a:extLst>
          </p:cNvPr>
          <p:cNvGrpSpPr/>
          <p:nvPr/>
        </p:nvGrpSpPr>
        <p:grpSpPr>
          <a:xfrm>
            <a:off x="8156789" y="1787322"/>
            <a:ext cx="1719780" cy="724145"/>
            <a:chOff x="8059935" y="1236568"/>
            <a:chExt cx="2169268" cy="945359"/>
          </a:xfrm>
        </p:grpSpPr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8B50DF06-856A-4225-AD0D-6A0F0CB99CD2}"/>
                </a:ext>
              </a:extLst>
            </p:cNvPr>
            <p:cNvSpPr txBox="1"/>
            <p:nvPr/>
          </p:nvSpPr>
          <p:spPr>
            <a:xfrm>
              <a:off x="8059935" y="1397637"/>
              <a:ext cx="2169268" cy="683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i="1" dirty="0">
                  <a:solidFill>
                    <a:schemeClr val="accent1"/>
                  </a:solidFill>
                </a:rPr>
                <a:t>Im Periodensystem nachschauen</a:t>
              </a:r>
            </a:p>
          </p:txBody>
        </p:sp>
        <p:sp>
          <p:nvSpPr>
            <p:cNvPr id="80" name="Denkblase: wolkenförmig 79">
              <a:extLst>
                <a:ext uri="{FF2B5EF4-FFF2-40B4-BE49-F238E27FC236}">
                  <a16:creationId xmlns:a16="http://schemas.microsoft.com/office/drawing/2014/main" id="{36A0810A-2A33-4764-9A0F-79AB5C489C0F}"/>
                </a:ext>
              </a:extLst>
            </p:cNvPr>
            <p:cNvSpPr/>
            <p:nvPr/>
          </p:nvSpPr>
          <p:spPr>
            <a:xfrm>
              <a:off x="8077501" y="1236568"/>
              <a:ext cx="2134136" cy="945359"/>
            </a:xfrm>
            <a:prstGeom prst="cloudCallout">
              <a:avLst>
                <a:gd name="adj1" fmla="val -106174"/>
                <a:gd name="adj2" fmla="val 1423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25228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6" grpId="0"/>
      <p:bldP spid="2" grpId="0"/>
      <p:bldP spid="30" grpId="0"/>
      <p:bldP spid="49" grpId="0"/>
      <p:bldP spid="51" grpId="0" animBg="1"/>
      <p:bldP spid="52" grpId="0"/>
      <p:bldP spid="64" grpId="0"/>
      <p:bldP spid="65" grpId="0"/>
      <p:bldP spid="18" grpId="0"/>
      <p:bldP spid="39" grpId="0"/>
      <p:bldP spid="41" grpId="0" animBg="1"/>
      <p:bldP spid="43" grpId="0"/>
      <p:bldP spid="69" grpId="0"/>
      <p:bldP spid="70" grpId="0"/>
      <p:bldP spid="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AFD5E6A-4AEC-48EE-AFBF-C768C822F8A0}"/>
              </a:ext>
            </a:extLst>
          </p:cNvPr>
          <p:cNvSpPr txBox="1"/>
          <p:nvPr/>
        </p:nvSpPr>
        <p:spPr>
          <a:xfrm>
            <a:off x="914400" y="818865"/>
            <a:ext cx="1000835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u="sng" dirty="0"/>
              <a:t>Merke</a:t>
            </a:r>
            <a:r>
              <a:rPr lang="de-DE" sz="2800" dirty="0"/>
              <a:t>:</a:t>
            </a:r>
          </a:p>
          <a:p>
            <a:r>
              <a:rPr lang="de-DE" sz="2800" dirty="0"/>
              <a:t>Bei chemischen Reaktionen gilt das </a:t>
            </a:r>
            <a:r>
              <a:rPr lang="de-DE" sz="2800" u="sng" dirty="0">
                <a:solidFill>
                  <a:srgbClr val="FF0000"/>
                </a:solidFill>
              </a:rPr>
              <a:t>Gesetz von der Erhaltung der Masse</a:t>
            </a:r>
            <a:r>
              <a:rPr lang="de-DE" sz="2800" dirty="0"/>
              <a:t>. Die Ausgangsstoffe reagieren dabei in einem </a:t>
            </a:r>
            <a:r>
              <a:rPr lang="de-DE" sz="2800" u="sng" dirty="0">
                <a:solidFill>
                  <a:srgbClr val="FF0000"/>
                </a:solidFill>
              </a:rPr>
              <a:t>bestimmten Massenverhältnis </a:t>
            </a:r>
            <a:r>
              <a:rPr lang="de-DE" sz="2800" dirty="0"/>
              <a:t>miteinander. </a:t>
            </a:r>
          </a:p>
          <a:p>
            <a:r>
              <a:rPr lang="de-DE" sz="2800" dirty="0"/>
              <a:t>Die Atome der an der Reaktion beteiligten Elemente verbinden sich in einem </a:t>
            </a:r>
            <a:r>
              <a:rPr lang="de-DE" sz="2800" u="sng" dirty="0">
                <a:solidFill>
                  <a:srgbClr val="FF0000"/>
                </a:solidFill>
              </a:rPr>
              <a:t>bestimmten Anzahlverhältnis.</a:t>
            </a:r>
          </a:p>
          <a:p>
            <a:endParaRPr lang="de-DE" sz="2800" dirty="0"/>
          </a:p>
          <a:p>
            <a:r>
              <a:rPr lang="de-DE" sz="2800" dirty="0"/>
              <a:t>Jeder Reinstoff besitzt ein ganz bestimmtes Anzahlverhältnis der beteiligten Elemente. Es wird in der Verhältnis- oder der Molekülformel ausgedrückt. </a:t>
            </a:r>
          </a:p>
        </p:txBody>
      </p:sp>
    </p:spTree>
    <p:extLst>
      <p:ext uri="{BB962C8B-B14F-4D97-AF65-F5344CB8AC3E}">
        <p14:creationId xmlns:p14="http://schemas.microsoft.com/office/powerpoint/2010/main" val="204836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DD04D83-ACEF-463B-B0BE-731486B21B3D}"/>
              </a:ext>
            </a:extLst>
          </p:cNvPr>
          <p:cNvSpPr txBox="1"/>
          <p:nvPr/>
        </p:nvSpPr>
        <p:spPr>
          <a:xfrm>
            <a:off x="452846" y="243840"/>
            <a:ext cx="6949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Berechnung des Massenverhältnisses aus der Verhältnisformel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FAE6733-F55B-4753-BB4F-1C0B6698EB29}"/>
              </a:ext>
            </a:extLst>
          </p:cNvPr>
          <p:cNvSpPr txBox="1"/>
          <p:nvPr/>
        </p:nvSpPr>
        <p:spPr>
          <a:xfrm>
            <a:off x="452846" y="756577"/>
            <a:ext cx="10110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Beispiel</a:t>
            </a:r>
            <a:r>
              <a:rPr lang="de-DE" dirty="0"/>
              <a:t>: Die Verhältnisformel von Silbersulfid ist Ag</a:t>
            </a:r>
            <a:r>
              <a:rPr lang="de-DE" baseline="-25000" dirty="0"/>
              <a:t>2</a:t>
            </a:r>
            <a:r>
              <a:rPr lang="de-DE" dirty="0"/>
              <a:t>S. Wie groß ist das Massenverhältnis zwischen den Elementen Silber und Schwefel bei der Reaktion?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A810B7AE-2854-4FC8-BCB3-CAFF5C8BDA3A}"/>
                  </a:ext>
                </a:extLst>
              </p:cNvPr>
              <p:cNvSpPr txBox="1"/>
              <p:nvPr/>
            </p:nvSpPr>
            <p:spPr>
              <a:xfrm>
                <a:off x="4513395" y="1720623"/>
                <a:ext cx="3652889" cy="62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de-DE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b="1" i="1" smtClean="0">
                            <a:latin typeface="Cambria Math" panose="02040503050406030204" pitchFamily="18" charset="0"/>
                          </a:rPr>
                          <m:t>𝑨𝒈</m:t>
                        </m:r>
                        <m:r>
                          <a:rPr lang="de-DE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2000" b="1" i="1" smtClean="0">
                            <a:latin typeface="Cambria Math" panose="02040503050406030204" pitchFamily="18" charset="0"/>
                          </a:rPr>
                          <m:t>𝑨𝒕𝒐𝒎𝒆</m:t>
                        </m:r>
                        <m:r>
                          <a:rPr lang="de-DE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sz="20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de-DE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de-DE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2000" b="1" i="1" smtClean="0">
                            <a:latin typeface="Cambria Math" panose="02040503050406030204" pitchFamily="18" charset="0"/>
                          </a:rPr>
                          <m:t>𝑨𝒕𝒐𝒎𝒆</m:t>
                        </m:r>
                        <m:r>
                          <a:rPr lang="de-DE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de-DE" dirty="0"/>
                  <a:t> = </a:t>
                </a:r>
                <a:r>
                  <a:rPr lang="de-DE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de-DE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de-DE" b="1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A810B7AE-2854-4FC8-BCB3-CAFF5C8BD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395" y="1720623"/>
                <a:ext cx="3652889" cy="6240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3650EFB0-C3F1-46CA-AF56-13F4F36E6C6E}"/>
              </a:ext>
            </a:extLst>
          </p:cNvPr>
          <p:cNvSpPr txBox="1"/>
          <p:nvPr/>
        </p:nvSpPr>
        <p:spPr>
          <a:xfrm>
            <a:off x="452846" y="1720623"/>
            <a:ext cx="3587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Aus der Verhältnisformel </a:t>
            </a:r>
            <a:r>
              <a:rPr lang="de-DE" dirty="0">
                <a:solidFill>
                  <a:srgbClr val="FF0000"/>
                </a:solidFill>
              </a:rPr>
              <a:t>Ag</a:t>
            </a:r>
            <a:r>
              <a:rPr lang="de-DE" baseline="-25000" dirty="0">
                <a:solidFill>
                  <a:srgbClr val="FF0000"/>
                </a:solidFill>
              </a:rPr>
              <a:t>2</a:t>
            </a:r>
            <a:r>
              <a:rPr lang="de-DE" dirty="0">
                <a:solidFill>
                  <a:srgbClr val="FF0000"/>
                </a:solidFill>
              </a:rPr>
              <a:t>S</a:t>
            </a:r>
            <a:r>
              <a:rPr lang="de-DE" dirty="0"/>
              <a:t> das Anzahlverhältnis ermitteln: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F047522-0FF3-41AA-B541-29AFADE081EE}"/>
              </a:ext>
            </a:extLst>
          </p:cNvPr>
          <p:cNvSpPr txBox="1"/>
          <p:nvPr/>
        </p:nvSpPr>
        <p:spPr>
          <a:xfrm>
            <a:off x="452845" y="2948132"/>
            <a:ext cx="3587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Aus dem Anzahlverhältnis das Atommassenverhältnis ermitteln: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A8F21B1-2DEA-4668-974F-4AD57D65FF20}"/>
                  </a:ext>
                </a:extLst>
              </p:cNvPr>
              <p:cNvSpPr txBox="1"/>
              <p:nvPr/>
            </p:nvSpPr>
            <p:spPr>
              <a:xfrm>
                <a:off x="4513395" y="2948132"/>
                <a:ext cx="413773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de-DE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𝑨𝒈</m:t>
                          </m:r>
                        </m:e>
                      </m:d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𝑨𝒈</m:t>
                          </m:r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𝑨𝒕𝒐𝒎𝒆</m:t>
                          </m:r>
                        </m:e>
                      </m:d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·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𝑨𝒈</m:t>
                          </m:r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𝑨𝒕𝒐𝒎</m:t>
                          </m:r>
                        </m:e>
                      </m:d>
                    </m:oMath>
                  </m:oMathPara>
                </a14:m>
                <a:endParaRPr lang="de-DE" sz="1600" b="1" dirty="0"/>
              </a:p>
              <a:p>
                <a:r>
                  <a:rPr lang="de-DE" sz="1600" b="1" dirty="0"/>
                  <a:t>                  =   2  · 107,87 u      =   </a:t>
                </a:r>
                <a:r>
                  <a:rPr lang="de-DE" sz="1600" b="1" dirty="0">
                    <a:solidFill>
                      <a:srgbClr val="FF0000"/>
                    </a:solidFill>
                  </a:rPr>
                  <a:t>215,74 u</a:t>
                </a: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A8F21B1-2DEA-4668-974F-4AD57D65F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395" y="2948132"/>
                <a:ext cx="4137736" cy="492443"/>
              </a:xfrm>
              <a:prstGeom prst="rect">
                <a:avLst/>
              </a:prstGeom>
              <a:blipFill>
                <a:blip r:embed="rId3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B042DC8C-14CD-4545-89EC-BA819831E75A}"/>
                  </a:ext>
                </a:extLst>
              </p:cNvPr>
              <p:cNvSpPr txBox="1"/>
              <p:nvPr/>
            </p:nvSpPr>
            <p:spPr>
              <a:xfrm>
                <a:off x="4513395" y="3797780"/>
                <a:ext cx="36953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de-DE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𝑨𝒕𝒐𝒎𝒆</m:t>
                          </m:r>
                        </m:e>
                      </m:d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·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𝑨𝒕𝒐𝒎</m:t>
                          </m:r>
                        </m:e>
                      </m:d>
                    </m:oMath>
                  </m:oMathPara>
                </a14:m>
                <a:endParaRPr lang="de-DE" sz="1600" b="1" dirty="0"/>
              </a:p>
              <a:p>
                <a:r>
                  <a:rPr lang="de-DE" sz="1600" b="1" dirty="0"/>
                  <a:t>                  =   1  · 32,1 u      =   </a:t>
                </a:r>
                <a:r>
                  <a:rPr lang="de-DE" sz="1600" b="1" dirty="0">
                    <a:solidFill>
                      <a:srgbClr val="FF0000"/>
                    </a:solidFill>
                  </a:rPr>
                  <a:t>32,1 u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B042DC8C-14CD-4545-89EC-BA819831E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395" y="3797780"/>
                <a:ext cx="3695371" cy="492443"/>
              </a:xfrm>
              <a:prstGeom prst="rect">
                <a:avLst/>
              </a:prstGeom>
              <a:blipFill>
                <a:blip r:embed="rId4"/>
                <a:stretch>
                  <a:fillRect b="-234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161B7C5-1968-4436-81AE-D3F75A357CE9}"/>
                  </a:ext>
                </a:extLst>
              </p:cNvPr>
              <p:cNvSpPr txBox="1"/>
              <p:nvPr/>
            </p:nvSpPr>
            <p:spPr>
              <a:xfrm>
                <a:off x="4513395" y="4647428"/>
                <a:ext cx="5495109" cy="68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de-DE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𝑨𝒈</m:t>
                            </m:r>
                          </m:e>
                        </m:d>
                      </m:num>
                      <m:den>
                        <m:r>
                          <a:rPr lang="de-DE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de-DE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d>
                      </m:den>
                    </m:f>
                  </m:oMath>
                </a14:m>
                <a:r>
                  <a:rPr lang="de-DE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1" i="1" smtClean="0">
                            <a:latin typeface="Cambria Math" panose="02040503050406030204" pitchFamily="18" charset="0"/>
                          </a:rPr>
                          <m:t>𝟐𝟏𝟓</m:t>
                        </m:r>
                        <m:r>
                          <a:rPr lang="de-DE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400" b="1" i="1" smtClean="0">
                            <a:latin typeface="Cambria Math" panose="02040503050406030204" pitchFamily="18" charset="0"/>
                          </a:rPr>
                          <m:t>𝟕𝟒</m:t>
                        </m:r>
                        <m:r>
                          <a:rPr lang="de-DE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num>
                      <m:den>
                        <m:r>
                          <a:rPr lang="de-DE" sz="2400" b="1" i="1" smtClean="0">
                            <a:latin typeface="Cambria Math" panose="02040503050406030204" pitchFamily="18" charset="0"/>
                          </a:rPr>
                          <m:t>𝟑𝟐</m:t>
                        </m:r>
                        <m:r>
                          <a:rPr lang="de-DE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de-DE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den>
                    </m:f>
                  </m:oMath>
                </a14:m>
                <a:r>
                  <a:rPr lang="de-DE" sz="2400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de-DE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4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de-DE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de-DE" sz="2400" b="1" dirty="0"/>
                  <a:t>  </a:t>
                </a:r>
                <a14:m>
                  <m:oMath xmlns:m="http://schemas.openxmlformats.org/officeDocument/2006/math">
                    <m:r>
                      <a:rPr lang="de-DE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  <m:f>
                      <m:fPr>
                        <m:ctrlPr>
                          <a:rPr lang="de-DE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de-DE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de-DE" sz="2400" b="1" dirty="0"/>
                  <a:t> 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161B7C5-1968-4436-81AE-D3F75A357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395" y="4647428"/>
                <a:ext cx="5495109" cy="680699"/>
              </a:xfrm>
              <a:prstGeom prst="rect">
                <a:avLst/>
              </a:prstGeom>
              <a:blipFill>
                <a:blip r:embed="rId5"/>
                <a:stretch>
                  <a:fillRect b="-26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4081FE9A-9930-47BC-8C74-1AF4044B3144}"/>
              </a:ext>
            </a:extLst>
          </p:cNvPr>
          <p:cNvSpPr txBox="1"/>
          <p:nvPr/>
        </p:nvSpPr>
        <p:spPr>
          <a:xfrm>
            <a:off x="531223" y="5631579"/>
            <a:ext cx="1003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Ergebnis</a:t>
            </a:r>
            <a:r>
              <a:rPr lang="de-DE" dirty="0"/>
              <a:t>: Bei der Reaktion von Silber und Schwefel ist die Masse der Silberportion immer 7-mal schwerer als die Masse von Schwefel. </a:t>
            </a:r>
          </a:p>
        </p:txBody>
      </p:sp>
    </p:spTree>
    <p:extLst>
      <p:ext uri="{BB962C8B-B14F-4D97-AF65-F5344CB8AC3E}">
        <p14:creationId xmlns:p14="http://schemas.microsoft.com/office/powerpoint/2010/main" val="210551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build="p"/>
      <p:bldP spid="8" grpId="0" build="p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0FAE6733-F55B-4753-BB4F-1C0B6698EB29}"/>
              </a:ext>
            </a:extLst>
          </p:cNvPr>
          <p:cNvSpPr txBox="1"/>
          <p:nvPr/>
        </p:nvSpPr>
        <p:spPr>
          <a:xfrm>
            <a:off x="452846" y="513770"/>
            <a:ext cx="10110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Übung S. 101 Nr. 6</a:t>
            </a:r>
            <a:r>
              <a:rPr lang="de-DE" dirty="0"/>
              <a:t> Die Verhältnisformel der Verbindung Calciumfluorid ist CaF</a:t>
            </a:r>
            <a:r>
              <a:rPr lang="de-DE" baseline="-25000" dirty="0"/>
              <a:t>2</a:t>
            </a:r>
            <a:r>
              <a:rPr lang="de-DE" dirty="0"/>
              <a:t>. Ermittle das Massenverhältnis zwischen den Elementen </a:t>
            </a:r>
            <a:r>
              <a:rPr lang="de-DE" dirty="0" err="1"/>
              <a:t>Calicum</a:t>
            </a:r>
            <a:r>
              <a:rPr lang="de-DE" dirty="0"/>
              <a:t> und Fluor.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A810B7AE-2854-4FC8-BCB3-CAFF5C8BDA3A}"/>
                  </a:ext>
                </a:extLst>
              </p:cNvPr>
              <p:cNvSpPr txBox="1"/>
              <p:nvPr/>
            </p:nvSpPr>
            <p:spPr>
              <a:xfrm>
                <a:off x="4513395" y="1720623"/>
                <a:ext cx="3652889" cy="62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de-DE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b="1" i="1" smtClean="0">
                            <a:latin typeface="Cambria Math" panose="02040503050406030204" pitchFamily="18" charset="0"/>
                          </a:rPr>
                          <m:t>𝑪𝒂</m:t>
                        </m:r>
                        <m:r>
                          <a:rPr lang="de-DE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2000" b="1" i="1" smtClean="0">
                            <a:latin typeface="Cambria Math" panose="02040503050406030204" pitchFamily="18" charset="0"/>
                          </a:rPr>
                          <m:t>𝑨𝒕𝒐𝒎𝒆</m:t>
                        </m:r>
                        <m:r>
                          <a:rPr lang="de-DE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sz="20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de-DE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de-DE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2000" b="1" i="1" smtClean="0">
                            <a:latin typeface="Cambria Math" panose="02040503050406030204" pitchFamily="18" charset="0"/>
                          </a:rPr>
                          <m:t>𝑨𝒕𝒐𝒎𝒆</m:t>
                        </m:r>
                        <m:r>
                          <a:rPr lang="de-DE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de-DE" dirty="0"/>
                  <a:t> = </a:t>
                </a:r>
                <a:r>
                  <a:rPr lang="de-DE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de-DE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de-DE" b="1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A810B7AE-2854-4FC8-BCB3-CAFF5C8BD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395" y="1720623"/>
                <a:ext cx="3652889" cy="6240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3650EFB0-C3F1-46CA-AF56-13F4F36E6C6E}"/>
              </a:ext>
            </a:extLst>
          </p:cNvPr>
          <p:cNvSpPr txBox="1"/>
          <p:nvPr/>
        </p:nvSpPr>
        <p:spPr>
          <a:xfrm>
            <a:off x="452846" y="1720623"/>
            <a:ext cx="3587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Aus der Verhältnisformel </a:t>
            </a:r>
            <a:r>
              <a:rPr lang="de-DE" dirty="0">
                <a:solidFill>
                  <a:srgbClr val="FF0000"/>
                </a:solidFill>
              </a:rPr>
              <a:t>CaF</a:t>
            </a:r>
            <a:r>
              <a:rPr lang="de-DE" baseline="-25000" dirty="0">
                <a:solidFill>
                  <a:srgbClr val="FF0000"/>
                </a:solidFill>
              </a:rPr>
              <a:t>2</a:t>
            </a:r>
            <a:r>
              <a:rPr lang="de-DE" dirty="0"/>
              <a:t> das Anzahlverhältnis ermitteln: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F047522-0FF3-41AA-B541-29AFADE081EE}"/>
              </a:ext>
            </a:extLst>
          </p:cNvPr>
          <p:cNvSpPr txBox="1"/>
          <p:nvPr/>
        </p:nvSpPr>
        <p:spPr>
          <a:xfrm>
            <a:off x="452845" y="2948132"/>
            <a:ext cx="3587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Aus dem Anzahlverhältnis das Atommassenverhältnis ermitteln: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A8F21B1-2DEA-4668-974F-4AD57D65FF20}"/>
                  </a:ext>
                </a:extLst>
              </p:cNvPr>
              <p:cNvSpPr txBox="1"/>
              <p:nvPr/>
            </p:nvSpPr>
            <p:spPr>
              <a:xfrm>
                <a:off x="4513395" y="2948132"/>
                <a:ext cx="405636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de-DE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𝑪𝒂</m:t>
                          </m:r>
                        </m:e>
                      </m:d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𝑪𝒂</m:t>
                          </m:r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𝑨𝒕𝒐𝒎𝒆</m:t>
                          </m:r>
                        </m:e>
                      </m:d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·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𝑪𝒂</m:t>
                          </m:r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𝑨𝒕𝒐𝒎</m:t>
                          </m:r>
                        </m:e>
                      </m:d>
                    </m:oMath>
                  </m:oMathPara>
                </a14:m>
                <a:endParaRPr lang="de-DE" sz="1600" b="1" dirty="0"/>
              </a:p>
              <a:p>
                <a:r>
                  <a:rPr lang="de-DE" sz="1600" b="1" dirty="0"/>
                  <a:t>                  =   1  · 40,08 u   =   </a:t>
                </a:r>
                <a:r>
                  <a:rPr lang="de-DE" sz="1600" b="1" dirty="0">
                    <a:solidFill>
                      <a:srgbClr val="FF0000"/>
                    </a:solidFill>
                  </a:rPr>
                  <a:t>40,08</a:t>
                </a:r>
                <a:r>
                  <a:rPr lang="de-DE" sz="1600" b="1" dirty="0"/>
                  <a:t> </a:t>
                </a:r>
                <a:r>
                  <a:rPr lang="de-DE" sz="1600" b="1" dirty="0">
                    <a:solidFill>
                      <a:srgbClr val="FF0000"/>
                    </a:solidFill>
                  </a:rPr>
                  <a:t>u</a:t>
                </a: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A8F21B1-2DEA-4668-974F-4AD57D65F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395" y="2948132"/>
                <a:ext cx="4056367" cy="492443"/>
              </a:xfrm>
              <a:prstGeom prst="rect">
                <a:avLst/>
              </a:prstGeom>
              <a:blipFill>
                <a:blip r:embed="rId3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B042DC8C-14CD-4545-89EC-BA819831E75A}"/>
                  </a:ext>
                </a:extLst>
              </p:cNvPr>
              <p:cNvSpPr txBox="1"/>
              <p:nvPr/>
            </p:nvSpPr>
            <p:spPr>
              <a:xfrm>
                <a:off x="4513395" y="3797780"/>
                <a:ext cx="373377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de-DE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d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𝑨𝒕𝒐𝒎𝒆</m:t>
                          </m:r>
                        </m:e>
                      </m:d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·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𝑨𝒕𝒐𝒎</m:t>
                          </m:r>
                        </m:e>
                      </m:d>
                    </m:oMath>
                  </m:oMathPara>
                </a14:m>
                <a:endParaRPr lang="de-DE" sz="1600" b="1" dirty="0"/>
              </a:p>
              <a:p>
                <a:r>
                  <a:rPr lang="de-DE" sz="1600" b="1" dirty="0"/>
                  <a:t>                  =   2  · 18,99 u      =   </a:t>
                </a:r>
                <a:r>
                  <a:rPr lang="de-DE" sz="1600" b="1" dirty="0">
                    <a:solidFill>
                      <a:srgbClr val="FF0000"/>
                    </a:solidFill>
                  </a:rPr>
                  <a:t>37,98 u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B042DC8C-14CD-4545-89EC-BA819831E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395" y="3797780"/>
                <a:ext cx="3733779" cy="492443"/>
              </a:xfrm>
              <a:prstGeom prst="rect">
                <a:avLst/>
              </a:prstGeom>
              <a:blipFill>
                <a:blip r:embed="rId4"/>
                <a:stretch>
                  <a:fillRect b="-234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161B7C5-1968-4436-81AE-D3F75A357CE9}"/>
                  </a:ext>
                </a:extLst>
              </p:cNvPr>
              <p:cNvSpPr txBox="1"/>
              <p:nvPr/>
            </p:nvSpPr>
            <p:spPr>
              <a:xfrm>
                <a:off x="4513395" y="4647428"/>
                <a:ext cx="5495109" cy="68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de-DE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𝑪𝒂</m:t>
                            </m:r>
                          </m:e>
                        </m:d>
                      </m:num>
                      <m:den>
                        <m:r>
                          <a:rPr lang="de-DE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de-DE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</m:d>
                      </m:den>
                    </m:f>
                  </m:oMath>
                </a14:m>
                <a:r>
                  <a:rPr lang="de-DE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1" i="1" smtClean="0">
                            <a:latin typeface="Cambria Math" panose="02040503050406030204" pitchFamily="18" charset="0"/>
                          </a:rPr>
                          <m:t>𝟒𝟎</m:t>
                        </m:r>
                        <m:r>
                          <a:rPr lang="de-DE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400" b="1" i="1" smtClean="0">
                            <a:latin typeface="Cambria Math" panose="02040503050406030204" pitchFamily="18" charset="0"/>
                          </a:rPr>
                          <m:t>𝟎𝟖</m:t>
                        </m:r>
                        <m:r>
                          <a:rPr lang="de-DE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num>
                      <m:den>
                        <m:r>
                          <a:rPr lang="de-DE" sz="2400" b="1" i="1" smtClean="0">
                            <a:latin typeface="Cambria Math" panose="02040503050406030204" pitchFamily="18" charset="0"/>
                          </a:rPr>
                          <m:t>𝟑𝟕</m:t>
                        </m:r>
                        <m:r>
                          <a:rPr lang="de-DE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400" b="1" i="1" smtClean="0">
                            <a:latin typeface="Cambria Math" panose="02040503050406030204" pitchFamily="18" charset="0"/>
                          </a:rPr>
                          <m:t>𝟗𝟖</m:t>
                        </m:r>
                        <m:r>
                          <a:rPr lang="de-DE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den>
                    </m:f>
                  </m:oMath>
                </a14:m>
                <a:r>
                  <a:rPr lang="de-DE" sz="2400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de-DE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400" b="1" i="1" smtClean="0">
                            <a:latin typeface="Cambria Math" panose="02040503050406030204" pitchFamily="18" charset="0"/>
                          </a:rPr>
                          <m:t>𝟎𝟔</m:t>
                        </m:r>
                      </m:num>
                      <m:den>
                        <m:r>
                          <a:rPr lang="de-DE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de-DE" sz="2400" b="1" dirty="0"/>
                  <a:t>  </a:t>
                </a:r>
                <a14:m>
                  <m:oMath xmlns:m="http://schemas.openxmlformats.org/officeDocument/2006/math">
                    <m:r>
                      <a:rPr lang="de-DE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  <m:f>
                      <m:fPr>
                        <m:ctrlPr>
                          <a:rPr lang="de-DE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de-DE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de-DE" sz="2400" b="1" dirty="0"/>
                  <a:t> 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161B7C5-1968-4436-81AE-D3F75A357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395" y="4647428"/>
                <a:ext cx="5495109" cy="680699"/>
              </a:xfrm>
              <a:prstGeom prst="rect">
                <a:avLst/>
              </a:prstGeom>
              <a:blipFill>
                <a:blip r:embed="rId5"/>
                <a:stretch>
                  <a:fillRect b="-26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4081FE9A-9930-47BC-8C74-1AF4044B3144}"/>
              </a:ext>
            </a:extLst>
          </p:cNvPr>
          <p:cNvSpPr txBox="1"/>
          <p:nvPr/>
        </p:nvSpPr>
        <p:spPr>
          <a:xfrm>
            <a:off x="531223" y="5631579"/>
            <a:ext cx="1003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Ergebnis</a:t>
            </a:r>
            <a:r>
              <a:rPr lang="de-DE" dirty="0"/>
              <a:t>: Bei der Reaktion von Calcium und Fluor ist die Masse der Calciumportion genauso schwer wie die Masse von Fluor. </a:t>
            </a:r>
          </a:p>
        </p:txBody>
      </p:sp>
    </p:spTree>
    <p:extLst>
      <p:ext uri="{BB962C8B-B14F-4D97-AF65-F5344CB8AC3E}">
        <p14:creationId xmlns:p14="http://schemas.microsoft.com/office/powerpoint/2010/main" val="3181515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Microsoft Office PowerPoint</Application>
  <PresentationFormat>Breitbild</PresentationFormat>
  <Paragraphs>56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</dc:creator>
  <cp:lastModifiedBy>Claudia Eysel</cp:lastModifiedBy>
  <cp:revision>39</cp:revision>
  <dcterms:created xsi:type="dcterms:W3CDTF">2019-03-24T10:58:43Z</dcterms:created>
  <dcterms:modified xsi:type="dcterms:W3CDTF">2021-05-07T13:20:13Z</dcterms:modified>
</cp:coreProperties>
</file>