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26CCE-6C26-49B3-9759-BF494EBC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A52AA-6FAC-42E0-BAC7-9BCEE104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51F2D3-D201-4FD3-BB22-FA593307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E2210-DDD2-4152-ACC9-2E2CB3E3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47464-D597-4A49-BA9A-DEBB16AF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70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1FB19-8A32-46CE-8A37-419BCDC0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A97B5C-BB80-4DE2-A734-140FA59A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F40D5-5BDC-4723-862E-1A9145A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7BC70-5553-4599-8A83-0FFF32EC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17FA3-F34B-4C4B-8EA2-EBB1CD82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95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DD2BE-7843-4F23-8855-69A4F8B0E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2D38B-9622-4BEF-B980-0029E830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39853-5729-46FB-86C5-54A83EA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BC734-69B4-46CA-94FE-5BBA9401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70787-9BFF-46E2-8340-4E07F8A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E9798-E0C6-4353-9314-034287E4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77F31-AFF8-4255-A93B-CD39AC0B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B5909-8BBF-4940-8EAC-FEAB26CA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640E4-A5F5-480F-9945-3738B39C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45EBD-FD37-4F96-B4EB-DE44AB4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8900C-3F35-403D-97CE-A7C920B9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C1A1BB-C487-4D90-A963-919C3E1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2836A-6037-4DD7-B427-861D4622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2C675-40D3-4DE9-9BB4-592C875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577EB-6BB9-488C-99E0-0B89870A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06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975FA-D122-445A-AE3D-F887166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0F2B3-02FD-43DB-8C78-6330817F5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21449-4603-4623-A761-40FEA0CD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7EBF8-CAC3-4214-A6AB-1779808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2BAFE-A6EB-4B64-8DE8-CC760CA4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0BCFC-B4B7-4A62-AB59-F36A1D22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E9A18-B933-4135-8E0D-539C57BD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ABD7E-7F4D-4D3A-B8A5-B7709387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170F8F-AC11-4135-9FD2-6EAF860E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DE10CE-3F62-4675-88D1-CE2D247E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C4CA64-EA18-4E6E-A220-0E9D17821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562BD2-06F1-47F5-86A4-92236FEB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51F6A-19C1-409F-A90C-CCE80761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378E23-6550-4D45-A096-BCB7542C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112E5-0354-4575-99B4-0E674EDF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21202-53DA-4B07-849B-9845472A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D228B2-8866-42C2-B95F-98B95647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9C5E8B-CD04-4C77-A52C-871C3944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4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70FF9C-B4DA-44A5-9E69-681B710A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C1AB4-7744-4B32-9DD6-02F4BD2C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7FECC-245B-494F-A738-D928584B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8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6E52-E11E-415F-A89B-0EF8C2EA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8DFCD-14A3-4E7F-995A-D2B35048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43C76D-33B4-4E06-87E4-FA6D8F4A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D8E10-9E06-40F2-95A7-9DC02B4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2370C0-9701-4DA1-9BAA-D5016ED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730E2-5AFA-4A30-AD55-F3D506B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31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5532-A7EE-4CC3-B547-35E7E923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23095-60A9-4C78-8BD8-A81E8A3C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0D348-0DDC-45B2-8337-11B414E2C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701FA1-383D-4C02-95E7-8B1289AC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8A7F8-C7FE-4BCB-A2CB-3F04BDA4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A9336D-AF93-412B-8D12-C1AB9AE2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271883-9BA0-48BA-8E8B-F939A415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5AF50-0737-407E-8E58-4FFDA45B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16F23-B2A3-4BBF-8ED2-908045AB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A95F6-B1D4-470B-A623-B0BB488A68B8}" type="datetimeFigureOut">
              <a:rPr lang="de-DE" smtClean="0"/>
              <a:t>07.05.2021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BA7AD-059A-4B1A-8F34-F2CF858B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F58A-D566-4A8D-9E08-6B07787C1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150-9DFA-460D-80F6-C571C8E4E3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92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8F367-6CCC-401F-A853-AFCEAFEDC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92936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Reaktionsgleichungen – Reaktionen in der Formelsprache</a:t>
            </a:r>
          </a:p>
        </p:txBody>
      </p:sp>
    </p:spTree>
    <p:extLst>
      <p:ext uri="{BB962C8B-B14F-4D97-AF65-F5344CB8AC3E}">
        <p14:creationId xmlns:p14="http://schemas.microsoft.com/office/powerpoint/2010/main" val="34045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9B54542-4B3B-43CF-967B-897EAEF2561D}"/>
              </a:ext>
            </a:extLst>
          </p:cNvPr>
          <p:cNvSpPr txBox="1"/>
          <p:nvPr/>
        </p:nvSpPr>
        <p:spPr>
          <a:xfrm>
            <a:off x="2568812" y="1217558"/>
            <a:ext cx="1102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Kupfer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D1A25B-2849-476A-8C40-C24A7AA26A14}"/>
              </a:ext>
            </a:extLst>
          </p:cNvPr>
          <p:cNvSpPr txBox="1"/>
          <p:nvPr/>
        </p:nvSpPr>
        <p:spPr>
          <a:xfrm>
            <a:off x="4037339" y="1196252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FBDB80-8344-4C2D-BC85-D23CC04001B3}"/>
              </a:ext>
            </a:extLst>
          </p:cNvPr>
          <p:cNvSpPr txBox="1"/>
          <p:nvPr/>
        </p:nvSpPr>
        <p:spPr>
          <a:xfrm>
            <a:off x="4885984" y="1217558"/>
            <a:ext cx="135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Schwefel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E1F5C8-720A-475A-90AB-62CA1B3138A4}"/>
              </a:ext>
            </a:extLst>
          </p:cNvPr>
          <p:cNvCxnSpPr>
            <a:cxnSpLocks/>
          </p:cNvCxnSpPr>
          <p:nvPr/>
        </p:nvCxnSpPr>
        <p:spPr>
          <a:xfrm>
            <a:off x="6780739" y="1440370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F3510B6-E172-439F-8678-D5DCEF365B55}"/>
              </a:ext>
            </a:extLst>
          </p:cNvPr>
          <p:cNvSpPr txBox="1"/>
          <p:nvPr/>
        </p:nvSpPr>
        <p:spPr>
          <a:xfrm>
            <a:off x="8159176" y="1217558"/>
            <a:ext cx="183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Kupfersulfid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94B71E8-EE7C-4943-9E4D-20C3257E9EBF}"/>
              </a:ext>
            </a:extLst>
          </p:cNvPr>
          <p:cNvSpPr txBox="1"/>
          <p:nvPr/>
        </p:nvSpPr>
        <p:spPr>
          <a:xfrm>
            <a:off x="2837505" y="3833099"/>
            <a:ext cx="5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Cu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D1B17F-C459-4B7A-9171-FE24E22F5FEE}"/>
              </a:ext>
            </a:extLst>
          </p:cNvPr>
          <p:cNvSpPr txBox="1"/>
          <p:nvPr/>
        </p:nvSpPr>
        <p:spPr>
          <a:xfrm>
            <a:off x="5348643" y="3833098"/>
            <a:ext cx="5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0498008-44B9-4078-842A-040437F25922}"/>
              </a:ext>
            </a:extLst>
          </p:cNvPr>
          <p:cNvSpPr txBox="1"/>
          <p:nvPr/>
        </p:nvSpPr>
        <p:spPr>
          <a:xfrm>
            <a:off x="8746469" y="3833099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Cu</a:t>
            </a:r>
            <a:r>
              <a:rPr lang="de-DE" sz="2400" baseline="-25000" dirty="0"/>
              <a:t>2</a:t>
            </a:r>
            <a:r>
              <a:rPr lang="de-DE" sz="2400" dirty="0"/>
              <a:t>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4D84BA2-03BC-4AE2-9B2B-B8ADD0A92E69}"/>
              </a:ext>
            </a:extLst>
          </p:cNvPr>
          <p:cNvSpPr txBox="1"/>
          <p:nvPr/>
        </p:nvSpPr>
        <p:spPr>
          <a:xfrm>
            <a:off x="256324" y="1303459"/>
            <a:ext cx="180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Reaktionsschema / Stoffebene: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FFD65E-BA1B-46AD-AD12-C3C746171F18}"/>
              </a:ext>
            </a:extLst>
          </p:cNvPr>
          <p:cNvSpPr txBox="1"/>
          <p:nvPr/>
        </p:nvSpPr>
        <p:spPr>
          <a:xfrm>
            <a:off x="364468" y="3910041"/>
            <a:ext cx="156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Formeln: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08F940-AE42-43D7-B85D-FE11B17C91F3}"/>
              </a:ext>
            </a:extLst>
          </p:cNvPr>
          <p:cNvGrpSpPr/>
          <p:nvPr/>
        </p:nvGrpSpPr>
        <p:grpSpPr>
          <a:xfrm>
            <a:off x="5080524" y="2385436"/>
            <a:ext cx="734924" cy="693853"/>
            <a:chOff x="5351688" y="1255155"/>
            <a:chExt cx="883853" cy="949938"/>
          </a:xfrm>
        </p:grpSpPr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74BFDA7A-7CB7-43E2-BEA3-156D19782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688" y="1744718"/>
              <a:ext cx="427038" cy="4603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40" name="Oval 15">
              <a:extLst>
                <a:ext uri="{FF2B5EF4-FFF2-40B4-BE49-F238E27FC236}">
                  <a16:creationId xmlns:a16="http://schemas.microsoft.com/office/drawing/2014/main" id="{59DE7A31-CAFB-4CC7-99BE-BC7B74AF7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919" y="1262742"/>
              <a:ext cx="425450" cy="4603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41" name="Oval 16">
              <a:extLst>
                <a:ext uri="{FF2B5EF4-FFF2-40B4-BE49-F238E27FC236}">
                  <a16:creationId xmlns:a16="http://schemas.microsoft.com/office/drawing/2014/main" id="{7FAC7ADF-1141-465F-865D-F4FBCBCF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4146" y="1255155"/>
              <a:ext cx="425450" cy="45878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8984D828-2D25-47DA-A918-00A8BBAEE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503" y="1732045"/>
              <a:ext cx="427038" cy="45878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D9ECBBE-C842-469A-A057-2BFEA4271753}"/>
              </a:ext>
            </a:extLst>
          </p:cNvPr>
          <p:cNvGrpSpPr/>
          <p:nvPr/>
        </p:nvGrpSpPr>
        <p:grpSpPr>
          <a:xfrm>
            <a:off x="8506321" y="2191769"/>
            <a:ext cx="992047" cy="980504"/>
            <a:chOff x="9609662" y="1307018"/>
            <a:chExt cx="1341010" cy="1357258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9958F77-DC88-4602-A5BA-CE6C9D6DF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0783" y="1754539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6E0BBEAB-4548-4366-A211-6CACDC2F2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9662" y="1307018"/>
              <a:ext cx="447003" cy="4475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 dirty="0"/>
            </a:p>
          </p:txBody>
        </p: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228891-7427-489F-82C6-EDB5125D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167" y="1307018"/>
              <a:ext cx="447003" cy="4475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B5A31662-A560-427B-8083-E5B77F84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167" y="1978298"/>
              <a:ext cx="447003" cy="4475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F7162845-A6E4-4B90-B5CA-6BCD51951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9662" y="1978298"/>
              <a:ext cx="447003" cy="4475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9A10B8CF-A97F-4CDB-8192-A5FB9E8F9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6665" y="1467042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3" name="Oval 27">
              <a:extLst>
                <a:ext uri="{FF2B5EF4-FFF2-40B4-BE49-F238E27FC236}">
                  <a16:creationId xmlns:a16="http://schemas.microsoft.com/office/drawing/2014/main" id="{D5E115A8-5D7C-41F6-ACD2-D1474C99F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6665" y="2088322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55B0CC8C-DEA9-4198-AC4D-9556A686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052" y="2440516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01E9524F-0750-432C-AAF5-FA52EC83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7170" y="1462888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9387E451-0B19-4B1C-BF04-D51868445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2547" y="1768846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479BD31A-8C8A-43AB-AEA5-25E11233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7170" y="2073187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0824C02A-2928-48A0-844A-FB2FA0CB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2547" y="2425818"/>
              <a:ext cx="223502" cy="2237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7C45B6C-9B89-4634-AD88-FA7CC5632397}"/>
              </a:ext>
            </a:extLst>
          </p:cNvPr>
          <p:cNvGrpSpPr/>
          <p:nvPr/>
        </p:nvGrpSpPr>
        <p:grpSpPr>
          <a:xfrm>
            <a:off x="2679938" y="2452906"/>
            <a:ext cx="624371" cy="588488"/>
            <a:chOff x="2627671" y="1709146"/>
            <a:chExt cx="716661" cy="729042"/>
          </a:xfrm>
        </p:grpSpPr>
        <p:sp>
          <p:nvSpPr>
            <p:cNvPr id="19" name="Oval 60">
              <a:extLst>
                <a:ext uri="{FF2B5EF4-FFF2-40B4-BE49-F238E27FC236}">
                  <a16:creationId xmlns:a16="http://schemas.microsoft.com/office/drawing/2014/main" id="{58367AE3-320B-4192-A463-889A84361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175" y="1968572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0" name="Oval 61">
              <a:extLst>
                <a:ext uri="{FF2B5EF4-FFF2-40B4-BE49-F238E27FC236}">
                  <a16:creationId xmlns:a16="http://schemas.microsoft.com/office/drawing/2014/main" id="{1DED98A9-60F3-40E3-AD29-B97716DF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570" y="2220735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1" name="Oval 62">
              <a:extLst>
                <a:ext uri="{FF2B5EF4-FFF2-40B4-BE49-F238E27FC236}">
                  <a16:creationId xmlns:a16="http://schemas.microsoft.com/office/drawing/2014/main" id="{92DABC2E-8E3A-4BB8-8D1C-B3F245FA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07" y="1961241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2" name="Oval 63">
              <a:extLst>
                <a:ext uri="{FF2B5EF4-FFF2-40B4-BE49-F238E27FC236}">
                  <a16:creationId xmlns:a16="http://schemas.microsoft.com/office/drawing/2014/main" id="{F6F95B41-717E-4D0A-B022-E3FE8B11D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816" y="1984070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3" name="Oval 64">
              <a:extLst>
                <a:ext uri="{FF2B5EF4-FFF2-40B4-BE49-F238E27FC236}">
                  <a16:creationId xmlns:a16="http://schemas.microsoft.com/office/drawing/2014/main" id="{3FCD6C2B-2F7A-4CC9-9E99-BBED664D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671" y="1713509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4" name="Oval 65">
              <a:extLst>
                <a:ext uri="{FF2B5EF4-FFF2-40B4-BE49-F238E27FC236}">
                  <a16:creationId xmlns:a16="http://schemas.microsoft.com/office/drawing/2014/main" id="{EAA6C543-9E6A-4E99-96CE-F6A15262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218" y="1713147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5" name="Oval 66">
              <a:extLst>
                <a:ext uri="{FF2B5EF4-FFF2-40B4-BE49-F238E27FC236}">
                  <a16:creationId xmlns:a16="http://schemas.microsoft.com/office/drawing/2014/main" id="{22E101B1-2398-40E4-9950-913FF621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569" y="2222288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6" name="Oval 67">
              <a:extLst>
                <a:ext uri="{FF2B5EF4-FFF2-40B4-BE49-F238E27FC236}">
                  <a16:creationId xmlns:a16="http://schemas.microsoft.com/office/drawing/2014/main" id="{8A0BF439-4006-44E3-99DF-732864CB2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844" y="1709146"/>
              <a:ext cx="217488" cy="215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CE49441D-0713-4D00-AAE0-9BBD3D614C08}"/>
              </a:ext>
            </a:extLst>
          </p:cNvPr>
          <p:cNvSpPr txBox="1"/>
          <p:nvPr/>
        </p:nvSpPr>
        <p:spPr>
          <a:xfrm>
            <a:off x="308829" y="2658968"/>
            <a:ext cx="156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Stoffteilchen: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E0F896F-879C-4714-917E-CAF08B1B6C7F}"/>
              </a:ext>
            </a:extLst>
          </p:cNvPr>
          <p:cNvSpPr txBox="1"/>
          <p:nvPr/>
        </p:nvSpPr>
        <p:spPr>
          <a:xfrm>
            <a:off x="308829" y="177800"/>
            <a:ext cx="10889673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Eine Reaktionsgleichung beschreibt eine Reaktion in der Formelsprache. Sie kennzeichnet die Stoffe, die Stoffteilchen und das Zahlenverhältnis, in dem  die Stoffe miteinander reagieren.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73444B5-F6E6-4A93-BB81-A69533085CF4}"/>
              </a:ext>
            </a:extLst>
          </p:cNvPr>
          <p:cNvSpPr txBox="1"/>
          <p:nvPr/>
        </p:nvSpPr>
        <p:spPr>
          <a:xfrm>
            <a:off x="4026378" y="3833096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737F609-F622-4167-A98D-F1A758147C0F}"/>
              </a:ext>
            </a:extLst>
          </p:cNvPr>
          <p:cNvCxnSpPr>
            <a:cxnSpLocks/>
          </p:cNvCxnSpPr>
          <p:nvPr/>
        </p:nvCxnSpPr>
        <p:spPr>
          <a:xfrm>
            <a:off x="6864898" y="4063928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610F2D8-DD74-4C46-B5F3-DFD812CDB505}"/>
              </a:ext>
            </a:extLst>
          </p:cNvPr>
          <p:cNvCxnSpPr>
            <a:cxnSpLocks/>
          </p:cNvCxnSpPr>
          <p:nvPr/>
        </p:nvCxnSpPr>
        <p:spPr>
          <a:xfrm>
            <a:off x="6778482" y="2735591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08105B5-C56B-4D46-8BD3-83D9FA66EBC1}"/>
              </a:ext>
            </a:extLst>
          </p:cNvPr>
          <p:cNvSpPr txBox="1"/>
          <p:nvPr/>
        </p:nvSpPr>
        <p:spPr>
          <a:xfrm>
            <a:off x="4044033" y="2451189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BACCADE-8D0E-404A-A544-7B3EC1B7784B}"/>
              </a:ext>
            </a:extLst>
          </p:cNvPr>
          <p:cNvSpPr txBox="1"/>
          <p:nvPr/>
        </p:nvSpPr>
        <p:spPr>
          <a:xfrm>
            <a:off x="2601243" y="1749563"/>
            <a:ext cx="1102895" cy="3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Element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3414954-735C-41C3-816F-2F39A0F4F586}"/>
              </a:ext>
            </a:extLst>
          </p:cNvPr>
          <p:cNvSpPr txBox="1"/>
          <p:nvPr/>
        </p:nvSpPr>
        <p:spPr>
          <a:xfrm>
            <a:off x="5086459" y="1755285"/>
            <a:ext cx="1102895" cy="3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Element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C70F497-4EB4-4FB8-B0FE-9FE6F25C74E4}"/>
              </a:ext>
            </a:extLst>
          </p:cNvPr>
          <p:cNvSpPr txBox="1"/>
          <p:nvPr/>
        </p:nvSpPr>
        <p:spPr>
          <a:xfrm>
            <a:off x="8429999" y="1672551"/>
            <a:ext cx="15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Verbindung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F4F38B9-66F1-475F-94FC-51BCAEDB98FE}"/>
              </a:ext>
            </a:extLst>
          </p:cNvPr>
          <p:cNvSpPr txBox="1"/>
          <p:nvPr/>
        </p:nvSpPr>
        <p:spPr>
          <a:xfrm>
            <a:off x="2232906" y="3188065"/>
            <a:ext cx="195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Atome im Verband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2BC38D4-725F-4E8E-92F8-58BC92B9FB27}"/>
              </a:ext>
            </a:extLst>
          </p:cNvPr>
          <p:cNvSpPr txBox="1"/>
          <p:nvPr/>
        </p:nvSpPr>
        <p:spPr>
          <a:xfrm>
            <a:off x="4661268" y="3209698"/>
            <a:ext cx="230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Moleküle im Verband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FBDF381-3A74-49BE-A2F7-2EF60F607FF3}"/>
              </a:ext>
            </a:extLst>
          </p:cNvPr>
          <p:cNvSpPr txBox="1"/>
          <p:nvPr/>
        </p:nvSpPr>
        <p:spPr>
          <a:xfrm>
            <a:off x="8181578" y="3218412"/>
            <a:ext cx="230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Ionenverbindung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A801A79-DFD9-489A-9C01-0C477FA4B668}"/>
              </a:ext>
            </a:extLst>
          </p:cNvPr>
          <p:cNvSpPr txBox="1"/>
          <p:nvPr/>
        </p:nvSpPr>
        <p:spPr>
          <a:xfrm>
            <a:off x="374623" y="5605205"/>
            <a:ext cx="1848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u="sng" dirty="0"/>
              <a:t>Vollständige </a:t>
            </a:r>
          </a:p>
          <a:p>
            <a:r>
              <a:rPr lang="de-DE" sz="1600" u="sng" dirty="0"/>
              <a:t>Reaktionsgleichung: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72D32A4-8F5C-4EEE-A93D-F22FFB84DC91}"/>
              </a:ext>
            </a:extLst>
          </p:cNvPr>
          <p:cNvSpPr txBox="1"/>
          <p:nvPr/>
        </p:nvSpPr>
        <p:spPr>
          <a:xfrm>
            <a:off x="3023442" y="5626958"/>
            <a:ext cx="5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Cu</a:t>
            </a:r>
            <a:endParaRPr lang="de-DE" sz="24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A8CFBE3-C72F-44DF-B0A4-07C77F6E95A8}"/>
              </a:ext>
            </a:extLst>
          </p:cNvPr>
          <p:cNvSpPr txBox="1"/>
          <p:nvPr/>
        </p:nvSpPr>
        <p:spPr>
          <a:xfrm>
            <a:off x="5431314" y="5628261"/>
            <a:ext cx="5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7800950-E4F1-4087-ACB4-9E6377C25C1E}"/>
              </a:ext>
            </a:extLst>
          </p:cNvPr>
          <p:cNvSpPr txBox="1"/>
          <p:nvPr/>
        </p:nvSpPr>
        <p:spPr>
          <a:xfrm>
            <a:off x="8829140" y="5628262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Cu</a:t>
            </a:r>
            <a:r>
              <a:rPr lang="de-DE" sz="2400" baseline="-25000" dirty="0"/>
              <a:t>2</a:t>
            </a:r>
            <a:r>
              <a:rPr lang="de-DE" sz="2400" dirty="0"/>
              <a:t>S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F377C07-6E63-424D-8913-B938CC7965D0}"/>
              </a:ext>
            </a:extLst>
          </p:cNvPr>
          <p:cNvSpPr txBox="1"/>
          <p:nvPr/>
        </p:nvSpPr>
        <p:spPr>
          <a:xfrm>
            <a:off x="4109049" y="5628259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41548BB-CC57-4384-A594-530C6080EEA7}"/>
              </a:ext>
            </a:extLst>
          </p:cNvPr>
          <p:cNvCxnSpPr>
            <a:cxnSpLocks/>
          </p:cNvCxnSpPr>
          <p:nvPr/>
        </p:nvCxnSpPr>
        <p:spPr>
          <a:xfrm>
            <a:off x="6947569" y="5859091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1573BD91-31E5-4C08-B3B7-6C046BA4FA0C}"/>
              </a:ext>
            </a:extLst>
          </p:cNvPr>
          <p:cNvSpPr txBox="1"/>
          <p:nvPr/>
        </p:nvSpPr>
        <p:spPr>
          <a:xfrm>
            <a:off x="2632616" y="4323834"/>
            <a:ext cx="12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 </a:t>
            </a:r>
            <a:r>
              <a:rPr lang="de-DE" i="1" dirty="0" err="1"/>
              <a:t>Cu</a:t>
            </a:r>
            <a:r>
              <a:rPr lang="de-DE" i="1" dirty="0"/>
              <a:t>-Atom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21F6BF61-6376-48BC-B9A2-BF6FCF313425}"/>
              </a:ext>
            </a:extLst>
          </p:cNvPr>
          <p:cNvSpPr txBox="1"/>
          <p:nvPr/>
        </p:nvSpPr>
        <p:spPr>
          <a:xfrm>
            <a:off x="5078026" y="4311906"/>
            <a:ext cx="12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 S-Atom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D938006-68AE-4FB3-A9B3-7E09C348BDF1}"/>
              </a:ext>
            </a:extLst>
          </p:cNvPr>
          <p:cNvSpPr txBox="1"/>
          <p:nvPr/>
        </p:nvSpPr>
        <p:spPr>
          <a:xfrm>
            <a:off x="7941429" y="4294761"/>
            <a:ext cx="13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2 </a:t>
            </a:r>
            <a:r>
              <a:rPr lang="de-DE" i="1" dirty="0" err="1"/>
              <a:t>Cu</a:t>
            </a:r>
            <a:r>
              <a:rPr lang="de-DE" i="1" dirty="0"/>
              <a:t>-Atome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52EFE41-98E9-416D-9915-4DB4832659C6}"/>
              </a:ext>
            </a:extLst>
          </p:cNvPr>
          <p:cNvSpPr txBox="1"/>
          <p:nvPr/>
        </p:nvSpPr>
        <p:spPr>
          <a:xfrm>
            <a:off x="9415697" y="4272442"/>
            <a:ext cx="13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 S-Atom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78245B1-2390-4750-A874-52F833AC12DE}"/>
              </a:ext>
            </a:extLst>
          </p:cNvPr>
          <p:cNvCxnSpPr>
            <a:cxnSpLocks/>
          </p:cNvCxnSpPr>
          <p:nvPr/>
        </p:nvCxnSpPr>
        <p:spPr>
          <a:xfrm flipH="1">
            <a:off x="8746469" y="4145519"/>
            <a:ext cx="421218" cy="191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554FA724-2FCC-4930-9E4A-3CAED141F058}"/>
              </a:ext>
            </a:extLst>
          </p:cNvPr>
          <p:cNvCxnSpPr/>
          <p:nvPr/>
        </p:nvCxnSpPr>
        <p:spPr>
          <a:xfrm>
            <a:off x="9415697" y="4145519"/>
            <a:ext cx="291669" cy="14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08DDEC8B-A090-4163-AFA6-897782F7ABEF}"/>
              </a:ext>
            </a:extLst>
          </p:cNvPr>
          <p:cNvSpPr txBox="1"/>
          <p:nvPr/>
        </p:nvSpPr>
        <p:spPr>
          <a:xfrm>
            <a:off x="2716604" y="5612066"/>
            <a:ext cx="42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9D97893-B5A2-4527-8E08-C4C95D5F6F58}"/>
              </a:ext>
            </a:extLst>
          </p:cNvPr>
          <p:cNvCxnSpPr>
            <a:cxnSpLocks/>
          </p:cNvCxnSpPr>
          <p:nvPr/>
        </p:nvCxnSpPr>
        <p:spPr>
          <a:xfrm>
            <a:off x="2946914" y="4823383"/>
            <a:ext cx="0" cy="781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E772659A-5BA4-442B-9DA4-A18C278DCA5C}"/>
              </a:ext>
            </a:extLst>
          </p:cNvPr>
          <p:cNvSpPr txBox="1"/>
          <p:nvPr/>
        </p:nvSpPr>
        <p:spPr>
          <a:xfrm>
            <a:off x="2899091" y="4891920"/>
            <a:ext cx="6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rgbClr val="FF0000"/>
                </a:solidFill>
              </a:rPr>
              <a:t>· 2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B9BC9FB-394D-4639-8DA0-62FA108848BB}"/>
              </a:ext>
            </a:extLst>
          </p:cNvPr>
          <p:cNvSpPr txBox="1"/>
          <p:nvPr/>
        </p:nvSpPr>
        <p:spPr>
          <a:xfrm>
            <a:off x="2651483" y="6180954"/>
            <a:ext cx="14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2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F0000"/>
                </a:solidFill>
              </a:rPr>
              <a:t>Cu</a:t>
            </a:r>
            <a:r>
              <a:rPr lang="de-DE" i="1" dirty="0"/>
              <a:t>-Atome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9DCBAFD-1C35-4864-983C-B71183F608FD}"/>
              </a:ext>
            </a:extLst>
          </p:cNvPr>
          <p:cNvSpPr txBox="1"/>
          <p:nvPr/>
        </p:nvSpPr>
        <p:spPr>
          <a:xfrm>
            <a:off x="5111234" y="6180954"/>
            <a:ext cx="12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1 S</a:t>
            </a:r>
            <a:r>
              <a:rPr lang="de-DE" i="1" dirty="0"/>
              <a:t>-Atom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E84643A-7323-4E9D-96EB-CA69FB439F14}"/>
              </a:ext>
            </a:extLst>
          </p:cNvPr>
          <p:cNvSpPr txBox="1"/>
          <p:nvPr/>
        </p:nvSpPr>
        <p:spPr>
          <a:xfrm>
            <a:off x="8025776" y="6180954"/>
            <a:ext cx="13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2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F0000"/>
                </a:solidFill>
              </a:rPr>
              <a:t>Cu</a:t>
            </a:r>
            <a:r>
              <a:rPr lang="de-DE" i="1" dirty="0"/>
              <a:t>-Atome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B30543D-95F4-47A6-954D-A768B5C32FCA}"/>
              </a:ext>
            </a:extLst>
          </p:cNvPr>
          <p:cNvSpPr txBox="1"/>
          <p:nvPr/>
        </p:nvSpPr>
        <p:spPr>
          <a:xfrm>
            <a:off x="9498368" y="6180954"/>
            <a:ext cx="13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FF0000"/>
                </a:solidFill>
              </a:rPr>
              <a:t>1 S</a:t>
            </a:r>
            <a:r>
              <a:rPr lang="de-DE" i="1" dirty="0"/>
              <a:t>-Atom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52BB821-95CD-4A83-AC2D-05284C38AB26}"/>
              </a:ext>
            </a:extLst>
          </p:cNvPr>
          <p:cNvCxnSpPr>
            <a:cxnSpLocks/>
          </p:cNvCxnSpPr>
          <p:nvPr/>
        </p:nvCxnSpPr>
        <p:spPr>
          <a:xfrm>
            <a:off x="521803" y="4254028"/>
            <a:ext cx="0" cy="136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4BA7C926-2CD8-4738-9AB8-A9AB03F76C07}"/>
              </a:ext>
            </a:extLst>
          </p:cNvPr>
          <p:cNvSpPr txBox="1"/>
          <p:nvPr/>
        </p:nvSpPr>
        <p:spPr>
          <a:xfrm>
            <a:off x="572576" y="4288913"/>
            <a:ext cx="1723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</a:rPr>
              <a:t>Die Anzahl der Atome pro Atomart muss vor und nach der Reaktion gleich sein!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4B1C0BA9-C30A-4245-B039-10987F85F169}"/>
              </a:ext>
            </a:extLst>
          </p:cNvPr>
          <p:cNvSpPr/>
          <p:nvPr/>
        </p:nvSpPr>
        <p:spPr>
          <a:xfrm>
            <a:off x="8481187" y="2182603"/>
            <a:ext cx="513149" cy="50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F97EFFB-2B3C-4942-B0DA-1DE84563749E}"/>
              </a:ext>
            </a:extLst>
          </p:cNvPr>
          <p:cNvCxnSpPr>
            <a:cxnSpLocks/>
          </p:cNvCxnSpPr>
          <p:nvPr/>
        </p:nvCxnSpPr>
        <p:spPr>
          <a:xfrm flipH="1">
            <a:off x="8837847" y="6016317"/>
            <a:ext cx="421218" cy="191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0CAF2CD-3A3C-48ED-9684-8137F6F686CD}"/>
              </a:ext>
            </a:extLst>
          </p:cNvPr>
          <p:cNvCxnSpPr/>
          <p:nvPr/>
        </p:nvCxnSpPr>
        <p:spPr>
          <a:xfrm>
            <a:off x="9507075" y="6016317"/>
            <a:ext cx="291669" cy="14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E2B1828-C0DA-4791-8F60-13BF0C8F69F9}"/>
              </a:ext>
            </a:extLst>
          </p:cNvPr>
          <p:cNvGrpSpPr/>
          <p:nvPr/>
        </p:nvGrpSpPr>
        <p:grpSpPr>
          <a:xfrm>
            <a:off x="591795" y="2121569"/>
            <a:ext cx="1006056" cy="491240"/>
            <a:chOff x="591795" y="2121569"/>
            <a:chExt cx="1006056" cy="491240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7770860D-7136-4DB6-95C6-CF1889380FB1}"/>
                </a:ext>
              </a:extLst>
            </p:cNvPr>
            <p:cNvSpPr txBox="1"/>
            <p:nvPr/>
          </p:nvSpPr>
          <p:spPr>
            <a:xfrm>
              <a:off x="591795" y="2151144"/>
              <a:ext cx="100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rgbClr val="0070C0"/>
                  </a:solidFill>
                </a:rPr>
                <a:t> </a:t>
              </a:r>
              <a:r>
                <a:rPr lang="de-DE" sz="1200" i="1" dirty="0">
                  <a:solidFill>
                    <a:srgbClr val="0070C0"/>
                  </a:solidFill>
                </a:rPr>
                <a:t>s. Schema S. 106!</a:t>
              </a:r>
            </a:p>
          </p:txBody>
        </p:sp>
        <p:sp>
          <p:nvSpPr>
            <p:cNvPr id="2" name="Sprechblase: oval 1">
              <a:extLst>
                <a:ext uri="{FF2B5EF4-FFF2-40B4-BE49-F238E27FC236}">
                  <a16:creationId xmlns:a16="http://schemas.microsoft.com/office/drawing/2014/main" id="{9053DF01-BDC5-45C5-9BB8-D286B4030C67}"/>
                </a:ext>
              </a:extLst>
            </p:cNvPr>
            <p:cNvSpPr/>
            <p:nvPr/>
          </p:nvSpPr>
          <p:spPr>
            <a:xfrm>
              <a:off x="663850" y="2121569"/>
              <a:ext cx="892312" cy="488524"/>
            </a:xfrm>
            <a:prstGeom prst="wedgeEllipseCallout">
              <a:avLst>
                <a:gd name="adj1" fmla="val -31568"/>
                <a:gd name="adj2" fmla="val 7319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098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  <p:bldP spid="11" grpId="0"/>
      <p:bldP spid="12" grpId="0"/>
      <p:bldP spid="13" grpId="0"/>
      <p:bldP spid="14" grpId="0"/>
      <p:bldP spid="43" grpId="0"/>
      <p:bldP spid="45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1" grpId="0"/>
      <p:bldP spid="62" grpId="0"/>
      <p:bldP spid="63" grpId="0"/>
      <p:bldP spid="64" grpId="0"/>
      <p:bldP spid="71" grpId="0"/>
      <p:bldP spid="75" grpId="0"/>
      <p:bldP spid="76" grpId="0"/>
      <p:bldP spid="77" grpId="0"/>
      <p:bldP spid="78" grpId="0"/>
      <p:bldP spid="79" grpId="0"/>
      <p:bldP spid="83" grpId="0"/>
      <p:bldP spid="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CC5EBE9-E3AC-4FB6-B6A5-31DED6269B1E}"/>
              </a:ext>
            </a:extLst>
          </p:cNvPr>
          <p:cNvSpPr txBox="1"/>
          <p:nvPr/>
        </p:nvSpPr>
        <p:spPr>
          <a:xfrm>
            <a:off x="2422441" y="1061049"/>
            <a:ext cx="175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Magnesium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0D2A5B-FB2A-45B5-BC70-A4F050E868A8}"/>
              </a:ext>
            </a:extLst>
          </p:cNvPr>
          <p:cNvSpPr txBox="1"/>
          <p:nvPr/>
        </p:nvSpPr>
        <p:spPr>
          <a:xfrm>
            <a:off x="4374402" y="1050779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B1A983-0D69-4EA0-86DE-BD58A03BC7DB}"/>
              </a:ext>
            </a:extLst>
          </p:cNvPr>
          <p:cNvSpPr txBox="1"/>
          <p:nvPr/>
        </p:nvSpPr>
        <p:spPr>
          <a:xfrm>
            <a:off x="5218428" y="1045422"/>
            <a:ext cx="172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Sauerstoff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3DAA07C-23AA-43CB-AD7A-BF47659FFDEE}"/>
              </a:ext>
            </a:extLst>
          </p:cNvPr>
          <p:cNvCxnSpPr>
            <a:cxnSpLocks/>
          </p:cNvCxnSpPr>
          <p:nvPr/>
        </p:nvCxnSpPr>
        <p:spPr>
          <a:xfrm>
            <a:off x="7117802" y="1294897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34E267-82F6-4BF7-8691-95BA11712DB2}"/>
              </a:ext>
            </a:extLst>
          </p:cNvPr>
          <p:cNvSpPr txBox="1"/>
          <p:nvPr/>
        </p:nvSpPr>
        <p:spPr>
          <a:xfrm>
            <a:off x="8496239" y="1010146"/>
            <a:ext cx="2573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Magnesiumoxid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73DB90-7274-44E6-B428-A1F1D0E602D1}"/>
              </a:ext>
            </a:extLst>
          </p:cNvPr>
          <p:cNvSpPr txBox="1"/>
          <p:nvPr/>
        </p:nvSpPr>
        <p:spPr>
          <a:xfrm>
            <a:off x="3057250" y="3583828"/>
            <a:ext cx="66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37CE14-7557-4D40-A9BC-FA916809EA53}"/>
              </a:ext>
            </a:extLst>
          </p:cNvPr>
          <p:cNvSpPr txBox="1"/>
          <p:nvPr/>
        </p:nvSpPr>
        <p:spPr>
          <a:xfrm>
            <a:off x="5568389" y="3583827"/>
            <a:ext cx="6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O</a:t>
            </a:r>
            <a:r>
              <a:rPr lang="de-DE" sz="2400" b="1" baseline="-25000" dirty="0"/>
              <a:t>2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664019-956F-425C-8D71-8EB65A7918FE}"/>
              </a:ext>
            </a:extLst>
          </p:cNvPr>
          <p:cNvSpPr txBox="1"/>
          <p:nvPr/>
        </p:nvSpPr>
        <p:spPr>
          <a:xfrm>
            <a:off x="8966215" y="358382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MgO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1B1FC8-67CD-4D73-B840-57ED971B4CE7}"/>
              </a:ext>
            </a:extLst>
          </p:cNvPr>
          <p:cNvSpPr txBox="1"/>
          <p:nvPr/>
        </p:nvSpPr>
        <p:spPr>
          <a:xfrm>
            <a:off x="240397" y="1137220"/>
            <a:ext cx="178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Reaktionsschema / Stoffebene: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5F0FDD0-FFEE-40F5-A987-FAD84EA8E958}"/>
              </a:ext>
            </a:extLst>
          </p:cNvPr>
          <p:cNvSpPr txBox="1"/>
          <p:nvPr/>
        </p:nvSpPr>
        <p:spPr>
          <a:xfrm>
            <a:off x="295250" y="3578093"/>
            <a:ext cx="156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Formeln: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52F1521-9194-4D6E-94AE-16EAD5770E71}"/>
              </a:ext>
            </a:extLst>
          </p:cNvPr>
          <p:cNvSpPr txBox="1"/>
          <p:nvPr/>
        </p:nvSpPr>
        <p:spPr>
          <a:xfrm>
            <a:off x="273334" y="2170253"/>
            <a:ext cx="156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Stoffteilchen: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FA4B41-3792-4D7C-BBFF-C9C2FD7B91D7}"/>
              </a:ext>
            </a:extLst>
          </p:cNvPr>
          <p:cNvSpPr txBox="1"/>
          <p:nvPr/>
        </p:nvSpPr>
        <p:spPr>
          <a:xfrm>
            <a:off x="4246124" y="3583825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F9655D3-7808-4E72-97B1-F9374E4E1560}"/>
              </a:ext>
            </a:extLst>
          </p:cNvPr>
          <p:cNvCxnSpPr>
            <a:cxnSpLocks/>
          </p:cNvCxnSpPr>
          <p:nvPr/>
        </p:nvCxnSpPr>
        <p:spPr>
          <a:xfrm>
            <a:off x="7084644" y="3814657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6E1FCDA-1AEB-4AD1-B82D-9DB16A65133A}"/>
              </a:ext>
            </a:extLst>
          </p:cNvPr>
          <p:cNvCxnSpPr>
            <a:cxnSpLocks/>
          </p:cNvCxnSpPr>
          <p:nvPr/>
        </p:nvCxnSpPr>
        <p:spPr>
          <a:xfrm>
            <a:off x="7115545" y="2590118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06B97AC-57F3-4EF7-B376-BD89B7095B26}"/>
              </a:ext>
            </a:extLst>
          </p:cNvPr>
          <p:cNvSpPr txBox="1"/>
          <p:nvPr/>
        </p:nvSpPr>
        <p:spPr>
          <a:xfrm>
            <a:off x="4381096" y="2305716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C29C073-A3D7-4DA0-9408-8210753F8CD9}"/>
              </a:ext>
            </a:extLst>
          </p:cNvPr>
          <p:cNvSpPr txBox="1"/>
          <p:nvPr/>
        </p:nvSpPr>
        <p:spPr>
          <a:xfrm>
            <a:off x="2764835" y="1476211"/>
            <a:ext cx="1102895" cy="3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Element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160DD10-21EE-40F9-8581-2032E34A4809}"/>
              </a:ext>
            </a:extLst>
          </p:cNvPr>
          <p:cNvSpPr txBox="1"/>
          <p:nvPr/>
        </p:nvSpPr>
        <p:spPr>
          <a:xfrm>
            <a:off x="5438940" y="1474523"/>
            <a:ext cx="1102895" cy="3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Element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823864F-781B-4D58-AF34-EAF2D5A26844}"/>
              </a:ext>
            </a:extLst>
          </p:cNvPr>
          <p:cNvSpPr txBox="1"/>
          <p:nvPr/>
        </p:nvSpPr>
        <p:spPr>
          <a:xfrm>
            <a:off x="8803837" y="1413371"/>
            <a:ext cx="15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Verbindung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C07B884-D530-4D87-9DE4-49A5D48C260D}"/>
              </a:ext>
            </a:extLst>
          </p:cNvPr>
          <p:cNvSpPr txBox="1"/>
          <p:nvPr/>
        </p:nvSpPr>
        <p:spPr>
          <a:xfrm>
            <a:off x="2401924" y="2960971"/>
            <a:ext cx="195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Atome im Verband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7D377BA-19A5-41A7-B627-82214D2F66A4}"/>
              </a:ext>
            </a:extLst>
          </p:cNvPr>
          <p:cNvSpPr txBox="1"/>
          <p:nvPr/>
        </p:nvSpPr>
        <p:spPr>
          <a:xfrm>
            <a:off x="4956359" y="2992732"/>
            <a:ext cx="230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Zweiatomige Moleküle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870658-CC36-470B-A979-2F55CF4F7C85}"/>
              </a:ext>
            </a:extLst>
          </p:cNvPr>
          <p:cNvSpPr txBox="1"/>
          <p:nvPr/>
        </p:nvSpPr>
        <p:spPr>
          <a:xfrm>
            <a:off x="8561855" y="3009745"/>
            <a:ext cx="230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Ionenverbindung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719D572-A449-4BC4-8C68-F64A02F3535D}"/>
              </a:ext>
            </a:extLst>
          </p:cNvPr>
          <p:cNvSpPr txBox="1"/>
          <p:nvPr/>
        </p:nvSpPr>
        <p:spPr>
          <a:xfrm>
            <a:off x="262668" y="5475620"/>
            <a:ext cx="198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/>
              <a:t>vollständige Reaktionsgleichung: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EDB74BBE-FBD8-4577-BAFB-41A70D5F3644}"/>
              </a:ext>
            </a:extLst>
          </p:cNvPr>
          <p:cNvSpPr txBox="1"/>
          <p:nvPr/>
        </p:nvSpPr>
        <p:spPr>
          <a:xfrm>
            <a:off x="2852362" y="4074563"/>
            <a:ext cx="12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 Mg-Atom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C949231-0CA2-40E4-9E82-93250D151409}"/>
              </a:ext>
            </a:extLst>
          </p:cNvPr>
          <p:cNvSpPr txBox="1"/>
          <p:nvPr/>
        </p:nvSpPr>
        <p:spPr>
          <a:xfrm>
            <a:off x="5265051" y="4040643"/>
            <a:ext cx="12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2 O-Atome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798742C-8BF0-499A-AA18-BC7A360B227E}"/>
              </a:ext>
            </a:extLst>
          </p:cNvPr>
          <p:cNvSpPr txBox="1"/>
          <p:nvPr/>
        </p:nvSpPr>
        <p:spPr>
          <a:xfrm>
            <a:off x="8161175" y="4045490"/>
            <a:ext cx="13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 Mg-Atom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9E7F025-E737-4060-BF3C-A084540FD7DE}"/>
              </a:ext>
            </a:extLst>
          </p:cNvPr>
          <p:cNvSpPr txBox="1"/>
          <p:nvPr/>
        </p:nvSpPr>
        <p:spPr>
          <a:xfrm>
            <a:off x="9635443" y="4020781"/>
            <a:ext cx="13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1 O-Atom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B672B3F9-62B4-4E79-93BA-E19B388DBCE4}"/>
              </a:ext>
            </a:extLst>
          </p:cNvPr>
          <p:cNvCxnSpPr>
            <a:cxnSpLocks/>
          </p:cNvCxnSpPr>
          <p:nvPr/>
        </p:nvCxnSpPr>
        <p:spPr>
          <a:xfrm flipH="1">
            <a:off x="8922475" y="3952042"/>
            <a:ext cx="299615" cy="1735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B1C0B3C-6F42-45AA-ABFE-B1B3928BEE96}"/>
              </a:ext>
            </a:extLst>
          </p:cNvPr>
          <p:cNvCxnSpPr/>
          <p:nvPr/>
        </p:nvCxnSpPr>
        <p:spPr>
          <a:xfrm>
            <a:off x="9635443" y="3896248"/>
            <a:ext cx="291669" cy="14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3AD9E17-BA2E-4042-8800-1F6C1EB25CA5}"/>
              </a:ext>
            </a:extLst>
          </p:cNvPr>
          <p:cNvCxnSpPr>
            <a:cxnSpLocks/>
          </p:cNvCxnSpPr>
          <p:nvPr/>
        </p:nvCxnSpPr>
        <p:spPr>
          <a:xfrm>
            <a:off x="9470102" y="4685339"/>
            <a:ext cx="7863" cy="780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21BAD333-9747-4559-BB10-6E9F95744EFF}"/>
              </a:ext>
            </a:extLst>
          </p:cNvPr>
          <p:cNvSpPr txBox="1"/>
          <p:nvPr/>
        </p:nvSpPr>
        <p:spPr>
          <a:xfrm>
            <a:off x="9027137" y="4827269"/>
            <a:ext cx="6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rgbClr val="FF0000"/>
                </a:solidFill>
              </a:rPr>
              <a:t>· 2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9C26F95E-FF00-4682-9CC0-ECEE0EC08E65}"/>
              </a:ext>
            </a:extLst>
          </p:cNvPr>
          <p:cNvCxnSpPr>
            <a:cxnSpLocks/>
          </p:cNvCxnSpPr>
          <p:nvPr/>
        </p:nvCxnSpPr>
        <p:spPr>
          <a:xfrm>
            <a:off x="741549" y="4004757"/>
            <a:ext cx="0" cy="136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B4DAF35D-D34D-4A12-9F38-392449CBC6A1}"/>
              </a:ext>
            </a:extLst>
          </p:cNvPr>
          <p:cNvSpPr txBox="1"/>
          <p:nvPr/>
        </p:nvSpPr>
        <p:spPr>
          <a:xfrm>
            <a:off x="792322" y="4039642"/>
            <a:ext cx="17237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</a:rPr>
              <a:t>Die Anzahl der Atome pro Atomart muss vor und nach der Reaktion gleich sein!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443B227-13C3-4FC3-8DA9-909FEEE99A03}"/>
              </a:ext>
            </a:extLst>
          </p:cNvPr>
          <p:cNvSpPr txBox="1"/>
          <p:nvPr/>
        </p:nvSpPr>
        <p:spPr>
          <a:xfrm>
            <a:off x="574265" y="187580"/>
            <a:ext cx="102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Magnesium verbrennt an der Luft zu Magnesiumoxid (MgO). </a:t>
            </a:r>
          </a:p>
          <a:p>
            <a:r>
              <a:rPr lang="de-DE" dirty="0"/>
              <a:t>Erstelle das Reaktionsschema und die Reaktionsgleichung für diese Reaktion</a:t>
            </a: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CACC9439-457D-4BA0-BD4D-581767C97A8E}"/>
              </a:ext>
            </a:extLst>
          </p:cNvPr>
          <p:cNvGrpSpPr/>
          <p:nvPr/>
        </p:nvGrpSpPr>
        <p:grpSpPr>
          <a:xfrm>
            <a:off x="2969679" y="2170253"/>
            <a:ext cx="624371" cy="588488"/>
            <a:chOff x="2627671" y="1709146"/>
            <a:chExt cx="716661" cy="729042"/>
          </a:xfrm>
          <a:solidFill>
            <a:schemeClr val="bg1">
              <a:lumMod val="75000"/>
            </a:schemeClr>
          </a:solidFill>
        </p:grpSpPr>
        <p:sp>
          <p:nvSpPr>
            <p:cNvPr id="73" name="Oval 60">
              <a:extLst>
                <a:ext uri="{FF2B5EF4-FFF2-40B4-BE49-F238E27FC236}">
                  <a16:creationId xmlns:a16="http://schemas.microsoft.com/office/drawing/2014/main" id="{D557EEF7-E569-460C-B1DC-AF7CE6CC4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175" y="1968572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74" name="Oval 61">
              <a:extLst>
                <a:ext uri="{FF2B5EF4-FFF2-40B4-BE49-F238E27FC236}">
                  <a16:creationId xmlns:a16="http://schemas.microsoft.com/office/drawing/2014/main" id="{D354A911-BBC7-4536-8E8F-2B0EF78F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570" y="2220735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75" name="Oval 62">
              <a:extLst>
                <a:ext uri="{FF2B5EF4-FFF2-40B4-BE49-F238E27FC236}">
                  <a16:creationId xmlns:a16="http://schemas.microsoft.com/office/drawing/2014/main" id="{FCFE5BB2-CE95-4C38-BF49-3E6AA85D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07" y="1961241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76" name="Oval 63">
              <a:extLst>
                <a:ext uri="{FF2B5EF4-FFF2-40B4-BE49-F238E27FC236}">
                  <a16:creationId xmlns:a16="http://schemas.microsoft.com/office/drawing/2014/main" id="{610E4EED-BA44-4084-84C5-2DE6F581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816" y="1984070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77" name="Oval 64">
              <a:extLst>
                <a:ext uri="{FF2B5EF4-FFF2-40B4-BE49-F238E27FC236}">
                  <a16:creationId xmlns:a16="http://schemas.microsoft.com/office/drawing/2014/main" id="{1DD0C771-8FB8-46B5-BE2A-93BAC5189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671" y="1713509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78" name="Oval 65">
              <a:extLst>
                <a:ext uri="{FF2B5EF4-FFF2-40B4-BE49-F238E27FC236}">
                  <a16:creationId xmlns:a16="http://schemas.microsoft.com/office/drawing/2014/main" id="{48665045-895D-4D6A-AA26-F2C43393F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218" y="1713147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79" name="Oval 66">
              <a:extLst>
                <a:ext uri="{FF2B5EF4-FFF2-40B4-BE49-F238E27FC236}">
                  <a16:creationId xmlns:a16="http://schemas.microsoft.com/office/drawing/2014/main" id="{62E8129B-F46A-48DB-B4E5-5AC2A610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569" y="2222288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80" name="Oval 67">
              <a:extLst>
                <a:ext uri="{FF2B5EF4-FFF2-40B4-BE49-F238E27FC236}">
                  <a16:creationId xmlns:a16="http://schemas.microsoft.com/office/drawing/2014/main" id="{F85E6DCB-704D-4DF9-B1FB-9C18ECBA5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6844" y="1709146"/>
              <a:ext cx="217488" cy="21590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4822D00-E010-4311-9CC3-AD26267C74DD}"/>
              </a:ext>
            </a:extLst>
          </p:cNvPr>
          <p:cNvGrpSpPr/>
          <p:nvPr/>
        </p:nvGrpSpPr>
        <p:grpSpPr>
          <a:xfrm>
            <a:off x="5199166" y="1973734"/>
            <a:ext cx="660185" cy="406194"/>
            <a:chOff x="5264504" y="2129598"/>
            <a:chExt cx="660185" cy="406194"/>
          </a:xfrm>
        </p:grpSpPr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F07428EE-9551-4F26-943E-DB54246E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504" y="2129598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82" name="Oval 25">
              <a:extLst>
                <a:ext uri="{FF2B5EF4-FFF2-40B4-BE49-F238E27FC236}">
                  <a16:creationId xmlns:a16="http://schemas.microsoft.com/office/drawing/2014/main" id="{9407C7FF-46A1-42E1-85C1-FB2F6CB6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007" y="2212497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62EB3A00-570F-473F-B4DB-98AEE62D63FE}"/>
              </a:ext>
            </a:extLst>
          </p:cNvPr>
          <p:cNvGrpSpPr/>
          <p:nvPr/>
        </p:nvGrpSpPr>
        <p:grpSpPr>
          <a:xfrm rot="19403814">
            <a:off x="6061129" y="1922166"/>
            <a:ext cx="660185" cy="406194"/>
            <a:chOff x="5264504" y="2129598"/>
            <a:chExt cx="660185" cy="406194"/>
          </a:xfrm>
        </p:grpSpPr>
        <p:sp>
          <p:nvSpPr>
            <p:cNvPr id="85" name="Oval 25">
              <a:extLst>
                <a:ext uri="{FF2B5EF4-FFF2-40B4-BE49-F238E27FC236}">
                  <a16:creationId xmlns:a16="http://schemas.microsoft.com/office/drawing/2014/main" id="{F02795CF-C062-48D9-945F-8481CDF41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504" y="2129598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A4DE76FC-AB92-45CE-901D-6D9FE7E0E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007" y="2212497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C1249A6D-1778-4B47-8BBA-8CD226E3A656}"/>
              </a:ext>
            </a:extLst>
          </p:cNvPr>
          <p:cNvGrpSpPr/>
          <p:nvPr/>
        </p:nvGrpSpPr>
        <p:grpSpPr>
          <a:xfrm>
            <a:off x="8832663" y="1839090"/>
            <a:ext cx="1116141" cy="1102816"/>
            <a:chOff x="8778476" y="2098315"/>
            <a:chExt cx="1116141" cy="1102816"/>
          </a:xfrm>
        </p:grpSpPr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6A6FD96E-C685-4CE2-80EC-98BC103C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1146" y="2451152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8245AFA-7ADF-4D7C-B769-B8E77D290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8476" y="2098315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 dirty="0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F59D22F-2710-4200-984B-1C3FA058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0835" y="2098315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6E3A4F0B-BBA7-4FAF-A268-A79A856AB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3986" y="2333878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C54A4011-2627-48B9-BCA6-58A5AD49D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7684" y="2342739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5D5AC528-7067-494C-8DD8-F157E951A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5494" y="2157476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6C7E4CF-943A-4981-B74F-4EDFA303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3050" y="2169246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E9CAAB9-5EF4-4421-BF45-31E2CC786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402" y="2441748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87" name="Oval 20">
              <a:extLst>
                <a:ext uri="{FF2B5EF4-FFF2-40B4-BE49-F238E27FC236}">
                  <a16:creationId xmlns:a16="http://schemas.microsoft.com/office/drawing/2014/main" id="{22ADA95C-A42C-4C3B-80FD-C02C3CB6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1095" y="2974481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88" name="Oval 22">
              <a:extLst>
                <a:ext uri="{FF2B5EF4-FFF2-40B4-BE49-F238E27FC236}">
                  <a16:creationId xmlns:a16="http://schemas.microsoft.com/office/drawing/2014/main" id="{0473A6EE-E0D6-48BC-9AED-BDFC8080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425" y="2621644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 dirty="0"/>
            </a:p>
          </p:txBody>
        </p:sp>
        <p:sp>
          <p:nvSpPr>
            <p:cNvPr id="89" name="Oval 23">
              <a:extLst>
                <a:ext uri="{FF2B5EF4-FFF2-40B4-BE49-F238E27FC236}">
                  <a16:creationId xmlns:a16="http://schemas.microsoft.com/office/drawing/2014/main" id="{A3DE18B7-3491-4BDB-A034-65359380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0784" y="2621644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90" name="Oval 24">
              <a:extLst>
                <a:ext uri="{FF2B5EF4-FFF2-40B4-BE49-F238E27FC236}">
                  <a16:creationId xmlns:a16="http://schemas.microsoft.com/office/drawing/2014/main" id="{071F469F-E7A0-4286-A6C1-AADBBB53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5" y="2857207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91" name="Oval 25">
              <a:extLst>
                <a:ext uri="{FF2B5EF4-FFF2-40B4-BE49-F238E27FC236}">
                  <a16:creationId xmlns:a16="http://schemas.microsoft.com/office/drawing/2014/main" id="{0C2AB1D9-7533-4F59-844B-1F3F7EF0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7259" y="2877836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92" name="Oval 26">
              <a:extLst>
                <a:ext uri="{FF2B5EF4-FFF2-40B4-BE49-F238E27FC236}">
                  <a16:creationId xmlns:a16="http://schemas.microsoft.com/office/drawing/2014/main" id="{11FF25BF-24D9-41D4-B8E9-D7E524A5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5443" y="2680805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93" name="Oval 29">
              <a:extLst>
                <a:ext uri="{FF2B5EF4-FFF2-40B4-BE49-F238E27FC236}">
                  <a16:creationId xmlns:a16="http://schemas.microsoft.com/office/drawing/2014/main" id="{5FB5598D-5CD3-4600-BAAB-A1353215D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2999" y="2692575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94" name="Oval 30">
              <a:extLst>
                <a:ext uri="{FF2B5EF4-FFF2-40B4-BE49-F238E27FC236}">
                  <a16:creationId xmlns:a16="http://schemas.microsoft.com/office/drawing/2014/main" id="{70A4E28A-7B34-4DA4-86EB-D3FE2B019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6351" y="2965077"/>
              <a:ext cx="165341" cy="16164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022B98D4-BE45-4180-924E-D0163709600C}"/>
              </a:ext>
            </a:extLst>
          </p:cNvPr>
          <p:cNvGrpSpPr/>
          <p:nvPr/>
        </p:nvGrpSpPr>
        <p:grpSpPr>
          <a:xfrm rot="19403814">
            <a:off x="5181810" y="2522508"/>
            <a:ext cx="660185" cy="406194"/>
            <a:chOff x="5264504" y="2129598"/>
            <a:chExt cx="660185" cy="406194"/>
          </a:xfrm>
        </p:grpSpPr>
        <p:sp>
          <p:nvSpPr>
            <p:cNvPr id="97" name="Oval 25">
              <a:extLst>
                <a:ext uri="{FF2B5EF4-FFF2-40B4-BE49-F238E27FC236}">
                  <a16:creationId xmlns:a16="http://schemas.microsoft.com/office/drawing/2014/main" id="{6D8BA7FB-7861-4261-9BAA-EAD73693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504" y="2129598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98" name="Oval 25">
              <a:extLst>
                <a:ext uri="{FF2B5EF4-FFF2-40B4-BE49-F238E27FC236}">
                  <a16:creationId xmlns:a16="http://schemas.microsoft.com/office/drawing/2014/main" id="{78868CF1-70FB-46DD-BD48-BBADA40E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007" y="2212497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3B44076A-EE60-4E59-B32E-DB683874AF5E}"/>
              </a:ext>
            </a:extLst>
          </p:cNvPr>
          <p:cNvGrpSpPr/>
          <p:nvPr/>
        </p:nvGrpSpPr>
        <p:grpSpPr>
          <a:xfrm rot="2095875">
            <a:off x="6397005" y="2434119"/>
            <a:ext cx="660185" cy="406194"/>
            <a:chOff x="5264504" y="2129598"/>
            <a:chExt cx="660185" cy="406194"/>
          </a:xfrm>
        </p:grpSpPr>
        <p:sp>
          <p:nvSpPr>
            <p:cNvPr id="100" name="Oval 25">
              <a:extLst>
                <a:ext uri="{FF2B5EF4-FFF2-40B4-BE49-F238E27FC236}">
                  <a16:creationId xmlns:a16="http://schemas.microsoft.com/office/drawing/2014/main" id="{74CF8C60-5357-44C6-8767-9B45634B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504" y="2129598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  <p:sp>
          <p:nvSpPr>
            <p:cNvPr id="101" name="Oval 25">
              <a:extLst>
                <a:ext uri="{FF2B5EF4-FFF2-40B4-BE49-F238E27FC236}">
                  <a16:creationId xmlns:a16="http://schemas.microsoft.com/office/drawing/2014/main" id="{D95DB9F4-D750-4394-96C2-C96601DA6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007" y="2212497"/>
              <a:ext cx="330682" cy="32329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2400"/>
            </a:p>
          </p:txBody>
        </p:sp>
      </p:grpSp>
      <p:sp>
        <p:nvSpPr>
          <p:cNvPr id="103" name="Textfeld 102">
            <a:extLst>
              <a:ext uri="{FF2B5EF4-FFF2-40B4-BE49-F238E27FC236}">
                <a16:creationId xmlns:a16="http://schemas.microsoft.com/office/drawing/2014/main" id="{1BB17B59-D5AB-4D11-B20D-A615884C576C}"/>
              </a:ext>
            </a:extLst>
          </p:cNvPr>
          <p:cNvSpPr txBox="1"/>
          <p:nvPr/>
        </p:nvSpPr>
        <p:spPr>
          <a:xfrm>
            <a:off x="3126484" y="5482604"/>
            <a:ext cx="66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Mg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C9AC6D9-0FCE-45D0-A28A-89289C0CDB25}"/>
              </a:ext>
            </a:extLst>
          </p:cNvPr>
          <p:cNvSpPr txBox="1"/>
          <p:nvPr/>
        </p:nvSpPr>
        <p:spPr>
          <a:xfrm>
            <a:off x="5557274" y="5471481"/>
            <a:ext cx="66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O</a:t>
            </a:r>
            <a:r>
              <a:rPr lang="de-DE" sz="2400" b="1" baseline="-25000" dirty="0"/>
              <a:t>2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2981A6F-6B84-4333-B6B4-F789A3D3AA3A}"/>
              </a:ext>
            </a:extLst>
          </p:cNvPr>
          <p:cNvSpPr txBox="1"/>
          <p:nvPr/>
        </p:nvSpPr>
        <p:spPr>
          <a:xfrm>
            <a:off x="9316986" y="5477169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MgO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6C20111-9432-46AB-8262-E9041416431B}"/>
              </a:ext>
            </a:extLst>
          </p:cNvPr>
          <p:cNvSpPr txBox="1"/>
          <p:nvPr/>
        </p:nvSpPr>
        <p:spPr>
          <a:xfrm>
            <a:off x="4235009" y="5471479"/>
            <a:ext cx="60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+</a:t>
            </a: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617A7C22-3992-4D07-BE4B-073B25D6B1D2}"/>
              </a:ext>
            </a:extLst>
          </p:cNvPr>
          <p:cNvCxnSpPr>
            <a:cxnSpLocks/>
          </p:cNvCxnSpPr>
          <p:nvPr/>
        </p:nvCxnSpPr>
        <p:spPr>
          <a:xfrm>
            <a:off x="7073529" y="5702311"/>
            <a:ext cx="69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Geschweifte Klammer rechts 108">
            <a:extLst>
              <a:ext uri="{FF2B5EF4-FFF2-40B4-BE49-F238E27FC236}">
                <a16:creationId xmlns:a16="http://schemas.microsoft.com/office/drawing/2014/main" id="{36BEACFF-6ADE-49B9-914E-859C4C2BC423}"/>
              </a:ext>
            </a:extLst>
          </p:cNvPr>
          <p:cNvSpPr/>
          <p:nvPr/>
        </p:nvSpPr>
        <p:spPr>
          <a:xfrm rot="5400000">
            <a:off x="9409023" y="3514264"/>
            <a:ext cx="148364" cy="197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9B58E362-6FC7-4F0F-B2D5-CE573F24A0D6}"/>
              </a:ext>
            </a:extLst>
          </p:cNvPr>
          <p:cNvSpPr txBox="1"/>
          <p:nvPr/>
        </p:nvSpPr>
        <p:spPr>
          <a:xfrm>
            <a:off x="8990470" y="5494012"/>
            <a:ext cx="42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07BD9741-BDFE-40C1-836B-CC2702679B4A}"/>
              </a:ext>
            </a:extLst>
          </p:cNvPr>
          <p:cNvSpPr txBox="1"/>
          <p:nvPr/>
        </p:nvSpPr>
        <p:spPr>
          <a:xfrm>
            <a:off x="2822966" y="5471478"/>
            <a:ext cx="42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A6EEB8F-6A89-453B-9EBC-111B4423B41D}"/>
              </a:ext>
            </a:extLst>
          </p:cNvPr>
          <p:cNvCxnSpPr>
            <a:cxnSpLocks/>
          </p:cNvCxnSpPr>
          <p:nvPr/>
        </p:nvCxnSpPr>
        <p:spPr>
          <a:xfrm>
            <a:off x="3316387" y="4594039"/>
            <a:ext cx="0" cy="818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18DE4F8A-FAF6-4D45-8754-31A3FF39FF21}"/>
              </a:ext>
            </a:extLst>
          </p:cNvPr>
          <p:cNvSpPr txBox="1"/>
          <p:nvPr/>
        </p:nvSpPr>
        <p:spPr>
          <a:xfrm>
            <a:off x="2799896" y="4789753"/>
            <a:ext cx="653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rgbClr val="FF0000"/>
                </a:solidFill>
              </a:rPr>
              <a:t>· 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943D0F8-A459-45B0-8F7A-CE2CC2AAF98A}"/>
              </a:ext>
            </a:extLst>
          </p:cNvPr>
          <p:cNvSpPr txBox="1"/>
          <p:nvPr/>
        </p:nvSpPr>
        <p:spPr>
          <a:xfrm>
            <a:off x="2786476" y="5984153"/>
            <a:ext cx="144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2 Mg-Atome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FD63FC69-38F7-46A1-BEE3-AF4E6A9C8707}"/>
              </a:ext>
            </a:extLst>
          </p:cNvPr>
          <p:cNvSpPr txBox="1"/>
          <p:nvPr/>
        </p:nvSpPr>
        <p:spPr>
          <a:xfrm>
            <a:off x="5199166" y="5950233"/>
            <a:ext cx="123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2 O-Atome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77AF34-50BC-42BF-ACC4-7C9E15AB5410}"/>
              </a:ext>
            </a:extLst>
          </p:cNvPr>
          <p:cNvSpPr txBox="1"/>
          <p:nvPr/>
        </p:nvSpPr>
        <p:spPr>
          <a:xfrm>
            <a:off x="8064383" y="5950233"/>
            <a:ext cx="14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2 Mg-Atome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34463CFC-4EA4-4B3F-884E-5E4247CEE23E}"/>
              </a:ext>
            </a:extLst>
          </p:cNvPr>
          <p:cNvSpPr txBox="1"/>
          <p:nvPr/>
        </p:nvSpPr>
        <p:spPr>
          <a:xfrm>
            <a:off x="9569558" y="5930371"/>
            <a:ext cx="131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2 O-Atome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4774EA3-1A9F-40FA-9962-8BC654B24567}"/>
              </a:ext>
            </a:extLst>
          </p:cNvPr>
          <p:cNvSpPr/>
          <p:nvPr/>
        </p:nvSpPr>
        <p:spPr>
          <a:xfrm>
            <a:off x="8803837" y="1831470"/>
            <a:ext cx="513149" cy="310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26726B1-D82E-443A-AE86-E0EF29C6D8D1}"/>
              </a:ext>
            </a:extLst>
          </p:cNvPr>
          <p:cNvSpPr txBox="1"/>
          <p:nvPr/>
        </p:nvSpPr>
        <p:spPr>
          <a:xfrm>
            <a:off x="584214" y="6463145"/>
            <a:ext cx="26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(Vgl. Buch S. 100)</a:t>
            </a:r>
          </a:p>
        </p:txBody>
      </p:sp>
    </p:spTree>
    <p:extLst>
      <p:ext uri="{BB962C8B-B14F-4D97-AF65-F5344CB8AC3E}">
        <p14:creationId xmlns:p14="http://schemas.microsoft.com/office/powerpoint/2010/main" val="282104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6" grpId="0"/>
      <p:bldP spid="57" grpId="0"/>
      <p:bldP spid="58" grpId="0"/>
      <p:bldP spid="59" grpId="0"/>
      <p:bldP spid="64" grpId="0"/>
      <p:bldP spid="70" grpId="0"/>
      <p:bldP spid="103" grpId="0"/>
      <p:bldP spid="104" grpId="0"/>
      <p:bldP spid="105" grpId="0"/>
      <p:bldP spid="106" grpId="0"/>
      <p:bldP spid="109" grpId="0" animBg="1"/>
      <p:bldP spid="110" grpId="0"/>
      <p:bldP spid="113" grpId="0"/>
      <p:bldP spid="115" grpId="0"/>
      <p:bldP spid="116" grpId="0"/>
      <p:bldP spid="117" grpId="0"/>
      <p:bldP spid="118" grpId="0"/>
      <p:bldP spid="119" grpId="0"/>
      <p:bldP spid="120" grpId="0" animBg="1"/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492348E-D8BB-4373-AF98-2A5A9C929AFC}"/>
              </a:ext>
            </a:extLst>
          </p:cNvPr>
          <p:cNvSpPr txBox="1"/>
          <p:nvPr/>
        </p:nvSpPr>
        <p:spPr>
          <a:xfrm>
            <a:off x="779318" y="1039091"/>
            <a:ext cx="10131136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Merke:</a:t>
            </a:r>
          </a:p>
          <a:p>
            <a:r>
              <a:rPr lang="de-DE" sz="2400" dirty="0"/>
              <a:t>Durch Faktoren (=große Zahlen) vor den Formeln wird sichergestellt, dass auf beiden Seiten des Reaktionspfeils von jeder Atomart gleich viele Atome stehen. Die Molekül-, bzw. Verhältnisformeln dürfen jedoch nicht verändert werden! </a:t>
            </a:r>
          </a:p>
        </p:txBody>
      </p:sp>
    </p:spTree>
    <p:extLst>
      <p:ext uri="{BB962C8B-B14F-4D97-AF65-F5344CB8AC3E}">
        <p14:creationId xmlns:p14="http://schemas.microsoft.com/office/powerpoint/2010/main" val="162610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79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Reaktionsgleichungen – Reaktionen in der Formelsprache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Claudia Eysel</cp:lastModifiedBy>
  <cp:revision>68</cp:revision>
  <cp:lastPrinted>2021-04-30T13:47:46Z</cp:lastPrinted>
  <dcterms:created xsi:type="dcterms:W3CDTF">2019-03-24T10:58:43Z</dcterms:created>
  <dcterms:modified xsi:type="dcterms:W3CDTF">2021-05-07T13:22:09Z</dcterms:modified>
</cp:coreProperties>
</file>