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368D4-8754-43B9-A6B1-EF7580798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A62756-5439-45CB-89B0-D88420433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38E31B-790F-4801-BB09-8453E6BF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49F5-759B-4F58-A4B1-EE6F70505B2F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07ED0C-D0D6-4F00-9DD3-BED5D4F0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BF0AC7-6C46-45B8-9025-2A0C4737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29A-C14D-49E0-A83C-41DDE81F4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61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AF1A13-4161-48A4-BF54-F5E2367C9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E263AE-6C72-40F1-A400-DCF2F483F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33EAFB-B247-40F6-93A0-EDC39089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49F5-759B-4F58-A4B1-EE6F70505B2F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F2F347-A36F-4044-A215-4DC069A1F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C125B2-4B4A-4CBE-B712-24680B19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29A-C14D-49E0-A83C-41DDE81F4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51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82AA233-EDC2-4600-8155-24453EFD1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6F29AE-553D-4275-8498-2AAC4DE8C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CFC028-4596-45B2-8587-8CF21E0F2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49F5-759B-4F58-A4B1-EE6F70505B2F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139B5F-FA58-4FC6-AD6D-A1B33D86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265B66-3A6C-4545-A22F-8CFFD0C5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29A-C14D-49E0-A83C-41DDE81F4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83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49A6D-5138-443B-967F-130003FC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12FF95-5BA4-4720-AACA-60D3E0C01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5655FD-E9AF-4DA1-803A-513C405F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49F5-759B-4F58-A4B1-EE6F70505B2F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742D04-60C3-43CE-8CD1-1E4A06287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618DC-C473-4A23-AB4A-A4BE8B27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29A-C14D-49E0-A83C-41DDE81F4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52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B48FA3-BB0B-47D2-BA78-29C4FA4E5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9B2322-17A6-497E-82F0-9BC76811E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E255F9-9791-41D9-B3D4-928FEEDC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49F5-759B-4F58-A4B1-EE6F70505B2F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653E2D-88A4-465D-9528-26AE3D267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B61E78-B409-4D22-ABDD-1D12B31E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29A-C14D-49E0-A83C-41DDE81F4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9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8BFB9-32A4-4061-B2C1-61F1C5E9E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BF9D1E-2635-4747-AE05-8A5A6CC17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1BE12B-B9AD-485A-A5EE-23E16AE51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0C12DB-CCF4-422C-94F2-2B819B109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49F5-759B-4F58-A4B1-EE6F70505B2F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2B72B5-60A9-48C3-B05D-C0F475FD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0D2C48-0A56-4A43-8B43-5CDF9098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29A-C14D-49E0-A83C-41DDE81F4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24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03833-215A-4A41-8426-717E884E8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D0D02B-78D4-4899-A54E-CA6D6648C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ADF6FE-5855-4297-8D27-DA5ED6A63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FBB3B9-0957-4764-9072-DB7A5A5E1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49B048-2FA1-4E01-B2E2-79029A3A6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64DA007-6267-46AE-992F-A37D33962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49F5-759B-4F58-A4B1-EE6F70505B2F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491D5CB-BCDB-4216-A587-91384DF1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65359E7-C271-44DC-8AF2-97EF0CEE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29A-C14D-49E0-A83C-41DDE81F4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04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90F96-423E-466F-AD1B-23254630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02C5EB-1B0A-4B60-B430-FED1E6E3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49F5-759B-4F58-A4B1-EE6F70505B2F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61C10E-0EF7-4EFE-9BC0-9290DB7D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1CDCFD-E8C5-4B83-932B-BF46DB0B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29A-C14D-49E0-A83C-41DDE81F4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98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479C3A-656B-4B88-8195-7F64D0C2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49F5-759B-4F58-A4B1-EE6F70505B2F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B4C94A4-3C37-4CEF-8B4B-16A88E9EE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E236B8-4B63-4929-8BBB-55927FD4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29A-C14D-49E0-A83C-41DDE81F4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39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1563FC-DCFF-4898-8C34-BBF42D4B3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903B73-061A-49BF-9DBA-E0D67313B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264E16-9EF6-424D-8BF5-8F6C3AC69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A58C88-98C9-4D76-B310-57515CA7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49F5-759B-4F58-A4B1-EE6F70505B2F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7D3CE4-CD32-4A79-B6E4-F1FCF02D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DF07DD-3FC3-4F9B-800A-DD6AD958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29A-C14D-49E0-A83C-41DDE81F4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01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43DB6-8968-44AE-A8F1-0906D439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9C4D46-4C9D-4A46-B934-1A1594D27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9AC408-4EEB-48F5-B385-72D229C16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B3CB5A-AB9A-4868-8055-24B2CB34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49F5-759B-4F58-A4B1-EE6F70505B2F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AA4798-ABAE-4C87-ACB5-5A5D16E7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1525E1-9D43-4E20-918A-FDE40171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29A-C14D-49E0-A83C-41DDE81F4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48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9109FDF-015B-4023-9C2A-96096919D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2B7890-65A5-407D-B94F-DB914798D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3756A1-AE5A-4B8F-8F5A-14B7438AD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449F5-759B-4F58-A4B1-EE6F70505B2F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777357-7160-4601-9222-AF0EB1F21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2AC3AD-CA0E-4F18-87B8-2D3648F4F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4E29A-C14D-49E0-A83C-41DDE81F4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46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3C2170BF-4856-497A-807A-7A8CDFEFF197}"/>
              </a:ext>
            </a:extLst>
          </p:cNvPr>
          <p:cNvSpPr txBox="1"/>
          <p:nvPr/>
        </p:nvSpPr>
        <p:spPr>
          <a:xfrm>
            <a:off x="4509406" y="1060563"/>
            <a:ext cx="278674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Charakterisierung einer Stoffportion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3799FBD-F1AE-4BB2-9C10-77077CCF86BC}"/>
              </a:ext>
            </a:extLst>
          </p:cNvPr>
          <p:cNvSpPr txBox="1"/>
          <p:nvPr/>
        </p:nvSpPr>
        <p:spPr>
          <a:xfrm>
            <a:off x="1587680" y="2318952"/>
            <a:ext cx="278674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Nach der Masse </a:t>
            </a:r>
            <a:r>
              <a:rPr lang="de-DE" sz="2400" b="1" dirty="0"/>
              <a:t>m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77FCE77-72EE-4B29-8795-B5E42DCEDA11}"/>
              </a:ext>
            </a:extLst>
          </p:cNvPr>
          <p:cNvSpPr txBox="1"/>
          <p:nvPr/>
        </p:nvSpPr>
        <p:spPr>
          <a:xfrm>
            <a:off x="7553052" y="2318952"/>
            <a:ext cx="278674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Nach der Anzahl </a:t>
            </a:r>
            <a:r>
              <a:rPr lang="de-DE" sz="2400" b="1" dirty="0"/>
              <a:t>N</a:t>
            </a:r>
            <a:r>
              <a:rPr lang="de-DE" sz="2400" dirty="0"/>
              <a:t> der Teilchen</a:t>
            </a: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DA77361F-9FE3-45B1-9375-A4992350575E}"/>
              </a:ext>
            </a:extLst>
          </p:cNvPr>
          <p:cNvCxnSpPr>
            <a:stCxn id="11" idx="1"/>
            <a:endCxn id="17" idx="0"/>
          </p:cNvCxnSpPr>
          <p:nvPr/>
        </p:nvCxnSpPr>
        <p:spPr>
          <a:xfrm rot="10800000" flipV="1">
            <a:off x="2981052" y="1476062"/>
            <a:ext cx="1528354" cy="842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0F035CF7-16B6-4934-8F53-ACE54FB9A733}"/>
              </a:ext>
            </a:extLst>
          </p:cNvPr>
          <p:cNvCxnSpPr>
            <a:stCxn id="11" idx="3"/>
            <a:endCxn id="18" idx="0"/>
          </p:cNvCxnSpPr>
          <p:nvPr/>
        </p:nvCxnSpPr>
        <p:spPr>
          <a:xfrm>
            <a:off x="7296149" y="1476062"/>
            <a:ext cx="1650275" cy="842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fik 31">
            <a:extLst>
              <a:ext uri="{FF2B5EF4-FFF2-40B4-BE49-F238E27FC236}">
                <a16:creationId xmlns:a16="http://schemas.microsoft.com/office/drawing/2014/main" id="{EDAA676C-C99B-4971-A0A6-FBA115B3B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668" y="4439923"/>
            <a:ext cx="2946218" cy="1884029"/>
          </a:xfrm>
          <a:prstGeom prst="rect">
            <a:avLst/>
          </a:prstGeom>
        </p:spPr>
      </p:pic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0B2C56E-993C-4FDD-ACED-C418D6EE01C2}"/>
              </a:ext>
            </a:extLst>
          </p:cNvPr>
          <p:cNvCxnSpPr>
            <a:cxnSpLocks/>
          </p:cNvCxnSpPr>
          <p:nvPr/>
        </p:nvCxnSpPr>
        <p:spPr>
          <a:xfrm>
            <a:off x="3053599" y="2885106"/>
            <a:ext cx="1911691" cy="129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95C41B22-CC94-447C-8CBF-09D931A136D2}"/>
              </a:ext>
            </a:extLst>
          </p:cNvPr>
          <p:cNvCxnSpPr>
            <a:cxnSpLocks/>
          </p:cNvCxnSpPr>
          <p:nvPr/>
        </p:nvCxnSpPr>
        <p:spPr>
          <a:xfrm flipH="1">
            <a:off x="6764594" y="3161842"/>
            <a:ext cx="2006841" cy="99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A10EE30E-4136-4A34-8693-6544613646CE}"/>
              </a:ext>
            </a:extLst>
          </p:cNvPr>
          <p:cNvSpPr txBox="1"/>
          <p:nvPr/>
        </p:nvSpPr>
        <p:spPr>
          <a:xfrm>
            <a:off x="2518699" y="3744309"/>
            <a:ext cx="178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accent1"/>
                </a:solidFill>
              </a:rPr>
              <a:t>Wieviel Gramm?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3C9F85B-2688-408D-A5CD-8E21D148CE7A}"/>
              </a:ext>
            </a:extLst>
          </p:cNvPr>
          <p:cNvSpPr txBox="1"/>
          <p:nvPr/>
        </p:nvSpPr>
        <p:spPr>
          <a:xfrm>
            <a:off x="7762333" y="3800121"/>
            <a:ext cx="178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accent1"/>
                </a:solidFill>
              </a:rPr>
              <a:t>Wieviel Teilchen?</a:t>
            </a:r>
          </a:p>
        </p:txBody>
      </p:sp>
    </p:spTree>
    <p:extLst>
      <p:ext uri="{BB962C8B-B14F-4D97-AF65-F5344CB8AC3E}">
        <p14:creationId xmlns:p14="http://schemas.microsoft.com/office/powerpoint/2010/main" val="236481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38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D94D373-67CE-4218-8C49-0EF99B46B341}"/>
              </a:ext>
            </a:extLst>
          </p:cNvPr>
          <p:cNvSpPr txBox="1"/>
          <p:nvPr/>
        </p:nvSpPr>
        <p:spPr>
          <a:xfrm>
            <a:off x="511277" y="374384"/>
            <a:ext cx="6381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Das Mol und die Stoffmenge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0CEA8B24-C083-41B6-BDA8-DE3B314D4CFC}"/>
                  </a:ext>
                </a:extLst>
              </p:cNvPr>
              <p:cNvSpPr txBox="1"/>
              <p:nvPr/>
            </p:nvSpPr>
            <p:spPr>
              <a:xfrm>
                <a:off x="511277" y="983103"/>
                <a:ext cx="8377084" cy="70788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Die </a:t>
                </a:r>
                <a:r>
                  <a:rPr lang="de-DE" sz="2000" b="1" dirty="0"/>
                  <a:t>Stoffmenge n</a:t>
                </a:r>
                <a:r>
                  <a:rPr lang="de-DE" sz="2000" dirty="0"/>
                  <a:t> bezeichnet die Anzahl der Teilchen in der </a:t>
                </a:r>
                <a:r>
                  <a:rPr lang="de-DE" sz="2000" b="1" dirty="0"/>
                  <a:t>Einheit </a:t>
                </a:r>
                <a:r>
                  <a:rPr lang="de-DE" sz="2000" b="1" dirty="0" err="1"/>
                  <a:t>mol</a:t>
                </a:r>
                <a:r>
                  <a:rPr lang="de-DE" sz="2000" b="1" dirty="0"/>
                  <a:t>.</a:t>
                </a:r>
              </a:p>
              <a:p>
                <a:r>
                  <a:rPr lang="de-DE" sz="2000" dirty="0"/>
                  <a:t>Dabei gilt: die Anzahl von </a:t>
                </a:r>
                <a:r>
                  <a:rPr lang="de-DE" sz="20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14:m>
                  <m:oMath xmlns:m="http://schemas.openxmlformats.org/officeDocument/2006/math">
                    <m:r>
                      <a:rPr lang="de-D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·</m:t>
                    </m:r>
                  </m:oMath>
                </a14:m>
                <a:r>
                  <a:rPr lang="de-DE" sz="20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r>
                  <a:rPr lang="de-DE" sz="2000" b="1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23 </a:t>
                </a:r>
                <a:r>
                  <a:rPr lang="de-DE" sz="20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 </a:t>
                </a:r>
                <a:r>
                  <a:rPr lang="de-DE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600 Trilliarden Teilchen entspricht 1 </a:t>
                </a:r>
                <a:r>
                  <a:rPr lang="de-DE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mol</a:t>
                </a:r>
                <a:r>
                  <a:rPr lang="de-DE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.</a:t>
                </a:r>
                <a:endParaRPr lang="de-DE" sz="20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0CEA8B24-C083-41B6-BDA8-DE3B314D4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77" y="983103"/>
                <a:ext cx="8377084" cy="707886"/>
              </a:xfrm>
              <a:prstGeom prst="rect">
                <a:avLst/>
              </a:prstGeom>
              <a:blipFill>
                <a:blip r:embed="rId2"/>
                <a:stretch>
                  <a:fillRect l="-727" t="-3390" b="-1355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>
            <a:extLst>
              <a:ext uri="{FF2B5EF4-FFF2-40B4-BE49-F238E27FC236}">
                <a16:creationId xmlns:a16="http://schemas.microsoft.com/office/drawing/2014/main" id="{A573E673-8D6A-46A4-BAC1-B5FBCEF40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996" y="1974175"/>
            <a:ext cx="1732865" cy="12943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8AB64E1-2047-4C06-AC35-FA9794685D54}"/>
              </a:ext>
            </a:extLst>
          </p:cNvPr>
          <p:cNvSpPr txBox="1"/>
          <p:nvPr/>
        </p:nvSpPr>
        <p:spPr>
          <a:xfrm>
            <a:off x="6892412" y="3235583"/>
            <a:ext cx="3160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Packung = </a:t>
            </a:r>
            <a:r>
              <a:rPr lang="de-DE" sz="2000" b="1" dirty="0"/>
              <a:t>1 Dutzend </a:t>
            </a:r>
            <a:r>
              <a:rPr lang="de-DE" sz="2000" dirty="0"/>
              <a:t>Eier </a:t>
            </a:r>
          </a:p>
          <a:p>
            <a:r>
              <a:rPr lang="de-DE" sz="2000" dirty="0"/>
              <a:t>= 12 Stück</a:t>
            </a:r>
          </a:p>
        </p:txBody>
      </p:sp>
      <p:pic>
        <p:nvPicPr>
          <p:cNvPr id="11" name="Grafik 10" descr="Ein Bild, das Flasche enthält.&#10;&#10;Automatisch generierte Beschreibung">
            <a:extLst>
              <a:ext uri="{FF2B5EF4-FFF2-40B4-BE49-F238E27FC236}">
                <a16:creationId xmlns:a16="http://schemas.microsoft.com/office/drawing/2014/main" id="{C7F1D900-B454-4D2C-AE6A-DA62F32720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12" y="2127303"/>
            <a:ext cx="1407180" cy="1150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6B2C386-6B25-461D-88AF-A91B2242E04E}"/>
                  </a:ext>
                </a:extLst>
              </p:cNvPr>
              <p:cNvSpPr txBox="1"/>
              <p:nvPr/>
            </p:nvSpPr>
            <p:spPr>
              <a:xfrm>
                <a:off x="870557" y="3277828"/>
                <a:ext cx="259728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Stoffmenge </a:t>
                </a:r>
                <a:r>
                  <a:rPr lang="de-DE" sz="2000" b="1" dirty="0"/>
                  <a:t>n = 1 </a:t>
                </a:r>
                <a:r>
                  <a:rPr lang="de-DE" sz="2000" b="1" dirty="0" err="1"/>
                  <a:t>mol</a:t>
                </a:r>
                <a:endParaRPr lang="de-DE" sz="2000" b="1" dirty="0"/>
              </a:p>
              <a:p>
                <a:r>
                  <a:rPr lang="de-DE" sz="2000" dirty="0"/>
                  <a:t>= </a:t>
                </a:r>
                <a:r>
                  <a:rPr lang="de-DE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14:m>
                  <m:oMath xmlns:m="http://schemas.openxmlformats.org/officeDocument/2006/math">
                    <m:r>
                      <a:rPr lang="de-DE" sz="20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·</m:t>
                    </m:r>
                  </m:oMath>
                </a14:m>
                <a:r>
                  <a:rPr lang="de-DE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r>
                  <a:rPr lang="de-DE" sz="20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23</a:t>
                </a:r>
                <a:r>
                  <a:rPr lang="de-DE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Teilchen</a:t>
                </a:r>
                <a:endParaRPr lang="de-DE" sz="200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6B2C386-6B25-461D-88AF-A91B2242E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57" y="3277828"/>
                <a:ext cx="2597288" cy="707886"/>
              </a:xfrm>
              <a:prstGeom prst="rect">
                <a:avLst/>
              </a:prstGeom>
              <a:blipFill>
                <a:blip r:embed="rId5"/>
                <a:stretch>
                  <a:fillRect l="-2582" t="-5172" b="-146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4D83CBDB-3B4F-4653-A51D-C29774D4D181}"/>
                  </a:ext>
                </a:extLst>
              </p:cNvPr>
              <p:cNvSpPr txBox="1"/>
              <p:nvPr/>
            </p:nvSpPr>
            <p:spPr>
              <a:xfrm>
                <a:off x="1016816" y="5567249"/>
                <a:ext cx="28113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Stoffmenge </a:t>
                </a:r>
                <a:r>
                  <a:rPr lang="de-DE" sz="2000" b="1" dirty="0"/>
                  <a:t>n = 2 </a:t>
                </a:r>
                <a:r>
                  <a:rPr lang="de-DE" sz="2000" b="1" dirty="0" err="1"/>
                  <a:t>mol</a:t>
                </a:r>
                <a:endParaRPr lang="de-DE" sz="2000" b="1" dirty="0"/>
              </a:p>
              <a:p>
                <a:r>
                  <a:rPr lang="de-DE" sz="2000" dirty="0"/>
                  <a:t>= 12 </a:t>
                </a:r>
                <a14:m>
                  <m:oMath xmlns:m="http://schemas.openxmlformats.org/officeDocument/2006/math">
                    <m:r>
                      <a:rPr lang="de-DE" sz="20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·</m:t>
                    </m:r>
                  </m:oMath>
                </a14:m>
                <a:r>
                  <a:rPr lang="de-DE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10</a:t>
                </a:r>
                <a:r>
                  <a:rPr lang="de-DE" sz="20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23</a:t>
                </a:r>
                <a:r>
                  <a:rPr lang="de-DE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Teilchen</a:t>
                </a:r>
                <a:endParaRPr lang="de-DE" sz="20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4D83CBDB-3B4F-4653-A51D-C29774D4D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16" y="5567249"/>
                <a:ext cx="2811352" cy="707886"/>
              </a:xfrm>
              <a:prstGeom prst="rect">
                <a:avLst/>
              </a:prstGeom>
              <a:blipFill>
                <a:blip r:embed="rId6"/>
                <a:stretch>
                  <a:fillRect l="-2386" t="-4310" b="-146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Grafik 11" descr="Ein Bild, das Flasche enthält.&#10;&#10;Automatisch generierte Beschreibung">
            <a:extLst>
              <a:ext uri="{FF2B5EF4-FFF2-40B4-BE49-F238E27FC236}">
                <a16:creationId xmlns:a16="http://schemas.microsoft.com/office/drawing/2014/main" id="{9D62000D-7BE5-4264-8879-250EFA1613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23" y="4278008"/>
            <a:ext cx="1407180" cy="1150525"/>
          </a:xfrm>
          <a:prstGeom prst="rect">
            <a:avLst/>
          </a:prstGeom>
        </p:spPr>
      </p:pic>
      <p:pic>
        <p:nvPicPr>
          <p:cNvPr id="13" name="Grafik 12" descr="Ein Bild, das Flasche enthält.&#10;&#10;Automatisch generierte Beschreibung">
            <a:extLst>
              <a:ext uri="{FF2B5EF4-FFF2-40B4-BE49-F238E27FC236}">
                <a16:creationId xmlns:a16="http://schemas.microsoft.com/office/drawing/2014/main" id="{9F771023-5B22-42A9-9597-348D70B99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1" y="4278008"/>
            <a:ext cx="1407180" cy="1150525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E77F9F7C-D210-4117-9B67-1C552A91BF52}"/>
              </a:ext>
            </a:extLst>
          </p:cNvPr>
          <p:cNvSpPr txBox="1"/>
          <p:nvPr/>
        </p:nvSpPr>
        <p:spPr>
          <a:xfrm>
            <a:off x="6958996" y="5545278"/>
            <a:ext cx="3643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2 Packungen = </a:t>
            </a:r>
            <a:r>
              <a:rPr lang="de-DE" sz="2000" b="1" dirty="0"/>
              <a:t>2 Dutzend </a:t>
            </a:r>
            <a:r>
              <a:rPr lang="de-DE" sz="2000" dirty="0"/>
              <a:t>Eier </a:t>
            </a:r>
          </a:p>
          <a:p>
            <a:r>
              <a:rPr lang="de-DE" sz="2000" dirty="0"/>
              <a:t>= 24 Stück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BB630544-D981-4BC6-9CFD-A5FD485E9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794" y="4232349"/>
            <a:ext cx="1662630" cy="1241841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85859BBA-2E00-41D5-B446-27A39AFEB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412" y="4278008"/>
            <a:ext cx="1588750" cy="118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9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0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D94D373-67CE-4218-8C49-0EF99B46B341}"/>
              </a:ext>
            </a:extLst>
          </p:cNvPr>
          <p:cNvSpPr txBox="1"/>
          <p:nvPr/>
        </p:nvSpPr>
        <p:spPr>
          <a:xfrm>
            <a:off x="511277" y="300999"/>
            <a:ext cx="6381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Die molare Masse 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0CEA8B24-C083-41B6-BDA8-DE3B314D4CFC}"/>
                  </a:ext>
                </a:extLst>
              </p:cNvPr>
              <p:cNvSpPr txBox="1"/>
              <p:nvPr/>
            </p:nvSpPr>
            <p:spPr>
              <a:xfrm>
                <a:off x="511277" y="874011"/>
                <a:ext cx="8377084" cy="84170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Die molare </a:t>
                </a:r>
                <a:r>
                  <a:rPr lang="de-DE" sz="2000" b="1" dirty="0"/>
                  <a:t>Masse M</a:t>
                </a:r>
                <a:r>
                  <a:rPr lang="de-DE" sz="2000" dirty="0"/>
                  <a:t> gibt an, wie viel Gramm 1 </a:t>
                </a:r>
                <a:r>
                  <a:rPr lang="de-DE" sz="2000" dirty="0" err="1"/>
                  <a:t>mol</a:t>
                </a:r>
                <a:r>
                  <a:rPr lang="de-DE" sz="2000" dirty="0"/>
                  <a:t> eines Stoffes wiegt. </a:t>
                </a:r>
              </a:p>
              <a:p>
                <a:r>
                  <a:rPr lang="de-DE" sz="2000" dirty="0"/>
                  <a:t>Ihre Einheit ist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𝑔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𝑚𝑜𝑙</m:t>
                        </m:r>
                      </m:den>
                    </m:f>
                    <m:r>
                      <a:rPr lang="de-DE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DE" sz="2000" dirty="0"/>
                  <a:t>.</a:t>
                </a: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0CEA8B24-C083-41B6-BDA8-DE3B314D4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77" y="874011"/>
                <a:ext cx="8377084" cy="841705"/>
              </a:xfrm>
              <a:prstGeom prst="rect">
                <a:avLst/>
              </a:prstGeom>
              <a:blipFill>
                <a:blip r:embed="rId2"/>
                <a:stretch>
                  <a:fillRect l="-727" t="-2857" b="-71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>
            <a:extLst>
              <a:ext uri="{FF2B5EF4-FFF2-40B4-BE49-F238E27FC236}">
                <a16:creationId xmlns:a16="http://schemas.microsoft.com/office/drawing/2014/main" id="{A573E673-8D6A-46A4-BAC1-B5FBCEF40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43" y="2404840"/>
            <a:ext cx="2388611" cy="178408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8AB64E1-2047-4C06-AC35-FA9794685D54}"/>
              </a:ext>
            </a:extLst>
          </p:cNvPr>
          <p:cNvSpPr txBox="1"/>
          <p:nvPr/>
        </p:nvSpPr>
        <p:spPr>
          <a:xfrm>
            <a:off x="1153295" y="4285098"/>
            <a:ext cx="259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1 Dutzend = 12 Stück</a:t>
            </a:r>
          </a:p>
        </p:txBody>
      </p:sp>
      <p:pic>
        <p:nvPicPr>
          <p:cNvPr id="11" name="Grafik 10" descr="Ein Bild, das Flasche enthält.&#10;&#10;Automatisch generierte Beschreibung">
            <a:extLst>
              <a:ext uri="{FF2B5EF4-FFF2-40B4-BE49-F238E27FC236}">
                <a16:creationId xmlns:a16="http://schemas.microsoft.com/office/drawing/2014/main" id="{C7F1D900-B454-4D2C-AE6A-DA62F32720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196" y="2359414"/>
            <a:ext cx="2143433" cy="17524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14AF3288-D7DA-4323-8C43-7FC67EEDD13F}"/>
                  </a:ext>
                </a:extLst>
              </p:cNvPr>
              <p:cNvSpPr txBox="1"/>
              <p:nvPr/>
            </p:nvSpPr>
            <p:spPr>
              <a:xfrm>
                <a:off x="1153295" y="4801500"/>
                <a:ext cx="3687097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de-DE" sz="2000" dirty="0"/>
                  <a:t>m(1 Ei) = 55 g</a:t>
                </a:r>
              </a:p>
              <a:p>
                <a:r>
                  <a:rPr lang="de-DE" sz="2000" dirty="0"/>
                  <a:t>m(1 Dutzend) = 12 </a:t>
                </a:r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⋅ </m:t>
                    </m:r>
                  </m:oMath>
                </a14:m>
                <a:r>
                  <a:rPr lang="de-DE" sz="2000" dirty="0"/>
                  <a:t> 55g </a:t>
                </a:r>
              </a:p>
              <a:p>
                <a:r>
                  <a:rPr lang="de-DE" sz="2000" dirty="0"/>
                  <a:t> 	          = 660g</a:t>
                </a: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14AF3288-D7DA-4323-8C43-7FC67EEDD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95" y="4801500"/>
                <a:ext cx="3687097" cy="1169551"/>
              </a:xfrm>
              <a:prstGeom prst="rect">
                <a:avLst/>
              </a:prstGeom>
              <a:blipFill>
                <a:blip r:embed="rId5"/>
                <a:stretch>
                  <a:fillRect l="-1653" t="-3125" b="-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6B2C386-6B25-461D-88AF-A91B2242E04E}"/>
                  </a:ext>
                </a:extLst>
              </p:cNvPr>
              <p:cNvSpPr txBox="1"/>
              <p:nvPr/>
            </p:nvSpPr>
            <p:spPr>
              <a:xfrm>
                <a:off x="6541439" y="4285098"/>
                <a:ext cx="40538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n (</a:t>
                </a:r>
                <a:r>
                  <a:rPr lang="de-DE" sz="2000" dirty="0" err="1"/>
                  <a:t>Fe</a:t>
                </a:r>
                <a:r>
                  <a:rPr lang="de-DE" sz="2000" dirty="0"/>
                  <a:t>) = 1 </a:t>
                </a:r>
                <a:r>
                  <a:rPr lang="de-DE" sz="2000" dirty="0" err="1"/>
                  <a:t>mol</a:t>
                </a:r>
                <a:r>
                  <a:rPr lang="de-DE" sz="2000" dirty="0"/>
                  <a:t> = </a:t>
                </a:r>
                <a:r>
                  <a:rPr lang="de-DE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14:m>
                  <m:oMath xmlns:m="http://schemas.openxmlformats.org/officeDocument/2006/math">
                    <m:r>
                      <a:rPr lang="de-DE" sz="20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·</m:t>
                    </m:r>
                  </m:oMath>
                </a14:m>
                <a:r>
                  <a:rPr lang="de-DE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r>
                  <a:rPr lang="de-DE" sz="20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23</a:t>
                </a:r>
                <a:r>
                  <a:rPr lang="de-DE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Atome</a:t>
                </a:r>
                <a:endParaRPr lang="de-DE" sz="200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6B2C386-6B25-461D-88AF-A91B2242E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439" y="4285098"/>
                <a:ext cx="4053816" cy="400110"/>
              </a:xfrm>
              <a:prstGeom prst="rect">
                <a:avLst/>
              </a:prstGeom>
              <a:blipFill>
                <a:blip r:embed="rId6"/>
                <a:stretch>
                  <a:fillRect l="-1504" t="-9091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B3E12772-CB31-49C4-BDCB-AE1C301298EA}"/>
                  </a:ext>
                </a:extLst>
              </p:cNvPr>
              <p:cNvSpPr txBox="1"/>
              <p:nvPr/>
            </p:nvSpPr>
            <p:spPr>
              <a:xfrm>
                <a:off x="6541439" y="4766112"/>
                <a:ext cx="4210201" cy="1715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de-DE" sz="2000" dirty="0"/>
                  <a:t>m(1 </a:t>
                </a:r>
                <a:r>
                  <a:rPr lang="de-DE" sz="2000" dirty="0" err="1"/>
                  <a:t>Fe</a:t>
                </a:r>
                <a:r>
                  <a:rPr lang="de-DE" sz="2000" dirty="0"/>
                  <a:t>-Atom) = 55,9 u</a:t>
                </a:r>
              </a:p>
              <a:p>
                <a:r>
                  <a:rPr lang="de-DE" sz="2000" dirty="0"/>
                  <a:t>m(1 </a:t>
                </a:r>
                <a:r>
                  <a:rPr lang="de-DE" sz="2000" dirty="0" err="1"/>
                  <a:t>mol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Fe</a:t>
                </a:r>
                <a:r>
                  <a:rPr lang="de-DE" sz="2000" dirty="0"/>
                  <a:t>-Atome) = </a:t>
                </a:r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6⋅</m:t>
                    </m:r>
                    <m:sSup>
                      <m:sSupPr>
                        <m:ctrlPr>
                          <a:rPr lang="de-DE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de-DE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23</m:t>
                        </m:r>
                      </m:sup>
                    </m:sSup>
                  </m:oMath>
                </a14:m>
                <a:r>
                  <a:rPr lang="de-DE" sz="2000" dirty="0"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⋅</m:t>
                    </m:r>
                  </m:oMath>
                </a14:m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55,9</m:t>
                        </m:r>
                      </m:num>
                      <m:den>
                        <m:r>
                          <a:rPr lang="de-DE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6⋅</m:t>
                        </m:r>
                        <m:sSup>
                          <m:sSupPr>
                            <m:ctrlPr>
                              <a:rPr lang="de-DE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10</m:t>
                            </m:r>
                          </m:e>
                          <m:sup>
                            <m:r>
                              <a:rPr lang="de-DE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23</m:t>
                            </m:r>
                          </m:sup>
                        </m:sSup>
                      </m:den>
                    </m:f>
                    <m:r>
                      <a:rPr lang="de-DE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DE" sz="2000" dirty="0"/>
                  <a:t>g </a:t>
                </a:r>
              </a:p>
              <a:p>
                <a:r>
                  <a:rPr lang="de-DE" sz="2000" dirty="0"/>
                  <a:t>		    = 55,9 g</a:t>
                </a:r>
              </a:p>
              <a:p>
                <a:r>
                  <a:rPr lang="de-DE" sz="2000" b="1" dirty="0"/>
                  <a:t>M (</a:t>
                </a:r>
                <a:r>
                  <a:rPr lang="de-DE" sz="2000" b="1" dirty="0" err="1"/>
                  <a:t>Fe</a:t>
                </a:r>
                <a:r>
                  <a:rPr lang="de-DE" sz="2000" b="1" dirty="0"/>
                  <a:t>)</a:t>
                </a:r>
                <a:r>
                  <a:rPr lang="de-DE" sz="2000" dirty="0"/>
                  <a:t> </a:t>
                </a:r>
                <a:r>
                  <a:rPr lang="de-DE" sz="2000" b="1" dirty="0"/>
                  <a:t>= 55,9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de-DE" sz="20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𝒈</m:t>
                        </m:r>
                      </m:num>
                      <m:den>
                        <m:r>
                          <a:rPr lang="de-DE" sz="20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𝒎𝒐𝒍</m:t>
                        </m:r>
                      </m:den>
                    </m:f>
                  </m:oMath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B3E12772-CB31-49C4-BDCB-AE1C30129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439" y="4766112"/>
                <a:ext cx="4210201" cy="1715278"/>
              </a:xfrm>
              <a:prstGeom prst="rect">
                <a:avLst/>
              </a:prstGeom>
              <a:blipFill>
                <a:blip r:embed="rId7"/>
                <a:stretch>
                  <a:fillRect l="-1447" t="-2135" r="-2460" b="-1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7B8A9101-6C03-465B-86A7-7A1048E1D7A6}"/>
              </a:ext>
            </a:extLst>
          </p:cNvPr>
          <p:cNvSpPr txBox="1"/>
          <p:nvPr/>
        </p:nvSpPr>
        <p:spPr>
          <a:xfrm>
            <a:off x="511277" y="1860223"/>
            <a:ext cx="4318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/>
              <a:t>Wieviel Gramm wiegen 1 Dutzend Eier?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0ADCCA2-9C36-407B-81EA-36B7C773824F}"/>
              </a:ext>
            </a:extLst>
          </p:cNvPr>
          <p:cNvSpPr txBox="1"/>
          <p:nvPr/>
        </p:nvSpPr>
        <p:spPr>
          <a:xfrm>
            <a:off x="6324344" y="1865089"/>
            <a:ext cx="4944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/>
              <a:t>Wieviel Gramm wiegen 1 </a:t>
            </a:r>
            <a:r>
              <a:rPr lang="de-DE" sz="2000" i="1" dirty="0" err="1"/>
              <a:t>mol</a:t>
            </a:r>
            <a:r>
              <a:rPr lang="de-DE" sz="2000" i="1" dirty="0"/>
              <a:t> Eisenatome?</a:t>
            </a:r>
          </a:p>
        </p:txBody>
      </p:sp>
    </p:spTree>
    <p:extLst>
      <p:ext uri="{BB962C8B-B14F-4D97-AF65-F5344CB8AC3E}">
        <p14:creationId xmlns:p14="http://schemas.microsoft.com/office/powerpoint/2010/main" val="350007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build="p"/>
      <p:bldP spid="15" grpId="0"/>
      <p:bldP spid="16" grpId="0" build="p"/>
      <p:bldP spid="2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CB38B1C6-D818-4940-B93F-673D54EE404B}"/>
                  </a:ext>
                </a:extLst>
              </p:cNvPr>
              <p:cNvSpPr txBox="1"/>
              <p:nvPr/>
            </p:nvSpPr>
            <p:spPr>
              <a:xfrm>
                <a:off x="1066797" y="3482670"/>
                <a:ext cx="42917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n (H</a:t>
                </a:r>
                <a:r>
                  <a:rPr lang="de-DE" sz="2000" baseline="-25000" dirty="0"/>
                  <a:t>2</a:t>
                </a:r>
                <a:r>
                  <a:rPr lang="de-DE" sz="2000" dirty="0"/>
                  <a:t>O) = 1 </a:t>
                </a:r>
                <a:r>
                  <a:rPr lang="de-DE" sz="2000" dirty="0" err="1"/>
                  <a:t>mol</a:t>
                </a:r>
                <a:r>
                  <a:rPr lang="de-DE" sz="2000" dirty="0"/>
                  <a:t> = </a:t>
                </a:r>
                <a:r>
                  <a:rPr lang="de-DE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14:m>
                  <m:oMath xmlns:m="http://schemas.openxmlformats.org/officeDocument/2006/math">
                    <m:r>
                      <a:rPr lang="de-DE" sz="20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·</m:t>
                    </m:r>
                  </m:oMath>
                </a14:m>
                <a:r>
                  <a:rPr lang="de-DE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r>
                  <a:rPr lang="de-DE" sz="20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23</a:t>
                </a:r>
                <a:r>
                  <a:rPr lang="de-DE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Moleküle</a:t>
                </a:r>
                <a:endParaRPr lang="de-DE" sz="2000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CB38B1C6-D818-4940-B93F-673D54EE4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7" y="3482670"/>
                <a:ext cx="4291784" cy="400110"/>
              </a:xfrm>
              <a:prstGeom prst="rect">
                <a:avLst/>
              </a:prstGeom>
              <a:blipFill>
                <a:blip r:embed="rId2"/>
                <a:stretch>
                  <a:fillRect l="-1420" t="-7576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1F8012-6892-452C-8708-6B253562FA73}"/>
                  </a:ext>
                </a:extLst>
              </p:cNvPr>
              <p:cNvSpPr txBox="1"/>
              <p:nvPr/>
            </p:nvSpPr>
            <p:spPr>
              <a:xfrm>
                <a:off x="1066797" y="4143004"/>
                <a:ext cx="5894442" cy="2018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m(1 H</a:t>
                </a:r>
                <a:r>
                  <a:rPr lang="de-DE" sz="2000" baseline="-25000" dirty="0"/>
                  <a:t>2</a:t>
                </a:r>
                <a:r>
                  <a:rPr lang="de-DE" sz="2000" dirty="0"/>
                  <a:t>O-Molekül) = 2 </a:t>
                </a:r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⋅</m:t>
                    </m:r>
                  </m:oMath>
                </a14:m>
                <a:r>
                  <a:rPr lang="de-DE" sz="2000" dirty="0"/>
                  <a:t> m(H-Atom) + 1 m(O-Atom)</a:t>
                </a:r>
              </a:p>
              <a:p>
                <a:pPr>
                  <a:spcAft>
                    <a:spcPts val="1200"/>
                  </a:spcAft>
                </a:pPr>
                <a:r>
                  <a:rPr lang="de-DE" sz="2000" dirty="0"/>
                  <a:t>		  = 2 </a:t>
                </a:r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⋅</m:t>
                    </m:r>
                  </m:oMath>
                </a14:m>
                <a:r>
                  <a:rPr lang="de-DE" sz="2000" dirty="0"/>
                  <a:t> 1u + 1 </a:t>
                </a:r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⋅</m:t>
                    </m:r>
                  </m:oMath>
                </a14:m>
                <a:r>
                  <a:rPr lang="de-DE" sz="2000" dirty="0"/>
                  <a:t> 16 u = 18 u</a:t>
                </a:r>
              </a:p>
              <a:p>
                <a:r>
                  <a:rPr lang="de-DE" sz="2000" dirty="0"/>
                  <a:t>m(1 </a:t>
                </a:r>
                <a:r>
                  <a:rPr lang="de-DE" sz="2000" dirty="0" err="1"/>
                  <a:t>mol</a:t>
                </a:r>
                <a:r>
                  <a:rPr lang="de-DE" sz="2000" dirty="0"/>
                  <a:t> H</a:t>
                </a:r>
                <a:r>
                  <a:rPr lang="de-DE" sz="2000" baseline="-25000" dirty="0"/>
                  <a:t>2</a:t>
                </a:r>
                <a:r>
                  <a:rPr lang="de-DE" sz="2000" dirty="0"/>
                  <a:t>O-Moleküle) = </a:t>
                </a:r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6⋅</m:t>
                    </m:r>
                    <m:sSup>
                      <m:sSupPr>
                        <m:ctrlPr>
                          <a:rPr lang="de-DE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de-DE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23</m:t>
                        </m:r>
                      </m:sup>
                    </m:sSup>
                  </m:oMath>
                </a14:m>
                <a:r>
                  <a:rPr lang="de-DE" sz="2000" dirty="0"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⋅</m:t>
                    </m:r>
                  </m:oMath>
                </a14:m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18</m:t>
                        </m:r>
                      </m:num>
                      <m:den>
                        <m:r>
                          <a:rPr lang="de-DE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6⋅</m:t>
                        </m:r>
                        <m:sSup>
                          <m:sSupPr>
                            <m:ctrlPr>
                              <a:rPr lang="de-DE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10</m:t>
                            </m:r>
                          </m:e>
                          <m:sup>
                            <m:r>
                              <a:rPr lang="de-DE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23</m:t>
                            </m:r>
                          </m:sup>
                        </m:sSup>
                      </m:den>
                    </m:f>
                    <m:r>
                      <a:rPr lang="de-DE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DE" sz="2000" dirty="0"/>
                  <a:t>g </a:t>
                </a:r>
              </a:p>
              <a:p>
                <a:r>
                  <a:rPr lang="de-DE" sz="2000" dirty="0"/>
                  <a:t>		            = 18 g</a:t>
                </a:r>
              </a:p>
              <a:p>
                <a:r>
                  <a:rPr lang="de-DE" sz="2000" b="1" dirty="0"/>
                  <a:t>M (H</a:t>
                </a:r>
                <a:r>
                  <a:rPr lang="de-DE" sz="2000" b="1" baseline="-25000" dirty="0"/>
                  <a:t>2</a:t>
                </a:r>
                <a:r>
                  <a:rPr lang="de-DE" sz="2000" b="1" dirty="0"/>
                  <a:t>O)</a:t>
                </a:r>
                <a:r>
                  <a:rPr lang="de-DE" sz="2000" dirty="0"/>
                  <a:t> </a:t>
                </a:r>
                <a:r>
                  <a:rPr lang="de-DE" sz="2000" b="1" dirty="0"/>
                  <a:t>= 18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de-DE" sz="20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𝒈</m:t>
                        </m:r>
                      </m:num>
                      <m:den>
                        <m:r>
                          <a:rPr lang="de-DE" sz="20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𝒎𝒐𝒍</m:t>
                        </m:r>
                      </m:den>
                    </m:f>
                  </m:oMath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1F8012-6892-452C-8708-6B253562F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7" y="4143004"/>
                <a:ext cx="5894442" cy="2018630"/>
              </a:xfrm>
              <a:prstGeom prst="rect">
                <a:avLst/>
              </a:prstGeom>
              <a:blipFill>
                <a:blip r:embed="rId3"/>
                <a:stretch>
                  <a:fillRect l="-1034" t="-1813" b="-15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5F4AE645-FB4A-498A-AD85-FA5425756F7A}"/>
              </a:ext>
            </a:extLst>
          </p:cNvPr>
          <p:cNvSpPr txBox="1"/>
          <p:nvPr/>
        </p:nvSpPr>
        <p:spPr>
          <a:xfrm>
            <a:off x="1066797" y="410713"/>
            <a:ext cx="5360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/>
              <a:t>Wieviel Gramm wiegen 1 </a:t>
            </a:r>
            <a:r>
              <a:rPr lang="de-DE" sz="2000" i="1" dirty="0" err="1"/>
              <a:t>mol</a:t>
            </a:r>
            <a:r>
              <a:rPr lang="de-DE" sz="2000" i="1" dirty="0"/>
              <a:t> Wassermoleküle?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7E1EB9E-0016-401D-B8BA-D5603BFBF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412" y="1018910"/>
            <a:ext cx="1185781" cy="200247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8A27CBF-84E9-43D1-9856-E2F94CA6A70F}"/>
              </a:ext>
            </a:extLst>
          </p:cNvPr>
          <p:cNvSpPr txBox="1"/>
          <p:nvPr/>
        </p:nvSpPr>
        <p:spPr>
          <a:xfrm>
            <a:off x="7050852" y="1705643"/>
            <a:ext cx="4788310" cy="2631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b="1" dirty="0"/>
              <a:t>Merke</a:t>
            </a:r>
            <a:r>
              <a:rPr lang="de-DE" sz="2000" dirty="0"/>
              <a:t>:</a:t>
            </a:r>
          </a:p>
          <a:p>
            <a:pPr>
              <a:spcAft>
                <a:spcPts val="600"/>
              </a:spcAft>
            </a:pPr>
            <a:r>
              <a:rPr lang="de-DE" sz="2000" dirty="0"/>
              <a:t>Der Zahlenwert der molaren Masse entspricht dem Zahlenwert der Atommasse im Periodensystem.</a:t>
            </a:r>
          </a:p>
          <a:p>
            <a:r>
              <a:rPr lang="de-DE" sz="2000" dirty="0"/>
              <a:t>Die molare Masse von Verbindungen wird ermittelt, indem man die Atommassen der beteiligten Atome gemäß der Verhältnis- oder Molekülformel addiert.</a:t>
            </a:r>
          </a:p>
        </p:txBody>
      </p:sp>
    </p:spTree>
    <p:extLst>
      <p:ext uri="{BB962C8B-B14F-4D97-AF65-F5344CB8AC3E}">
        <p14:creationId xmlns:p14="http://schemas.microsoft.com/office/powerpoint/2010/main" val="357992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E684088-BE19-4BF4-8449-EC201169242A}"/>
              </a:ext>
            </a:extLst>
          </p:cNvPr>
          <p:cNvSpPr txBox="1"/>
          <p:nvPr/>
        </p:nvSpPr>
        <p:spPr>
          <a:xfrm>
            <a:off x="778432" y="992784"/>
            <a:ext cx="10402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Mithilfe der Molaren Masse kann man die Teilchenanzahl oder die Masse von Stoffportionen berechnen: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DC1F1522-58B2-476C-AAB7-9C0A0E44CB35}"/>
                  </a:ext>
                </a:extLst>
              </p:cNvPr>
              <p:cNvSpPr txBox="1"/>
              <p:nvPr/>
            </p:nvSpPr>
            <p:spPr>
              <a:xfrm>
                <a:off x="2585322" y="1959441"/>
                <a:ext cx="1111044" cy="7491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400" b="1" dirty="0"/>
                  <a:t>M =</a:t>
                </a:r>
                <a:r>
                  <a:rPr lang="de-DE" sz="18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de-DE" sz="3200" b="1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𝐦</m:t>
                        </m:r>
                      </m:num>
                      <m:den>
                        <m:r>
                          <a:rPr lang="de-DE" sz="3200" b="1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𝐧</m:t>
                        </m:r>
                      </m:den>
                    </m:f>
                  </m:oMath>
                </a14:m>
                <a:endParaRPr lang="de-DE" sz="1800" b="1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DC1F1522-58B2-476C-AAB7-9C0A0E44C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322" y="1959441"/>
                <a:ext cx="1111044" cy="749116"/>
              </a:xfrm>
              <a:prstGeom prst="rect">
                <a:avLst/>
              </a:prstGeom>
              <a:blipFill>
                <a:blip r:embed="rId2"/>
                <a:stretch>
                  <a:fillRect l="-8242" b="-8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A83F15F-6566-49A3-9348-1E522684142A}"/>
                  </a:ext>
                </a:extLst>
              </p:cNvPr>
              <p:cNvSpPr txBox="1"/>
              <p:nvPr/>
            </p:nvSpPr>
            <p:spPr>
              <a:xfrm>
                <a:off x="4038687" y="2149333"/>
                <a:ext cx="3526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A83F15F-6566-49A3-9348-1E5226841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87" y="2149333"/>
                <a:ext cx="352661" cy="369332"/>
              </a:xfrm>
              <a:prstGeom prst="rect">
                <a:avLst/>
              </a:prstGeom>
              <a:blipFill>
                <a:blip r:embed="rId3"/>
                <a:stretch>
                  <a:fillRect l="-12281" r="-122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193BA07-6273-43BB-8D39-04C48E59E299}"/>
                  </a:ext>
                </a:extLst>
              </p:cNvPr>
              <p:cNvSpPr txBox="1"/>
              <p:nvPr/>
            </p:nvSpPr>
            <p:spPr>
              <a:xfrm>
                <a:off x="4733670" y="1922170"/>
                <a:ext cx="1111044" cy="7491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400" b="1" dirty="0"/>
                  <a:t>n =</a:t>
                </a:r>
                <a:r>
                  <a:rPr lang="de-DE" sz="18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de-DE" sz="3200" b="1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𝐦</m:t>
                        </m:r>
                      </m:num>
                      <m:den>
                        <m:r>
                          <a:rPr lang="de-DE" sz="3200" b="1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𝐌</m:t>
                        </m:r>
                      </m:den>
                    </m:f>
                  </m:oMath>
                </a14:m>
                <a:endParaRPr lang="de-DE" sz="1800" b="1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193BA07-6273-43BB-8D39-04C48E59E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670" y="1922170"/>
                <a:ext cx="1111044" cy="749116"/>
              </a:xfrm>
              <a:prstGeom prst="rect">
                <a:avLst/>
              </a:prstGeom>
              <a:blipFill>
                <a:blip r:embed="rId4"/>
                <a:stretch>
                  <a:fillRect l="-8791" b="-8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E67DA7D-8665-44E7-B5B9-5BBF2397F7AE}"/>
                  </a:ext>
                </a:extLst>
              </p:cNvPr>
              <p:cNvSpPr txBox="1"/>
              <p:nvPr/>
            </p:nvSpPr>
            <p:spPr>
              <a:xfrm>
                <a:off x="6010705" y="2149333"/>
                <a:ext cx="3526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E67DA7D-8665-44E7-B5B9-5BBF2397F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705" y="2149333"/>
                <a:ext cx="352661" cy="369332"/>
              </a:xfrm>
              <a:prstGeom prst="rect">
                <a:avLst/>
              </a:prstGeom>
              <a:blipFill>
                <a:blip r:embed="rId5"/>
                <a:stretch>
                  <a:fillRect l="-10345" r="-120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07FE227-0850-4BD7-B8FA-7523BF3DACB2}"/>
                  </a:ext>
                </a:extLst>
              </p:cNvPr>
              <p:cNvSpPr txBox="1"/>
              <p:nvPr/>
            </p:nvSpPr>
            <p:spPr>
              <a:xfrm>
                <a:off x="6700120" y="2103166"/>
                <a:ext cx="16813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/>
                  <a:t>m = n </a:t>
                </a:r>
                <a14:m>
                  <m:oMath xmlns:m="http://schemas.openxmlformats.org/officeDocument/2006/math">
                    <m:r>
                      <a:rPr lang="de-DE" sz="24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⋅ </m:t>
                    </m:r>
                  </m:oMath>
                </a14:m>
                <a:r>
                  <a:rPr lang="de-DE" sz="2400" b="1" dirty="0"/>
                  <a:t> M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07FE227-0850-4BD7-B8FA-7523BF3DA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120" y="2103166"/>
                <a:ext cx="1681316" cy="461665"/>
              </a:xfrm>
              <a:prstGeom prst="rect">
                <a:avLst/>
              </a:prstGeom>
              <a:blipFill>
                <a:blip r:embed="rId6"/>
                <a:stretch>
                  <a:fillRect l="-5435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hteck 17">
            <a:extLst>
              <a:ext uri="{FF2B5EF4-FFF2-40B4-BE49-F238E27FC236}">
                <a16:creationId xmlns:a16="http://schemas.microsoft.com/office/drawing/2014/main" id="{DABFF727-08D2-4AD5-AF23-1FCDD473BC39}"/>
              </a:ext>
            </a:extLst>
          </p:cNvPr>
          <p:cNvSpPr/>
          <p:nvPr/>
        </p:nvSpPr>
        <p:spPr>
          <a:xfrm>
            <a:off x="778432" y="969154"/>
            <a:ext cx="9861755" cy="1974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04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B272A81-9EBC-404A-88CF-E652C17C9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53695">
            <a:off x="6583681" y="47938"/>
            <a:ext cx="4732564" cy="301937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260D7F8-230F-4175-BFA6-29034206EEA2}"/>
              </a:ext>
            </a:extLst>
          </p:cNvPr>
          <p:cNvSpPr txBox="1"/>
          <p:nvPr/>
        </p:nvSpPr>
        <p:spPr>
          <a:xfrm>
            <a:off x="975361" y="541560"/>
            <a:ext cx="6949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Wie viele Teilchen eines Stoffes passen auf einen </a:t>
            </a:r>
            <a:r>
              <a:rPr lang="de-DE" sz="2400" b="1" dirty="0" err="1"/>
              <a:t>Spatellöffel</a:t>
            </a:r>
            <a:r>
              <a:rPr lang="de-DE" sz="2400" b="1" dirty="0"/>
              <a:t>?</a:t>
            </a:r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6288B076-780E-419F-AD21-3ACAB66EB90B}"/>
              </a:ext>
            </a:extLst>
          </p:cNvPr>
          <p:cNvSpPr/>
          <p:nvPr/>
        </p:nvSpPr>
        <p:spPr>
          <a:xfrm rot="20345804">
            <a:off x="6496593" y="1289199"/>
            <a:ext cx="278675" cy="880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92C3CF8-F538-4D25-84BD-34CCE92A702F}"/>
              </a:ext>
            </a:extLst>
          </p:cNvPr>
          <p:cNvSpPr txBox="1"/>
          <p:nvPr/>
        </p:nvSpPr>
        <p:spPr>
          <a:xfrm>
            <a:off x="975361" y="3009098"/>
            <a:ext cx="98581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dirty="0"/>
              <a:t>Du bekommst einen Stoff, eine Waage, ein </a:t>
            </a:r>
            <a:r>
              <a:rPr lang="de-DE" sz="2400" dirty="0" err="1"/>
              <a:t>Wägeschälchen</a:t>
            </a:r>
            <a:r>
              <a:rPr lang="de-DE" sz="2400" dirty="0"/>
              <a:t> und einen </a:t>
            </a:r>
            <a:r>
              <a:rPr lang="de-DE" sz="2400" dirty="0" err="1"/>
              <a:t>Spatellöffel</a:t>
            </a:r>
            <a:r>
              <a:rPr lang="de-DE" sz="2400" dirty="0"/>
              <a:t>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Beschreibe deine Vorgehensweise.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Schreibe dein Ergebnis nachvollziehbar auf.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ABED93F-A19D-4764-9852-3D9C7881254E}"/>
              </a:ext>
            </a:extLst>
          </p:cNvPr>
          <p:cNvGrpSpPr/>
          <p:nvPr/>
        </p:nvGrpSpPr>
        <p:grpSpPr>
          <a:xfrm>
            <a:off x="7689668" y="4272912"/>
            <a:ext cx="4005942" cy="2325189"/>
            <a:chOff x="7611291" y="4272912"/>
            <a:chExt cx="4005942" cy="2325189"/>
          </a:xfrm>
        </p:grpSpPr>
        <p:sp>
          <p:nvSpPr>
            <p:cNvPr id="11" name="Scrollen: vertikal 10">
              <a:extLst>
                <a:ext uri="{FF2B5EF4-FFF2-40B4-BE49-F238E27FC236}">
                  <a16:creationId xmlns:a16="http://schemas.microsoft.com/office/drawing/2014/main" id="{487E7272-FA66-4AA4-9EAF-9E3A8BCC58EB}"/>
                </a:ext>
              </a:extLst>
            </p:cNvPr>
            <p:cNvSpPr/>
            <p:nvPr/>
          </p:nvSpPr>
          <p:spPr>
            <a:xfrm>
              <a:off x="7611291" y="4272912"/>
              <a:ext cx="4005942" cy="2325189"/>
            </a:xfrm>
            <a:prstGeom prst="verticalScroll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1CA58F9-2F65-491F-A68F-4E10E25832B2}"/>
                </a:ext>
              </a:extLst>
            </p:cNvPr>
            <p:cNvSpPr txBox="1"/>
            <p:nvPr/>
          </p:nvSpPr>
          <p:spPr>
            <a:xfrm>
              <a:off x="8011885" y="4592967"/>
              <a:ext cx="3204754" cy="1685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de-DE" sz="2400" i="1" dirty="0"/>
                <a:t>Kochsalz (NaCl)</a:t>
              </a:r>
            </a:p>
            <a:p>
              <a:pPr>
                <a:spcAft>
                  <a:spcPts val="300"/>
                </a:spcAft>
              </a:pPr>
              <a:r>
                <a:rPr lang="de-DE" sz="2400" i="1" dirty="0"/>
                <a:t>Traubenzucker (C</a:t>
              </a:r>
              <a:r>
                <a:rPr lang="de-DE" sz="2400" i="1" baseline="-25000" dirty="0"/>
                <a:t>6</a:t>
              </a:r>
              <a:r>
                <a:rPr lang="de-DE" sz="2400" i="1" dirty="0"/>
                <a:t>H</a:t>
              </a:r>
              <a:r>
                <a:rPr lang="de-DE" sz="2400" i="1" baseline="-25000" dirty="0"/>
                <a:t>12</a:t>
              </a:r>
              <a:r>
                <a:rPr lang="de-DE" sz="2400" i="1" dirty="0"/>
                <a:t>O</a:t>
              </a:r>
              <a:r>
                <a:rPr lang="de-DE" sz="2400" i="1" baseline="-25000" dirty="0"/>
                <a:t>6</a:t>
              </a:r>
              <a:r>
                <a:rPr lang="de-DE" sz="2400" i="1" dirty="0"/>
                <a:t>)</a:t>
              </a:r>
            </a:p>
            <a:p>
              <a:pPr>
                <a:spcAft>
                  <a:spcPts val="300"/>
                </a:spcAft>
              </a:pPr>
              <a:r>
                <a:rPr lang="de-DE" sz="2400" i="1" dirty="0"/>
                <a:t>Wasser (H</a:t>
              </a:r>
              <a:r>
                <a:rPr lang="de-DE" sz="2000" i="1" baseline="-25000" dirty="0"/>
                <a:t>2</a:t>
              </a:r>
              <a:r>
                <a:rPr lang="de-DE" sz="2400" i="1" dirty="0"/>
                <a:t>O)</a:t>
              </a:r>
            </a:p>
            <a:p>
              <a:pPr>
                <a:spcAft>
                  <a:spcPts val="300"/>
                </a:spcAft>
              </a:pPr>
              <a:r>
                <a:rPr lang="de-DE" sz="2400" i="1" dirty="0"/>
                <a:t>Kalk (CaCO</a:t>
              </a:r>
              <a:r>
                <a:rPr lang="de-DE" sz="2400" i="1" baseline="-25000" dirty="0"/>
                <a:t>3</a:t>
              </a:r>
              <a:r>
                <a:rPr lang="de-DE" sz="2400" i="1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007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Office PowerPoint</Application>
  <PresentationFormat>Breitbild</PresentationFormat>
  <Paragraphs>54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 Eysel</dc:creator>
  <cp:lastModifiedBy>Claudia Eysel</cp:lastModifiedBy>
  <cp:revision>27</cp:revision>
  <dcterms:created xsi:type="dcterms:W3CDTF">2021-05-15T15:22:07Z</dcterms:created>
  <dcterms:modified xsi:type="dcterms:W3CDTF">2021-05-18T16:51:42Z</dcterms:modified>
</cp:coreProperties>
</file>