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56" r:id="rId4"/>
    <p:sldId id="257" r:id="rId5"/>
    <p:sldId id="258" r:id="rId6"/>
    <p:sldId id="259" r:id="rId7"/>
    <p:sldId id="260" r:id="rId8"/>
    <p:sldId id="267" r:id="rId9"/>
    <p:sldId id="268" r:id="rId10"/>
    <p:sldId id="264" r:id="rId11"/>
    <p:sldId id="261" r:id="rId12"/>
    <p:sldId id="262" r:id="rId13"/>
    <p:sldId id="263" r:id="rId14"/>
  </p:sldIdLst>
  <p:sldSz cx="12192000" cy="6858000"/>
  <p:notesSz cx="6797675" cy="99250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oleObject" Target="file:///G:\Schule\Chemie\Klasse%209\alte_Uvorbereitung\Atombau\3_Ionisierungsenergien.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G:\Schule\Chemie\Klasse%209\alte_Uvorbereitung\Atombau\3_Ionisierungsenergien.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G:\Schule\Chemie\Klasse%209\alte_Uvorbereitung\Atombau\3_Ionisierungsenergien.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b="1" i="0" u="none" strike="noStrike" baseline="0">
                <a:solidFill>
                  <a:srgbClr val="000000"/>
                </a:solidFill>
                <a:latin typeface="Arial"/>
                <a:ea typeface="Arial"/>
                <a:cs typeface="Arial"/>
              </a:defRPr>
            </a:pPr>
            <a:r>
              <a:rPr lang="de-DE" sz="2000" dirty="0"/>
              <a:t>Ionisierungsenergien des Schwefelatoms</a:t>
            </a:r>
          </a:p>
        </c:rich>
      </c:tx>
      <c:layout>
        <c:manualLayout>
          <c:xMode val="edge"/>
          <c:yMode val="edge"/>
          <c:x val="0.27812531336299173"/>
          <c:y val="3.730612145159732E-2"/>
        </c:manualLayout>
      </c:layout>
      <c:overlay val="0"/>
      <c:spPr>
        <a:noFill/>
        <a:ln w="31212">
          <a:noFill/>
        </a:ln>
      </c:spPr>
    </c:title>
    <c:autoTitleDeleted val="0"/>
    <c:plotArea>
      <c:layout>
        <c:manualLayout>
          <c:layoutTarget val="inner"/>
          <c:xMode val="edge"/>
          <c:yMode val="edge"/>
          <c:x val="0.18992060144471945"/>
          <c:y val="0.15143115901219539"/>
          <c:w val="0.79002079002079006"/>
          <c:h val="0.60902498045912157"/>
        </c:manualLayout>
      </c:layout>
      <c:barChart>
        <c:barDir val="col"/>
        <c:grouping val="clustered"/>
        <c:varyColors val="0"/>
        <c:ser>
          <c:idx val="0"/>
          <c:order val="0"/>
          <c:spPr>
            <a:solidFill>
              <a:srgbClr val="969696"/>
            </a:solidFill>
            <a:ln w="15606">
              <a:solidFill>
                <a:srgbClr val="000000"/>
              </a:solidFill>
              <a:prstDash val="solid"/>
            </a:ln>
          </c:spPr>
          <c:invertIfNegative val="0"/>
          <c:dLbls>
            <c:numFmt formatCode="#.#00" sourceLinked="0"/>
            <c:spPr>
              <a:noFill/>
              <a:ln w="31212">
                <a:noFill/>
              </a:ln>
            </c:spPr>
            <c:txPr>
              <a:bodyPr rot="-5400000" vert="horz" wrap="square" lIns="38100" tIns="19050" rIns="38100" bIns="19050" anchor="ctr">
                <a:spAutoFit/>
              </a:bodyPr>
              <a:lstStyle/>
              <a:p>
                <a:pPr algn="l">
                  <a:defRPr sz="1106" b="0" i="0" u="none" strike="noStrike" baseline="0">
                    <a:solidFill>
                      <a:srgbClr val="000000"/>
                    </a:solidFill>
                    <a:latin typeface="Arial"/>
                    <a:ea typeface="Arial"/>
                    <a:cs typeface="Aria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Tabelle1!$A$1:$A$16</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cat>
          <c:val>
            <c:numRef>
              <c:f>Tabelle1!$B$1:$B$16</c:f>
              <c:numCache>
                <c:formatCode>General</c:formatCode>
                <c:ptCount val="16"/>
                <c:pt idx="0">
                  <c:v>10.4</c:v>
                </c:pt>
                <c:pt idx="1">
                  <c:v>23.4</c:v>
                </c:pt>
                <c:pt idx="2">
                  <c:v>35</c:v>
                </c:pt>
                <c:pt idx="3">
                  <c:v>47.3</c:v>
                </c:pt>
                <c:pt idx="4">
                  <c:v>72.5</c:v>
                </c:pt>
                <c:pt idx="5">
                  <c:v>88</c:v>
                </c:pt>
                <c:pt idx="6">
                  <c:v>281</c:v>
                </c:pt>
                <c:pt idx="7">
                  <c:v>328.8</c:v>
                </c:pt>
                <c:pt idx="8">
                  <c:v>379.1</c:v>
                </c:pt>
                <c:pt idx="9">
                  <c:v>447.1</c:v>
                </c:pt>
                <c:pt idx="10">
                  <c:v>504.8</c:v>
                </c:pt>
                <c:pt idx="11">
                  <c:v>564.6</c:v>
                </c:pt>
                <c:pt idx="12">
                  <c:v>651.6</c:v>
                </c:pt>
                <c:pt idx="13">
                  <c:v>707.1</c:v>
                </c:pt>
                <c:pt idx="14">
                  <c:v>3223.8</c:v>
                </c:pt>
                <c:pt idx="15">
                  <c:v>3494</c:v>
                </c:pt>
              </c:numCache>
            </c:numRef>
          </c:val>
          <c:extLst>
            <c:ext xmlns:c16="http://schemas.microsoft.com/office/drawing/2014/chart" uri="{C3380CC4-5D6E-409C-BE32-E72D297353CC}">
              <c16:uniqueId val="{00000000-9CF5-4126-8CCD-9BA9CC216A8F}"/>
            </c:ext>
          </c:extLst>
        </c:ser>
        <c:dLbls>
          <c:showLegendKey val="0"/>
          <c:showVal val="1"/>
          <c:showCatName val="0"/>
          <c:showSerName val="0"/>
          <c:showPercent val="0"/>
          <c:showBubbleSize val="0"/>
        </c:dLbls>
        <c:gapWidth val="80"/>
        <c:axId val="170050680"/>
        <c:axId val="1"/>
      </c:barChart>
      <c:catAx>
        <c:axId val="170050680"/>
        <c:scaling>
          <c:orientation val="minMax"/>
        </c:scaling>
        <c:delete val="0"/>
        <c:axPos val="b"/>
        <c:title>
          <c:tx>
            <c:rich>
              <a:bodyPr/>
              <a:lstStyle/>
              <a:p>
                <a:pPr>
                  <a:defRPr sz="1106" b="1" i="0" u="none" strike="noStrike" baseline="0">
                    <a:solidFill>
                      <a:srgbClr val="000000"/>
                    </a:solidFill>
                    <a:latin typeface="Arial"/>
                    <a:ea typeface="Arial"/>
                    <a:cs typeface="Arial"/>
                  </a:defRPr>
                </a:pPr>
                <a:r>
                  <a:rPr lang="de-DE" sz="1400" dirty="0"/>
                  <a:t>abgespaltenes Elektron</a:t>
                </a:r>
              </a:p>
            </c:rich>
          </c:tx>
          <c:layout>
            <c:manualLayout>
              <c:xMode val="edge"/>
              <c:yMode val="edge"/>
              <c:x val="0.44074841030456891"/>
              <c:y val="0.82118578092253791"/>
            </c:manualLayout>
          </c:layout>
          <c:overlay val="0"/>
          <c:spPr>
            <a:noFill/>
            <a:ln w="31212">
              <a:noFill/>
            </a:ln>
          </c:spPr>
        </c:title>
        <c:numFmt formatCode="General" sourceLinked="1"/>
        <c:majorTickMark val="out"/>
        <c:minorTickMark val="none"/>
        <c:tickLblPos val="nextTo"/>
        <c:spPr>
          <a:ln w="15606">
            <a:solidFill>
              <a:srgbClr val="000000"/>
            </a:solidFill>
            <a:prstDash val="solid"/>
          </a:ln>
        </c:spPr>
        <c:txPr>
          <a:bodyPr rot="0" vert="horz"/>
          <a:lstStyle/>
          <a:p>
            <a:pPr>
              <a:defRPr sz="1167" b="0" i="0" u="none" strike="noStrike" baseline="0">
                <a:solidFill>
                  <a:srgbClr val="000000"/>
                </a:solidFill>
                <a:latin typeface="Arial"/>
                <a:ea typeface="Arial"/>
                <a:cs typeface="Arial"/>
              </a:defRPr>
            </a:pPr>
            <a:endParaRPr lang="de-DE"/>
          </a:p>
        </c:txPr>
        <c:crossAx val="1"/>
        <c:crosses val="autoZero"/>
        <c:auto val="1"/>
        <c:lblAlgn val="ctr"/>
        <c:lblOffset val="100"/>
        <c:tickLblSkip val="1"/>
        <c:tickMarkSkip val="1"/>
        <c:noMultiLvlLbl val="0"/>
      </c:catAx>
      <c:valAx>
        <c:axId val="1"/>
        <c:scaling>
          <c:orientation val="minMax"/>
          <c:max val="3500"/>
        </c:scaling>
        <c:delete val="0"/>
        <c:axPos val="l"/>
        <c:title>
          <c:tx>
            <c:rich>
              <a:bodyPr/>
              <a:lstStyle/>
              <a:p>
                <a:pPr>
                  <a:defRPr sz="1106" b="1" i="0" u="none" strike="noStrike" baseline="0">
                    <a:solidFill>
                      <a:srgbClr val="000000"/>
                    </a:solidFill>
                    <a:latin typeface="Arial"/>
                    <a:ea typeface="Arial"/>
                    <a:cs typeface="Arial"/>
                  </a:defRPr>
                </a:pPr>
                <a:r>
                  <a:rPr lang="de-DE" sz="1400" dirty="0"/>
                  <a:t>Ionisierungsenergien in eV</a:t>
                </a:r>
              </a:p>
            </c:rich>
          </c:tx>
          <c:layout>
            <c:manualLayout>
              <c:xMode val="edge"/>
              <c:yMode val="edge"/>
              <c:x val="8.6667993070864466E-2"/>
              <c:y val="0.2753559331999797"/>
            </c:manualLayout>
          </c:layout>
          <c:overlay val="0"/>
          <c:spPr>
            <a:noFill/>
            <a:ln w="31212">
              <a:noFill/>
            </a:ln>
          </c:spPr>
        </c:title>
        <c:numFmt formatCode="General" sourceLinked="1"/>
        <c:majorTickMark val="out"/>
        <c:minorTickMark val="none"/>
        <c:tickLblPos val="nextTo"/>
        <c:spPr>
          <a:ln w="15606">
            <a:solidFill>
              <a:srgbClr val="000000"/>
            </a:solidFill>
            <a:prstDash val="solid"/>
          </a:ln>
        </c:spPr>
        <c:txPr>
          <a:bodyPr rot="0" vert="horz"/>
          <a:lstStyle/>
          <a:p>
            <a:pPr>
              <a:defRPr sz="1106" b="0" i="0" u="none" strike="noStrike" baseline="0">
                <a:solidFill>
                  <a:srgbClr val="000000"/>
                </a:solidFill>
                <a:latin typeface="Arial"/>
                <a:ea typeface="Arial"/>
                <a:cs typeface="Arial"/>
              </a:defRPr>
            </a:pPr>
            <a:endParaRPr lang="de-DE"/>
          </a:p>
        </c:txPr>
        <c:crossAx val="170050680"/>
        <c:crosses val="autoZero"/>
        <c:crossBetween val="between"/>
      </c:valAx>
      <c:spPr>
        <a:noFill/>
        <a:ln w="31212">
          <a:noFill/>
        </a:ln>
      </c:spPr>
    </c:plotArea>
    <c:plotVisOnly val="1"/>
    <c:dispBlanksAs val="gap"/>
    <c:showDLblsOverMax val="0"/>
  </c:chart>
  <c:spPr>
    <a:noFill/>
    <a:ln>
      <a:noFill/>
    </a:ln>
  </c:spPr>
  <c:txPr>
    <a:bodyPr/>
    <a:lstStyle/>
    <a:p>
      <a:pPr>
        <a:defRPr sz="1167" b="0" i="0" u="none" strike="noStrike" baseline="0">
          <a:solidFill>
            <a:srgbClr val="000000"/>
          </a:solidFill>
          <a:latin typeface="Arial"/>
          <a:ea typeface="Arial"/>
          <a:cs typeface="Arial"/>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82" b="1" i="0" u="none" strike="noStrike" baseline="0">
                <a:solidFill>
                  <a:srgbClr val="000000"/>
                </a:solidFill>
                <a:latin typeface="Arial"/>
                <a:ea typeface="Arial"/>
                <a:cs typeface="Arial"/>
              </a:defRPr>
            </a:pPr>
            <a:r>
              <a:rPr lang="de-DE" sz="1800" dirty="0"/>
              <a:t>Ionisierungsenergien des Schwefelatoms</a:t>
            </a:r>
          </a:p>
        </c:rich>
      </c:tx>
      <c:layout>
        <c:manualLayout>
          <c:xMode val="edge"/>
          <c:yMode val="edge"/>
          <c:x val="0.28216821856063173"/>
          <c:y val="3.4881587379539572E-2"/>
        </c:manualLayout>
      </c:layout>
      <c:overlay val="0"/>
      <c:spPr>
        <a:noFill/>
        <a:ln w="31212">
          <a:noFill/>
        </a:ln>
      </c:spPr>
    </c:title>
    <c:autoTitleDeleted val="0"/>
    <c:plotArea>
      <c:layout>
        <c:manualLayout>
          <c:layoutTarget val="inner"/>
          <c:xMode val="edge"/>
          <c:yMode val="edge"/>
          <c:x val="0.1912682281096883"/>
          <c:y val="0.15870464712891943"/>
          <c:w val="0.79002079002079006"/>
          <c:h val="0.60902498045912157"/>
        </c:manualLayout>
      </c:layout>
      <c:barChart>
        <c:barDir val="col"/>
        <c:grouping val="clustered"/>
        <c:varyColors val="0"/>
        <c:ser>
          <c:idx val="0"/>
          <c:order val="0"/>
          <c:spPr>
            <a:solidFill>
              <a:srgbClr val="969696"/>
            </a:solidFill>
            <a:ln w="15606">
              <a:solidFill>
                <a:srgbClr val="000000"/>
              </a:solidFill>
              <a:prstDash val="solid"/>
            </a:ln>
          </c:spPr>
          <c:invertIfNegative val="0"/>
          <c:dPt>
            <c:idx val="1"/>
            <c:invertIfNegative val="0"/>
            <c:bubble3D val="0"/>
            <c:spPr>
              <a:solidFill>
                <a:schemeClr val="accent6"/>
              </a:solidFill>
              <a:ln w="15606">
                <a:solidFill>
                  <a:srgbClr val="000000"/>
                </a:solidFill>
                <a:prstDash val="solid"/>
              </a:ln>
            </c:spPr>
            <c:extLst>
              <c:ext xmlns:c16="http://schemas.microsoft.com/office/drawing/2014/chart" uri="{C3380CC4-5D6E-409C-BE32-E72D297353CC}">
                <c16:uniqueId val="{00000006-C042-4A37-AF63-E8C0756CF6C3}"/>
              </c:ext>
            </c:extLst>
          </c:dPt>
          <c:dPt>
            <c:idx val="2"/>
            <c:invertIfNegative val="0"/>
            <c:bubble3D val="0"/>
            <c:spPr>
              <a:solidFill>
                <a:schemeClr val="accent6"/>
              </a:solidFill>
              <a:ln w="15606">
                <a:solidFill>
                  <a:srgbClr val="000000"/>
                </a:solidFill>
                <a:prstDash val="solid"/>
              </a:ln>
            </c:spPr>
            <c:extLst>
              <c:ext xmlns:c16="http://schemas.microsoft.com/office/drawing/2014/chart" uri="{C3380CC4-5D6E-409C-BE32-E72D297353CC}">
                <c16:uniqueId val="{00000005-C042-4A37-AF63-E8C0756CF6C3}"/>
              </c:ext>
            </c:extLst>
          </c:dPt>
          <c:dPt>
            <c:idx val="3"/>
            <c:invertIfNegative val="0"/>
            <c:bubble3D val="0"/>
            <c:spPr>
              <a:solidFill>
                <a:schemeClr val="accent6"/>
              </a:solidFill>
              <a:ln w="15606">
                <a:solidFill>
                  <a:srgbClr val="000000"/>
                </a:solidFill>
                <a:prstDash val="solid"/>
              </a:ln>
            </c:spPr>
            <c:extLst>
              <c:ext xmlns:c16="http://schemas.microsoft.com/office/drawing/2014/chart" uri="{C3380CC4-5D6E-409C-BE32-E72D297353CC}">
                <c16:uniqueId val="{00000004-C042-4A37-AF63-E8C0756CF6C3}"/>
              </c:ext>
            </c:extLst>
          </c:dPt>
          <c:dPt>
            <c:idx val="4"/>
            <c:invertIfNegative val="0"/>
            <c:bubble3D val="0"/>
            <c:spPr>
              <a:solidFill>
                <a:schemeClr val="accent6"/>
              </a:solidFill>
              <a:ln w="15606">
                <a:solidFill>
                  <a:srgbClr val="000000"/>
                </a:solidFill>
                <a:prstDash val="solid"/>
              </a:ln>
            </c:spPr>
            <c:extLst>
              <c:ext xmlns:c16="http://schemas.microsoft.com/office/drawing/2014/chart" uri="{C3380CC4-5D6E-409C-BE32-E72D297353CC}">
                <c16:uniqueId val="{00000003-C042-4A37-AF63-E8C0756CF6C3}"/>
              </c:ext>
            </c:extLst>
          </c:dPt>
          <c:dPt>
            <c:idx val="5"/>
            <c:invertIfNegative val="0"/>
            <c:bubble3D val="0"/>
            <c:spPr>
              <a:solidFill>
                <a:schemeClr val="accent6"/>
              </a:solidFill>
              <a:ln w="15606">
                <a:solidFill>
                  <a:srgbClr val="000000"/>
                </a:solidFill>
                <a:prstDash val="solid"/>
              </a:ln>
            </c:spPr>
            <c:extLst>
              <c:ext xmlns:c16="http://schemas.microsoft.com/office/drawing/2014/chart" uri="{C3380CC4-5D6E-409C-BE32-E72D297353CC}">
                <c16:uniqueId val="{00000002-C042-4A37-AF63-E8C0756CF6C3}"/>
              </c:ext>
            </c:extLst>
          </c:dPt>
          <c:dPt>
            <c:idx val="6"/>
            <c:invertIfNegative val="0"/>
            <c:bubble3D val="0"/>
            <c:spPr>
              <a:solidFill>
                <a:srgbClr val="00B0F0"/>
              </a:solidFill>
              <a:ln w="15606">
                <a:solidFill>
                  <a:srgbClr val="000000"/>
                </a:solidFill>
                <a:prstDash val="solid"/>
              </a:ln>
            </c:spPr>
            <c:extLst>
              <c:ext xmlns:c16="http://schemas.microsoft.com/office/drawing/2014/chart" uri="{C3380CC4-5D6E-409C-BE32-E72D297353CC}">
                <c16:uniqueId val="{0000000F-C042-4A37-AF63-E8C0756CF6C3}"/>
              </c:ext>
            </c:extLst>
          </c:dPt>
          <c:dPt>
            <c:idx val="7"/>
            <c:invertIfNegative val="0"/>
            <c:bubble3D val="0"/>
            <c:spPr>
              <a:solidFill>
                <a:srgbClr val="00B0F0"/>
              </a:solidFill>
              <a:ln w="15606">
                <a:solidFill>
                  <a:srgbClr val="000000"/>
                </a:solidFill>
                <a:prstDash val="solid"/>
              </a:ln>
            </c:spPr>
            <c:extLst>
              <c:ext xmlns:c16="http://schemas.microsoft.com/office/drawing/2014/chart" uri="{C3380CC4-5D6E-409C-BE32-E72D297353CC}">
                <c16:uniqueId val="{0000000E-C042-4A37-AF63-E8C0756CF6C3}"/>
              </c:ext>
            </c:extLst>
          </c:dPt>
          <c:dPt>
            <c:idx val="8"/>
            <c:invertIfNegative val="0"/>
            <c:bubble3D val="0"/>
            <c:spPr>
              <a:solidFill>
                <a:srgbClr val="00B0F0"/>
              </a:solidFill>
              <a:ln w="15606">
                <a:solidFill>
                  <a:srgbClr val="000000"/>
                </a:solidFill>
                <a:prstDash val="solid"/>
              </a:ln>
            </c:spPr>
            <c:extLst>
              <c:ext xmlns:c16="http://schemas.microsoft.com/office/drawing/2014/chart" uri="{C3380CC4-5D6E-409C-BE32-E72D297353CC}">
                <c16:uniqueId val="{0000000D-C042-4A37-AF63-E8C0756CF6C3}"/>
              </c:ext>
            </c:extLst>
          </c:dPt>
          <c:dPt>
            <c:idx val="9"/>
            <c:invertIfNegative val="0"/>
            <c:bubble3D val="0"/>
            <c:spPr>
              <a:solidFill>
                <a:srgbClr val="00B0F0"/>
              </a:solidFill>
              <a:ln w="15606">
                <a:solidFill>
                  <a:srgbClr val="000000"/>
                </a:solidFill>
                <a:prstDash val="solid"/>
              </a:ln>
            </c:spPr>
            <c:extLst>
              <c:ext xmlns:c16="http://schemas.microsoft.com/office/drawing/2014/chart" uri="{C3380CC4-5D6E-409C-BE32-E72D297353CC}">
                <c16:uniqueId val="{0000000C-C042-4A37-AF63-E8C0756CF6C3}"/>
              </c:ext>
            </c:extLst>
          </c:dPt>
          <c:dPt>
            <c:idx val="10"/>
            <c:invertIfNegative val="0"/>
            <c:bubble3D val="0"/>
            <c:spPr>
              <a:solidFill>
                <a:srgbClr val="00B0F0"/>
              </a:solidFill>
              <a:ln w="15606">
                <a:solidFill>
                  <a:srgbClr val="000000"/>
                </a:solidFill>
                <a:prstDash val="solid"/>
              </a:ln>
            </c:spPr>
            <c:extLst>
              <c:ext xmlns:c16="http://schemas.microsoft.com/office/drawing/2014/chart" uri="{C3380CC4-5D6E-409C-BE32-E72D297353CC}">
                <c16:uniqueId val="{0000000B-C042-4A37-AF63-E8C0756CF6C3}"/>
              </c:ext>
            </c:extLst>
          </c:dPt>
          <c:dPt>
            <c:idx val="11"/>
            <c:invertIfNegative val="0"/>
            <c:bubble3D val="0"/>
            <c:spPr>
              <a:solidFill>
                <a:srgbClr val="00B0F0"/>
              </a:solidFill>
              <a:ln w="15606">
                <a:solidFill>
                  <a:srgbClr val="000000"/>
                </a:solidFill>
                <a:prstDash val="solid"/>
              </a:ln>
            </c:spPr>
            <c:extLst>
              <c:ext xmlns:c16="http://schemas.microsoft.com/office/drawing/2014/chart" uri="{C3380CC4-5D6E-409C-BE32-E72D297353CC}">
                <c16:uniqueId val="{0000000A-C042-4A37-AF63-E8C0756CF6C3}"/>
              </c:ext>
            </c:extLst>
          </c:dPt>
          <c:dPt>
            <c:idx val="12"/>
            <c:invertIfNegative val="0"/>
            <c:bubble3D val="0"/>
            <c:spPr>
              <a:solidFill>
                <a:srgbClr val="00B0F0"/>
              </a:solidFill>
              <a:ln w="15606">
                <a:solidFill>
                  <a:srgbClr val="000000"/>
                </a:solidFill>
                <a:prstDash val="solid"/>
              </a:ln>
            </c:spPr>
            <c:extLst>
              <c:ext xmlns:c16="http://schemas.microsoft.com/office/drawing/2014/chart" uri="{C3380CC4-5D6E-409C-BE32-E72D297353CC}">
                <c16:uniqueId val="{00000009-C042-4A37-AF63-E8C0756CF6C3}"/>
              </c:ext>
            </c:extLst>
          </c:dPt>
          <c:dPt>
            <c:idx val="13"/>
            <c:invertIfNegative val="0"/>
            <c:bubble3D val="0"/>
            <c:spPr>
              <a:solidFill>
                <a:srgbClr val="00B0F0"/>
              </a:solidFill>
              <a:ln w="15606">
                <a:solidFill>
                  <a:srgbClr val="000000"/>
                </a:solidFill>
                <a:prstDash val="solid"/>
              </a:ln>
            </c:spPr>
            <c:extLst>
              <c:ext xmlns:c16="http://schemas.microsoft.com/office/drawing/2014/chart" uri="{C3380CC4-5D6E-409C-BE32-E72D297353CC}">
                <c16:uniqueId val="{00000008-C042-4A37-AF63-E8C0756CF6C3}"/>
              </c:ext>
            </c:extLst>
          </c:dPt>
          <c:dPt>
            <c:idx val="14"/>
            <c:invertIfNegative val="0"/>
            <c:bubble3D val="0"/>
            <c:spPr>
              <a:solidFill>
                <a:schemeClr val="accent2"/>
              </a:solidFill>
              <a:ln w="15606">
                <a:solidFill>
                  <a:srgbClr val="000000"/>
                </a:solidFill>
                <a:prstDash val="solid"/>
              </a:ln>
            </c:spPr>
            <c:extLst>
              <c:ext xmlns:c16="http://schemas.microsoft.com/office/drawing/2014/chart" uri="{C3380CC4-5D6E-409C-BE32-E72D297353CC}">
                <c16:uniqueId val="{00000000-C042-4A37-AF63-E8C0756CF6C3}"/>
              </c:ext>
            </c:extLst>
          </c:dPt>
          <c:dPt>
            <c:idx val="15"/>
            <c:invertIfNegative val="0"/>
            <c:bubble3D val="0"/>
            <c:spPr>
              <a:solidFill>
                <a:schemeClr val="accent2"/>
              </a:solidFill>
              <a:ln w="15606">
                <a:solidFill>
                  <a:srgbClr val="000000"/>
                </a:solidFill>
                <a:prstDash val="solid"/>
              </a:ln>
            </c:spPr>
            <c:extLst>
              <c:ext xmlns:c16="http://schemas.microsoft.com/office/drawing/2014/chart" uri="{C3380CC4-5D6E-409C-BE32-E72D297353CC}">
                <c16:uniqueId val="{00000001-C042-4A37-AF63-E8C0756CF6C3}"/>
              </c:ext>
            </c:extLst>
          </c:dPt>
          <c:dLbls>
            <c:numFmt formatCode="#.#00" sourceLinked="0"/>
            <c:spPr>
              <a:noFill/>
              <a:ln w="31212">
                <a:noFill/>
              </a:ln>
            </c:spPr>
            <c:txPr>
              <a:bodyPr rot="-5400000" vert="horz" wrap="square" lIns="38100" tIns="19050" rIns="38100" bIns="19050" anchor="ctr">
                <a:spAutoFit/>
              </a:bodyPr>
              <a:lstStyle/>
              <a:p>
                <a:pPr algn="l">
                  <a:defRPr sz="1106" b="0" i="0" u="none" strike="noStrike" baseline="0">
                    <a:solidFill>
                      <a:srgbClr val="000000"/>
                    </a:solidFill>
                    <a:latin typeface="Arial"/>
                    <a:ea typeface="Arial"/>
                    <a:cs typeface="Aria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Tabelle1!$A$1:$A$16</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cat>
          <c:val>
            <c:numRef>
              <c:f>Tabelle1!$B$1:$B$16</c:f>
              <c:numCache>
                <c:formatCode>General</c:formatCode>
                <c:ptCount val="16"/>
                <c:pt idx="0">
                  <c:v>10.4</c:v>
                </c:pt>
                <c:pt idx="1">
                  <c:v>23.4</c:v>
                </c:pt>
                <c:pt idx="2">
                  <c:v>35</c:v>
                </c:pt>
                <c:pt idx="3">
                  <c:v>47.3</c:v>
                </c:pt>
                <c:pt idx="4">
                  <c:v>72.5</c:v>
                </c:pt>
                <c:pt idx="5">
                  <c:v>88</c:v>
                </c:pt>
                <c:pt idx="6">
                  <c:v>281</c:v>
                </c:pt>
                <c:pt idx="7">
                  <c:v>328.8</c:v>
                </c:pt>
                <c:pt idx="8">
                  <c:v>379.1</c:v>
                </c:pt>
                <c:pt idx="9">
                  <c:v>447.1</c:v>
                </c:pt>
                <c:pt idx="10">
                  <c:v>504.8</c:v>
                </c:pt>
                <c:pt idx="11">
                  <c:v>564.6</c:v>
                </c:pt>
                <c:pt idx="12">
                  <c:v>651.6</c:v>
                </c:pt>
                <c:pt idx="13">
                  <c:v>707.1</c:v>
                </c:pt>
                <c:pt idx="14">
                  <c:v>3223.8</c:v>
                </c:pt>
                <c:pt idx="15">
                  <c:v>3494</c:v>
                </c:pt>
              </c:numCache>
            </c:numRef>
          </c:val>
          <c:extLst>
            <c:ext xmlns:c16="http://schemas.microsoft.com/office/drawing/2014/chart" uri="{C3380CC4-5D6E-409C-BE32-E72D297353CC}">
              <c16:uniqueId val="{00000000-A1E8-4CDD-9DC5-AD9C512FF137}"/>
            </c:ext>
          </c:extLst>
        </c:ser>
        <c:dLbls>
          <c:showLegendKey val="0"/>
          <c:showVal val="1"/>
          <c:showCatName val="0"/>
          <c:showSerName val="0"/>
          <c:showPercent val="0"/>
          <c:showBubbleSize val="0"/>
        </c:dLbls>
        <c:gapWidth val="80"/>
        <c:axId val="170050680"/>
        <c:axId val="1"/>
      </c:barChart>
      <c:catAx>
        <c:axId val="170050680"/>
        <c:scaling>
          <c:orientation val="minMax"/>
        </c:scaling>
        <c:delete val="0"/>
        <c:axPos val="b"/>
        <c:title>
          <c:tx>
            <c:rich>
              <a:bodyPr/>
              <a:lstStyle/>
              <a:p>
                <a:pPr>
                  <a:defRPr sz="1106" b="1" i="0" u="none" strike="noStrike" baseline="0">
                    <a:solidFill>
                      <a:srgbClr val="000000"/>
                    </a:solidFill>
                    <a:latin typeface="Arial"/>
                    <a:ea typeface="Arial"/>
                    <a:cs typeface="Arial"/>
                  </a:defRPr>
                </a:pPr>
                <a:r>
                  <a:rPr lang="de-DE" sz="1400" dirty="0"/>
                  <a:t>abgespaltenes Elektron</a:t>
                </a:r>
              </a:p>
            </c:rich>
          </c:tx>
          <c:layout>
            <c:manualLayout>
              <c:xMode val="edge"/>
              <c:yMode val="edge"/>
              <c:x val="0.45018179695935101"/>
              <c:y val="0.79694082053345794"/>
            </c:manualLayout>
          </c:layout>
          <c:overlay val="0"/>
          <c:spPr>
            <a:noFill/>
            <a:ln w="31212">
              <a:noFill/>
            </a:ln>
          </c:spPr>
        </c:title>
        <c:numFmt formatCode="General" sourceLinked="1"/>
        <c:majorTickMark val="out"/>
        <c:minorTickMark val="none"/>
        <c:tickLblPos val="nextTo"/>
        <c:spPr>
          <a:ln w="15606">
            <a:solidFill>
              <a:srgbClr val="000000"/>
            </a:solidFill>
            <a:prstDash val="solid"/>
          </a:ln>
        </c:spPr>
        <c:txPr>
          <a:bodyPr rot="0" vert="horz"/>
          <a:lstStyle/>
          <a:p>
            <a:pPr>
              <a:defRPr sz="1167" b="0" i="0" u="none" strike="noStrike" baseline="0">
                <a:solidFill>
                  <a:srgbClr val="000000"/>
                </a:solidFill>
                <a:latin typeface="Arial"/>
                <a:ea typeface="Arial"/>
                <a:cs typeface="Arial"/>
              </a:defRPr>
            </a:pPr>
            <a:endParaRPr lang="de-DE"/>
          </a:p>
        </c:txPr>
        <c:crossAx val="1"/>
        <c:crosses val="autoZero"/>
        <c:auto val="1"/>
        <c:lblAlgn val="ctr"/>
        <c:lblOffset val="100"/>
        <c:tickLblSkip val="1"/>
        <c:tickMarkSkip val="1"/>
        <c:noMultiLvlLbl val="0"/>
      </c:catAx>
      <c:valAx>
        <c:axId val="1"/>
        <c:scaling>
          <c:orientation val="minMax"/>
          <c:max val="3500"/>
        </c:scaling>
        <c:delete val="0"/>
        <c:axPos val="l"/>
        <c:title>
          <c:tx>
            <c:rich>
              <a:bodyPr/>
              <a:lstStyle/>
              <a:p>
                <a:pPr>
                  <a:defRPr sz="1106" b="1" i="0" u="none" strike="noStrike" baseline="0">
                    <a:solidFill>
                      <a:srgbClr val="000000"/>
                    </a:solidFill>
                    <a:latin typeface="Arial"/>
                    <a:ea typeface="Arial"/>
                    <a:cs typeface="Arial"/>
                  </a:defRPr>
                </a:pPr>
                <a:r>
                  <a:rPr lang="de-DE" sz="1400" dirty="0"/>
                  <a:t>Ionisierungsenergien in eV</a:t>
                </a:r>
              </a:p>
            </c:rich>
          </c:tx>
          <c:layout>
            <c:manualLayout>
              <c:xMode val="edge"/>
              <c:yMode val="edge"/>
              <c:x val="8.6667993070864466E-2"/>
              <c:y val="0.2753559331999797"/>
            </c:manualLayout>
          </c:layout>
          <c:overlay val="0"/>
          <c:spPr>
            <a:noFill/>
            <a:ln w="31212">
              <a:noFill/>
            </a:ln>
          </c:spPr>
        </c:title>
        <c:numFmt formatCode="General" sourceLinked="1"/>
        <c:majorTickMark val="out"/>
        <c:minorTickMark val="none"/>
        <c:tickLblPos val="nextTo"/>
        <c:spPr>
          <a:ln w="15606">
            <a:solidFill>
              <a:srgbClr val="000000"/>
            </a:solidFill>
            <a:prstDash val="solid"/>
          </a:ln>
        </c:spPr>
        <c:txPr>
          <a:bodyPr rot="0" vert="horz"/>
          <a:lstStyle/>
          <a:p>
            <a:pPr>
              <a:defRPr sz="1106" b="0" i="0" u="none" strike="noStrike" baseline="0">
                <a:solidFill>
                  <a:srgbClr val="000000"/>
                </a:solidFill>
                <a:latin typeface="Arial"/>
                <a:ea typeface="Arial"/>
                <a:cs typeface="Arial"/>
              </a:defRPr>
            </a:pPr>
            <a:endParaRPr lang="de-DE"/>
          </a:p>
        </c:txPr>
        <c:crossAx val="170050680"/>
        <c:crosses val="autoZero"/>
        <c:crossBetween val="between"/>
      </c:valAx>
      <c:spPr>
        <a:noFill/>
        <a:ln w="31212">
          <a:noFill/>
        </a:ln>
      </c:spPr>
    </c:plotArea>
    <c:plotVisOnly val="1"/>
    <c:dispBlanksAs val="gap"/>
    <c:showDLblsOverMax val="0"/>
  </c:chart>
  <c:spPr>
    <a:noFill/>
    <a:ln>
      <a:noFill/>
    </a:ln>
  </c:spPr>
  <c:txPr>
    <a:bodyPr/>
    <a:lstStyle/>
    <a:p>
      <a:pPr>
        <a:defRPr sz="1167" b="0" i="0" u="none" strike="noStrike" baseline="0">
          <a:solidFill>
            <a:srgbClr val="000000"/>
          </a:solidFill>
          <a:latin typeface="Arial"/>
          <a:ea typeface="Arial"/>
          <a:cs typeface="Arial"/>
        </a:defRPr>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Arial"/>
                <a:ea typeface="Arial"/>
                <a:cs typeface="Arial"/>
              </a:defRPr>
            </a:pPr>
            <a:r>
              <a:rPr lang="de-DE"/>
              <a:t>Kohlenstoff</a:t>
            </a:r>
          </a:p>
        </c:rich>
      </c:tx>
      <c:layout>
        <c:manualLayout>
          <c:xMode val="edge"/>
          <c:yMode val="edge"/>
          <c:x val="0.40408203531771697"/>
          <c:y val="3.873239436619718E-2"/>
        </c:manualLayout>
      </c:layout>
      <c:overlay val="0"/>
      <c:spPr>
        <a:noFill/>
        <a:ln w="25400">
          <a:noFill/>
        </a:ln>
      </c:spPr>
    </c:title>
    <c:autoTitleDeleted val="0"/>
    <c:plotArea>
      <c:layout>
        <c:manualLayout>
          <c:layoutTarget val="inner"/>
          <c:xMode val="edge"/>
          <c:yMode val="edge"/>
          <c:x val="0.18163283405695357"/>
          <c:y val="0.23239436619718309"/>
          <c:w val="0.78979670539371949"/>
          <c:h val="0.52464788732394363"/>
        </c:manualLayout>
      </c:layout>
      <c:barChart>
        <c:barDir val="col"/>
        <c:grouping val="clustered"/>
        <c:varyColors val="0"/>
        <c:ser>
          <c:idx val="0"/>
          <c:order val="0"/>
          <c:tx>
            <c:strRef>
              <c:f>Tabelle1!$A$4</c:f>
              <c:strCache>
                <c:ptCount val="1"/>
                <c:pt idx="0">
                  <c:v>Ionisierungsenergie</c:v>
                </c:pt>
              </c:strCache>
            </c:strRef>
          </c:tx>
          <c:spPr>
            <a:solidFill>
              <a:srgbClr val="808080"/>
            </a:solidFill>
            <a:ln w="12700">
              <a:solidFill>
                <a:srgbClr val="000000"/>
              </a:solidFill>
              <a:prstDash val="solid"/>
            </a:ln>
          </c:spPr>
          <c:invertIfNegative val="0"/>
          <c:cat>
            <c:numRef>
              <c:f>Tabelle1!$B$3:$G$3</c:f>
              <c:numCache>
                <c:formatCode>General</c:formatCode>
                <c:ptCount val="6"/>
                <c:pt idx="0">
                  <c:v>6</c:v>
                </c:pt>
                <c:pt idx="1">
                  <c:v>5</c:v>
                </c:pt>
                <c:pt idx="2">
                  <c:v>4</c:v>
                </c:pt>
                <c:pt idx="3">
                  <c:v>3</c:v>
                </c:pt>
                <c:pt idx="4">
                  <c:v>2</c:v>
                </c:pt>
                <c:pt idx="5">
                  <c:v>1</c:v>
                </c:pt>
              </c:numCache>
            </c:numRef>
          </c:cat>
          <c:val>
            <c:numRef>
              <c:f>Tabelle1!$B$4:$G$4</c:f>
              <c:numCache>
                <c:formatCode>General</c:formatCode>
                <c:ptCount val="6"/>
                <c:pt idx="0">
                  <c:v>11.3</c:v>
                </c:pt>
                <c:pt idx="1">
                  <c:v>24.4</c:v>
                </c:pt>
                <c:pt idx="2">
                  <c:v>47.9</c:v>
                </c:pt>
                <c:pt idx="3">
                  <c:v>64.5</c:v>
                </c:pt>
                <c:pt idx="4">
                  <c:v>391.9</c:v>
                </c:pt>
                <c:pt idx="5">
                  <c:v>489.8</c:v>
                </c:pt>
              </c:numCache>
            </c:numRef>
          </c:val>
          <c:extLst>
            <c:ext xmlns:c16="http://schemas.microsoft.com/office/drawing/2014/chart" uri="{C3380CC4-5D6E-409C-BE32-E72D297353CC}">
              <c16:uniqueId val="{00000000-1B33-4F93-B9B0-09732F2E96B7}"/>
            </c:ext>
          </c:extLst>
        </c:ser>
        <c:dLbls>
          <c:showLegendKey val="0"/>
          <c:showVal val="0"/>
          <c:showCatName val="0"/>
          <c:showSerName val="0"/>
          <c:showPercent val="0"/>
          <c:showBubbleSize val="0"/>
        </c:dLbls>
        <c:gapWidth val="150"/>
        <c:axId val="283546632"/>
        <c:axId val="1"/>
      </c:barChart>
      <c:catAx>
        <c:axId val="283546632"/>
        <c:scaling>
          <c:orientation val="minMax"/>
        </c:scaling>
        <c:delete val="0"/>
        <c:axPos val="b"/>
        <c:title>
          <c:tx>
            <c:rich>
              <a:bodyPr/>
              <a:lstStyle/>
              <a:p>
                <a:pPr>
                  <a:defRPr sz="1000" b="1" i="0" u="none" strike="noStrike" baseline="0">
                    <a:solidFill>
                      <a:srgbClr val="000000"/>
                    </a:solidFill>
                    <a:latin typeface="Arial"/>
                    <a:ea typeface="Arial"/>
                    <a:cs typeface="Arial"/>
                  </a:defRPr>
                </a:pPr>
                <a:r>
                  <a:rPr lang="de-DE"/>
                  <a:t>Nummer des Elektrons</a:t>
                </a:r>
              </a:p>
            </c:rich>
          </c:tx>
          <c:layout>
            <c:manualLayout>
              <c:xMode val="edge"/>
              <c:yMode val="edge"/>
              <c:x val="0.42653103727981234"/>
              <c:y val="0.8661971830985915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de-DE"/>
          </a:p>
        </c:txPr>
        <c:crossAx val="1"/>
        <c:crosses val="autoZero"/>
        <c:auto val="1"/>
        <c:lblAlgn val="ctr"/>
        <c:lblOffset val="100"/>
        <c:tickLblSkip val="1"/>
        <c:tickMarkSkip val="1"/>
        <c:noMultiLvlLbl val="0"/>
      </c:catAx>
      <c:valAx>
        <c:axId val="1"/>
        <c:scaling>
          <c:orientation val="minMax"/>
        </c:scaling>
        <c:delete val="0"/>
        <c:axPos val="l"/>
        <c:majorGridlines>
          <c:spPr>
            <a:ln w="3175">
              <a:solidFill>
                <a:srgbClr val="000000"/>
              </a:solidFill>
              <a:prstDash val="solid"/>
            </a:ln>
          </c:spPr>
        </c:majorGridlines>
        <c:title>
          <c:tx>
            <c:rich>
              <a:bodyPr/>
              <a:lstStyle/>
              <a:p>
                <a:pPr>
                  <a:defRPr sz="1000" b="1" i="0" u="none" strike="noStrike" baseline="0">
                    <a:solidFill>
                      <a:srgbClr val="000000"/>
                    </a:solidFill>
                    <a:latin typeface="Arial"/>
                    <a:ea typeface="Arial"/>
                    <a:cs typeface="Arial"/>
                  </a:defRPr>
                </a:pPr>
                <a:r>
                  <a:rPr lang="de-DE"/>
                  <a:t>Ionisierungsenergie (MJ/mol)</a:t>
                </a:r>
              </a:p>
            </c:rich>
          </c:tx>
          <c:layout>
            <c:manualLayout>
              <c:xMode val="edge"/>
              <c:yMode val="edge"/>
              <c:x val="3.2653093763047834E-2"/>
              <c:y val="0.264084507042253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de-DE"/>
          </a:p>
        </c:txPr>
        <c:crossAx val="283546632"/>
        <c:crosses val="autoZero"/>
        <c:crossBetween val="between"/>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48268839103869"/>
          <c:y val="0.19366197183098591"/>
          <c:w val="0.77800407331975563"/>
          <c:h val="0.63028169014084512"/>
        </c:manualLayout>
      </c:layout>
      <c:barChart>
        <c:barDir val="col"/>
        <c:grouping val="clustered"/>
        <c:varyColors val="0"/>
        <c:ser>
          <c:idx val="0"/>
          <c:order val="0"/>
          <c:tx>
            <c:strRef>
              <c:f>Tabelle1!$A$7</c:f>
              <c:strCache>
                <c:ptCount val="1"/>
                <c:pt idx="0">
                  <c:v>Ionisierungsenergie</c:v>
                </c:pt>
              </c:strCache>
            </c:strRef>
          </c:tx>
          <c:spPr>
            <a:solidFill>
              <a:srgbClr val="808080"/>
            </a:solidFill>
            <a:ln w="12700">
              <a:solidFill>
                <a:srgbClr val="000000"/>
              </a:solidFill>
              <a:prstDash val="solid"/>
            </a:ln>
          </c:spPr>
          <c:invertIfNegative val="0"/>
          <c:cat>
            <c:numRef>
              <c:f>Tabelle1!$B$6:$M$6</c:f>
              <c:numCache>
                <c:formatCode>General</c:formatCode>
                <c:ptCount val="12"/>
                <c:pt idx="0">
                  <c:v>12</c:v>
                </c:pt>
                <c:pt idx="1">
                  <c:v>11</c:v>
                </c:pt>
                <c:pt idx="2">
                  <c:v>10</c:v>
                </c:pt>
                <c:pt idx="3">
                  <c:v>9</c:v>
                </c:pt>
                <c:pt idx="4">
                  <c:v>8</c:v>
                </c:pt>
                <c:pt idx="5">
                  <c:v>7</c:v>
                </c:pt>
                <c:pt idx="6">
                  <c:v>6</c:v>
                </c:pt>
                <c:pt idx="7">
                  <c:v>5</c:v>
                </c:pt>
                <c:pt idx="8">
                  <c:v>4</c:v>
                </c:pt>
                <c:pt idx="9">
                  <c:v>3</c:v>
                </c:pt>
                <c:pt idx="10">
                  <c:v>2</c:v>
                </c:pt>
                <c:pt idx="11">
                  <c:v>1</c:v>
                </c:pt>
              </c:numCache>
            </c:numRef>
          </c:cat>
          <c:val>
            <c:numRef>
              <c:f>Tabelle1!$B$7:$M$7</c:f>
              <c:numCache>
                <c:formatCode>General</c:formatCode>
                <c:ptCount val="12"/>
                <c:pt idx="0">
                  <c:v>7.6</c:v>
                </c:pt>
                <c:pt idx="1">
                  <c:v>15</c:v>
                </c:pt>
                <c:pt idx="2">
                  <c:v>80.099999999999994</c:v>
                </c:pt>
                <c:pt idx="3">
                  <c:v>109.3</c:v>
                </c:pt>
                <c:pt idx="4">
                  <c:v>141.19999999999999</c:v>
                </c:pt>
                <c:pt idx="5">
                  <c:v>186.7</c:v>
                </c:pt>
                <c:pt idx="6">
                  <c:v>225.3</c:v>
                </c:pt>
                <c:pt idx="7">
                  <c:v>266</c:v>
                </c:pt>
                <c:pt idx="8">
                  <c:v>328.2</c:v>
                </c:pt>
                <c:pt idx="9">
                  <c:v>367</c:v>
                </c:pt>
                <c:pt idx="10">
                  <c:v>1761.8</c:v>
                </c:pt>
                <c:pt idx="11">
                  <c:v>1962.7</c:v>
                </c:pt>
              </c:numCache>
            </c:numRef>
          </c:val>
          <c:extLst>
            <c:ext xmlns:c16="http://schemas.microsoft.com/office/drawing/2014/chart" uri="{C3380CC4-5D6E-409C-BE32-E72D297353CC}">
              <c16:uniqueId val="{00000000-936C-4083-A9FA-46130F0D0461}"/>
            </c:ext>
          </c:extLst>
        </c:ser>
        <c:dLbls>
          <c:showLegendKey val="0"/>
          <c:showVal val="0"/>
          <c:showCatName val="0"/>
          <c:showSerName val="0"/>
          <c:showPercent val="0"/>
          <c:showBubbleSize val="0"/>
        </c:dLbls>
        <c:gapWidth val="150"/>
        <c:axId val="480192592"/>
        <c:axId val="1"/>
      </c:barChart>
      <c:catAx>
        <c:axId val="480192592"/>
        <c:scaling>
          <c:orientation val="minMax"/>
        </c:scaling>
        <c:delete val="0"/>
        <c:axPos val="b"/>
        <c:title>
          <c:tx>
            <c:rich>
              <a:bodyPr/>
              <a:lstStyle/>
              <a:p>
                <a:pPr>
                  <a:defRPr sz="1000" b="1" i="0" u="none" strike="noStrike" baseline="0">
                    <a:solidFill>
                      <a:srgbClr val="000000"/>
                    </a:solidFill>
                    <a:latin typeface="Arial"/>
                    <a:ea typeface="Arial"/>
                    <a:cs typeface="Arial"/>
                  </a:defRPr>
                </a:pPr>
                <a:r>
                  <a:rPr lang="de-DE"/>
                  <a:t>Nummer des Elektrons</a:t>
                </a:r>
              </a:p>
            </c:rich>
          </c:tx>
          <c:layout>
            <c:manualLayout>
              <c:xMode val="edge"/>
              <c:yMode val="edge"/>
              <c:x val="0.43380855397148677"/>
              <c:y val="0.9049295774647887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de-DE"/>
          </a:p>
        </c:txPr>
        <c:crossAx val="1"/>
        <c:crosses val="autoZero"/>
        <c:auto val="1"/>
        <c:lblAlgn val="ctr"/>
        <c:lblOffset val="100"/>
        <c:tickLblSkip val="1"/>
        <c:tickMarkSkip val="1"/>
        <c:noMultiLvlLbl val="0"/>
      </c:catAx>
      <c:valAx>
        <c:axId val="1"/>
        <c:scaling>
          <c:orientation val="minMax"/>
          <c:max val="2000"/>
        </c:scaling>
        <c:delete val="0"/>
        <c:axPos val="l"/>
        <c:majorGridlines>
          <c:spPr>
            <a:ln w="3175">
              <a:solidFill>
                <a:srgbClr val="000000"/>
              </a:solidFill>
              <a:prstDash val="solid"/>
            </a:ln>
          </c:spPr>
        </c:majorGridlines>
        <c:title>
          <c:tx>
            <c:rich>
              <a:bodyPr/>
              <a:lstStyle/>
              <a:p>
                <a:pPr>
                  <a:defRPr sz="1000" b="1" i="0" u="none" strike="noStrike" baseline="0">
                    <a:solidFill>
                      <a:srgbClr val="000000"/>
                    </a:solidFill>
                    <a:latin typeface="Arial"/>
                    <a:ea typeface="Arial"/>
                    <a:cs typeface="Arial"/>
                  </a:defRPr>
                </a:pPr>
                <a:r>
                  <a:rPr lang="de-DE"/>
                  <a:t>Ionisierungsenergie (MJ/mol)</a:t>
                </a:r>
              </a:p>
            </c:rich>
          </c:tx>
          <c:layout>
            <c:manualLayout>
              <c:xMode val="edge"/>
              <c:yMode val="edge"/>
              <c:x val="8.3222229052319116E-2"/>
              <c:y val="0.27816903040171209"/>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de-DE"/>
          </a:p>
        </c:txPr>
        <c:crossAx val="480192592"/>
        <c:crosses val="autoZero"/>
        <c:crossBetween val="between"/>
        <c:majorUnit val="500"/>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Arial"/>
                <a:ea typeface="Arial"/>
                <a:cs typeface="Arial"/>
              </a:defRPr>
            </a:pPr>
            <a:r>
              <a:rPr lang="de-DE"/>
              <a:t>Phosphor</a:t>
            </a:r>
          </a:p>
        </c:rich>
      </c:tx>
      <c:layout>
        <c:manualLayout>
          <c:xMode val="edge"/>
          <c:yMode val="edge"/>
          <c:x val="0.41666749370294576"/>
          <c:y val="3.8596623480754801E-2"/>
        </c:manualLayout>
      </c:layout>
      <c:overlay val="0"/>
      <c:spPr>
        <a:noFill/>
        <a:ln w="25400">
          <a:noFill/>
        </a:ln>
      </c:spPr>
    </c:title>
    <c:autoTitleDeleted val="0"/>
    <c:plotArea>
      <c:layout>
        <c:manualLayout>
          <c:layoutTarget val="inner"/>
          <c:xMode val="edge"/>
          <c:yMode val="edge"/>
          <c:x val="0.19308981415502366"/>
          <c:y val="0.15789527787581509"/>
          <c:w val="0.77845682969867425"/>
          <c:h val="0.65263381522003572"/>
        </c:manualLayout>
      </c:layout>
      <c:barChart>
        <c:barDir val="col"/>
        <c:grouping val="clustered"/>
        <c:varyColors val="0"/>
        <c:ser>
          <c:idx val="0"/>
          <c:order val="0"/>
          <c:tx>
            <c:strRef>
              <c:f>Tabelle1!$A$10</c:f>
              <c:strCache>
                <c:ptCount val="1"/>
                <c:pt idx="0">
                  <c:v>Ionisierungsenergie</c:v>
                </c:pt>
              </c:strCache>
            </c:strRef>
          </c:tx>
          <c:spPr>
            <a:solidFill>
              <a:srgbClr val="808080"/>
            </a:solidFill>
            <a:ln w="12700">
              <a:solidFill>
                <a:srgbClr val="000000"/>
              </a:solidFill>
              <a:prstDash val="solid"/>
            </a:ln>
          </c:spPr>
          <c:invertIfNegative val="0"/>
          <c:cat>
            <c:numRef>
              <c:f>Tabelle1!$B$9:$P$9</c:f>
              <c:numCache>
                <c:formatCode>General</c:formatCode>
                <c:ptCount val="15"/>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numCache>
            </c:numRef>
          </c:cat>
          <c:val>
            <c:numRef>
              <c:f>Tabelle1!$B$10:$P$10</c:f>
              <c:numCache>
                <c:formatCode>General</c:formatCode>
                <c:ptCount val="15"/>
                <c:pt idx="0">
                  <c:v>11</c:v>
                </c:pt>
                <c:pt idx="1">
                  <c:v>19.7</c:v>
                </c:pt>
                <c:pt idx="2">
                  <c:v>30.1</c:v>
                </c:pt>
                <c:pt idx="3">
                  <c:v>51.4</c:v>
                </c:pt>
                <c:pt idx="4">
                  <c:v>65</c:v>
                </c:pt>
                <c:pt idx="5">
                  <c:v>220.4</c:v>
                </c:pt>
                <c:pt idx="6">
                  <c:v>263.3</c:v>
                </c:pt>
                <c:pt idx="7">
                  <c:v>309.2</c:v>
                </c:pt>
                <c:pt idx="8">
                  <c:v>380</c:v>
                </c:pt>
                <c:pt idx="9">
                  <c:v>433</c:v>
                </c:pt>
                <c:pt idx="10">
                  <c:v>479</c:v>
                </c:pt>
                <c:pt idx="11">
                  <c:v>560</c:v>
                </c:pt>
                <c:pt idx="12">
                  <c:v>611</c:v>
                </c:pt>
                <c:pt idx="13">
                  <c:v>2817</c:v>
                </c:pt>
                <c:pt idx="14">
                  <c:v>3069.8</c:v>
                </c:pt>
              </c:numCache>
            </c:numRef>
          </c:val>
          <c:extLst>
            <c:ext xmlns:c16="http://schemas.microsoft.com/office/drawing/2014/chart" uri="{C3380CC4-5D6E-409C-BE32-E72D297353CC}">
              <c16:uniqueId val="{00000000-5E57-42B1-8F99-12CD4252AB04}"/>
            </c:ext>
          </c:extLst>
        </c:ser>
        <c:dLbls>
          <c:showLegendKey val="0"/>
          <c:showVal val="0"/>
          <c:showCatName val="0"/>
          <c:showSerName val="0"/>
          <c:showPercent val="0"/>
          <c:showBubbleSize val="0"/>
        </c:dLbls>
        <c:gapWidth val="150"/>
        <c:axId val="480195216"/>
        <c:axId val="1"/>
      </c:barChart>
      <c:catAx>
        <c:axId val="480195216"/>
        <c:scaling>
          <c:orientation val="minMax"/>
        </c:scaling>
        <c:delete val="0"/>
        <c:axPos val="b"/>
        <c:title>
          <c:tx>
            <c:rich>
              <a:bodyPr/>
              <a:lstStyle/>
              <a:p>
                <a:pPr>
                  <a:defRPr sz="1000" b="1" i="0" u="none" strike="noStrike" baseline="0">
                    <a:solidFill>
                      <a:srgbClr val="000000"/>
                    </a:solidFill>
                    <a:latin typeface="Arial"/>
                    <a:ea typeface="Arial"/>
                    <a:cs typeface="Arial"/>
                  </a:defRPr>
                </a:pPr>
                <a:r>
                  <a:rPr lang="de-DE"/>
                  <a:t>Nummer des Elektrons</a:t>
                </a:r>
              </a:p>
            </c:rich>
          </c:tx>
          <c:layout>
            <c:manualLayout>
              <c:xMode val="edge"/>
              <c:yMode val="edge"/>
              <c:x val="0.43292768857915831"/>
              <c:y val="0.9052662598213399"/>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de-DE"/>
          </a:p>
        </c:txPr>
        <c:crossAx val="1"/>
        <c:crosses val="autoZero"/>
        <c:auto val="1"/>
        <c:lblAlgn val="ctr"/>
        <c:lblOffset val="100"/>
        <c:tickLblSkip val="1"/>
        <c:tickMarkSkip val="1"/>
        <c:noMultiLvlLbl val="0"/>
      </c:catAx>
      <c:valAx>
        <c:axId val="1"/>
        <c:scaling>
          <c:orientation val="minMax"/>
          <c:max val="3100"/>
          <c:min val="0"/>
        </c:scaling>
        <c:delete val="0"/>
        <c:axPos val="l"/>
        <c:majorGridlines>
          <c:spPr>
            <a:ln w="3175">
              <a:solidFill>
                <a:srgbClr val="000000"/>
              </a:solidFill>
              <a:prstDash val="solid"/>
            </a:ln>
          </c:spPr>
        </c:majorGridlines>
        <c:title>
          <c:tx>
            <c:rich>
              <a:bodyPr/>
              <a:lstStyle/>
              <a:p>
                <a:pPr>
                  <a:defRPr sz="1000" b="1" i="0" u="none" strike="noStrike" baseline="0">
                    <a:solidFill>
                      <a:srgbClr val="000000"/>
                    </a:solidFill>
                    <a:latin typeface="Arial"/>
                    <a:ea typeface="Arial"/>
                    <a:cs typeface="Arial"/>
                  </a:defRPr>
                </a:pPr>
                <a:r>
                  <a:rPr lang="de-DE"/>
                  <a:t>Ionisierungsenergie (MJ/mol)</a:t>
                </a:r>
              </a:p>
            </c:rich>
          </c:tx>
          <c:layout>
            <c:manualLayout>
              <c:xMode val="edge"/>
              <c:yMode val="edge"/>
              <c:x val="3.048786539289847E-2"/>
              <c:y val="0.25614122855410004"/>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de-DE"/>
          </a:p>
        </c:txPr>
        <c:crossAx val="480195216"/>
        <c:crosses val="autoZero"/>
        <c:crossBetween val="between"/>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de-DE"/>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AB8E2-3325-4F76-B43D-A57C17DD646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4941173-B66C-4C47-9B06-8862C2347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429DD4-35CD-476C-98C5-8BFBB3CEDEA9}"/>
              </a:ext>
            </a:extLst>
          </p:cNvPr>
          <p:cNvSpPr>
            <a:spLocks noGrp="1"/>
          </p:cNvSpPr>
          <p:nvPr>
            <p:ph type="dt" sz="half" idx="10"/>
          </p:nvPr>
        </p:nvSpPr>
        <p:spPr/>
        <p:txBody>
          <a:bodyPr/>
          <a:lstStyle/>
          <a:p>
            <a:fld id="{2875D881-04DE-4ABB-82A8-BD8BD342A96D}" type="datetimeFigureOut">
              <a:rPr lang="de-DE" smtClean="0"/>
              <a:t>29.11.2021</a:t>
            </a:fld>
            <a:endParaRPr lang="de-DE"/>
          </a:p>
        </p:txBody>
      </p:sp>
      <p:sp>
        <p:nvSpPr>
          <p:cNvPr id="5" name="Fußzeilenplatzhalter 4">
            <a:extLst>
              <a:ext uri="{FF2B5EF4-FFF2-40B4-BE49-F238E27FC236}">
                <a16:creationId xmlns:a16="http://schemas.microsoft.com/office/drawing/2014/main" id="{1FA3A1F9-423E-4025-9C14-A338DFAC022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45A6A45-8947-40F1-A73C-18F19F702418}"/>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878708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5A1470-3779-4FE6-8DCB-FCEF2509681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E4E66AE-A690-4823-8C6A-EB5FF85A3D7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5BC4934-9AE8-4D1C-829F-BE2B6B01FE4D}"/>
              </a:ext>
            </a:extLst>
          </p:cNvPr>
          <p:cNvSpPr>
            <a:spLocks noGrp="1"/>
          </p:cNvSpPr>
          <p:nvPr>
            <p:ph type="dt" sz="half" idx="10"/>
          </p:nvPr>
        </p:nvSpPr>
        <p:spPr/>
        <p:txBody>
          <a:bodyPr/>
          <a:lstStyle/>
          <a:p>
            <a:fld id="{2875D881-04DE-4ABB-82A8-BD8BD342A96D}" type="datetimeFigureOut">
              <a:rPr lang="de-DE" smtClean="0"/>
              <a:t>29.11.2021</a:t>
            </a:fld>
            <a:endParaRPr lang="de-DE"/>
          </a:p>
        </p:txBody>
      </p:sp>
      <p:sp>
        <p:nvSpPr>
          <p:cNvPr id="5" name="Fußzeilenplatzhalter 4">
            <a:extLst>
              <a:ext uri="{FF2B5EF4-FFF2-40B4-BE49-F238E27FC236}">
                <a16:creationId xmlns:a16="http://schemas.microsoft.com/office/drawing/2014/main" id="{4FE95811-FE50-4D04-BD05-3798AB8D5E6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93D5269-5DD0-433E-ADE4-90376A8A0A4B}"/>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102493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B6D888-60D2-4149-B906-CC74B37C815E}"/>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D93B823-ED06-47F1-9454-738E998E887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37ADA66-D336-40F7-9BEF-1B910215FF0D}"/>
              </a:ext>
            </a:extLst>
          </p:cNvPr>
          <p:cNvSpPr>
            <a:spLocks noGrp="1"/>
          </p:cNvSpPr>
          <p:nvPr>
            <p:ph type="dt" sz="half" idx="10"/>
          </p:nvPr>
        </p:nvSpPr>
        <p:spPr/>
        <p:txBody>
          <a:bodyPr/>
          <a:lstStyle/>
          <a:p>
            <a:fld id="{2875D881-04DE-4ABB-82A8-BD8BD342A96D}" type="datetimeFigureOut">
              <a:rPr lang="de-DE" smtClean="0"/>
              <a:t>29.11.2021</a:t>
            </a:fld>
            <a:endParaRPr lang="de-DE"/>
          </a:p>
        </p:txBody>
      </p:sp>
      <p:sp>
        <p:nvSpPr>
          <p:cNvPr id="5" name="Fußzeilenplatzhalter 4">
            <a:extLst>
              <a:ext uri="{FF2B5EF4-FFF2-40B4-BE49-F238E27FC236}">
                <a16:creationId xmlns:a16="http://schemas.microsoft.com/office/drawing/2014/main" id="{415F9862-F679-431B-94D4-D6FBEAFEE4F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77B4795-5335-49EA-AE4D-1AB2F7AB2BB9}"/>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4064776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18F81F-2EB1-48AE-AB91-184FE538DC0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07CADDD-8468-476E-B8AE-29BB630E015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51CC6FC-F30D-428F-8B1C-3B5DBEA89FF0}"/>
              </a:ext>
            </a:extLst>
          </p:cNvPr>
          <p:cNvSpPr>
            <a:spLocks noGrp="1"/>
          </p:cNvSpPr>
          <p:nvPr>
            <p:ph type="dt" sz="half" idx="10"/>
          </p:nvPr>
        </p:nvSpPr>
        <p:spPr/>
        <p:txBody>
          <a:bodyPr/>
          <a:lstStyle/>
          <a:p>
            <a:fld id="{2875D881-04DE-4ABB-82A8-BD8BD342A96D}" type="datetimeFigureOut">
              <a:rPr lang="de-DE" smtClean="0"/>
              <a:t>29.11.2021</a:t>
            </a:fld>
            <a:endParaRPr lang="de-DE"/>
          </a:p>
        </p:txBody>
      </p:sp>
      <p:sp>
        <p:nvSpPr>
          <p:cNvPr id="5" name="Fußzeilenplatzhalter 4">
            <a:extLst>
              <a:ext uri="{FF2B5EF4-FFF2-40B4-BE49-F238E27FC236}">
                <a16:creationId xmlns:a16="http://schemas.microsoft.com/office/drawing/2014/main" id="{7BBBEDBF-4C46-4E6A-B448-9B18CDD6DC4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EFAA4FB-8EFF-49B1-B868-A0FF6626C2B8}"/>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236400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92C27-E192-41EE-B88A-AD8491DF0BA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16E6F84-37DD-47D0-ABA0-A31134AF24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446A83A-BA8D-44F7-9FB9-3ED5572B4D95}"/>
              </a:ext>
            </a:extLst>
          </p:cNvPr>
          <p:cNvSpPr>
            <a:spLocks noGrp="1"/>
          </p:cNvSpPr>
          <p:nvPr>
            <p:ph type="dt" sz="half" idx="10"/>
          </p:nvPr>
        </p:nvSpPr>
        <p:spPr/>
        <p:txBody>
          <a:bodyPr/>
          <a:lstStyle/>
          <a:p>
            <a:fld id="{2875D881-04DE-4ABB-82A8-BD8BD342A96D}" type="datetimeFigureOut">
              <a:rPr lang="de-DE" smtClean="0"/>
              <a:t>29.11.2021</a:t>
            </a:fld>
            <a:endParaRPr lang="de-DE"/>
          </a:p>
        </p:txBody>
      </p:sp>
      <p:sp>
        <p:nvSpPr>
          <p:cNvPr id="5" name="Fußzeilenplatzhalter 4">
            <a:extLst>
              <a:ext uri="{FF2B5EF4-FFF2-40B4-BE49-F238E27FC236}">
                <a16:creationId xmlns:a16="http://schemas.microsoft.com/office/drawing/2014/main" id="{970EF962-EE26-403F-944A-9C5E3584DBF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C05F95-4C3E-4DA1-B190-BF4EC1E651FA}"/>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285128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9BB9FA-B34A-4B3D-8F27-24B104D4F33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3C875BE-0A35-4889-8B58-3033A57F0BB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F3115B9-ECA1-470D-B8FC-5188087CBB8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5658814-6778-4A39-A8E8-D2FD1CB41923}"/>
              </a:ext>
            </a:extLst>
          </p:cNvPr>
          <p:cNvSpPr>
            <a:spLocks noGrp="1"/>
          </p:cNvSpPr>
          <p:nvPr>
            <p:ph type="dt" sz="half" idx="10"/>
          </p:nvPr>
        </p:nvSpPr>
        <p:spPr/>
        <p:txBody>
          <a:bodyPr/>
          <a:lstStyle/>
          <a:p>
            <a:fld id="{2875D881-04DE-4ABB-82A8-BD8BD342A96D}" type="datetimeFigureOut">
              <a:rPr lang="de-DE" smtClean="0"/>
              <a:t>29.11.2021</a:t>
            </a:fld>
            <a:endParaRPr lang="de-DE"/>
          </a:p>
        </p:txBody>
      </p:sp>
      <p:sp>
        <p:nvSpPr>
          <p:cNvPr id="6" name="Fußzeilenplatzhalter 5">
            <a:extLst>
              <a:ext uri="{FF2B5EF4-FFF2-40B4-BE49-F238E27FC236}">
                <a16:creationId xmlns:a16="http://schemas.microsoft.com/office/drawing/2014/main" id="{97305F4E-6FCB-46A2-BEAB-E9DDAAD6D92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940297F-AD45-4B8B-8A49-BDA6F4C2743F}"/>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125635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7AE6B3-C80B-480B-AA09-0BD1B55E803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521970D-BF23-4DA4-87D4-A972B3106F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F0B9A92-C3C0-4F34-BAF0-CEF5EA4479B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CD78588-0B22-43F1-BD50-36AC22774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7A66ADA-BE8D-4DA1-9E8A-CCE63520D94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9BF844F-A5FA-4535-8385-3F0B60085641}"/>
              </a:ext>
            </a:extLst>
          </p:cNvPr>
          <p:cNvSpPr>
            <a:spLocks noGrp="1"/>
          </p:cNvSpPr>
          <p:nvPr>
            <p:ph type="dt" sz="half" idx="10"/>
          </p:nvPr>
        </p:nvSpPr>
        <p:spPr/>
        <p:txBody>
          <a:bodyPr/>
          <a:lstStyle/>
          <a:p>
            <a:fld id="{2875D881-04DE-4ABB-82A8-BD8BD342A96D}" type="datetimeFigureOut">
              <a:rPr lang="de-DE" smtClean="0"/>
              <a:t>29.11.2021</a:t>
            </a:fld>
            <a:endParaRPr lang="de-DE"/>
          </a:p>
        </p:txBody>
      </p:sp>
      <p:sp>
        <p:nvSpPr>
          <p:cNvPr id="8" name="Fußzeilenplatzhalter 7">
            <a:extLst>
              <a:ext uri="{FF2B5EF4-FFF2-40B4-BE49-F238E27FC236}">
                <a16:creationId xmlns:a16="http://schemas.microsoft.com/office/drawing/2014/main" id="{F8426AEF-D632-4604-B6B6-F111BD32281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32EADF5-5713-4EB1-8721-D61AA5CC9DD3}"/>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8228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67C5D7-18FD-485C-B92F-A70922F38A93}"/>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94BCED9-047C-4E57-A391-DBA57DF1E537}"/>
              </a:ext>
            </a:extLst>
          </p:cNvPr>
          <p:cNvSpPr>
            <a:spLocks noGrp="1"/>
          </p:cNvSpPr>
          <p:nvPr>
            <p:ph type="dt" sz="half" idx="10"/>
          </p:nvPr>
        </p:nvSpPr>
        <p:spPr/>
        <p:txBody>
          <a:bodyPr/>
          <a:lstStyle/>
          <a:p>
            <a:fld id="{2875D881-04DE-4ABB-82A8-BD8BD342A96D}" type="datetimeFigureOut">
              <a:rPr lang="de-DE" smtClean="0"/>
              <a:t>29.11.2021</a:t>
            </a:fld>
            <a:endParaRPr lang="de-DE"/>
          </a:p>
        </p:txBody>
      </p:sp>
      <p:sp>
        <p:nvSpPr>
          <p:cNvPr id="4" name="Fußzeilenplatzhalter 3">
            <a:extLst>
              <a:ext uri="{FF2B5EF4-FFF2-40B4-BE49-F238E27FC236}">
                <a16:creationId xmlns:a16="http://schemas.microsoft.com/office/drawing/2014/main" id="{5BF85C2A-AC85-4DFF-A19B-C223C552932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AB055D8-F1EE-4B9D-8D37-B777EAEE41F9}"/>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97120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FAD070D-2CAA-40F0-B69D-B7A257555FDF}"/>
              </a:ext>
            </a:extLst>
          </p:cNvPr>
          <p:cNvSpPr>
            <a:spLocks noGrp="1"/>
          </p:cNvSpPr>
          <p:nvPr>
            <p:ph type="dt" sz="half" idx="10"/>
          </p:nvPr>
        </p:nvSpPr>
        <p:spPr/>
        <p:txBody>
          <a:bodyPr/>
          <a:lstStyle/>
          <a:p>
            <a:fld id="{2875D881-04DE-4ABB-82A8-BD8BD342A96D}" type="datetimeFigureOut">
              <a:rPr lang="de-DE" smtClean="0"/>
              <a:t>29.11.2021</a:t>
            </a:fld>
            <a:endParaRPr lang="de-DE"/>
          </a:p>
        </p:txBody>
      </p:sp>
      <p:sp>
        <p:nvSpPr>
          <p:cNvPr id="3" name="Fußzeilenplatzhalter 2">
            <a:extLst>
              <a:ext uri="{FF2B5EF4-FFF2-40B4-BE49-F238E27FC236}">
                <a16:creationId xmlns:a16="http://schemas.microsoft.com/office/drawing/2014/main" id="{684F764F-65D5-469E-83B9-8F4A788C18B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6E65CAD-2205-4E33-801A-84C579D10014}"/>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390905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347381-DF69-4070-94BA-D9A0990BF57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41CCF57-D927-43F8-ABA8-9654DE2C4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E0BFD1E-24BD-4A0D-B484-4009362F6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A86CEE8-E33A-4474-9F5E-11BD2D181F5C}"/>
              </a:ext>
            </a:extLst>
          </p:cNvPr>
          <p:cNvSpPr>
            <a:spLocks noGrp="1"/>
          </p:cNvSpPr>
          <p:nvPr>
            <p:ph type="dt" sz="half" idx="10"/>
          </p:nvPr>
        </p:nvSpPr>
        <p:spPr/>
        <p:txBody>
          <a:bodyPr/>
          <a:lstStyle/>
          <a:p>
            <a:fld id="{2875D881-04DE-4ABB-82A8-BD8BD342A96D}" type="datetimeFigureOut">
              <a:rPr lang="de-DE" smtClean="0"/>
              <a:t>29.11.2021</a:t>
            </a:fld>
            <a:endParaRPr lang="de-DE"/>
          </a:p>
        </p:txBody>
      </p:sp>
      <p:sp>
        <p:nvSpPr>
          <p:cNvPr id="6" name="Fußzeilenplatzhalter 5">
            <a:extLst>
              <a:ext uri="{FF2B5EF4-FFF2-40B4-BE49-F238E27FC236}">
                <a16:creationId xmlns:a16="http://schemas.microsoft.com/office/drawing/2014/main" id="{D42946A7-7FF8-4E6F-B1A9-1209EC91685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1E12CEF-9257-45DC-9E18-A45F8210AE7D}"/>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217629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95557E-72E0-416B-934D-858DC471AE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EB45DF8-7218-462A-BA18-91ED1455C8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0D0A3DC-F7FB-46F0-9BAB-80FD5719C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6EEB4FA-CA1E-4566-801F-597CD20431C7}"/>
              </a:ext>
            </a:extLst>
          </p:cNvPr>
          <p:cNvSpPr>
            <a:spLocks noGrp="1"/>
          </p:cNvSpPr>
          <p:nvPr>
            <p:ph type="dt" sz="half" idx="10"/>
          </p:nvPr>
        </p:nvSpPr>
        <p:spPr/>
        <p:txBody>
          <a:bodyPr/>
          <a:lstStyle/>
          <a:p>
            <a:fld id="{2875D881-04DE-4ABB-82A8-BD8BD342A96D}" type="datetimeFigureOut">
              <a:rPr lang="de-DE" smtClean="0"/>
              <a:t>29.11.2021</a:t>
            </a:fld>
            <a:endParaRPr lang="de-DE"/>
          </a:p>
        </p:txBody>
      </p:sp>
      <p:sp>
        <p:nvSpPr>
          <p:cNvPr id="6" name="Fußzeilenplatzhalter 5">
            <a:extLst>
              <a:ext uri="{FF2B5EF4-FFF2-40B4-BE49-F238E27FC236}">
                <a16:creationId xmlns:a16="http://schemas.microsoft.com/office/drawing/2014/main" id="{F0E9094F-AA50-42A4-8C9E-D0448E1BDDB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8AA714F-C159-4A0E-A749-596519AE9B0F}"/>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384524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A53F55D-0DFB-4711-96E6-94F293AC7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3BC7E5F-D99B-4DCA-8EE1-69CBD1703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5FDB091-099C-42DF-9127-BE6A626B2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5D881-04DE-4ABB-82A8-BD8BD342A96D}" type="datetimeFigureOut">
              <a:rPr lang="de-DE" smtClean="0"/>
              <a:t>29.11.2021</a:t>
            </a:fld>
            <a:endParaRPr lang="de-DE"/>
          </a:p>
        </p:txBody>
      </p:sp>
      <p:sp>
        <p:nvSpPr>
          <p:cNvPr id="5" name="Fußzeilenplatzhalter 4">
            <a:extLst>
              <a:ext uri="{FF2B5EF4-FFF2-40B4-BE49-F238E27FC236}">
                <a16:creationId xmlns:a16="http://schemas.microsoft.com/office/drawing/2014/main" id="{2C7FC895-8F65-45A8-9D2C-4D4D5CC26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CB26540-A588-4674-A76D-925D24C75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011F7-A3A2-445A-90F2-7FB6A22A849D}" type="slidenum">
              <a:rPr lang="de-DE" smtClean="0"/>
              <a:t>‹Nr.›</a:t>
            </a:fld>
            <a:endParaRPr lang="de-DE"/>
          </a:p>
        </p:txBody>
      </p:sp>
    </p:spTree>
    <p:extLst>
      <p:ext uri="{BB962C8B-B14F-4D97-AF65-F5344CB8AC3E}">
        <p14:creationId xmlns:p14="http://schemas.microsoft.com/office/powerpoint/2010/main" val="351521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1DC42DAB-DD08-494D-AB25-5D30A7EA8361}"/>
              </a:ext>
            </a:extLst>
          </p:cNvPr>
          <p:cNvSpPr txBox="1"/>
          <p:nvPr/>
        </p:nvSpPr>
        <p:spPr>
          <a:xfrm>
            <a:off x="612741" y="449584"/>
            <a:ext cx="5872899" cy="523220"/>
          </a:xfrm>
          <a:prstGeom prst="rect">
            <a:avLst/>
          </a:prstGeom>
          <a:noFill/>
        </p:spPr>
        <p:txBody>
          <a:bodyPr wrap="square" rtlCol="0">
            <a:spAutoFit/>
          </a:bodyPr>
          <a:lstStyle/>
          <a:p>
            <a:r>
              <a:rPr lang="de-DE" sz="2800" b="1" u="sng" dirty="0"/>
              <a:t>Die Atomhülle</a:t>
            </a:r>
          </a:p>
        </p:txBody>
      </p:sp>
      <p:sp>
        <p:nvSpPr>
          <p:cNvPr id="3" name="Textfeld 2">
            <a:extLst>
              <a:ext uri="{FF2B5EF4-FFF2-40B4-BE49-F238E27FC236}">
                <a16:creationId xmlns:a16="http://schemas.microsoft.com/office/drawing/2014/main" id="{09226551-7603-4BC8-9658-5B708E37A5C2}"/>
              </a:ext>
            </a:extLst>
          </p:cNvPr>
          <p:cNvSpPr txBox="1"/>
          <p:nvPr/>
        </p:nvSpPr>
        <p:spPr>
          <a:xfrm>
            <a:off x="612741" y="1187777"/>
            <a:ext cx="8719795" cy="830997"/>
          </a:xfrm>
          <a:prstGeom prst="rect">
            <a:avLst/>
          </a:prstGeom>
          <a:noFill/>
        </p:spPr>
        <p:txBody>
          <a:bodyPr wrap="square" rtlCol="0">
            <a:spAutoFit/>
          </a:bodyPr>
          <a:lstStyle/>
          <a:p>
            <a:r>
              <a:rPr lang="de-DE" sz="2400" dirty="0"/>
              <a:t>Die negativ geladenen Elektronen umkreisen den Atomkern in der Atomhülle.</a:t>
            </a:r>
          </a:p>
        </p:txBody>
      </p:sp>
      <p:sp>
        <p:nvSpPr>
          <p:cNvPr id="4" name="Textfeld 3">
            <a:extLst>
              <a:ext uri="{FF2B5EF4-FFF2-40B4-BE49-F238E27FC236}">
                <a16:creationId xmlns:a16="http://schemas.microsoft.com/office/drawing/2014/main" id="{117D50A4-194A-40E1-A3E6-805B4C303773}"/>
              </a:ext>
            </a:extLst>
          </p:cNvPr>
          <p:cNvSpPr txBox="1"/>
          <p:nvPr/>
        </p:nvSpPr>
        <p:spPr>
          <a:xfrm>
            <a:off x="612741" y="2038339"/>
            <a:ext cx="9407950" cy="1200329"/>
          </a:xfrm>
          <a:prstGeom prst="rect">
            <a:avLst/>
          </a:prstGeom>
          <a:noFill/>
        </p:spPr>
        <p:txBody>
          <a:bodyPr wrap="square" rtlCol="0">
            <a:spAutoFit/>
          </a:bodyPr>
          <a:lstStyle/>
          <a:p>
            <a:r>
              <a:rPr lang="de-DE" sz="2400" dirty="0"/>
              <a:t>Durch Energiezufuhr lassen sich Elektronen aus der Atomhülle abspalten. Es entstehen positiv geladene Ionen (Kationen). Die hierfür benötigte Energie nennt man </a:t>
            </a:r>
            <a:r>
              <a:rPr lang="de-DE" sz="2400" b="1" u="sng" dirty="0"/>
              <a:t>Ionisierungsenergie</a:t>
            </a:r>
            <a:r>
              <a:rPr lang="de-DE" sz="2400" dirty="0"/>
              <a:t>. </a:t>
            </a:r>
          </a:p>
        </p:txBody>
      </p:sp>
      <p:sp>
        <p:nvSpPr>
          <p:cNvPr id="5" name="Textfeld 4">
            <a:extLst>
              <a:ext uri="{FF2B5EF4-FFF2-40B4-BE49-F238E27FC236}">
                <a16:creationId xmlns:a16="http://schemas.microsoft.com/office/drawing/2014/main" id="{D05584B5-D32A-4570-A899-43BDC41DD11A}"/>
              </a:ext>
            </a:extLst>
          </p:cNvPr>
          <p:cNvSpPr txBox="1"/>
          <p:nvPr/>
        </p:nvSpPr>
        <p:spPr>
          <a:xfrm>
            <a:off x="546753" y="3429038"/>
            <a:ext cx="9172282" cy="2308324"/>
          </a:xfrm>
          <a:prstGeom prst="rect">
            <a:avLst/>
          </a:prstGeom>
          <a:noFill/>
        </p:spPr>
        <p:txBody>
          <a:bodyPr wrap="square" rtlCol="0">
            <a:spAutoFit/>
          </a:bodyPr>
          <a:lstStyle/>
          <a:p>
            <a:r>
              <a:rPr lang="de-DE" sz="2400" dirty="0"/>
              <a:t>Je näher sich ein Elektron am Atomkern befindet, desto stärker ist die Anziehungskraft und desto größer ist die Ionisierungsenergie, die aufgewendet werden muss, um es aus der Hülle zu entfernen. Elektronen, die sich nahe am Kern aufhalten, haben einen geringen Energieinhalt, Elektronen die sich weit vom Kern entfernt aufhalten, haben einen hohen Energieinhalt.</a:t>
            </a:r>
          </a:p>
        </p:txBody>
      </p:sp>
    </p:spTree>
    <p:extLst>
      <p:ext uri="{BB962C8B-B14F-4D97-AF65-F5344CB8AC3E}">
        <p14:creationId xmlns:p14="http://schemas.microsoft.com/office/powerpoint/2010/main" val="363956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F68FCE7-D57C-4B37-A469-CD65913354F1}"/>
              </a:ext>
            </a:extLst>
          </p:cNvPr>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1192118" y="960106"/>
            <a:ext cx="9152563" cy="455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03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 1">
            <a:extLst>
              <a:ext uri="{FF2B5EF4-FFF2-40B4-BE49-F238E27FC236}">
                <a16:creationId xmlns:a16="http://schemas.microsoft.com/office/drawing/2014/main" id="{0B56E8DC-7B5A-459D-8DB3-BC155B365601}"/>
              </a:ext>
            </a:extLst>
          </p:cNvPr>
          <p:cNvGraphicFramePr>
            <a:graphicFrameLocks/>
          </p:cNvGraphicFramePr>
          <p:nvPr>
            <p:extLst>
              <p:ext uri="{D42A27DB-BD31-4B8C-83A1-F6EECF244321}">
                <p14:modId xmlns:p14="http://schemas.microsoft.com/office/powerpoint/2010/main" val="4140875471"/>
              </p:ext>
            </p:extLst>
          </p:nvPr>
        </p:nvGraphicFramePr>
        <p:xfrm>
          <a:off x="2975212" y="1163472"/>
          <a:ext cx="6032311" cy="45310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976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 1">
            <a:extLst>
              <a:ext uri="{FF2B5EF4-FFF2-40B4-BE49-F238E27FC236}">
                <a16:creationId xmlns:a16="http://schemas.microsoft.com/office/drawing/2014/main" id="{03FA4C8E-B57D-4D15-A051-91E1FF0997EB}"/>
              </a:ext>
            </a:extLst>
          </p:cNvPr>
          <p:cNvGraphicFramePr>
            <a:graphicFrameLocks/>
          </p:cNvGraphicFramePr>
          <p:nvPr>
            <p:extLst>
              <p:ext uri="{D42A27DB-BD31-4B8C-83A1-F6EECF244321}">
                <p14:modId xmlns:p14="http://schemas.microsoft.com/office/powerpoint/2010/main" val="1923712120"/>
              </p:ext>
            </p:extLst>
          </p:nvPr>
        </p:nvGraphicFramePr>
        <p:xfrm>
          <a:off x="2185851" y="478971"/>
          <a:ext cx="6862615" cy="51848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feld 2">
            <a:extLst>
              <a:ext uri="{FF2B5EF4-FFF2-40B4-BE49-F238E27FC236}">
                <a16:creationId xmlns:a16="http://schemas.microsoft.com/office/drawing/2014/main" id="{D9E7D198-8EFF-4BB7-BE40-07448816CD84}"/>
              </a:ext>
            </a:extLst>
          </p:cNvPr>
          <p:cNvSpPr txBox="1"/>
          <p:nvPr/>
        </p:nvSpPr>
        <p:spPr>
          <a:xfrm>
            <a:off x="3944983" y="6226629"/>
            <a:ext cx="2438400" cy="369332"/>
          </a:xfrm>
          <a:prstGeom prst="rect">
            <a:avLst/>
          </a:prstGeom>
          <a:noFill/>
        </p:spPr>
        <p:txBody>
          <a:bodyPr wrap="square" rtlCol="0">
            <a:spAutoFit/>
          </a:bodyPr>
          <a:lstStyle/>
          <a:p>
            <a:r>
              <a:rPr lang="de-DE" dirty="0"/>
              <a:t>Magnesium</a:t>
            </a:r>
          </a:p>
        </p:txBody>
      </p:sp>
    </p:spTree>
    <p:extLst>
      <p:ext uri="{BB962C8B-B14F-4D97-AF65-F5344CB8AC3E}">
        <p14:creationId xmlns:p14="http://schemas.microsoft.com/office/powerpoint/2010/main" val="322242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 1">
            <a:extLst>
              <a:ext uri="{FF2B5EF4-FFF2-40B4-BE49-F238E27FC236}">
                <a16:creationId xmlns:a16="http://schemas.microsoft.com/office/drawing/2014/main" id="{506BBF89-27E3-49FD-B49E-C32E3667A8AE}"/>
              </a:ext>
            </a:extLst>
          </p:cNvPr>
          <p:cNvGraphicFramePr>
            <a:graphicFrameLocks/>
          </p:cNvGraphicFramePr>
          <p:nvPr>
            <p:extLst>
              <p:ext uri="{D42A27DB-BD31-4B8C-83A1-F6EECF244321}">
                <p14:modId xmlns:p14="http://schemas.microsoft.com/office/powerpoint/2010/main" val="4086554538"/>
              </p:ext>
            </p:extLst>
          </p:nvPr>
        </p:nvGraphicFramePr>
        <p:xfrm>
          <a:off x="2688324" y="1102695"/>
          <a:ext cx="6960643" cy="47658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199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 1">
            <a:extLst>
              <a:ext uri="{FF2B5EF4-FFF2-40B4-BE49-F238E27FC236}">
                <a16:creationId xmlns:a16="http://schemas.microsoft.com/office/drawing/2014/main" id="{719FDDB3-1EE0-448D-AF15-A31C53CAA0C5}"/>
              </a:ext>
            </a:extLst>
          </p:cNvPr>
          <p:cNvGraphicFramePr>
            <a:graphicFrameLocks noChangeAspect="1"/>
          </p:cNvGraphicFramePr>
          <p:nvPr>
            <p:extLst>
              <p:ext uri="{D42A27DB-BD31-4B8C-83A1-F6EECF244321}">
                <p14:modId xmlns:p14="http://schemas.microsoft.com/office/powerpoint/2010/main" val="262967601"/>
              </p:ext>
            </p:extLst>
          </p:nvPr>
        </p:nvGraphicFramePr>
        <p:xfrm>
          <a:off x="942030" y="592274"/>
          <a:ext cx="9423975" cy="5238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493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a:extLst>
              <a:ext uri="{FF2B5EF4-FFF2-40B4-BE49-F238E27FC236}">
                <a16:creationId xmlns:a16="http://schemas.microsoft.com/office/drawing/2014/main" id="{C007E8CB-A511-44FC-824A-87A6CD33CE09}"/>
              </a:ext>
            </a:extLst>
          </p:cNvPr>
          <p:cNvGraphicFramePr>
            <a:graphicFrameLocks noChangeAspect="1"/>
          </p:cNvGraphicFramePr>
          <p:nvPr>
            <p:extLst>
              <p:ext uri="{D42A27DB-BD31-4B8C-83A1-F6EECF244321}">
                <p14:modId xmlns:p14="http://schemas.microsoft.com/office/powerpoint/2010/main" val="2965780680"/>
              </p:ext>
            </p:extLst>
          </p:nvPr>
        </p:nvGraphicFramePr>
        <p:xfrm>
          <a:off x="960423" y="623446"/>
          <a:ext cx="9423975" cy="5238202"/>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Gerader Verbinder 2">
            <a:extLst>
              <a:ext uri="{FF2B5EF4-FFF2-40B4-BE49-F238E27FC236}">
                <a16:creationId xmlns:a16="http://schemas.microsoft.com/office/drawing/2014/main" id="{C73814B0-9F44-4B1A-8C3F-3AA247E4166D}"/>
              </a:ext>
            </a:extLst>
          </p:cNvPr>
          <p:cNvCxnSpPr>
            <a:cxnSpLocks/>
          </p:cNvCxnSpPr>
          <p:nvPr/>
        </p:nvCxnSpPr>
        <p:spPr>
          <a:xfrm>
            <a:off x="9231087" y="1280160"/>
            <a:ext cx="9362" cy="4972594"/>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 name="Gerader Verbinder 4">
            <a:extLst>
              <a:ext uri="{FF2B5EF4-FFF2-40B4-BE49-F238E27FC236}">
                <a16:creationId xmlns:a16="http://schemas.microsoft.com/office/drawing/2014/main" id="{90633B18-6B29-4968-94A7-AC8BD0C2289F}"/>
              </a:ext>
            </a:extLst>
          </p:cNvPr>
          <p:cNvCxnSpPr>
            <a:cxnSpLocks/>
          </p:cNvCxnSpPr>
          <p:nvPr/>
        </p:nvCxnSpPr>
        <p:spPr>
          <a:xfrm>
            <a:off x="5534298" y="1349829"/>
            <a:ext cx="0" cy="490292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5906D4D4-9626-4E59-832C-BD60CC624657}"/>
              </a:ext>
            </a:extLst>
          </p:cNvPr>
          <p:cNvSpPr txBox="1"/>
          <p:nvPr/>
        </p:nvSpPr>
        <p:spPr>
          <a:xfrm>
            <a:off x="9325917" y="5054105"/>
            <a:ext cx="3014460" cy="1477328"/>
          </a:xfrm>
          <a:prstGeom prst="rect">
            <a:avLst/>
          </a:prstGeom>
          <a:noFill/>
        </p:spPr>
        <p:txBody>
          <a:bodyPr wrap="square" rtlCol="0">
            <a:spAutoFit/>
          </a:bodyPr>
          <a:lstStyle/>
          <a:p>
            <a:r>
              <a:rPr lang="de-DE" dirty="0">
                <a:solidFill>
                  <a:schemeClr val="accent2">
                    <a:lumMod val="75000"/>
                  </a:schemeClr>
                </a:solidFill>
              </a:rPr>
              <a:t>höchste Ionisierungsenergien </a:t>
            </a:r>
            <a:r>
              <a:rPr lang="de-DE" dirty="0">
                <a:solidFill>
                  <a:schemeClr val="accent2">
                    <a:lumMod val="75000"/>
                  </a:schemeClr>
                </a:solidFill>
                <a:sym typeface="Wingdings" panose="05000000000000000000" pitchFamily="2" charset="2"/>
              </a:rPr>
              <a:t> geringster Energieinhalt der Elektronen </a:t>
            </a:r>
          </a:p>
          <a:p>
            <a:r>
              <a:rPr lang="de-DE" dirty="0">
                <a:solidFill>
                  <a:schemeClr val="accent2">
                    <a:lumMod val="75000"/>
                  </a:schemeClr>
                </a:solidFill>
                <a:sym typeface="Wingdings" panose="05000000000000000000" pitchFamily="2" charset="2"/>
              </a:rPr>
              <a:t> geringste Entfernung zum Kern</a:t>
            </a:r>
            <a:endParaRPr lang="de-DE" dirty="0">
              <a:solidFill>
                <a:schemeClr val="accent2">
                  <a:lumMod val="75000"/>
                </a:schemeClr>
              </a:solidFill>
            </a:endParaRPr>
          </a:p>
        </p:txBody>
      </p:sp>
      <p:sp>
        <p:nvSpPr>
          <p:cNvPr id="9" name="Textfeld 8">
            <a:extLst>
              <a:ext uri="{FF2B5EF4-FFF2-40B4-BE49-F238E27FC236}">
                <a16:creationId xmlns:a16="http://schemas.microsoft.com/office/drawing/2014/main" id="{5B067E90-2EC1-4793-8802-45508FD2FE20}"/>
              </a:ext>
            </a:extLst>
          </p:cNvPr>
          <p:cNvSpPr txBox="1"/>
          <p:nvPr/>
        </p:nvSpPr>
        <p:spPr>
          <a:xfrm>
            <a:off x="2191052" y="5054105"/>
            <a:ext cx="3173609" cy="1477328"/>
          </a:xfrm>
          <a:prstGeom prst="rect">
            <a:avLst/>
          </a:prstGeom>
          <a:noFill/>
        </p:spPr>
        <p:txBody>
          <a:bodyPr wrap="square" rtlCol="0">
            <a:spAutoFit/>
          </a:bodyPr>
          <a:lstStyle/>
          <a:p>
            <a:r>
              <a:rPr lang="de-DE" dirty="0">
                <a:solidFill>
                  <a:schemeClr val="accent6">
                    <a:lumMod val="75000"/>
                  </a:schemeClr>
                </a:solidFill>
              </a:rPr>
              <a:t>geringste  Ionisierungsenergien </a:t>
            </a:r>
            <a:r>
              <a:rPr lang="de-DE" dirty="0">
                <a:solidFill>
                  <a:schemeClr val="accent6">
                    <a:lumMod val="75000"/>
                  </a:schemeClr>
                </a:solidFill>
                <a:sym typeface="Wingdings" panose="05000000000000000000" pitchFamily="2" charset="2"/>
              </a:rPr>
              <a:t> höchster Energieinhalt der Elektronen </a:t>
            </a:r>
          </a:p>
          <a:p>
            <a:r>
              <a:rPr lang="de-DE" dirty="0">
                <a:solidFill>
                  <a:schemeClr val="accent6">
                    <a:lumMod val="75000"/>
                  </a:schemeClr>
                </a:solidFill>
                <a:sym typeface="Wingdings" panose="05000000000000000000" pitchFamily="2" charset="2"/>
              </a:rPr>
              <a:t> weiteste Entfernung zum Kern</a:t>
            </a:r>
            <a:endParaRPr lang="de-DE" dirty="0">
              <a:solidFill>
                <a:schemeClr val="accent6">
                  <a:lumMod val="75000"/>
                </a:schemeClr>
              </a:solidFill>
            </a:endParaRPr>
          </a:p>
        </p:txBody>
      </p:sp>
      <p:sp>
        <p:nvSpPr>
          <p:cNvPr id="13" name="Textfeld 12">
            <a:extLst>
              <a:ext uri="{FF2B5EF4-FFF2-40B4-BE49-F238E27FC236}">
                <a16:creationId xmlns:a16="http://schemas.microsoft.com/office/drawing/2014/main" id="{54B41BB6-A325-4F55-8424-5F71865DBAA6}"/>
              </a:ext>
            </a:extLst>
          </p:cNvPr>
          <p:cNvSpPr txBox="1"/>
          <p:nvPr/>
        </p:nvSpPr>
        <p:spPr>
          <a:xfrm>
            <a:off x="5813034" y="5054105"/>
            <a:ext cx="3173609" cy="1477328"/>
          </a:xfrm>
          <a:prstGeom prst="rect">
            <a:avLst/>
          </a:prstGeom>
          <a:noFill/>
        </p:spPr>
        <p:txBody>
          <a:bodyPr wrap="square" rtlCol="0">
            <a:spAutoFit/>
          </a:bodyPr>
          <a:lstStyle/>
          <a:p>
            <a:r>
              <a:rPr lang="de-DE" dirty="0">
                <a:solidFill>
                  <a:schemeClr val="accent1"/>
                </a:solidFill>
              </a:rPr>
              <a:t>mittlere Ionisierungsenergien </a:t>
            </a:r>
            <a:r>
              <a:rPr lang="de-DE" dirty="0">
                <a:solidFill>
                  <a:schemeClr val="accent1"/>
                </a:solidFill>
                <a:sym typeface="Wingdings" panose="05000000000000000000" pitchFamily="2" charset="2"/>
              </a:rPr>
              <a:t> mittlerer Energieinhalt der Elektronen </a:t>
            </a:r>
          </a:p>
          <a:p>
            <a:r>
              <a:rPr lang="de-DE" dirty="0">
                <a:solidFill>
                  <a:schemeClr val="accent1"/>
                </a:solidFill>
                <a:sym typeface="Wingdings" panose="05000000000000000000" pitchFamily="2" charset="2"/>
              </a:rPr>
              <a:t> mittlere Entfernung zum Kern</a:t>
            </a:r>
            <a:endParaRPr lang="de-DE" dirty="0">
              <a:solidFill>
                <a:schemeClr val="accent1"/>
              </a:solidFill>
            </a:endParaRPr>
          </a:p>
        </p:txBody>
      </p:sp>
    </p:spTree>
    <p:extLst>
      <p:ext uri="{BB962C8B-B14F-4D97-AF65-F5344CB8AC3E}">
        <p14:creationId xmlns:p14="http://schemas.microsoft.com/office/powerpoint/2010/main" val="10384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2C139ABA-F77D-4CDC-ABC2-A5AC7A216D29}"/>
              </a:ext>
            </a:extLst>
          </p:cNvPr>
          <p:cNvPicPr>
            <a:picLocks noChangeAspect="1"/>
          </p:cNvPicPr>
          <p:nvPr/>
        </p:nvPicPr>
        <p:blipFill>
          <a:blip r:embed="rId2"/>
          <a:stretch>
            <a:fillRect/>
          </a:stretch>
        </p:blipFill>
        <p:spPr>
          <a:xfrm>
            <a:off x="817783" y="369845"/>
            <a:ext cx="3752850" cy="3438525"/>
          </a:xfrm>
          <a:prstGeom prst="rect">
            <a:avLst/>
          </a:prstGeom>
        </p:spPr>
      </p:pic>
      <p:grpSp>
        <p:nvGrpSpPr>
          <p:cNvPr id="16" name="Gruppieren 15">
            <a:extLst>
              <a:ext uri="{FF2B5EF4-FFF2-40B4-BE49-F238E27FC236}">
                <a16:creationId xmlns:a16="http://schemas.microsoft.com/office/drawing/2014/main" id="{9E2C362A-D226-477B-8ECF-6763F48752D5}"/>
              </a:ext>
            </a:extLst>
          </p:cNvPr>
          <p:cNvGrpSpPr/>
          <p:nvPr/>
        </p:nvGrpSpPr>
        <p:grpSpPr>
          <a:xfrm>
            <a:off x="4841965" y="4040777"/>
            <a:ext cx="2508069" cy="2360023"/>
            <a:chOff x="6827520" y="1402080"/>
            <a:chExt cx="2508069" cy="2360023"/>
          </a:xfrm>
        </p:grpSpPr>
        <p:sp>
          <p:nvSpPr>
            <p:cNvPr id="6" name="Ellipse 5">
              <a:extLst>
                <a:ext uri="{FF2B5EF4-FFF2-40B4-BE49-F238E27FC236}">
                  <a16:creationId xmlns:a16="http://schemas.microsoft.com/office/drawing/2014/main" id="{BCDD3B11-ABA9-4319-8CB7-3AF3A5D8F4CF}"/>
                </a:ext>
              </a:extLst>
            </p:cNvPr>
            <p:cNvSpPr/>
            <p:nvPr/>
          </p:nvSpPr>
          <p:spPr>
            <a:xfrm>
              <a:off x="7744096" y="2272834"/>
              <a:ext cx="644435" cy="570867"/>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Ellipse 2">
              <a:extLst>
                <a:ext uri="{FF2B5EF4-FFF2-40B4-BE49-F238E27FC236}">
                  <a16:creationId xmlns:a16="http://schemas.microsoft.com/office/drawing/2014/main" id="{0661D6BB-6181-4CAC-ACD9-6130ABD5D844}"/>
                </a:ext>
              </a:extLst>
            </p:cNvPr>
            <p:cNvSpPr/>
            <p:nvPr/>
          </p:nvSpPr>
          <p:spPr>
            <a:xfrm>
              <a:off x="6827520" y="1402080"/>
              <a:ext cx="2508069" cy="23600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Ellipse 3">
              <a:extLst>
                <a:ext uri="{FF2B5EF4-FFF2-40B4-BE49-F238E27FC236}">
                  <a16:creationId xmlns:a16="http://schemas.microsoft.com/office/drawing/2014/main" id="{F79FD458-E9CF-48C5-B6E4-0A6143686D34}"/>
                </a:ext>
              </a:extLst>
            </p:cNvPr>
            <p:cNvSpPr/>
            <p:nvPr/>
          </p:nvSpPr>
          <p:spPr>
            <a:xfrm>
              <a:off x="7188926" y="1737359"/>
              <a:ext cx="1754777" cy="16916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AE281103-3246-4B2E-91CD-B8D978889AD3}"/>
                </a:ext>
              </a:extLst>
            </p:cNvPr>
            <p:cNvSpPr txBox="1"/>
            <p:nvPr/>
          </p:nvSpPr>
          <p:spPr>
            <a:xfrm>
              <a:off x="7833360" y="2320481"/>
              <a:ext cx="496388" cy="523220"/>
            </a:xfrm>
            <a:prstGeom prst="rect">
              <a:avLst/>
            </a:prstGeom>
            <a:noFill/>
          </p:spPr>
          <p:txBody>
            <a:bodyPr wrap="square" rtlCol="0">
              <a:spAutoFit/>
            </a:bodyPr>
            <a:lstStyle/>
            <a:p>
              <a:r>
                <a:rPr lang="de-DE" sz="1400" dirty="0"/>
                <a:t>9p</a:t>
              </a:r>
              <a:r>
                <a:rPr lang="de-DE" sz="1400" baseline="30000" dirty="0"/>
                <a:t>+</a:t>
              </a:r>
              <a:r>
                <a:rPr lang="de-DE" sz="1400" dirty="0"/>
                <a:t>10n</a:t>
              </a:r>
            </a:p>
          </p:txBody>
        </p:sp>
        <p:sp>
          <p:nvSpPr>
            <p:cNvPr id="7" name="Ellipse 6">
              <a:extLst>
                <a:ext uri="{FF2B5EF4-FFF2-40B4-BE49-F238E27FC236}">
                  <a16:creationId xmlns:a16="http://schemas.microsoft.com/office/drawing/2014/main" id="{7B39D4FC-9806-438A-ACB1-FEFEDCE40726}"/>
                </a:ext>
              </a:extLst>
            </p:cNvPr>
            <p:cNvSpPr/>
            <p:nvPr/>
          </p:nvSpPr>
          <p:spPr>
            <a:xfrm>
              <a:off x="8003177" y="1983024"/>
              <a:ext cx="113211" cy="11321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Ellipse 7">
              <a:extLst>
                <a:ext uri="{FF2B5EF4-FFF2-40B4-BE49-F238E27FC236}">
                  <a16:creationId xmlns:a16="http://schemas.microsoft.com/office/drawing/2014/main" id="{68CCF8C0-C8A0-42F8-8C0D-C24724D8007E}"/>
                </a:ext>
              </a:extLst>
            </p:cNvPr>
            <p:cNvSpPr/>
            <p:nvPr/>
          </p:nvSpPr>
          <p:spPr>
            <a:xfrm>
              <a:off x="8009707" y="3079744"/>
              <a:ext cx="113211" cy="11321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9FD5C70E-6117-4228-BA6E-AF3F1C69AEC1}"/>
                </a:ext>
              </a:extLst>
            </p:cNvPr>
            <p:cNvSpPr/>
            <p:nvPr/>
          </p:nvSpPr>
          <p:spPr>
            <a:xfrm>
              <a:off x="7354389" y="1737359"/>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5711A120-80E2-43E5-A7A4-EA226B7D48B4}"/>
                </a:ext>
              </a:extLst>
            </p:cNvPr>
            <p:cNvSpPr/>
            <p:nvPr/>
          </p:nvSpPr>
          <p:spPr>
            <a:xfrm>
              <a:off x="6974478" y="255161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7DB7CCC6-E186-4C9F-B51A-3D521D41195B}"/>
                </a:ext>
              </a:extLst>
            </p:cNvPr>
            <p:cNvSpPr/>
            <p:nvPr/>
          </p:nvSpPr>
          <p:spPr>
            <a:xfrm>
              <a:off x="7410994" y="3372394"/>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41F1EB6C-C770-41A9-8511-97EA608430A4}"/>
                </a:ext>
              </a:extLst>
            </p:cNvPr>
            <p:cNvSpPr/>
            <p:nvPr/>
          </p:nvSpPr>
          <p:spPr>
            <a:xfrm>
              <a:off x="8538754" y="342573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4CAB17EB-7082-4CA0-8DEB-3CF653FF5069}"/>
                </a:ext>
              </a:extLst>
            </p:cNvPr>
            <p:cNvSpPr/>
            <p:nvPr/>
          </p:nvSpPr>
          <p:spPr>
            <a:xfrm>
              <a:off x="9032967" y="2830638"/>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2DC5FB87-5554-4919-95CB-AD470429C62D}"/>
                </a:ext>
              </a:extLst>
            </p:cNvPr>
            <p:cNvSpPr/>
            <p:nvPr/>
          </p:nvSpPr>
          <p:spPr>
            <a:xfrm>
              <a:off x="8988334" y="2091882"/>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3BE13A91-1EA1-42E5-839F-2FB51F3461A0}"/>
                </a:ext>
              </a:extLst>
            </p:cNvPr>
            <p:cNvSpPr/>
            <p:nvPr/>
          </p:nvSpPr>
          <p:spPr>
            <a:xfrm>
              <a:off x="8329748" y="1543718"/>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41" name="Gerader Verbinder 40">
            <a:extLst>
              <a:ext uri="{FF2B5EF4-FFF2-40B4-BE49-F238E27FC236}">
                <a16:creationId xmlns:a16="http://schemas.microsoft.com/office/drawing/2014/main" id="{5F695310-C2C4-4654-97E5-271A7B403A25}"/>
              </a:ext>
            </a:extLst>
          </p:cNvPr>
          <p:cNvCxnSpPr>
            <a:cxnSpLocks/>
          </p:cNvCxnSpPr>
          <p:nvPr/>
        </p:nvCxnSpPr>
        <p:spPr>
          <a:xfrm>
            <a:off x="3431178" y="757646"/>
            <a:ext cx="0" cy="257773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nvGrpSpPr>
          <p:cNvPr id="47" name="Gruppieren 46">
            <a:extLst>
              <a:ext uri="{FF2B5EF4-FFF2-40B4-BE49-F238E27FC236}">
                <a16:creationId xmlns:a16="http://schemas.microsoft.com/office/drawing/2014/main" id="{564F165A-A63A-4780-AD4E-ABF976FB7C78}"/>
              </a:ext>
            </a:extLst>
          </p:cNvPr>
          <p:cNvGrpSpPr/>
          <p:nvPr/>
        </p:nvGrpSpPr>
        <p:grpSpPr>
          <a:xfrm>
            <a:off x="5657311" y="259182"/>
            <a:ext cx="5848891" cy="2797527"/>
            <a:chOff x="5657311" y="259182"/>
            <a:chExt cx="5848891" cy="2797527"/>
          </a:xfrm>
        </p:grpSpPr>
        <p:cxnSp>
          <p:nvCxnSpPr>
            <p:cNvPr id="18" name="Gerade Verbindung mit Pfeil 17">
              <a:extLst>
                <a:ext uri="{FF2B5EF4-FFF2-40B4-BE49-F238E27FC236}">
                  <a16:creationId xmlns:a16="http://schemas.microsoft.com/office/drawing/2014/main" id="{3AAE6837-5BC1-4D86-B915-99A242F6C25C}"/>
                </a:ext>
              </a:extLst>
            </p:cNvPr>
            <p:cNvCxnSpPr/>
            <p:nvPr/>
          </p:nvCxnSpPr>
          <p:spPr>
            <a:xfrm flipV="1">
              <a:off x="6344193" y="618309"/>
              <a:ext cx="0" cy="2420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A32ACCE-B77D-40E3-8430-26DC065D6803}"/>
                </a:ext>
              </a:extLst>
            </p:cNvPr>
            <p:cNvCxnSpPr/>
            <p:nvPr/>
          </p:nvCxnSpPr>
          <p:spPr>
            <a:xfrm>
              <a:off x="6344193" y="3056709"/>
              <a:ext cx="304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2BB21A6A-F839-40D9-A365-EB9973B4888F}"/>
                </a:ext>
              </a:extLst>
            </p:cNvPr>
            <p:cNvCxnSpPr>
              <a:cxnSpLocks/>
            </p:cNvCxnSpPr>
            <p:nvPr/>
          </p:nvCxnSpPr>
          <p:spPr>
            <a:xfrm flipV="1">
              <a:off x="6344193" y="2390502"/>
              <a:ext cx="3043647" cy="21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065C2D1B-A624-4B8B-8977-E052065C430C}"/>
                </a:ext>
              </a:extLst>
            </p:cNvPr>
            <p:cNvCxnSpPr>
              <a:cxnSpLocks/>
            </p:cNvCxnSpPr>
            <p:nvPr/>
          </p:nvCxnSpPr>
          <p:spPr>
            <a:xfrm>
              <a:off x="6344193" y="1558834"/>
              <a:ext cx="304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Ellipse 24">
              <a:extLst>
                <a:ext uri="{FF2B5EF4-FFF2-40B4-BE49-F238E27FC236}">
                  <a16:creationId xmlns:a16="http://schemas.microsoft.com/office/drawing/2014/main" id="{77B965EA-ED75-42D4-9B9F-F9047C250873}"/>
                </a:ext>
              </a:extLst>
            </p:cNvPr>
            <p:cNvSpPr/>
            <p:nvPr/>
          </p:nvSpPr>
          <p:spPr>
            <a:xfrm>
              <a:off x="6844937" y="2277290"/>
              <a:ext cx="113211" cy="11321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A08ED813-719D-4E5D-8207-8CB51F9154BA}"/>
                </a:ext>
              </a:extLst>
            </p:cNvPr>
            <p:cNvSpPr/>
            <p:nvPr/>
          </p:nvSpPr>
          <p:spPr>
            <a:xfrm>
              <a:off x="7304311" y="2277290"/>
              <a:ext cx="113211" cy="11321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BD711059-241B-4711-B3A4-76A33C9CFCC5}"/>
                </a:ext>
              </a:extLst>
            </p:cNvPr>
            <p:cNvSpPr/>
            <p:nvPr/>
          </p:nvSpPr>
          <p:spPr>
            <a:xfrm>
              <a:off x="6543405"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2512707B-7596-4419-955F-E8DE02C09234}"/>
                </a:ext>
              </a:extLst>
            </p:cNvPr>
            <p:cNvSpPr/>
            <p:nvPr/>
          </p:nvSpPr>
          <p:spPr>
            <a:xfrm>
              <a:off x="7002779"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8C62C791-AC5A-4DDD-B822-C23ADB29CEC4}"/>
                </a:ext>
              </a:extLst>
            </p:cNvPr>
            <p:cNvSpPr/>
            <p:nvPr/>
          </p:nvSpPr>
          <p:spPr>
            <a:xfrm>
              <a:off x="7381600"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49634966-D00C-410B-965A-F99932B49F97}"/>
                </a:ext>
              </a:extLst>
            </p:cNvPr>
            <p:cNvSpPr/>
            <p:nvPr/>
          </p:nvSpPr>
          <p:spPr>
            <a:xfrm>
              <a:off x="7840974"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58AF7175-A653-4EAE-98F4-031CB258E23A}"/>
                </a:ext>
              </a:extLst>
            </p:cNvPr>
            <p:cNvSpPr/>
            <p:nvPr/>
          </p:nvSpPr>
          <p:spPr>
            <a:xfrm>
              <a:off x="8290552"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32C53907-8D7F-47D5-8320-FAD6B6DD07EB}"/>
                </a:ext>
              </a:extLst>
            </p:cNvPr>
            <p:cNvSpPr/>
            <p:nvPr/>
          </p:nvSpPr>
          <p:spPr>
            <a:xfrm>
              <a:off x="8749926"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83890F80-B66A-44D4-8429-4404D4074E73}"/>
                </a:ext>
              </a:extLst>
            </p:cNvPr>
            <p:cNvSpPr/>
            <p:nvPr/>
          </p:nvSpPr>
          <p:spPr>
            <a:xfrm>
              <a:off x="9195164" y="1380394"/>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feld 36">
              <a:extLst>
                <a:ext uri="{FF2B5EF4-FFF2-40B4-BE49-F238E27FC236}">
                  <a16:creationId xmlns:a16="http://schemas.microsoft.com/office/drawing/2014/main" id="{73A88974-454D-43F8-A422-05B6523FFEF5}"/>
                </a:ext>
              </a:extLst>
            </p:cNvPr>
            <p:cNvSpPr txBox="1"/>
            <p:nvPr/>
          </p:nvSpPr>
          <p:spPr>
            <a:xfrm>
              <a:off x="5657311" y="259182"/>
              <a:ext cx="1647000" cy="338554"/>
            </a:xfrm>
            <a:prstGeom prst="rect">
              <a:avLst/>
            </a:prstGeom>
            <a:noFill/>
          </p:spPr>
          <p:txBody>
            <a:bodyPr wrap="square" rtlCol="0">
              <a:spAutoFit/>
            </a:bodyPr>
            <a:lstStyle/>
            <a:p>
              <a:r>
                <a:rPr lang="de-DE" sz="1600" dirty="0"/>
                <a:t>Energieinhalt</a:t>
              </a:r>
            </a:p>
          </p:txBody>
        </p:sp>
        <p:sp>
          <p:nvSpPr>
            <p:cNvPr id="38" name="Textfeld 37">
              <a:extLst>
                <a:ext uri="{FF2B5EF4-FFF2-40B4-BE49-F238E27FC236}">
                  <a16:creationId xmlns:a16="http://schemas.microsoft.com/office/drawing/2014/main" id="{C8C5BA90-D0F7-4232-AD48-062497AE706E}"/>
                </a:ext>
              </a:extLst>
            </p:cNvPr>
            <p:cNvSpPr txBox="1"/>
            <p:nvPr/>
          </p:nvSpPr>
          <p:spPr>
            <a:xfrm>
              <a:off x="9459689" y="2236613"/>
              <a:ext cx="2046513" cy="307777"/>
            </a:xfrm>
            <a:prstGeom prst="rect">
              <a:avLst/>
            </a:prstGeom>
            <a:noFill/>
          </p:spPr>
          <p:txBody>
            <a:bodyPr wrap="square" rtlCol="0">
              <a:spAutoFit/>
            </a:bodyPr>
            <a:lstStyle/>
            <a:p>
              <a:r>
                <a:rPr lang="de-DE" sz="1400" dirty="0"/>
                <a:t>1. Energiestufe</a:t>
              </a:r>
            </a:p>
          </p:txBody>
        </p:sp>
        <p:sp>
          <p:nvSpPr>
            <p:cNvPr id="46" name="Textfeld 45">
              <a:extLst>
                <a:ext uri="{FF2B5EF4-FFF2-40B4-BE49-F238E27FC236}">
                  <a16:creationId xmlns:a16="http://schemas.microsoft.com/office/drawing/2014/main" id="{C88F94C6-3617-4991-9FBB-7CEDABFA4A36}"/>
                </a:ext>
              </a:extLst>
            </p:cNvPr>
            <p:cNvSpPr txBox="1"/>
            <p:nvPr/>
          </p:nvSpPr>
          <p:spPr>
            <a:xfrm>
              <a:off x="9459689" y="1380394"/>
              <a:ext cx="1979822" cy="307777"/>
            </a:xfrm>
            <a:prstGeom prst="rect">
              <a:avLst/>
            </a:prstGeom>
            <a:noFill/>
          </p:spPr>
          <p:txBody>
            <a:bodyPr wrap="square" rtlCol="0">
              <a:spAutoFit/>
            </a:bodyPr>
            <a:lstStyle/>
            <a:p>
              <a:r>
                <a:rPr lang="de-DE" sz="1400" dirty="0"/>
                <a:t>2. Energiestufe</a:t>
              </a:r>
            </a:p>
          </p:txBody>
        </p:sp>
      </p:grpSp>
    </p:spTree>
    <p:extLst>
      <p:ext uri="{BB962C8B-B14F-4D97-AF65-F5344CB8AC3E}">
        <p14:creationId xmlns:p14="http://schemas.microsoft.com/office/powerpoint/2010/main" val="140133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FF7ABC25-87BF-49A3-9D8A-2261B7B4A58E}"/>
              </a:ext>
            </a:extLst>
          </p:cNvPr>
          <p:cNvPicPr>
            <a:picLocks noChangeAspect="1"/>
          </p:cNvPicPr>
          <p:nvPr/>
        </p:nvPicPr>
        <p:blipFill>
          <a:blip r:embed="rId2"/>
          <a:stretch>
            <a:fillRect/>
          </a:stretch>
        </p:blipFill>
        <p:spPr>
          <a:xfrm>
            <a:off x="788551" y="476392"/>
            <a:ext cx="3388165" cy="3449397"/>
          </a:xfrm>
          <a:prstGeom prst="rect">
            <a:avLst/>
          </a:prstGeom>
        </p:spPr>
      </p:pic>
      <p:cxnSp>
        <p:nvCxnSpPr>
          <p:cNvPr id="4" name="Gerader Verbinder 3">
            <a:extLst>
              <a:ext uri="{FF2B5EF4-FFF2-40B4-BE49-F238E27FC236}">
                <a16:creationId xmlns:a16="http://schemas.microsoft.com/office/drawing/2014/main" id="{6D953C18-E252-4FA2-9F66-F630919029F4}"/>
              </a:ext>
            </a:extLst>
          </p:cNvPr>
          <p:cNvCxnSpPr>
            <a:cxnSpLocks/>
          </p:cNvCxnSpPr>
          <p:nvPr/>
        </p:nvCxnSpPr>
        <p:spPr>
          <a:xfrm>
            <a:off x="2940984" y="1059304"/>
            <a:ext cx="0" cy="257773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nvGrpSpPr>
          <p:cNvPr id="6" name="Gruppieren 5">
            <a:extLst>
              <a:ext uri="{FF2B5EF4-FFF2-40B4-BE49-F238E27FC236}">
                <a16:creationId xmlns:a16="http://schemas.microsoft.com/office/drawing/2014/main" id="{A7035A40-5D77-44D7-B764-12369EF26B4F}"/>
              </a:ext>
            </a:extLst>
          </p:cNvPr>
          <p:cNvGrpSpPr/>
          <p:nvPr/>
        </p:nvGrpSpPr>
        <p:grpSpPr>
          <a:xfrm>
            <a:off x="5283522" y="631473"/>
            <a:ext cx="5864126" cy="2797527"/>
            <a:chOff x="5657311" y="259182"/>
            <a:chExt cx="5864126" cy="2797527"/>
          </a:xfrm>
        </p:grpSpPr>
        <p:cxnSp>
          <p:nvCxnSpPr>
            <p:cNvPr id="7" name="Gerade Verbindung mit Pfeil 6">
              <a:extLst>
                <a:ext uri="{FF2B5EF4-FFF2-40B4-BE49-F238E27FC236}">
                  <a16:creationId xmlns:a16="http://schemas.microsoft.com/office/drawing/2014/main" id="{65FCA961-342B-4D4F-A4C4-06DA415513A2}"/>
                </a:ext>
              </a:extLst>
            </p:cNvPr>
            <p:cNvCxnSpPr/>
            <p:nvPr/>
          </p:nvCxnSpPr>
          <p:spPr>
            <a:xfrm flipV="1">
              <a:off x="6344193" y="618309"/>
              <a:ext cx="0" cy="2420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C3BFA149-B603-42AC-B93D-0DEFF2331D26}"/>
                </a:ext>
              </a:extLst>
            </p:cNvPr>
            <p:cNvCxnSpPr/>
            <p:nvPr/>
          </p:nvCxnSpPr>
          <p:spPr>
            <a:xfrm>
              <a:off x="6344193" y="3056709"/>
              <a:ext cx="304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E4BAC10-4C48-49FD-B05F-7B6420B21A5C}"/>
                </a:ext>
              </a:extLst>
            </p:cNvPr>
            <p:cNvCxnSpPr>
              <a:cxnSpLocks/>
            </p:cNvCxnSpPr>
            <p:nvPr/>
          </p:nvCxnSpPr>
          <p:spPr>
            <a:xfrm flipV="1">
              <a:off x="6344193" y="2390502"/>
              <a:ext cx="3043647" cy="21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0D76E5CA-3D18-405C-B3A0-259BD99E4D7A}"/>
                </a:ext>
              </a:extLst>
            </p:cNvPr>
            <p:cNvCxnSpPr>
              <a:cxnSpLocks/>
            </p:cNvCxnSpPr>
            <p:nvPr/>
          </p:nvCxnSpPr>
          <p:spPr>
            <a:xfrm>
              <a:off x="6344193" y="1558834"/>
              <a:ext cx="304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BDCE8CC6-136D-4C25-A357-CCCFD07D6180}"/>
                </a:ext>
              </a:extLst>
            </p:cNvPr>
            <p:cNvSpPr/>
            <p:nvPr/>
          </p:nvSpPr>
          <p:spPr>
            <a:xfrm>
              <a:off x="6844937" y="2277290"/>
              <a:ext cx="113211" cy="11321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4599C353-D57B-42BB-98D6-69D03D5510DB}"/>
                </a:ext>
              </a:extLst>
            </p:cNvPr>
            <p:cNvSpPr/>
            <p:nvPr/>
          </p:nvSpPr>
          <p:spPr>
            <a:xfrm>
              <a:off x="7304311" y="2277290"/>
              <a:ext cx="113211" cy="11321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AF3067F2-9C26-48B1-B052-227DBA32E3F3}"/>
                </a:ext>
              </a:extLst>
            </p:cNvPr>
            <p:cNvSpPr/>
            <p:nvPr/>
          </p:nvSpPr>
          <p:spPr>
            <a:xfrm>
              <a:off x="6543405"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F20DE92F-3817-46B2-B680-9F778CBE1503}"/>
                </a:ext>
              </a:extLst>
            </p:cNvPr>
            <p:cNvSpPr/>
            <p:nvPr/>
          </p:nvSpPr>
          <p:spPr>
            <a:xfrm>
              <a:off x="7002779"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AEEBEAA-822C-4471-B007-7F93853186EC}"/>
                </a:ext>
              </a:extLst>
            </p:cNvPr>
            <p:cNvSpPr/>
            <p:nvPr/>
          </p:nvSpPr>
          <p:spPr>
            <a:xfrm>
              <a:off x="7381600"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B7609B18-BC69-4786-8A69-99CB634894B3}"/>
                </a:ext>
              </a:extLst>
            </p:cNvPr>
            <p:cNvSpPr/>
            <p:nvPr/>
          </p:nvSpPr>
          <p:spPr>
            <a:xfrm>
              <a:off x="7840974"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1A2D14C2-FE7E-490A-9189-92F641025620}"/>
                </a:ext>
              </a:extLst>
            </p:cNvPr>
            <p:cNvSpPr/>
            <p:nvPr/>
          </p:nvSpPr>
          <p:spPr>
            <a:xfrm>
              <a:off x="8290552"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1CBA7E3B-F4D4-4634-8F11-3B5F391F09A5}"/>
                </a:ext>
              </a:extLst>
            </p:cNvPr>
            <p:cNvSpPr txBox="1"/>
            <p:nvPr/>
          </p:nvSpPr>
          <p:spPr>
            <a:xfrm>
              <a:off x="5657311" y="259182"/>
              <a:ext cx="1647000" cy="338554"/>
            </a:xfrm>
            <a:prstGeom prst="rect">
              <a:avLst/>
            </a:prstGeom>
            <a:noFill/>
          </p:spPr>
          <p:txBody>
            <a:bodyPr wrap="square" rtlCol="0">
              <a:spAutoFit/>
            </a:bodyPr>
            <a:lstStyle/>
            <a:p>
              <a:r>
                <a:rPr lang="de-DE" sz="1600" dirty="0"/>
                <a:t>Energieinhalt</a:t>
              </a:r>
            </a:p>
          </p:txBody>
        </p:sp>
        <p:sp>
          <p:nvSpPr>
            <p:cNvPr id="21" name="Textfeld 20">
              <a:extLst>
                <a:ext uri="{FF2B5EF4-FFF2-40B4-BE49-F238E27FC236}">
                  <a16:creationId xmlns:a16="http://schemas.microsoft.com/office/drawing/2014/main" id="{917B418E-7943-49AC-82A7-D4EF909A3443}"/>
                </a:ext>
              </a:extLst>
            </p:cNvPr>
            <p:cNvSpPr txBox="1"/>
            <p:nvPr/>
          </p:nvSpPr>
          <p:spPr>
            <a:xfrm>
              <a:off x="9474924" y="2180007"/>
              <a:ext cx="2046513" cy="307777"/>
            </a:xfrm>
            <a:prstGeom prst="rect">
              <a:avLst/>
            </a:prstGeom>
            <a:noFill/>
          </p:spPr>
          <p:txBody>
            <a:bodyPr wrap="square" rtlCol="0">
              <a:spAutoFit/>
            </a:bodyPr>
            <a:lstStyle/>
            <a:p>
              <a:r>
                <a:rPr lang="de-DE" sz="1400" dirty="0"/>
                <a:t>1. Energiestufe</a:t>
              </a:r>
            </a:p>
          </p:txBody>
        </p:sp>
        <p:sp>
          <p:nvSpPr>
            <p:cNvPr id="22" name="Textfeld 21">
              <a:extLst>
                <a:ext uri="{FF2B5EF4-FFF2-40B4-BE49-F238E27FC236}">
                  <a16:creationId xmlns:a16="http://schemas.microsoft.com/office/drawing/2014/main" id="{A238BCA2-342F-4052-8295-53FC8416083E}"/>
                </a:ext>
              </a:extLst>
            </p:cNvPr>
            <p:cNvSpPr txBox="1"/>
            <p:nvPr/>
          </p:nvSpPr>
          <p:spPr>
            <a:xfrm>
              <a:off x="9474924" y="1352516"/>
              <a:ext cx="1979822" cy="307777"/>
            </a:xfrm>
            <a:prstGeom prst="rect">
              <a:avLst/>
            </a:prstGeom>
            <a:noFill/>
          </p:spPr>
          <p:txBody>
            <a:bodyPr wrap="square" rtlCol="0">
              <a:spAutoFit/>
            </a:bodyPr>
            <a:lstStyle/>
            <a:p>
              <a:r>
                <a:rPr lang="de-DE" sz="1400" dirty="0"/>
                <a:t>2. Energiestufe</a:t>
              </a:r>
            </a:p>
          </p:txBody>
        </p:sp>
      </p:grpSp>
      <p:grpSp>
        <p:nvGrpSpPr>
          <p:cNvPr id="23" name="Gruppieren 22">
            <a:extLst>
              <a:ext uri="{FF2B5EF4-FFF2-40B4-BE49-F238E27FC236}">
                <a16:creationId xmlns:a16="http://schemas.microsoft.com/office/drawing/2014/main" id="{08E38194-AB2A-4B10-81C2-73EE19318420}"/>
              </a:ext>
            </a:extLst>
          </p:cNvPr>
          <p:cNvGrpSpPr/>
          <p:nvPr/>
        </p:nvGrpSpPr>
        <p:grpSpPr>
          <a:xfrm>
            <a:off x="4841965" y="4040777"/>
            <a:ext cx="2508069" cy="2360023"/>
            <a:chOff x="6827520" y="1402080"/>
            <a:chExt cx="2508069" cy="2360023"/>
          </a:xfrm>
        </p:grpSpPr>
        <p:sp>
          <p:nvSpPr>
            <p:cNvPr id="24" name="Ellipse 23">
              <a:extLst>
                <a:ext uri="{FF2B5EF4-FFF2-40B4-BE49-F238E27FC236}">
                  <a16:creationId xmlns:a16="http://schemas.microsoft.com/office/drawing/2014/main" id="{E05F4BCC-DBE7-4926-9CC8-A43F77E796A7}"/>
                </a:ext>
              </a:extLst>
            </p:cNvPr>
            <p:cNvSpPr/>
            <p:nvPr/>
          </p:nvSpPr>
          <p:spPr>
            <a:xfrm>
              <a:off x="7744096" y="2272834"/>
              <a:ext cx="644435" cy="570867"/>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5A831267-69E4-4243-AF4C-58CEF8368E1B}"/>
                </a:ext>
              </a:extLst>
            </p:cNvPr>
            <p:cNvSpPr/>
            <p:nvPr/>
          </p:nvSpPr>
          <p:spPr>
            <a:xfrm>
              <a:off x="6827520" y="1402080"/>
              <a:ext cx="2508069" cy="23600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64A6AB07-38F6-4A8D-9E47-3371DE3445C5}"/>
                </a:ext>
              </a:extLst>
            </p:cNvPr>
            <p:cNvSpPr/>
            <p:nvPr/>
          </p:nvSpPr>
          <p:spPr>
            <a:xfrm>
              <a:off x="7188926" y="1737359"/>
              <a:ext cx="1754777" cy="16916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Textfeld 26">
              <a:extLst>
                <a:ext uri="{FF2B5EF4-FFF2-40B4-BE49-F238E27FC236}">
                  <a16:creationId xmlns:a16="http://schemas.microsoft.com/office/drawing/2014/main" id="{E0971FF7-05B1-4B0D-9EAA-898B6E31161F}"/>
                </a:ext>
              </a:extLst>
            </p:cNvPr>
            <p:cNvSpPr txBox="1"/>
            <p:nvPr/>
          </p:nvSpPr>
          <p:spPr>
            <a:xfrm>
              <a:off x="7833360" y="2320481"/>
              <a:ext cx="496388" cy="523220"/>
            </a:xfrm>
            <a:prstGeom prst="rect">
              <a:avLst/>
            </a:prstGeom>
            <a:noFill/>
          </p:spPr>
          <p:txBody>
            <a:bodyPr wrap="square" rtlCol="0">
              <a:spAutoFit/>
            </a:bodyPr>
            <a:lstStyle/>
            <a:p>
              <a:r>
                <a:rPr lang="de-DE" sz="1400" dirty="0"/>
                <a:t>7p</a:t>
              </a:r>
              <a:r>
                <a:rPr lang="de-DE" sz="1400" baseline="30000" dirty="0"/>
                <a:t>+</a:t>
              </a:r>
              <a:r>
                <a:rPr lang="de-DE" sz="1400" dirty="0"/>
                <a:t>7n</a:t>
              </a:r>
            </a:p>
          </p:txBody>
        </p:sp>
        <p:sp>
          <p:nvSpPr>
            <p:cNvPr id="28" name="Ellipse 27">
              <a:extLst>
                <a:ext uri="{FF2B5EF4-FFF2-40B4-BE49-F238E27FC236}">
                  <a16:creationId xmlns:a16="http://schemas.microsoft.com/office/drawing/2014/main" id="{73A9A764-7369-4300-A419-3844C27CE3A4}"/>
                </a:ext>
              </a:extLst>
            </p:cNvPr>
            <p:cNvSpPr/>
            <p:nvPr/>
          </p:nvSpPr>
          <p:spPr>
            <a:xfrm>
              <a:off x="8003177" y="1983024"/>
              <a:ext cx="113211" cy="11321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CB2BD6FB-9D51-43E5-9982-0B429AD1267E}"/>
                </a:ext>
              </a:extLst>
            </p:cNvPr>
            <p:cNvSpPr/>
            <p:nvPr/>
          </p:nvSpPr>
          <p:spPr>
            <a:xfrm>
              <a:off x="8009707" y="3079744"/>
              <a:ext cx="113211" cy="11321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68EF78F9-DAE2-4FDB-AE58-9DBFE96445B3}"/>
                </a:ext>
              </a:extLst>
            </p:cNvPr>
            <p:cNvSpPr/>
            <p:nvPr/>
          </p:nvSpPr>
          <p:spPr>
            <a:xfrm>
              <a:off x="7842748" y="1541577"/>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72D752F6-6FC4-4E0D-97DE-8125B97FB57E}"/>
                </a:ext>
              </a:extLst>
            </p:cNvPr>
            <p:cNvSpPr/>
            <p:nvPr/>
          </p:nvSpPr>
          <p:spPr>
            <a:xfrm>
              <a:off x="6974478" y="2378404"/>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EA29ADC9-A473-45C1-B283-EB0A2F12C45B}"/>
                </a:ext>
              </a:extLst>
            </p:cNvPr>
            <p:cNvSpPr/>
            <p:nvPr/>
          </p:nvSpPr>
          <p:spPr>
            <a:xfrm>
              <a:off x="7410994" y="3372394"/>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13167E3E-6A38-4282-BEB0-469CC76F9CEC}"/>
                </a:ext>
              </a:extLst>
            </p:cNvPr>
            <p:cNvSpPr/>
            <p:nvPr/>
          </p:nvSpPr>
          <p:spPr>
            <a:xfrm>
              <a:off x="8727756" y="328748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C8CC38D2-27F6-4DC2-B898-75CFF3D76938}"/>
                </a:ext>
              </a:extLst>
            </p:cNvPr>
            <p:cNvSpPr/>
            <p:nvPr/>
          </p:nvSpPr>
          <p:spPr>
            <a:xfrm>
              <a:off x="9051472" y="2249967"/>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49424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Grafik 24">
            <a:extLst>
              <a:ext uri="{FF2B5EF4-FFF2-40B4-BE49-F238E27FC236}">
                <a16:creationId xmlns:a16="http://schemas.microsoft.com/office/drawing/2014/main" id="{B4B4EB8B-46A8-48CD-B08E-61C0038AEB33}"/>
              </a:ext>
            </a:extLst>
          </p:cNvPr>
          <p:cNvPicPr>
            <a:picLocks noChangeAspect="1"/>
          </p:cNvPicPr>
          <p:nvPr/>
        </p:nvPicPr>
        <p:blipFill>
          <a:blip r:embed="rId2"/>
          <a:stretch>
            <a:fillRect/>
          </a:stretch>
        </p:blipFill>
        <p:spPr>
          <a:xfrm>
            <a:off x="106963" y="-251128"/>
            <a:ext cx="4455804" cy="3980820"/>
          </a:xfrm>
          <a:prstGeom prst="rect">
            <a:avLst/>
          </a:prstGeom>
        </p:spPr>
      </p:pic>
      <p:cxnSp>
        <p:nvCxnSpPr>
          <p:cNvPr id="4" name="Gerader Verbinder 3">
            <a:extLst>
              <a:ext uri="{FF2B5EF4-FFF2-40B4-BE49-F238E27FC236}">
                <a16:creationId xmlns:a16="http://schemas.microsoft.com/office/drawing/2014/main" id="{A8277944-9A27-46F0-BBB3-9108C8B27366}"/>
              </a:ext>
            </a:extLst>
          </p:cNvPr>
          <p:cNvCxnSpPr>
            <a:cxnSpLocks/>
          </p:cNvCxnSpPr>
          <p:nvPr/>
        </p:nvCxnSpPr>
        <p:spPr>
          <a:xfrm>
            <a:off x="3516019" y="616244"/>
            <a:ext cx="0" cy="257773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EF762AB8-B99D-407B-955D-2DA355BA9E94}"/>
              </a:ext>
            </a:extLst>
          </p:cNvPr>
          <p:cNvCxnSpPr>
            <a:cxnSpLocks/>
          </p:cNvCxnSpPr>
          <p:nvPr/>
        </p:nvCxnSpPr>
        <p:spPr>
          <a:xfrm>
            <a:off x="1149757" y="597644"/>
            <a:ext cx="0" cy="257773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nvGrpSpPr>
          <p:cNvPr id="46" name="Gruppieren 45">
            <a:extLst>
              <a:ext uri="{FF2B5EF4-FFF2-40B4-BE49-F238E27FC236}">
                <a16:creationId xmlns:a16="http://schemas.microsoft.com/office/drawing/2014/main" id="{A74B579A-8A1F-4481-88DE-67A58AD51C05}"/>
              </a:ext>
            </a:extLst>
          </p:cNvPr>
          <p:cNvGrpSpPr/>
          <p:nvPr/>
        </p:nvGrpSpPr>
        <p:grpSpPr>
          <a:xfrm>
            <a:off x="4485921" y="3729692"/>
            <a:ext cx="3189672" cy="2982192"/>
            <a:chOff x="4485921" y="3729692"/>
            <a:chExt cx="3189672" cy="2982192"/>
          </a:xfrm>
        </p:grpSpPr>
        <p:grpSp>
          <p:nvGrpSpPr>
            <p:cNvPr id="8" name="Gruppieren 7">
              <a:extLst>
                <a:ext uri="{FF2B5EF4-FFF2-40B4-BE49-F238E27FC236}">
                  <a16:creationId xmlns:a16="http://schemas.microsoft.com/office/drawing/2014/main" id="{56D22D4A-12A9-4022-8223-D29952E58E65}"/>
                </a:ext>
              </a:extLst>
            </p:cNvPr>
            <p:cNvGrpSpPr/>
            <p:nvPr/>
          </p:nvGrpSpPr>
          <p:grpSpPr>
            <a:xfrm>
              <a:off x="4826685" y="4040776"/>
              <a:ext cx="2508069" cy="2360023"/>
              <a:chOff x="6827520" y="1402080"/>
              <a:chExt cx="2508069" cy="2360023"/>
            </a:xfrm>
          </p:grpSpPr>
          <p:sp>
            <p:nvSpPr>
              <p:cNvPr id="9" name="Ellipse 8">
                <a:extLst>
                  <a:ext uri="{FF2B5EF4-FFF2-40B4-BE49-F238E27FC236}">
                    <a16:creationId xmlns:a16="http://schemas.microsoft.com/office/drawing/2014/main" id="{99769F33-8154-41A6-9549-B6A07E762D03}"/>
                  </a:ext>
                </a:extLst>
              </p:cNvPr>
              <p:cNvSpPr/>
              <p:nvPr/>
            </p:nvSpPr>
            <p:spPr>
              <a:xfrm>
                <a:off x="7744096" y="2272834"/>
                <a:ext cx="644435" cy="570867"/>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32DB1090-4E7A-42E2-8FBC-B30DC7FA981F}"/>
                  </a:ext>
                </a:extLst>
              </p:cNvPr>
              <p:cNvSpPr/>
              <p:nvPr/>
            </p:nvSpPr>
            <p:spPr>
              <a:xfrm>
                <a:off x="6827520" y="1402080"/>
                <a:ext cx="2508069" cy="23600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D4765A74-6D1E-46CA-94E4-C4019FE85F79}"/>
                  </a:ext>
                </a:extLst>
              </p:cNvPr>
              <p:cNvSpPr/>
              <p:nvPr/>
            </p:nvSpPr>
            <p:spPr>
              <a:xfrm>
                <a:off x="7188926" y="1737359"/>
                <a:ext cx="1754777" cy="16916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7C7EE702-2CD9-486E-96BD-1BD73A3F2A14}"/>
                  </a:ext>
                </a:extLst>
              </p:cNvPr>
              <p:cNvSpPr txBox="1"/>
              <p:nvPr/>
            </p:nvSpPr>
            <p:spPr>
              <a:xfrm>
                <a:off x="7833359" y="2320481"/>
                <a:ext cx="555171" cy="523220"/>
              </a:xfrm>
              <a:prstGeom prst="rect">
                <a:avLst/>
              </a:prstGeom>
              <a:noFill/>
            </p:spPr>
            <p:txBody>
              <a:bodyPr wrap="square" rtlCol="0">
                <a:spAutoFit/>
              </a:bodyPr>
              <a:lstStyle/>
              <a:p>
                <a:r>
                  <a:rPr lang="de-DE" sz="1400" dirty="0"/>
                  <a:t>11p</a:t>
                </a:r>
                <a:r>
                  <a:rPr lang="de-DE" sz="1400" baseline="30000" dirty="0"/>
                  <a:t>+</a:t>
                </a:r>
                <a:r>
                  <a:rPr lang="de-DE" sz="1400" dirty="0"/>
                  <a:t>12n</a:t>
                </a:r>
              </a:p>
            </p:txBody>
          </p:sp>
          <p:sp>
            <p:nvSpPr>
              <p:cNvPr id="13" name="Ellipse 12">
                <a:extLst>
                  <a:ext uri="{FF2B5EF4-FFF2-40B4-BE49-F238E27FC236}">
                    <a16:creationId xmlns:a16="http://schemas.microsoft.com/office/drawing/2014/main" id="{CDDCE970-F1BC-4B33-B7D0-80967F6FFD4D}"/>
                  </a:ext>
                </a:extLst>
              </p:cNvPr>
              <p:cNvSpPr/>
              <p:nvPr/>
            </p:nvSpPr>
            <p:spPr>
              <a:xfrm>
                <a:off x="8003177" y="1983024"/>
                <a:ext cx="113211" cy="1132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Ellipse 13">
                <a:extLst>
                  <a:ext uri="{FF2B5EF4-FFF2-40B4-BE49-F238E27FC236}">
                    <a16:creationId xmlns:a16="http://schemas.microsoft.com/office/drawing/2014/main" id="{4BC290DD-690B-406A-846A-2613E0B7B475}"/>
                  </a:ext>
                </a:extLst>
              </p:cNvPr>
              <p:cNvSpPr/>
              <p:nvPr/>
            </p:nvSpPr>
            <p:spPr>
              <a:xfrm>
                <a:off x="8009707" y="3079744"/>
                <a:ext cx="113211" cy="1132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F9679C99-19CA-43EF-A2EC-416E1D189D70}"/>
                  </a:ext>
                </a:extLst>
              </p:cNvPr>
              <p:cNvSpPr/>
              <p:nvPr/>
            </p:nvSpPr>
            <p:spPr>
              <a:xfrm>
                <a:off x="7114869" y="203547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E3F6CC21-DA11-4E55-A890-F6507D424337}"/>
                  </a:ext>
                </a:extLst>
              </p:cNvPr>
              <p:cNvSpPr/>
              <p:nvPr/>
            </p:nvSpPr>
            <p:spPr>
              <a:xfrm>
                <a:off x="7015843" y="279597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CE0BD5C4-3F28-4725-B39D-66A738042756}"/>
                  </a:ext>
                </a:extLst>
              </p:cNvPr>
              <p:cNvSpPr/>
              <p:nvPr/>
            </p:nvSpPr>
            <p:spPr>
              <a:xfrm>
                <a:off x="7410994" y="3372394"/>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DD7BC259-F581-446D-9888-C8B2841C6195}"/>
                  </a:ext>
                </a:extLst>
              </p:cNvPr>
              <p:cNvSpPr/>
              <p:nvPr/>
            </p:nvSpPr>
            <p:spPr>
              <a:xfrm>
                <a:off x="8331925" y="3485606"/>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a:extLst>
                  <a:ext uri="{FF2B5EF4-FFF2-40B4-BE49-F238E27FC236}">
                    <a16:creationId xmlns:a16="http://schemas.microsoft.com/office/drawing/2014/main" id="{02DD727C-FEB6-4AF8-9F46-9E0FD3CDF610}"/>
                  </a:ext>
                </a:extLst>
              </p:cNvPr>
              <p:cNvSpPr/>
              <p:nvPr/>
            </p:nvSpPr>
            <p:spPr>
              <a:xfrm>
                <a:off x="7744096" y="156348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0" name="Ellipse 19">
              <a:extLst>
                <a:ext uri="{FF2B5EF4-FFF2-40B4-BE49-F238E27FC236}">
                  <a16:creationId xmlns:a16="http://schemas.microsoft.com/office/drawing/2014/main" id="{D7E1ED86-C8DC-4123-9D1B-682F65EC9101}"/>
                </a:ext>
              </a:extLst>
            </p:cNvPr>
            <p:cNvSpPr/>
            <p:nvPr/>
          </p:nvSpPr>
          <p:spPr>
            <a:xfrm>
              <a:off x="4485921" y="3729692"/>
              <a:ext cx="3189672" cy="29821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a:extLst>
                <a:ext uri="{FF2B5EF4-FFF2-40B4-BE49-F238E27FC236}">
                  <a16:creationId xmlns:a16="http://schemas.microsoft.com/office/drawing/2014/main" id="{5D90FAE2-08F2-4A0F-9571-FDAC5F1F81B3}"/>
                </a:ext>
              </a:extLst>
            </p:cNvPr>
            <p:cNvSpPr/>
            <p:nvPr/>
          </p:nvSpPr>
          <p:spPr>
            <a:xfrm>
              <a:off x="6497681" y="4291600"/>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a:extLst>
                <a:ext uri="{FF2B5EF4-FFF2-40B4-BE49-F238E27FC236}">
                  <a16:creationId xmlns:a16="http://schemas.microsoft.com/office/drawing/2014/main" id="{4C320BBD-AB48-4E74-A18A-BF621F5F056C}"/>
                </a:ext>
              </a:extLst>
            </p:cNvPr>
            <p:cNvSpPr/>
            <p:nvPr/>
          </p:nvSpPr>
          <p:spPr>
            <a:xfrm>
              <a:off x="7032205" y="4845966"/>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929C36D7-237E-4C56-BB6E-CCC064FE0DB5}"/>
                </a:ext>
              </a:extLst>
            </p:cNvPr>
            <p:cNvSpPr/>
            <p:nvPr/>
          </p:nvSpPr>
          <p:spPr>
            <a:xfrm>
              <a:off x="6948609" y="566183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a:extLst>
                <a:ext uri="{FF2B5EF4-FFF2-40B4-BE49-F238E27FC236}">
                  <a16:creationId xmlns:a16="http://schemas.microsoft.com/office/drawing/2014/main" id="{6DAEC026-4AA1-4559-B0DC-4DA0B13E62E3}"/>
                </a:ext>
              </a:extLst>
            </p:cNvPr>
            <p:cNvSpPr/>
            <p:nvPr/>
          </p:nvSpPr>
          <p:spPr>
            <a:xfrm>
              <a:off x="6121039" y="3818561"/>
              <a:ext cx="113211" cy="1132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7" name="Gruppieren 46">
            <a:extLst>
              <a:ext uri="{FF2B5EF4-FFF2-40B4-BE49-F238E27FC236}">
                <a16:creationId xmlns:a16="http://schemas.microsoft.com/office/drawing/2014/main" id="{1129F205-4082-405B-B6C1-3C862DF07B6D}"/>
              </a:ext>
            </a:extLst>
          </p:cNvPr>
          <p:cNvGrpSpPr/>
          <p:nvPr/>
        </p:nvGrpSpPr>
        <p:grpSpPr>
          <a:xfrm>
            <a:off x="5227245" y="631473"/>
            <a:ext cx="5864126" cy="2797527"/>
            <a:chOff x="5227245" y="631473"/>
            <a:chExt cx="5864126" cy="2797527"/>
          </a:xfrm>
        </p:grpSpPr>
        <p:cxnSp>
          <p:nvCxnSpPr>
            <p:cNvPr id="26" name="Gerade Verbindung mit Pfeil 25">
              <a:extLst>
                <a:ext uri="{FF2B5EF4-FFF2-40B4-BE49-F238E27FC236}">
                  <a16:creationId xmlns:a16="http://schemas.microsoft.com/office/drawing/2014/main" id="{5304E594-1E6B-4690-9782-6777116E6A14}"/>
                </a:ext>
              </a:extLst>
            </p:cNvPr>
            <p:cNvCxnSpPr/>
            <p:nvPr/>
          </p:nvCxnSpPr>
          <p:spPr>
            <a:xfrm flipV="1">
              <a:off x="5914127" y="990600"/>
              <a:ext cx="0" cy="2420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D8FF320A-04E5-4F85-848A-52EA0603896E}"/>
                </a:ext>
              </a:extLst>
            </p:cNvPr>
            <p:cNvCxnSpPr/>
            <p:nvPr/>
          </p:nvCxnSpPr>
          <p:spPr>
            <a:xfrm>
              <a:off x="5914127" y="3429000"/>
              <a:ext cx="304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DD39B5E6-2E5A-4EE5-9469-6C63EE3DA0A6}"/>
                </a:ext>
              </a:extLst>
            </p:cNvPr>
            <p:cNvCxnSpPr>
              <a:cxnSpLocks/>
            </p:cNvCxnSpPr>
            <p:nvPr/>
          </p:nvCxnSpPr>
          <p:spPr>
            <a:xfrm flipV="1">
              <a:off x="5914127" y="2953555"/>
              <a:ext cx="3043647" cy="21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F62CC05E-8A9D-433F-8DE6-6C01661B357D}"/>
                </a:ext>
              </a:extLst>
            </p:cNvPr>
            <p:cNvCxnSpPr>
              <a:cxnSpLocks/>
            </p:cNvCxnSpPr>
            <p:nvPr/>
          </p:nvCxnSpPr>
          <p:spPr>
            <a:xfrm>
              <a:off x="5922871" y="2240206"/>
              <a:ext cx="304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BD0AE20E-F04E-43FB-91DC-9337E1E63D86}"/>
                </a:ext>
              </a:extLst>
            </p:cNvPr>
            <p:cNvSpPr/>
            <p:nvPr/>
          </p:nvSpPr>
          <p:spPr>
            <a:xfrm>
              <a:off x="6414871" y="2840343"/>
              <a:ext cx="113211" cy="1132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1" name="Ellipse 30">
              <a:extLst>
                <a:ext uri="{FF2B5EF4-FFF2-40B4-BE49-F238E27FC236}">
                  <a16:creationId xmlns:a16="http://schemas.microsoft.com/office/drawing/2014/main" id="{DB42D476-AD75-41D2-BEEE-4702167639FD}"/>
                </a:ext>
              </a:extLst>
            </p:cNvPr>
            <p:cNvSpPr/>
            <p:nvPr/>
          </p:nvSpPr>
          <p:spPr>
            <a:xfrm>
              <a:off x="6874245" y="2840343"/>
              <a:ext cx="113211" cy="1132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A26B7ACA-2858-4EDD-99ED-600B869BFF53}"/>
                </a:ext>
              </a:extLst>
            </p:cNvPr>
            <p:cNvSpPr/>
            <p:nvPr/>
          </p:nvSpPr>
          <p:spPr>
            <a:xfrm>
              <a:off x="6122083" y="207456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EC4710E7-9512-4604-9528-BF5AA850E3B3}"/>
                </a:ext>
              </a:extLst>
            </p:cNvPr>
            <p:cNvSpPr/>
            <p:nvPr/>
          </p:nvSpPr>
          <p:spPr>
            <a:xfrm>
              <a:off x="6485061" y="207456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240A6294-5EC2-44AA-9692-6A4BA26E5F57}"/>
                </a:ext>
              </a:extLst>
            </p:cNvPr>
            <p:cNvSpPr/>
            <p:nvPr/>
          </p:nvSpPr>
          <p:spPr>
            <a:xfrm>
              <a:off x="6874245" y="208424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87F55FFC-4156-484F-9BA6-BD03DB3B63A4}"/>
                </a:ext>
              </a:extLst>
            </p:cNvPr>
            <p:cNvSpPr/>
            <p:nvPr/>
          </p:nvSpPr>
          <p:spPr>
            <a:xfrm>
              <a:off x="7266134" y="207456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F6A0A15E-F7DE-490D-981B-577028BC2AA9}"/>
                </a:ext>
              </a:extLst>
            </p:cNvPr>
            <p:cNvSpPr/>
            <p:nvPr/>
          </p:nvSpPr>
          <p:spPr>
            <a:xfrm>
              <a:off x="7657419" y="208424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feld 36">
              <a:extLst>
                <a:ext uri="{FF2B5EF4-FFF2-40B4-BE49-F238E27FC236}">
                  <a16:creationId xmlns:a16="http://schemas.microsoft.com/office/drawing/2014/main" id="{CA8C68E4-6074-476B-94BA-2403B6350104}"/>
                </a:ext>
              </a:extLst>
            </p:cNvPr>
            <p:cNvSpPr txBox="1"/>
            <p:nvPr/>
          </p:nvSpPr>
          <p:spPr>
            <a:xfrm>
              <a:off x="5227245" y="631473"/>
              <a:ext cx="1647000" cy="338554"/>
            </a:xfrm>
            <a:prstGeom prst="rect">
              <a:avLst/>
            </a:prstGeom>
            <a:noFill/>
          </p:spPr>
          <p:txBody>
            <a:bodyPr wrap="square" rtlCol="0">
              <a:spAutoFit/>
            </a:bodyPr>
            <a:lstStyle/>
            <a:p>
              <a:r>
                <a:rPr lang="de-DE" sz="1600" dirty="0"/>
                <a:t>Energieinhalt</a:t>
              </a:r>
            </a:p>
          </p:txBody>
        </p:sp>
        <p:sp>
          <p:nvSpPr>
            <p:cNvPr id="38" name="Textfeld 37">
              <a:extLst>
                <a:ext uri="{FF2B5EF4-FFF2-40B4-BE49-F238E27FC236}">
                  <a16:creationId xmlns:a16="http://schemas.microsoft.com/office/drawing/2014/main" id="{573D9A49-1230-4DF5-9840-92A398680F01}"/>
                </a:ext>
              </a:extLst>
            </p:cNvPr>
            <p:cNvSpPr txBox="1"/>
            <p:nvPr/>
          </p:nvSpPr>
          <p:spPr>
            <a:xfrm>
              <a:off x="9044858" y="2743060"/>
              <a:ext cx="2046513" cy="307777"/>
            </a:xfrm>
            <a:prstGeom prst="rect">
              <a:avLst/>
            </a:prstGeom>
            <a:noFill/>
          </p:spPr>
          <p:txBody>
            <a:bodyPr wrap="square" rtlCol="0">
              <a:spAutoFit/>
            </a:bodyPr>
            <a:lstStyle/>
            <a:p>
              <a:r>
                <a:rPr lang="de-DE" sz="1400" dirty="0"/>
                <a:t>1. Energiestufe</a:t>
              </a:r>
            </a:p>
          </p:txBody>
        </p:sp>
        <p:sp>
          <p:nvSpPr>
            <p:cNvPr id="39" name="Textfeld 38">
              <a:extLst>
                <a:ext uri="{FF2B5EF4-FFF2-40B4-BE49-F238E27FC236}">
                  <a16:creationId xmlns:a16="http://schemas.microsoft.com/office/drawing/2014/main" id="{056E7202-7CAA-48CD-AEA2-A0B3A7FCBB3B}"/>
                </a:ext>
              </a:extLst>
            </p:cNvPr>
            <p:cNvSpPr txBox="1"/>
            <p:nvPr/>
          </p:nvSpPr>
          <p:spPr>
            <a:xfrm>
              <a:off x="9044858" y="2043564"/>
              <a:ext cx="1979822" cy="307777"/>
            </a:xfrm>
            <a:prstGeom prst="rect">
              <a:avLst/>
            </a:prstGeom>
            <a:noFill/>
          </p:spPr>
          <p:txBody>
            <a:bodyPr wrap="square" rtlCol="0">
              <a:spAutoFit/>
            </a:bodyPr>
            <a:lstStyle/>
            <a:p>
              <a:r>
                <a:rPr lang="de-DE" sz="1400" dirty="0"/>
                <a:t>2. Energiestufe</a:t>
              </a:r>
            </a:p>
          </p:txBody>
        </p:sp>
        <p:sp>
          <p:nvSpPr>
            <p:cNvPr id="40" name="Ellipse 39">
              <a:extLst>
                <a:ext uri="{FF2B5EF4-FFF2-40B4-BE49-F238E27FC236}">
                  <a16:creationId xmlns:a16="http://schemas.microsoft.com/office/drawing/2014/main" id="{1F8BCE55-1DC6-46BA-BF3E-22284F59D22B}"/>
                </a:ext>
              </a:extLst>
            </p:cNvPr>
            <p:cNvSpPr/>
            <p:nvPr/>
          </p:nvSpPr>
          <p:spPr>
            <a:xfrm>
              <a:off x="8021683" y="208424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D3D8600B-A0F7-48F1-9CA9-9FD2D2D81CCD}"/>
                </a:ext>
              </a:extLst>
            </p:cNvPr>
            <p:cNvSpPr/>
            <p:nvPr/>
          </p:nvSpPr>
          <p:spPr>
            <a:xfrm>
              <a:off x="8413572" y="207456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FB4E08CC-EBBE-4959-887C-1E3783DF62DC}"/>
                </a:ext>
              </a:extLst>
            </p:cNvPr>
            <p:cNvSpPr/>
            <p:nvPr/>
          </p:nvSpPr>
          <p:spPr>
            <a:xfrm>
              <a:off x="8804857" y="208424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3" name="Gerader Verbinder 42">
              <a:extLst>
                <a:ext uri="{FF2B5EF4-FFF2-40B4-BE49-F238E27FC236}">
                  <a16:creationId xmlns:a16="http://schemas.microsoft.com/office/drawing/2014/main" id="{671DC2BA-8F04-4E08-A98B-0A40E3965B26}"/>
                </a:ext>
              </a:extLst>
            </p:cNvPr>
            <p:cNvCxnSpPr>
              <a:cxnSpLocks/>
            </p:cNvCxnSpPr>
            <p:nvPr/>
          </p:nvCxnSpPr>
          <p:spPr>
            <a:xfrm flipV="1">
              <a:off x="5914127" y="1465747"/>
              <a:ext cx="3043647" cy="21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F64B6132-0D9C-47D4-AB5A-B2AE3686676E}"/>
                </a:ext>
              </a:extLst>
            </p:cNvPr>
            <p:cNvSpPr/>
            <p:nvPr/>
          </p:nvSpPr>
          <p:spPr>
            <a:xfrm>
              <a:off x="6672562" y="1322203"/>
              <a:ext cx="113211" cy="1132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Textfeld 44">
              <a:extLst>
                <a:ext uri="{FF2B5EF4-FFF2-40B4-BE49-F238E27FC236}">
                  <a16:creationId xmlns:a16="http://schemas.microsoft.com/office/drawing/2014/main" id="{C5CA7D5A-9A4F-4AE4-B8AC-E97247182839}"/>
                </a:ext>
              </a:extLst>
            </p:cNvPr>
            <p:cNvSpPr txBox="1"/>
            <p:nvPr/>
          </p:nvSpPr>
          <p:spPr>
            <a:xfrm>
              <a:off x="9011512" y="1311858"/>
              <a:ext cx="2046513" cy="307777"/>
            </a:xfrm>
            <a:prstGeom prst="rect">
              <a:avLst/>
            </a:prstGeom>
            <a:noFill/>
          </p:spPr>
          <p:txBody>
            <a:bodyPr wrap="square" rtlCol="0">
              <a:spAutoFit/>
            </a:bodyPr>
            <a:lstStyle/>
            <a:p>
              <a:r>
                <a:rPr lang="de-DE" sz="1400" dirty="0"/>
                <a:t>3. Energiestufe</a:t>
              </a:r>
            </a:p>
          </p:txBody>
        </p:sp>
      </p:grpSp>
    </p:spTree>
    <p:extLst>
      <p:ext uri="{BB962C8B-B14F-4D97-AF65-F5344CB8AC3E}">
        <p14:creationId xmlns:p14="http://schemas.microsoft.com/office/powerpoint/2010/main" val="34096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Grafik 52">
            <a:extLst>
              <a:ext uri="{FF2B5EF4-FFF2-40B4-BE49-F238E27FC236}">
                <a16:creationId xmlns:a16="http://schemas.microsoft.com/office/drawing/2014/main" id="{B1B07CA6-8B83-4744-90FF-7D4B962208F0}"/>
              </a:ext>
            </a:extLst>
          </p:cNvPr>
          <p:cNvPicPr>
            <a:picLocks noChangeAspect="1"/>
          </p:cNvPicPr>
          <p:nvPr/>
        </p:nvPicPr>
        <p:blipFill>
          <a:blip r:embed="rId2"/>
          <a:stretch>
            <a:fillRect/>
          </a:stretch>
        </p:blipFill>
        <p:spPr>
          <a:xfrm>
            <a:off x="447979" y="460994"/>
            <a:ext cx="3771900" cy="2990850"/>
          </a:xfrm>
          <a:prstGeom prst="rect">
            <a:avLst/>
          </a:prstGeom>
        </p:spPr>
      </p:pic>
      <p:cxnSp>
        <p:nvCxnSpPr>
          <p:cNvPr id="4" name="Gerader Verbinder 3">
            <a:extLst>
              <a:ext uri="{FF2B5EF4-FFF2-40B4-BE49-F238E27FC236}">
                <a16:creationId xmlns:a16="http://schemas.microsoft.com/office/drawing/2014/main" id="{DDBFF407-05A2-467B-806F-933FBD24669A}"/>
              </a:ext>
            </a:extLst>
          </p:cNvPr>
          <p:cNvCxnSpPr>
            <a:cxnSpLocks/>
          </p:cNvCxnSpPr>
          <p:nvPr/>
        </p:nvCxnSpPr>
        <p:spPr>
          <a:xfrm>
            <a:off x="3465512" y="460994"/>
            <a:ext cx="0" cy="257773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2E06B3CE-371D-450F-9B74-B462770045A2}"/>
              </a:ext>
            </a:extLst>
          </p:cNvPr>
          <p:cNvCxnSpPr>
            <a:cxnSpLocks/>
          </p:cNvCxnSpPr>
          <p:nvPr/>
        </p:nvCxnSpPr>
        <p:spPr>
          <a:xfrm>
            <a:off x="1688791" y="419692"/>
            <a:ext cx="0" cy="257773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nvGrpSpPr>
          <p:cNvPr id="28" name="Gruppieren 27">
            <a:extLst>
              <a:ext uri="{FF2B5EF4-FFF2-40B4-BE49-F238E27FC236}">
                <a16:creationId xmlns:a16="http://schemas.microsoft.com/office/drawing/2014/main" id="{E46CC731-C6D8-4ECF-98D0-28A8267E5B50}"/>
              </a:ext>
            </a:extLst>
          </p:cNvPr>
          <p:cNvGrpSpPr/>
          <p:nvPr/>
        </p:nvGrpSpPr>
        <p:grpSpPr>
          <a:xfrm>
            <a:off x="4700782" y="3766579"/>
            <a:ext cx="3189672" cy="2982192"/>
            <a:chOff x="4700782" y="3634604"/>
            <a:chExt cx="3189672" cy="2982192"/>
          </a:xfrm>
        </p:grpSpPr>
        <p:grpSp>
          <p:nvGrpSpPr>
            <p:cNvPr id="8" name="Gruppieren 7">
              <a:extLst>
                <a:ext uri="{FF2B5EF4-FFF2-40B4-BE49-F238E27FC236}">
                  <a16:creationId xmlns:a16="http://schemas.microsoft.com/office/drawing/2014/main" id="{96281F8D-63C1-4138-8858-7EC237D9E006}"/>
                </a:ext>
              </a:extLst>
            </p:cNvPr>
            <p:cNvGrpSpPr/>
            <p:nvPr/>
          </p:nvGrpSpPr>
          <p:grpSpPr>
            <a:xfrm>
              <a:off x="4700782" y="3634604"/>
              <a:ext cx="3189672" cy="2982192"/>
              <a:chOff x="4485921" y="3729692"/>
              <a:chExt cx="3189672" cy="2982192"/>
            </a:xfrm>
          </p:grpSpPr>
          <p:grpSp>
            <p:nvGrpSpPr>
              <p:cNvPr id="9" name="Gruppieren 8">
                <a:extLst>
                  <a:ext uri="{FF2B5EF4-FFF2-40B4-BE49-F238E27FC236}">
                    <a16:creationId xmlns:a16="http://schemas.microsoft.com/office/drawing/2014/main" id="{AB00FEEC-27FC-41DE-B5FE-39353E34F147}"/>
                  </a:ext>
                </a:extLst>
              </p:cNvPr>
              <p:cNvGrpSpPr/>
              <p:nvPr/>
            </p:nvGrpSpPr>
            <p:grpSpPr>
              <a:xfrm>
                <a:off x="4826685" y="4040776"/>
                <a:ext cx="2508069" cy="2360023"/>
                <a:chOff x="6827520" y="1402080"/>
                <a:chExt cx="2508069" cy="2360023"/>
              </a:xfrm>
            </p:grpSpPr>
            <p:sp>
              <p:nvSpPr>
                <p:cNvPr id="15" name="Ellipse 14">
                  <a:extLst>
                    <a:ext uri="{FF2B5EF4-FFF2-40B4-BE49-F238E27FC236}">
                      <a16:creationId xmlns:a16="http://schemas.microsoft.com/office/drawing/2014/main" id="{CFBAF702-6F32-4724-82E9-03F55175593C}"/>
                    </a:ext>
                  </a:extLst>
                </p:cNvPr>
                <p:cNvSpPr/>
                <p:nvPr/>
              </p:nvSpPr>
              <p:spPr>
                <a:xfrm>
                  <a:off x="7744096" y="2272834"/>
                  <a:ext cx="644435" cy="570867"/>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82E66EE6-C147-4B70-AEA2-A65E70D8D60A}"/>
                    </a:ext>
                  </a:extLst>
                </p:cNvPr>
                <p:cNvSpPr/>
                <p:nvPr/>
              </p:nvSpPr>
              <p:spPr>
                <a:xfrm>
                  <a:off x="6827520" y="1402080"/>
                  <a:ext cx="2508069" cy="23600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75D980F-EFA5-42A8-BD72-F495D58A3D6B}"/>
                    </a:ext>
                  </a:extLst>
                </p:cNvPr>
                <p:cNvSpPr/>
                <p:nvPr/>
              </p:nvSpPr>
              <p:spPr>
                <a:xfrm>
                  <a:off x="7188926" y="1737359"/>
                  <a:ext cx="1754777" cy="16916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F31721FF-25AE-4DE8-9B06-B9A324EAFF08}"/>
                    </a:ext>
                  </a:extLst>
                </p:cNvPr>
                <p:cNvSpPr txBox="1"/>
                <p:nvPr/>
              </p:nvSpPr>
              <p:spPr>
                <a:xfrm>
                  <a:off x="7833359" y="2320481"/>
                  <a:ext cx="555171" cy="523220"/>
                </a:xfrm>
                <a:prstGeom prst="rect">
                  <a:avLst/>
                </a:prstGeom>
                <a:noFill/>
              </p:spPr>
              <p:txBody>
                <a:bodyPr wrap="square" rtlCol="0">
                  <a:spAutoFit/>
                </a:bodyPr>
                <a:lstStyle/>
                <a:p>
                  <a:r>
                    <a:rPr lang="de-DE" sz="1400" dirty="0"/>
                    <a:t>13p</a:t>
                  </a:r>
                  <a:r>
                    <a:rPr lang="de-DE" sz="1400" baseline="30000" dirty="0"/>
                    <a:t>+</a:t>
                  </a:r>
                  <a:r>
                    <a:rPr lang="de-DE" sz="1400" dirty="0"/>
                    <a:t>14n</a:t>
                  </a:r>
                </a:p>
              </p:txBody>
            </p:sp>
            <p:sp>
              <p:nvSpPr>
                <p:cNvPr id="19" name="Ellipse 18">
                  <a:extLst>
                    <a:ext uri="{FF2B5EF4-FFF2-40B4-BE49-F238E27FC236}">
                      <a16:creationId xmlns:a16="http://schemas.microsoft.com/office/drawing/2014/main" id="{695DFC40-2E67-4D2F-AADB-91615BC437BB}"/>
                    </a:ext>
                  </a:extLst>
                </p:cNvPr>
                <p:cNvSpPr/>
                <p:nvPr/>
              </p:nvSpPr>
              <p:spPr>
                <a:xfrm>
                  <a:off x="8003177" y="1983024"/>
                  <a:ext cx="113211" cy="1132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a:extLst>
                    <a:ext uri="{FF2B5EF4-FFF2-40B4-BE49-F238E27FC236}">
                      <a16:creationId xmlns:a16="http://schemas.microsoft.com/office/drawing/2014/main" id="{949CA652-3553-47AC-87DB-2C32AC445BFB}"/>
                    </a:ext>
                  </a:extLst>
                </p:cNvPr>
                <p:cNvSpPr/>
                <p:nvPr/>
              </p:nvSpPr>
              <p:spPr>
                <a:xfrm>
                  <a:off x="8009707" y="3079744"/>
                  <a:ext cx="113211" cy="1132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a:extLst>
                    <a:ext uri="{FF2B5EF4-FFF2-40B4-BE49-F238E27FC236}">
                      <a16:creationId xmlns:a16="http://schemas.microsoft.com/office/drawing/2014/main" id="{B1F494B4-3F4A-419D-9848-4A24C68CB930}"/>
                    </a:ext>
                  </a:extLst>
                </p:cNvPr>
                <p:cNvSpPr/>
                <p:nvPr/>
              </p:nvSpPr>
              <p:spPr>
                <a:xfrm>
                  <a:off x="7114869" y="203547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a:extLst>
                    <a:ext uri="{FF2B5EF4-FFF2-40B4-BE49-F238E27FC236}">
                      <a16:creationId xmlns:a16="http://schemas.microsoft.com/office/drawing/2014/main" id="{B1DA97D4-B4F4-4323-9898-520B59CCF258}"/>
                    </a:ext>
                  </a:extLst>
                </p:cNvPr>
                <p:cNvSpPr/>
                <p:nvPr/>
              </p:nvSpPr>
              <p:spPr>
                <a:xfrm>
                  <a:off x="7015843" y="279597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67724375-2A92-4714-8056-DC7DB944F060}"/>
                    </a:ext>
                  </a:extLst>
                </p:cNvPr>
                <p:cNvSpPr/>
                <p:nvPr/>
              </p:nvSpPr>
              <p:spPr>
                <a:xfrm>
                  <a:off x="7410994" y="3372394"/>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a:extLst>
                    <a:ext uri="{FF2B5EF4-FFF2-40B4-BE49-F238E27FC236}">
                      <a16:creationId xmlns:a16="http://schemas.microsoft.com/office/drawing/2014/main" id="{128D8C42-DEE5-4F9E-AD20-72A1DEACB12E}"/>
                    </a:ext>
                  </a:extLst>
                </p:cNvPr>
                <p:cNvSpPr/>
                <p:nvPr/>
              </p:nvSpPr>
              <p:spPr>
                <a:xfrm>
                  <a:off x="8331925" y="3485606"/>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22DACAF4-B43E-45C4-9308-6C836695DF5A}"/>
                    </a:ext>
                  </a:extLst>
                </p:cNvPr>
                <p:cNvSpPr/>
                <p:nvPr/>
              </p:nvSpPr>
              <p:spPr>
                <a:xfrm>
                  <a:off x="7744096" y="156348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0" name="Ellipse 9">
                <a:extLst>
                  <a:ext uri="{FF2B5EF4-FFF2-40B4-BE49-F238E27FC236}">
                    <a16:creationId xmlns:a16="http://schemas.microsoft.com/office/drawing/2014/main" id="{DFDC4B35-B305-4942-A556-B4629F5AE2B1}"/>
                  </a:ext>
                </a:extLst>
              </p:cNvPr>
              <p:cNvSpPr/>
              <p:nvPr/>
            </p:nvSpPr>
            <p:spPr>
              <a:xfrm>
                <a:off x="4485921" y="3729692"/>
                <a:ext cx="3189672" cy="29821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DADD68D0-BE1F-425F-9D19-2F66DC91A16B}"/>
                  </a:ext>
                </a:extLst>
              </p:cNvPr>
              <p:cNvSpPr/>
              <p:nvPr/>
            </p:nvSpPr>
            <p:spPr>
              <a:xfrm>
                <a:off x="6497681" y="4291600"/>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3C0C97F9-CC66-4704-B4C0-2A9E833644DF}"/>
                  </a:ext>
                </a:extLst>
              </p:cNvPr>
              <p:cNvSpPr/>
              <p:nvPr/>
            </p:nvSpPr>
            <p:spPr>
              <a:xfrm>
                <a:off x="7032205" y="4845966"/>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AC7FFCB7-90D7-40D7-A7E8-3546847EF5FA}"/>
                  </a:ext>
                </a:extLst>
              </p:cNvPr>
              <p:cNvSpPr/>
              <p:nvPr/>
            </p:nvSpPr>
            <p:spPr>
              <a:xfrm>
                <a:off x="6948609" y="566183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79D0EA54-D928-4F37-878A-D6250D8E5E90}"/>
                  </a:ext>
                </a:extLst>
              </p:cNvPr>
              <p:cNvSpPr/>
              <p:nvPr/>
            </p:nvSpPr>
            <p:spPr>
              <a:xfrm>
                <a:off x="6121039" y="3818561"/>
                <a:ext cx="113211" cy="1132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6" name="Ellipse 25">
              <a:extLst>
                <a:ext uri="{FF2B5EF4-FFF2-40B4-BE49-F238E27FC236}">
                  <a16:creationId xmlns:a16="http://schemas.microsoft.com/office/drawing/2014/main" id="{54AD2F81-DCF2-440C-97C5-53CF7D0AEEF8}"/>
                </a:ext>
              </a:extLst>
            </p:cNvPr>
            <p:cNvSpPr/>
            <p:nvPr/>
          </p:nvSpPr>
          <p:spPr>
            <a:xfrm>
              <a:off x="7462529" y="5795083"/>
              <a:ext cx="113211" cy="1132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01BA42BD-2D8E-402E-93FA-2E13A516779C}"/>
                </a:ext>
              </a:extLst>
            </p:cNvPr>
            <p:cNvSpPr/>
            <p:nvPr/>
          </p:nvSpPr>
          <p:spPr>
            <a:xfrm>
              <a:off x="5011066" y="5802790"/>
              <a:ext cx="113211" cy="1132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a:extLst>
              <a:ext uri="{FF2B5EF4-FFF2-40B4-BE49-F238E27FC236}">
                <a16:creationId xmlns:a16="http://schemas.microsoft.com/office/drawing/2014/main" id="{A1F285D3-2677-4D53-812E-B84A13C12027}"/>
              </a:ext>
            </a:extLst>
          </p:cNvPr>
          <p:cNvGrpSpPr/>
          <p:nvPr/>
        </p:nvGrpSpPr>
        <p:grpSpPr>
          <a:xfrm>
            <a:off x="5186729" y="583599"/>
            <a:ext cx="5864126" cy="2797527"/>
            <a:chOff x="5186729" y="583599"/>
            <a:chExt cx="5864126" cy="2797527"/>
          </a:xfrm>
        </p:grpSpPr>
        <p:grpSp>
          <p:nvGrpSpPr>
            <p:cNvPr id="29" name="Gruppieren 28">
              <a:extLst>
                <a:ext uri="{FF2B5EF4-FFF2-40B4-BE49-F238E27FC236}">
                  <a16:creationId xmlns:a16="http://schemas.microsoft.com/office/drawing/2014/main" id="{A19FB44C-BFD8-4F02-AEFE-24C646DC0B76}"/>
                </a:ext>
              </a:extLst>
            </p:cNvPr>
            <p:cNvGrpSpPr/>
            <p:nvPr/>
          </p:nvGrpSpPr>
          <p:grpSpPr>
            <a:xfrm>
              <a:off x="5186729" y="583599"/>
              <a:ext cx="5864126" cy="2797527"/>
              <a:chOff x="5227245" y="631473"/>
              <a:chExt cx="5864126" cy="2797527"/>
            </a:xfrm>
          </p:grpSpPr>
          <p:cxnSp>
            <p:nvCxnSpPr>
              <p:cNvPr id="30" name="Gerade Verbindung mit Pfeil 29">
                <a:extLst>
                  <a:ext uri="{FF2B5EF4-FFF2-40B4-BE49-F238E27FC236}">
                    <a16:creationId xmlns:a16="http://schemas.microsoft.com/office/drawing/2014/main" id="{EDB564F7-9335-4990-8271-6316727DDF7C}"/>
                  </a:ext>
                </a:extLst>
              </p:cNvPr>
              <p:cNvCxnSpPr/>
              <p:nvPr/>
            </p:nvCxnSpPr>
            <p:spPr>
              <a:xfrm flipV="1">
                <a:off x="5914127" y="990600"/>
                <a:ext cx="0" cy="2420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17385F09-A259-47BF-BA52-4CB25635C839}"/>
                  </a:ext>
                </a:extLst>
              </p:cNvPr>
              <p:cNvCxnSpPr/>
              <p:nvPr/>
            </p:nvCxnSpPr>
            <p:spPr>
              <a:xfrm>
                <a:off x="5914127" y="3429000"/>
                <a:ext cx="304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8D7FF956-B2D8-43EA-BD89-D1C617D9F967}"/>
                  </a:ext>
                </a:extLst>
              </p:cNvPr>
              <p:cNvCxnSpPr>
                <a:cxnSpLocks/>
              </p:cNvCxnSpPr>
              <p:nvPr/>
            </p:nvCxnSpPr>
            <p:spPr>
              <a:xfrm flipV="1">
                <a:off x="5914127" y="2953555"/>
                <a:ext cx="3043647" cy="21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F86815D-7F29-4284-8248-D780E6626226}"/>
                  </a:ext>
                </a:extLst>
              </p:cNvPr>
              <p:cNvCxnSpPr>
                <a:cxnSpLocks/>
              </p:cNvCxnSpPr>
              <p:nvPr/>
            </p:nvCxnSpPr>
            <p:spPr>
              <a:xfrm>
                <a:off x="5922871" y="2240206"/>
                <a:ext cx="304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Ellipse 33">
                <a:extLst>
                  <a:ext uri="{FF2B5EF4-FFF2-40B4-BE49-F238E27FC236}">
                    <a16:creationId xmlns:a16="http://schemas.microsoft.com/office/drawing/2014/main" id="{3C028A37-0E9C-46B3-88AF-D0A72DD68D7D}"/>
                  </a:ext>
                </a:extLst>
              </p:cNvPr>
              <p:cNvSpPr/>
              <p:nvPr/>
            </p:nvSpPr>
            <p:spPr>
              <a:xfrm>
                <a:off x="6414871" y="2840343"/>
                <a:ext cx="113211" cy="1132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9F9F67F1-06FA-4AB5-A772-339097A1BDE4}"/>
                  </a:ext>
                </a:extLst>
              </p:cNvPr>
              <p:cNvSpPr/>
              <p:nvPr/>
            </p:nvSpPr>
            <p:spPr>
              <a:xfrm>
                <a:off x="6874245" y="2840343"/>
                <a:ext cx="113211" cy="1132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6205CFE8-2F50-48E6-9661-2758D9A1C57B}"/>
                  </a:ext>
                </a:extLst>
              </p:cNvPr>
              <p:cNvSpPr/>
              <p:nvPr/>
            </p:nvSpPr>
            <p:spPr>
              <a:xfrm>
                <a:off x="6122083" y="207456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9FA40B63-F0CA-48C7-A7E5-B86905166563}"/>
                  </a:ext>
                </a:extLst>
              </p:cNvPr>
              <p:cNvSpPr/>
              <p:nvPr/>
            </p:nvSpPr>
            <p:spPr>
              <a:xfrm>
                <a:off x="6485061" y="207456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04D83CBE-FA17-4C63-9D35-2B7767D7E7D7}"/>
                  </a:ext>
                </a:extLst>
              </p:cNvPr>
              <p:cNvSpPr/>
              <p:nvPr/>
            </p:nvSpPr>
            <p:spPr>
              <a:xfrm>
                <a:off x="6874245" y="208424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18A40940-709A-4473-BF8D-B159EBD05994}"/>
                  </a:ext>
                </a:extLst>
              </p:cNvPr>
              <p:cNvSpPr/>
              <p:nvPr/>
            </p:nvSpPr>
            <p:spPr>
              <a:xfrm>
                <a:off x="7266134" y="207456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89F4A0E2-7356-4158-B6AF-CC6E7E722691}"/>
                  </a:ext>
                </a:extLst>
              </p:cNvPr>
              <p:cNvSpPr/>
              <p:nvPr/>
            </p:nvSpPr>
            <p:spPr>
              <a:xfrm>
                <a:off x="7657419" y="208424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929B13EB-F2DD-4589-9DFB-487A18CDE39B}"/>
                  </a:ext>
                </a:extLst>
              </p:cNvPr>
              <p:cNvSpPr txBox="1"/>
              <p:nvPr/>
            </p:nvSpPr>
            <p:spPr>
              <a:xfrm>
                <a:off x="5227245" y="631473"/>
                <a:ext cx="1647000" cy="338554"/>
              </a:xfrm>
              <a:prstGeom prst="rect">
                <a:avLst/>
              </a:prstGeom>
              <a:noFill/>
            </p:spPr>
            <p:txBody>
              <a:bodyPr wrap="square" rtlCol="0">
                <a:spAutoFit/>
              </a:bodyPr>
              <a:lstStyle/>
              <a:p>
                <a:r>
                  <a:rPr lang="de-DE" sz="1600" dirty="0"/>
                  <a:t>Energieinhalt</a:t>
                </a:r>
              </a:p>
            </p:txBody>
          </p:sp>
          <p:sp>
            <p:nvSpPr>
              <p:cNvPr id="42" name="Textfeld 41">
                <a:extLst>
                  <a:ext uri="{FF2B5EF4-FFF2-40B4-BE49-F238E27FC236}">
                    <a16:creationId xmlns:a16="http://schemas.microsoft.com/office/drawing/2014/main" id="{288F6C15-5B9E-47EC-BCFD-A9F4AF6C289C}"/>
                  </a:ext>
                </a:extLst>
              </p:cNvPr>
              <p:cNvSpPr txBox="1"/>
              <p:nvPr/>
            </p:nvSpPr>
            <p:spPr>
              <a:xfrm>
                <a:off x="9044858" y="2775846"/>
                <a:ext cx="2046513" cy="307777"/>
              </a:xfrm>
              <a:prstGeom prst="rect">
                <a:avLst/>
              </a:prstGeom>
              <a:noFill/>
            </p:spPr>
            <p:txBody>
              <a:bodyPr wrap="square" rtlCol="0">
                <a:spAutoFit/>
              </a:bodyPr>
              <a:lstStyle/>
              <a:p>
                <a:r>
                  <a:rPr lang="de-DE" sz="1400" dirty="0"/>
                  <a:t>1. Energiestufe</a:t>
                </a:r>
              </a:p>
            </p:txBody>
          </p:sp>
          <p:sp>
            <p:nvSpPr>
              <p:cNvPr id="43" name="Textfeld 42">
                <a:extLst>
                  <a:ext uri="{FF2B5EF4-FFF2-40B4-BE49-F238E27FC236}">
                    <a16:creationId xmlns:a16="http://schemas.microsoft.com/office/drawing/2014/main" id="{F2DA8E14-A72A-4C73-8F54-3828DE494288}"/>
                  </a:ext>
                </a:extLst>
              </p:cNvPr>
              <p:cNvSpPr txBox="1"/>
              <p:nvPr/>
            </p:nvSpPr>
            <p:spPr>
              <a:xfrm>
                <a:off x="9044858" y="2072337"/>
                <a:ext cx="1979822" cy="307777"/>
              </a:xfrm>
              <a:prstGeom prst="rect">
                <a:avLst/>
              </a:prstGeom>
              <a:noFill/>
            </p:spPr>
            <p:txBody>
              <a:bodyPr wrap="square" rtlCol="0">
                <a:spAutoFit/>
              </a:bodyPr>
              <a:lstStyle/>
              <a:p>
                <a:r>
                  <a:rPr lang="de-DE" sz="1400" dirty="0"/>
                  <a:t>2. Energiestufe</a:t>
                </a:r>
              </a:p>
            </p:txBody>
          </p:sp>
          <p:sp>
            <p:nvSpPr>
              <p:cNvPr id="44" name="Ellipse 43">
                <a:extLst>
                  <a:ext uri="{FF2B5EF4-FFF2-40B4-BE49-F238E27FC236}">
                    <a16:creationId xmlns:a16="http://schemas.microsoft.com/office/drawing/2014/main" id="{EE975E10-25D5-4B97-A3D2-8105B19E991B}"/>
                  </a:ext>
                </a:extLst>
              </p:cNvPr>
              <p:cNvSpPr/>
              <p:nvPr/>
            </p:nvSpPr>
            <p:spPr>
              <a:xfrm>
                <a:off x="8021683" y="208424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BE2C6E1D-16C5-44A0-98A9-1526D347DF32}"/>
                  </a:ext>
                </a:extLst>
              </p:cNvPr>
              <p:cNvSpPr/>
              <p:nvPr/>
            </p:nvSpPr>
            <p:spPr>
              <a:xfrm>
                <a:off x="8413572" y="207456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54E7FB4D-A92C-4E60-8C20-3BB4F0C81BC2}"/>
                  </a:ext>
                </a:extLst>
              </p:cNvPr>
              <p:cNvSpPr/>
              <p:nvPr/>
            </p:nvSpPr>
            <p:spPr>
              <a:xfrm>
                <a:off x="8804857" y="208424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7" name="Gerader Verbinder 46">
                <a:extLst>
                  <a:ext uri="{FF2B5EF4-FFF2-40B4-BE49-F238E27FC236}">
                    <a16:creationId xmlns:a16="http://schemas.microsoft.com/office/drawing/2014/main" id="{45758659-11E1-4C69-8695-788F7625D274}"/>
                  </a:ext>
                </a:extLst>
              </p:cNvPr>
              <p:cNvCxnSpPr>
                <a:cxnSpLocks/>
              </p:cNvCxnSpPr>
              <p:nvPr/>
            </p:nvCxnSpPr>
            <p:spPr>
              <a:xfrm flipV="1">
                <a:off x="5914127" y="1465747"/>
                <a:ext cx="3043647" cy="21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Ellipse 47">
                <a:extLst>
                  <a:ext uri="{FF2B5EF4-FFF2-40B4-BE49-F238E27FC236}">
                    <a16:creationId xmlns:a16="http://schemas.microsoft.com/office/drawing/2014/main" id="{F92CC8FB-92A7-4753-B2B7-2AC294AEC9A4}"/>
                  </a:ext>
                </a:extLst>
              </p:cNvPr>
              <p:cNvSpPr/>
              <p:nvPr/>
            </p:nvSpPr>
            <p:spPr>
              <a:xfrm>
                <a:off x="6672562" y="1322203"/>
                <a:ext cx="113211" cy="1132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a:extLst>
                  <a:ext uri="{FF2B5EF4-FFF2-40B4-BE49-F238E27FC236}">
                    <a16:creationId xmlns:a16="http://schemas.microsoft.com/office/drawing/2014/main" id="{6964340E-ED32-41B7-9993-8B6E3B126930}"/>
                  </a:ext>
                </a:extLst>
              </p:cNvPr>
              <p:cNvSpPr txBox="1"/>
              <p:nvPr/>
            </p:nvSpPr>
            <p:spPr>
              <a:xfrm>
                <a:off x="9044858" y="1311858"/>
                <a:ext cx="2046513" cy="307777"/>
              </a:xfrm>
              <a:prstGeom prst="rect">
                <a:avLst/>
              </a:prstGeom>
              <a:noFill/>
            </p:spPr>
            <p:txBody>
              <a:bodyPr wrap="square" rtlCol="0">
                <a:spAutoFit/>
              </a:bodyPr>
              <a:lstStyle/>
              <a:p>
                <a:r>
                  <a:rPr lang="de-DE" sz="1400" dirty="0"/>
                  <a:t>3. Energiestufe</a:t>
                </a:r>
              </a:p>
            </p:txBody>
          </p:sp>
        </p:grpSp>
        <p:sp>
          <p:nvSpPr>
            <p:cNvPr id="50" name="Ellipse 49">
              <a:extLst>
                <a:ext uri="{FF2B5EF4-FFF2-40B4-BE49-F238E27FC236}">
                  <a16:creationId xmlns:a16="http://schemas.microsoft.com/office/drawing/2014/main" id="{BB87809F-67DF-459B-B42A-AD3E29C829B6}"/>
                </a:ext>
              </a:extLst>
            </p:cNvPr>
            <p:cNvSpPr/>
            <p:nvPr/>
          </p:nvSpPr>
          <p:spPr>
            <a:xfrm>
              <a:off x="7029976" y="1274329"/>
              <a:ext cx="113211" cy="1132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Ellipse 50">
              <a:extLst>
                <a:ext uri="{FF2B5EF4-FFF2-40B4-BE49-F238E27FC236}">
                  <a16:creationId xmlns:a16="http://schemas.microsoft.com/office/drawing/2014/main" id="{19068B47-FB5A-4648-AE78-2F0D94929194}"/>
                </a:ext>
              </a:extLst>
            </p:cNvPr>
            <p:cNvSpPr/>
            <p:nvPr/>
          </p:nvSpPr>
          <p:spPr>
            <a:xfrm>
              <a:off x="7421261" y="1284005"/>
              <a:ext cx="113211" cy="1132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5335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B0F42F75-06CA-49BC-8375-251FAF2F35AA}"/>
              </a:ext>
            </a:extLst>
          </p:cNvPr>
          <p:cNvSpPr txBox="1"/>
          <p:nvPr/>
        </p:nvSpPr>
        <p:spPr>
          <a:xfrm>
            <a:off x="563267" y="471296"/>
            <a:ext cx="8368937" cy="523220"/>
          </a:xfrm>
          <a:prstGeom prst="rect">
            <a:avLst/>
          </a:prstGeom>
          <a:noFill/>
        </p:spPr>
        <p:txBody>
          <a:bodyPr wrap="square" rtlCol="0">
            <a:spAutoFit/>
          </a:bodyPr>
          <a:lstStyle/>
          <a:p>
            <a:r>
              <a:rPr lang="de-DE" sz="2800" b="1" dirty="0"/>
              <a:t>Vom Kern-Hülle-Modell zum Schalenmodell nach Bohr</a:t>
            </a:r>
            <a:endParaRPr lang="de-DE" sz="2000" b="1" dirty="0"/>
          </a:p>
        </p:txBody>
      </p:sp>
      <p:grpSp>
        <p:nvGrpSpPr>
          <p:cNvPr id="4" name="Gruppieren 3">
            <a:extLst>
              <a:ext uri="{FF2B5EF4-FFF2-40B4-BE49-F238E27FC236}">
                <a16:creationId xmlns:a16="http://schemas.microsoft.com/office/drawing/2014/main" id="{E67D9790-C59F-408C-A443-95D047E1647E}"/>
              </a:ext>
            </a:extLst>
          </p:cNvPr>
          <p:cNvGrpSpPr/>
          <p:nvPr/>
        </p:nvGrpSpPr>
        <p:grpSpPr>
          <a:xfrm>
            <a:off x="10192268" y="202470"/>
            <a:ext cx="1784491" cy="1784363"/>
            <a:chOff x="783148" y="4736799"/>
            <a:chExt cx="1481920" cy="1617205"/>
          </a:xfrm>
        </p:grpSpPr>
        <p:sp>
          <p:nvSpPr>
            <p:cNvPr id="5" name="Rectangle 5">
              <a:extLst>
                <a:ext uri="{FF2B5EF4-FFF2-40B4-BE49-F238E27FC236}">
                  <a16:creationId xmlns:a16="http://schemas.microsoft.com/office/drawing/2014/main" id="{E1E0962E-BB99-4578-94EA-22E6AD6555C7}"/>
                </a:ext>
              </a:extLst>
            </p:cNvPr>
            <p:cNvSpPr>
              <a:spLocks noChangeArrowheads="1"/>
            </p:cNvSpPr>
            <p:nvPr/>
          </p:nvSpPr>
          <p:spPr bwMode="auto">
            <a:xfrm>
              <a:off x="783148" y="5879799"/>
              <a:ext cx="1481920" cy="47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400" b="1" i="0" u="none" strike="noStrike" cap="none" normalizeH="0" baseline="0" dirty="0">
                  <a:ln>
                    <a:noFill/>
                  </a:ln>
                  <a:solidFill>
                    <a:schemeClr val="tx1"/>
                  </a:solidFill>
                  <a:effectLst/>
                  <a:latin typeface="Arial" panose="020B0604020202020204" pitchFamily="34" charset="0"/>
                </a:rPr>
                <a:t>Niels Bohr </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400" b="1" i="0" u="none" strike="noStrike" cap="none" normalizeH="0" baseline="0" dirty="0">
                  <a:ln>
                    <a:noFill/>
                  </a:ln>
                  <a:solidFill>
                    <a:schemeClr val="tx1"/>
                  </a:solidFill>
                  <a:effectLst/>
                  <a:latin typeface="Arial" panose="020B0604020202020204" pitchFamily="34" charset="0"/>
                </a:rPr>
                <a:t>(1885 - 1962)</a:t>
              </a:r>
            </a:p>
          </p:txBody>
        </p:sp>
        <p:pic>
          <p:nvPicPr>
            <p:cNvPr id="6" name="Picture 6" descr="Niels Bohr">
              <a:extLst>
                <a:ext uri="{FF2B5EF4-FFF2-40B4-BE49-F238E27FC236}">
                  <a16:creationId xmlns:a16="http://schemas.microsoft.com/office/drawing/2014/main" id="{761B46A4-AEA4-4E7C-96C9-020F6F807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602" y="4736799"/>
              <a:ext cx="933450" cy="1143000"/>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feld 6">
            <a:extLst>
              <a:ext uri="{FF2B5EF4-FFF2-40B4-BE49-F238E27FC236}">
                <a16:creationId xmlns:a16="http://schemas.microsoft.com/office/drawing/2014/main" id="{66DB2FCC-8977-4951-B404-F6C16C342377}"/>
              </a:ext>
            </a:extLst>
          </p:cNvPr>
          <p:cNvSpPr txBox="1"/>
          <p:nvPr/>
        </p:nvSpPr>
        <p:spPr>
          <a:xfrm>
            <a:off x="563267" y="1250349"/>
            <a:ext cx="10521247" cy="3801041"/>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de-DE" sz="2400" dirty="0"/>
              <a:t>Elektronen halten sich auf bestimmten Kreisbahnen („Schalen“) um den Atomkern auf. Jede Schale entspricht einer bestimmten Energiestufe.</a:t>
            </a:r>
          </a:p>
          <a:p>
            <a:pPr marL="342900" indent="-342900">
              <a:spcAft>
                <a:spcPts val="600"/>
              </a:spcAft>
              <a:buFont typeface="Arial" panose="020B0604020202020204" pitchFamily="34" charset="0"/>
              <a:buChar char="•"/>
            </a:pPr>
            <a:r>
              <a:rPr lang="de-DE" sz="2400" dirty="0"/>
              <a:t>Auf der innersten Schale hat ein Elektron den geringsten Energieinhalt, auf der äußersten den höchsten.</a:t>
            </a:r>
          </a:p>
          <a:p>
            <a:pPr marL="342900" indent="-342900">
              <a:spcAft>
                <a:spcPts val="600"/>
              </a:spcAft>
              <a:buFont typeface="Arial" panose="020B0604020202020204" pitchFamily="34" charset="0"/>
              <a:buChar char="•"/>
            </a:pPr>
            <a:r>
              <a:rPr lang="de-DE" sz="2400" dirty="0"/>
              <a:t>Die Schalen werden von innen nach außen mit K, L, M, N … bezeichnet. </a:t>
            </a:r>
          </a:p>
          <a:p>
            <a:pPr marL="342900" indent="-342900">
              <a:spcAft>
                <a:spcPts val="600"/>
              </a:spcAft>
              <a:buFont typeface="Arial" panose="020B0604020202020204" pitchFamily="34" charset="0"/>
              <a:buChar char="•"/>
            </a:pPr>
            <a:r>
              <a:rPr lang="de-DE" sz="2400" dirty="0"/>
              <a:t>Die Elektronen der äußersten Schale bezeichnet man als </a:t>
            </a:r>
            <a:r>
              <a:rPr lang="de-DE" sz="2400" b="1" dirty="0"/>
              <a:t>Außenelektronen</a:t>
            </a:r>
            <a:r>
              <a:rPr lang="de-DE" sz="2400" dirty="0"/>
              <a:t> (Valenzelektronen). Sie bestimmen das chemische Verhalten der Elemente.</a:t>
            </a:r>
          </a:p>
          <a:p>
            <a:pPr marL="342900" indent="-342900">
              <a:spcAft>
                <a:spcPts val="600"/>
              </a:spcAft>
              <a:buFont typeface="Arial" panose="020B0604020202020204" pitchFamily="34" charset="0"/>
              <a:buChar char="•"/>
            </a:pPr>
            <a:r>
              <a:rPr lang="de-DE" sz="2400" dirty="0"/>
              <a:t>Die Schalen bieten Platz für nur eine bestimmte Anzahl an Elektronen. </a:t>
            </a:r>
          </a:p>
          <a:p>
            <a:pPr marL="357188">
              <a:spcAft>
                <a:spcPts val="600"/>
              </a:spcAft>
            </a:pPr>
            <a:r>
              <a:rPr lang="de-DE" sz="2400" dirty="0"/>
              <a:t>Es gilt: </a:t>
            </a:r>
            <a:r>
              <a:rPr lang="de-DE" sz="2400" b="1" dirty="0"/>
              <a:t>Z = 2n²</a:t>
            </a:r>
            <a:endParaRPr lang="de-DE" sz="2400" i="1" dirty="0"/>
          </a:p>
        </p:txBody>
      </p:sp>
      <p:graphicFrame>
        <p:nvGraphicFramePr>
          <p:cNvPr id="8" name="Tabelle 8">
            <a:extLst>
              <a:ext uri="{FF2B5EF4-FFF2-40B4-BE49-F238E27FC236}">
                <a16:creationId xmlns:a16="http://schemas.microsoft.com/office/drawing/2014/main" id="{82E10753-6EB8-4E12-9440-B23E6F9250EF}"/>
              </a:ext>
            </a:extLst>
          </p:cNvPr>
          <p:cNvGraphicFramePr>
            <a:graphicFrameLocks noGrp="1"/>
          </p:cNvGraphicFramePr>
          <p:nvPr>
            <p:extLst>
              <p:ext uri="{D42A27DB-BD31-4B8C-83A1-F6EECF244321}">
                <p14:modId xmlns:p14="http://schemas.microsoft.com/office/powerpoint/2010/main" val="2402201430"/>
              </p:ext>
            </p:extLst>
          </p:nvPr>
        </p:nvGraphicFramePr>
        <p:xfrm>
          <a:off x="3561807" y="4634104"/>
          <a:ext cx="3779520" cy="2123440"/>
        </p:xfrm>
        <a:graphic>
          <a:graphicData uri="http://schemas.openxmlformats.org/drawingml/2006/table">
            <a:tbl>
              <a:tblPr firstRow="1" bandRow="1">
                <a:tableStyleId>{F5AB1C69-6EDB-4FF4-983F-18BD219EF322}</a:tableStyleId>
              </a:tblPr>
              <a:tblGrid>
                <a:gridCol w="1889760">
                  <a:extLst>
                    <a:ext uri="{9D8B030D-6E8A-4147-A177-3AD203B41FA5}">
                      <a16:colId xmlns:a16="http://schemas.microsoft.com/office/drawing/2014/main" val="380306050"/>
                    </a:ext>
                  </a:extLst>
                </a:gridCol>
                <a:gridCol w="1889760">
                  <a:extLst>
                    <a:ext uri="{9D8B030D-6E8A-4147-A177-3AD203B41FA5}">
                      <a16:colId xmlns:a16="http://schemas.microsoft.com/office/drawing/2014/main" val="821823018"/>
                    </a:ext>
                  </a:extLst>
                </a:gridCol>
              </a:tblGrid>
              <a:tr h="370840">
                <a:tc>
                  <a:txBody>
                    <a:bodyPr/>
                    <a:lstStyle/>
                    <a:p>
                      <a:r>
                        <a:rPr lang="de-DE" dirty="0">
                          <a:solidFill>
                            <a:schemeClr val="tx1"/>
                          </a:solidFill>
                        </a:rPr>
                        <a:t>Nummer der Schale n</a:t>
                      </a:r>
                    </a:p>
                  </a:txBody>
                  <a:tcPr/>
                </a:tc>
                <a:tc>
                  <a:txBody>
                    <a:bodyPr/>
                    <a:lstStyle/>
                    <a:p>
                      <a:r>
                        <a:rPr lang="de-DE" dirty="0">
                          <a:solidFill>
                            <a:schemeClr val="tx1"/>
                          </a:solidFill>
                        </a:rPr>
                        <a:t>Maximale Anzahl der Elektronen Z</a:t>
                      </a:r>
                    </a:p>
                  </a:txBody>
                  <a:tcPr/>
                </a:tc>
                <a:extLst>
                  <a:ext uri="{0D108BD9-81ED-4DB2-BD59-A6C34878D82A}">
                    <a16:rowId xmlns:a16="http://schemas.microsoft.com/office/drawing/2014/main" val="4278969311"/>
                  </a:ext>
                </a:extLst>
              </a:tr>
              <a:tr h="370840">
                <a:tc>
                  <a:txBody>
                    <a:bodyPr/>
                    <a:lstStyle/>
                    <a:p>
                      <a:pPr algn="ctr"/>
                      <a:r>
                        <a:rPr lang="de-DE" dirty="0"/>
                        <a:t>1   (= K-Schale)</a:t>
                      </a:r>
                    </a:p>
                  </a:txBody>
                  <a:tcPr/>
                </a:tc>
                <a:tc>
                  <a:txBody>
                    <a:bodyPr/>
                    <a:lstStyle/>
                    <a:p>
                      <a:pPr algn="ctr"/>
                      <a:r>
                        <a:rPr lang="de-DE" dirty="0"/>
                        <a:t>2</a:t>
                      </a:r>
                    </a:p>
                  </a:txBody>
                  <a:tcPr/>
                </a:tc>
                <a:extLst>
                  <a:ext uri="{0D108BD9-81ED-4DB2-BD59-A6C34878D82A}">
                    <a16:rowId xmlns:a16="http://schemas.microsoft.com/office/drawing/2014/main" val="748167517"/>
                  </a:ext>
                </a:extLst>
              </a:tr>
              <a:tr h="370840">
                <a:tc>
                  <a:txBody>
                    <a:bodyPr/>
                    <a:lstStyle/>
                    <a:p>
                      <a:pPr algn="ctr"/>
                      <a:r>
                        <a:rPr lang="de-DE" dirty="0"/>
                        <a:t>2   (= L-Schale)</a:t>
                      </a:r>
                    </a:p>
                  </a:txBody>
                  <a:tcPr/>
                </a:tc>
                <a:tc>
                  <a:txBody>
                    <a:bodyPr/>
                    <a:lstStyle/>
                    <a:p>
                      <a:pPr algn="ctr"/>
                      <a:r>
                        <a:rPr lang="de-DE" dirty="0"/>
                        <a:t>8</a:t>
                      </a:r>
                    </a:p>
                  </a:txBody>
                  <a:tcPr/>
                </a:tc>
                <a:extLst>
                  <a:ext uri="{0D108BD9-81ED-4DB2-BD59-A6C34878D82A}">
                    <a16:rowId xmlns:a16="http://schemas.microsoft.com/office/drawing/2014/main" val="2850756135"/>
                  </a:ext>
                </a:extLst>
              </a:tr>
              <a:tr h="370840">
                <a:tc>
                  <a:txBody>
                    <a:bodyPr/>
                    <a:lstStyle/>
                    <a:p>
                      <a:pPr algn="ctr"/>
                      <a:r>
                        <a:rPr lang="de-DE" dirty="0"/>
                        <a:t>3   (=M-Schale)</a:t>
                      </a:r>
                    </a:p>
                  </a:txBody>
                  <a:tcPr/>
                </a:tc>
                <a:tc>
                  <a:txBody>
                    <a:bodyPr/>
                    <a:lstStyle/>
                    <a:p>
                      <a:pPr algn="ctr"/>
                      <a:r>
                        <a:rPr lang="de-DE" dirty="0"/>
                        <a:t>18</a:t>
                      </a:r>
                    </a:p>
                  </a:txBody>
                  <a:tcPr/>
                </a:tc>
                <a:extLst>
                  <a:ext uri="{0D108BD9-81ED-4DB2-BD59-A6C34878D82A}">
                    <a16:rowId xmlns:a16="http://schemas.microsoft.com/office/drawing/2014/main" val="981426769"/>
                  </a:ext>
                </a:extLst>
              </a:tr>
              <a:tr h="370840">
                <a:tc>
                  <a:txBody>
                    <a:bodyPr/>
                    <a:lstStyle/>
                    <a:p>
                      <a:pPr algn="ctr"/>
                      <a:r>
                        <a:rPr lang="de-DE" dirty="0"/>
                        <a:t>4   (=N-Schale)</a:t>
                      </a:r>
                    </a:p>
                  </a:txBody>
                  <a:tcPr/>
                </a:tc>
                <a:tc>
                  <a:txBody>
                    <a:bodyPr/>
                    <a:lstStyle/>
                    <a:p>
                      <a:pPr algn="ctr"/>
                      <a:r>
                        <a:rPr lang="de-DE" dirty="0"/>
                        <a:t>32</a:t>
                      </a:r>
                    </a:p>
                  </a:txBody>
                  <a:tcPr/>
                </a:tc>
                <a:extLst>
                  <a:ext uri="{0D108BD9-81ED-4DB2-BD59-A6C34878D82A}">
                    <a16:rowId xmlns:a16="http://schemas.microsoft.com/office/drawing/2014/main" val="1445611200"/>
                  </a:ext>
                </a:extLst>
              </a:tr>
            </a:tbl>
          </a:graphicData>
        </a:graphic>
      </p:graphicFrame>
    </p:spTree>
    <p:extLst>
      <p:ext uri="{BB962C8B-B14F-4D97-AF65-F5344CB8AC3E}">
        <p14:creationId xmlns:p14="http://schemas.microsoft.com/office/powerpoint/2010/main" val="268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118496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Words>
  <Application>Microsoft Office PowerPoint</Application>
  <PresentationFormat>Breitbild</PresentationFormat>
  <Paragraphs>62</Paragraphs>
  <Slides>13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Claudia Eysel</dc:creator>
  <cp:lastModifiedBy>Claudia Eysel</cp:lastModifiedBy>
  <cp:revision>20</cp:revision>
  <cp:lastPrinted>2020-10-20T13:50:08Z</cp:lastPrinted>
  <dcterms:created xsi:type="dcterms:W3CDTF">2019-09-25T15:13:47Z</dcterms:created>
  <dcterms:modified xsi:type="dcterms:W3CDTF">2021-11-29T17:51:20Z</dcterms:modified>
</cp:coreProperties>
</file>