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3" r:id="rId8"/>
    <p:sldId id="261" r:id="rId9"/>
    <p:sldId id="268" r:id="rId10"/>
    <p:sldId id="267" r:id="rId11"/>
    <p:sldId id="266" r:id="rId12"/>
    <p:sldId id="26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17671A-8A09-4C02-824A-331F48FC768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AB8AB2B-0CC9-400C-9D9A-58354BC0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2AF9CD5-1B78-4FB1-AB80-DD676AA61D91}"/>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7F0DF57-34C5-4672-B12D-1BC0E3AD67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2A0602-2424-47FB-AE69-82686410161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4029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6D8FC-4A49-42DB-8FF8-2003742FFDD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655510C-AE91-4AE0-871A-595FC9BF7BF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2D060A-4C8A-4BEC-A74E-DE7DF775E97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AD5BA4A2-4C2E-4B6A-949D-6EA3F9440E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8BE88F-EDF9-483A-A92C-7812B0A8810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905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9E4AC3-21F1-47CD-9B56-46C5596B974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4528E2A-0910-48D5-9E7C-A277B5C0FB0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68B71D-49A2-4865-AC94-E83D3D04DBE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F61DAAAF-FCEE-4AC8-B68B-4AB7E96B1A4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EBBE09-303B-4DEE-A154-036E42ED5184}"/>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16213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C03D3-D972-44AD-BEDE-62648B3F7FF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7CD606-B894-42AE-AFC6-2FB2A89DA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22B2B92-194A-4AD0-90E1-BC9492E6718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63254553-8041-4131-B4BF-637E9A09FD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D5EE14A-1DFA-419B-A1A1-7AA96EA89026}"/>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82744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D298C-57FD-4993-91EA-D7B57934D9A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79F046A-D751-472C-AD97-462010A59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F4C4CE4-1270-48FE-B8F5-0259912490E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B610466-98AD-46F1-8ECF-EB3C3B5914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C55EAB-FE88-49C6-93E3-69F9B2042288}"/>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85259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E4762-48AA-4B78-91E0-CF61FEC6D8B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905B126-EB3F-4E59-AE42-217A7D42AE3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B0D267-277C-4424-BEFC-D4E43D95B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C83CD6-729D-494F-ABF6-98085F4D243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0AF22D8C-8032-470D-B843-DE3AAB772EC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3FE8B9-9892-4537-B1D0-0C3BC4BF39AA}"/>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6500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776C1-D18A-47F9-93A5-4F76367B339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12B091-8174-430F-8C28-D70F698E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60DE9A8-D4E7-4590-ACC5-7C44068F4D0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73D9BDD-CF9C-4F20-83B5-8B26F8DF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DA52B1E-D24D-4924-BD6E-21EB737D142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B1000A8-A1B3-466C-B14C-710A326684A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8" name="Fußzeilenplatzhalter 7">
            <a:extLst>
              <a:ext uri="{FF2B5EF4-FFF2-40B4-BE49-F238E27FC236}">
                <a16:creationId xmlns:a16="http://schemas.microsoft.com/office/drawing/2014/main" id="{93AF3DE1-4343-4D59-AD9E-26281BC9CE7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E067C6D-ECF0-424F-B65F-B24ED01D2821}"/>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78083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7AF5A-A6A5-4946-A027-0AC6C02CE5B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19570FB-D30D-4CE5-B6F1-C183504E99D7}"/>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4" name="Fußzeilenplatzhalter 3">
            <a:extLst>
              <a:ext uri="{FF2B5EF4-FFF2-40B4-BE49-F238E27FC236}">
                <a16:creationId xmlns:a16="http://schemas.microsoft.com/office/drawing/2014/main" id="{2CC95D4F-2940-45CC-BF13-C53B6E9FF7C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0959901-C4C0-4EBE-8227-F4A340F0C44C}"/>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55405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86CDC7-6DF4-4FDB-B1E8-65735535EC2C}"/>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3" name="Fußzeilenplatzhalter 2">
            <a:extLst>
              <a:ext uri="{FF2B5EF4-FFF2-40B4-BE49-F238E27FC236}">
                <a16:creationId xmlns:a16="http://schemas.microsoft.com/office/drawing/2014/main" id="{92144A5D-E668-4EBE-9B59-3ACE60DD4F9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3378C5E-1FC4-4900-860F-AA6C4B47DBE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4030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DC1BB-39F6-4C82-AEAD-89E21991469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DC8BEA2-ECE0-4EBD-A2CE-4CB6E5785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4E3285B-D9F2-432D-A12A-CB212C3D2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8A945B6-1575-461B-B96A-EA2B67ADA333}"/>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374846BD-75F6-4D4D-BE0C-20E96FAC82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3B1A484-E67A-4923-AB60-89A4D4E4EFA3}"/>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0888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20DF31-418A-46C5-B474-CED524F79A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2D202F-8979-4DA7-A120-3EFD8C07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949340E-E184-4C45-82CE-9D62709D9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4147DD-80EF-46A0-B75D-B073F9264EBF}"/>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85EA0B64-3DAF-4767-956C-61D185F77BA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BAEF87-C72F-44B1-B359-A328FF8C28A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10486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994B21-CB74-4D88-AF00-931F909E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1F988F3-E9DE-4D68-90F9-CDDD30D21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3DD2A6-C655-4A23-ADB7-FB86EAADA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CC8BB408-7E01-4495-BA8E-5A595BE67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F86173C-B585-4836-AEC4-F7F9AE471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27C7D-5A21-4159-936C-62BA259EE0FF}" type="slidenum">
              <a:rPr lang="de-DE" smtClean="0"/>
              <a:t>‹Nr.›</a:t>
            </a:fld>
            <a:endParaRPr lang="de-DE"/>
          </a:p>
        </p:txBody>
      </p:sp>
    </p:spTree>
    <p:extLst>
      <p:ext uri="{BB962C8B-B14F-4D97-AF65-F5344CB8AC3E}">
        <p14:creationId xmlns:p14="http://schemas.microsoft.com/office/powerpoint/2010/main" val="12371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a:extLst>
              <a:ext uri="{FF2B5EF4-FFF2-40B4-BE49-F238E27FC236}">
                <a16:creationId xmlns:a16="http://schemas.microsoft.com/office/drawing/2014/main" id="{8E1F9A66-E555-4419-AE1D-F5E1E7910DDC}"/>
              </a:ext>
            </a:extLst>
          </p:cNvPr>
          <p:cNvGrpSpPr/>
          <p:nvPr/>
        </p:nvGrpSpPr>
        <p:grpSpPr>
          <a:xfrm>
            <a:off x="845617" y="-1343739"/>
            <a:ext cx="10279583" cy="8477963"/>
            <a:chOff x="1681237" y="-981788"/>
            <a:chExt cx="10163175" cy="8372410"/>
          </a:xfrm>
        </p:grpSpPr>
        <p:pic>
          <p:nvPicPr>
            <p:cNvPr id="5" name="Grafik 4">
              <a:extLst>
                <a:ext uri="{FF2B5EF4-FFF2-40B4-BE49-F238E27FC236}">
                  <a16:creationId xmlns:a16="http://schemas.microsoft.com/office/drawing/2014/main" id="{17C19B36-8B37-4B19-97DD-94011B4D3B9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681237" y="-981788"/>
              <a:ext cx="10163175" cy="8372410"/>
            </a:xfrm>
            <a:prstGeom prst="rect">
              <a:avLst/>
            </a:prstGeom>
          </p:spPr>
        </p:pic>
        <p:sp>
          <p:nvSpPr>
            <p:cNvPr id="6" name="Rechteck 5">
              <a:extLst>
                <a:ext uri="{FF2B5EF4-FFF2-40B4-BE49-F238E27FC236}">
                  <a16:creationId xmlns:a16="http://schemas.microsoft.com/office/drawing/2014/main" id="{68F72DB1-4AED-4899-B2AC-411B11C88551}"/>
                </a:ext>
              </a:extLst>
            </p:cNvPr>
            <p:cNvSpPr/>
            <p:nvPr/>
          </p:nvSpPr>
          <p:spPr>
            <a:xfrm>
              <a:off x="3021448" y="0"/>
              <a:ext cx="4876800" cy="2000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solidFill>
                    <a:schemeClr val="bg1"/>
                  </a:solidFill>
                </a:ln>
                <a:solidFill>
                  <a:schemeClr val="bg1"/>
                </a:solidFill>
              </a:endParaRPr>
            </a:p>
          </p:txBody>
        </p:sp>
      </p:grpSp>
      <p:sp>
        <p:nvSpPr>
          <p:cNvPr id="2" name="Titel 1">
            <a:extLst>
              <a:ext uri="{FF2B5EF4-FFF2-40B4-BE49-F238E27FC236}">
                <a16:creationId xmlns:a16="http://schemas.microsoft.com/office/drawing/2014/main" id="{DCC74F25-DDA2-4BC0-8230-B54154A83864}"/>
              </a:ext>
            </a:extLst>
          </p:cNvPr>
          <p:cNvSpPr>
            <a:spLocks noGrp="1"/>
          </p:cNvSpPr>
          <p:nvPr>
            <p:ph type="ctrTitle"/>
          </p:nvPr>
        </p:nvSpPr>
        <p:spPr>
          <a:xfrm>
            <a:off x="1720411" y="-176832"/>
            <a:ext cx="9144000" cy="2387600"/>
          </a:xfrm>
        </p:spPr>
        <p:txBody>
          <a:bodyPr>
            <a:normAutofit fontScale="90000"/>
          </a:bodyPr>
          <a:lstStyle/>
          <a:p>
            <a:r>
              <a:rPr lang="de-DE" b="1" dirty="0"/>
              <a:t>Die Ordnung im Periodensystem der Elemente (PSE)</a:t>
            </a:r>
          </a:p>
        </p:txBody>
      </p:sp>
      <p:pic>
        <p:nvPicPr>
          <p:cNvPr id="7" name="Grafik 6">
            <a:extLst>
              <a:ext uri="{FF2B5EF4-FFF2-40B4-BE49-F238E27FC236}">
                <a16:creationId xmlns:a16="http://schemas.microsoft.com/office/drawing/2014/main" id="{1B6563E7-4485-4A52-B356-A475F092B2BD}"/>
              </a:ext>
            </a:extLst>
          </p:cNvPr>
          <p:cNvPicPr>
            <a:picLocks noChangeAspect="1"/>
          </p:cNvPicPr>
          <p:nvPr/>
        </p:nvPicPr>
        <p:blipFill>
          <a:blip r:embed="rId3"/>
          <a:stretch>
            <a:fillRect/>
          </a:stretch>
        </p:blipFill>
        <p:spPr>
          <a:xfrm rot="20438788">
            <a:off x="2400589" y="3042831"/>
            <a:ext cx="919163" cy="1203268"/>
          </a:xfrm>
          <a:prstGeom prst="rect">
            <a:avLst/>
          </a:prstGeom>
        </p:spPr>
      </p:pic>
      <p:pic>
        <p:nvPicPr>
          <p:cNvPr id="8" name="Grafik 7">
            <a:extLst>
              <a:ext uri="{FF2B5EF4-FFF2-40B4-BE49-F238E27FC236}">
                <a16:creationId xmlns:a16="http://schemas.microsoft.com/office/drawing/2014/main" id="{AEEFA134-9A6F-4B40-8422-E8E0F232DA47}"/>
              </a:ext>
            </a:extLst>
          </p:cNvPr>
          <p:cNvPicPr>
            <a:picLocks noChangeAspect="1"/>
          </p:cNvPicPr>
          <p:nvPr/>
        </p:nvPicPr>
        <p:blipFill>
          <a:blip r:embed="rId4"/>
          <a:stretch>
            <a:fillRect/>
          </a:stretch>
        </p:blipFill>
        <p:spPr>
          <a:xfrm>
            <a:off x="5680903" y="4647233"/>
            <a:ext cx="1041331" cy="1292687"/>
          </a:xfrm>
          <a:prstGeom prst="rect">
            <a:avLst/>
          </a:prstGeom>
        </p:spPr>
      </p:pic>
      <p:pic>
        <p:nvPicPr>
          <p:cNvPr id="9" name="Grafik 8">
            <a:extLst>
              <a:ext uri="{FF2B5EF4-FFF2-40B4-BE49-F238E27FC236}">
                <a16:creationId xmlns:a16="http://schemas.microsoft.com/office/drawing/2014/main" id="{47C828D8-DAB3-47A0-A37B-9E7A319100A5}"/>
              </a:ext>
            </a:extLst>
          </p:cNvPr>
          <p:cNvPicPr>
            <a:picLocks noChangeAspect="1"/>
          </p:cNvPicPr>
          <p:nvPr/>
        </p:nvPicPr>
        <p:blipFill>
          <a:blip r:embed="rId5"/>
          <a:stretch>
            <a:fillRect/>
          </a:stretch>
        </p:blipFill>
        <p:spPr>
          <a:xfrm rot="20434546">
            <a:off x="9124950" y="3429000"/>
            <a:ext cx="971551" cy="1273067"/>
          </a:xfrm>
          <a:prstGeom prst="rect">
            <a:avLst/>
          </a:prstGeom>
        </p:spPr>
      </p:pic>
      <p:pic>
        <p:nvPicPr>
          <p:cNvPr id="11" name="Grafik 10">
            <a:extLst>
              <a:ext uri="{FF2B5EF4-FFF2-40B4-BE49-F238E27FC236}">
                <a16:creationId xmlns:a16="http://schemas.microsoft.com/office/drawing/2014/main" id="{DCECD795-8819-47C4-98E3-9202CEBCAC03}"/>
              </a:ext>
            </a:extLst>
          </p:cNvPr>
          <p:cNvPicPr>
            <a:picLocks noChangeAspect="1"/>
          </p:cNvPicPr>
          <p:nvPr/>
        </p:nvPicPr>
        <p:blipFill>
          <a:blip r:embed="rId6"/>
          <a:stretch>
            <a:fillRect/>
          </a:stretch>
        </p:blipFill>
        <p:spPr>
          <a:xfrm rot="1482691">
            <a:off x="10350482" y="5250126"/>
            <a:ext cx="971551" cy="1231788"/>
          </a:xfrm>
          <a:prstGeom prst="rect">
            <a:avLst/>
          </a:prstGeom>
        </p:spPr>
      </p:pic>
      <p:pic>
        <p:nvPicPr>
          <p:cNvPr id="12" name="Grafik 11">
            <a:extLst>
              <a:ext uri="{FF2B5EF4-FFF2-40B4-BE49-F238E27FC236}">
                <a16:creationId xmlns:a16="http://schemas.microsoft.com/office/drawing/2014/main" id="{957AB62C-BD08-42F8-84F3-53F109E1D3AE}"/>
              </a:ext>
            </a:extLst>
          </p:cNvPr>
          <p:cNvPicPr>
            <a:picLocks noChangeAspect="1"/>
          </p:cNvPicPr>
          <p:nvPr/>
        </p:nvPicPr>
        <p:blipFill>
          <a:blip r:embed="rId7"/>
          <a:stretch>
            <a:fillRect/>
          </a:stretch>
        </p:blipFill>
        <p:spPr>
          <a:xfrm rot="744939">
            <a:off x="3486166" y="5042653"/>
            <a:ext cx="1075888" cy="1326928"/>
          </a:xfrm>
          <a:prstGeom prst="rect">
            <a:avLst/>
          </a:prstGeom>
        </p:spPr>
      </p:pic>
      <p:pic>
        <p:nvPicPr>
          <p:cNvPr id="13" name="Grafik 12">
            <a:extLst>
              <a:ext uri="{FF2B5EF4-FFF2-40B4-BE49-F238E27FC236}">
                <a16:creationId xmlns:a16="http://schemas.microsoft.com/office/drawing/2014/main" id="{EF965C70-8F18-422F-85E9-FE57149FF9ED}"/>
              </a:ext>
            </a:extLst>
          </p:cNvPr>
          <p:cNvPicPr>
            <a:picLocks noChangeAspect="1"/>
          </p:cNvPicPr>
          <p:nvPr/>
        </p:nvPicPr>
        <p:blipFill>
          <a:blip r:embed="rId8"/>
          <a:stretch>
            <a:fillRect/>
          </a:stretch>
        </p:blipFill>
        <p:spPr>
          <a:xfrm rot="20720689">
            <a:off x="10370260" y="1712217"/>
            <a:ext cx="988302" cy="1273067"/>
          </a:xfrm>
          <a:prstGeom prst="rect">
            <a:avLst/>
          </a:prstGeom>
        </p:spPr>
      </p:pic>
      <p:pic>
        <p:nvPicPr>
          <p:cNvPr id="14" name="Grafik 13">
            <a:extLst>
              <a:ext uri="{FF2B5EF4-FFF2-40B4-BE49-F238E27FC236}">
                <a16:creationId xmlns:a16="http://schemas.microsoft.com/office/drawing/2014/main" id="{BFD173CC-45AC-4CDC-B1D5-DE8ACF36AA58}"/>
              </a:ext>
            </a:extLst>
          </p:cNvPr>
          <p:cNvPicPr>
            <a:picLocks noChangeAspect="1"/>
          </p:cNvPicPr>
          <p:nvPr/>
        </p:nvPicPr>
        <p:blipFill>
          <a:blip r:embed="rId9"/>
          <a:stretch>
            <a:fillRect/>
          </a:stretch>
        </p:blipFill>
        <p:spPr>
          <a:xfrm rot="1538438">
            <a:off x="1049821" y="4968418"/>
            <a:ext cx="895350" cy="1173217"/>
          </a:xfrm>
          <a:prstGeom prst="rect">
            <a:avLst/>
          </a:prstGeom>
        </p:spPr>
      </p:pic>
      <p:pic>
        <p:nvPicPr>
          <p:cNvPr id="15" name="Grafik 14">
            <a:extLst>
              <a:ext uri="{FF2B5EF4-FFF2-40B4-BE49-F238E27FC236}">
                <a16:creationId xmlns:a16="http://schemas.microsoft.com/office/drawing/2014/main" id="{39C95F3F-A860-49EF-A0B2-510DC7C73023}"/>
              </a:ext>
            </a:extLst>
          </p:cNvPr>
          <p:cNvPicPr>
            <a:picLocks noChangeAspect="1"/>
          </p:cNvPicPr>
          <p:nvPr/>
        </p:nvPicPr>
        <p:blipFill>
          <a:blip r:embed="rId10"/>
          <a:stretch>
            <a:fillRect/>
          </a:stretch>
        </p:blipFill>
        <p:spPr>
          <a:xfrm rot="429472">
            <a:off x="6823342" y="2681918"/>
            <a:ext cx="1072480" cy="1280057"/>
          </a:xfrm>
          <a:prstGeom prst="rect">
            <a:avLst/>
          </a:prstGeom>
        </p:spPr>
      </p:pic>
      <p:pic>
        <p:nvPicPr>
          <p:cNvPr id="16" name="Grafik 15">
            <a:extLst>
              <a:ext uri="{FF2B5EF4-FFF2-40B4-BE49-F238E27FC236}">
                <a16:creationId xmlns:a16="http://schemas.microsoft.com/office/drawing/2014/main" id="{A05E7ED9-34DD-453A-B1A5-DA33668F5145}"/>
              </a:ext>
            </a:extLst>
          </p:cNvPr>
          <p:cNvPicPr>
            <a:picLocks noChangeAspect="1"/>
          </p:cNvPicPr>
          <p:nvPr/>
        </p:nvPicPr>
        <p:blipFill>
          <a:blip r:embed="rId11"/>
          <a:stretch>
            <a:fillRect/>
          </a:stretch>
        </p:blipFill>
        <p:spPr>
          <a:xfrm rot="836651">
            <a:off x="886829" y="1625537"/>
            <a:ext cx="957528" cy="1196910"/>
          </a:xfrm>
          <a:prstGeom prst="rect">
            <a:avLst/>
          </a:prstGeom>
        </p:spPr>
      </p:pic>
      <p:pic>
        <p:nvPicPr>
          <p:cNvPr id="18" name="Grafik 17">
            <a:extLst>
              <a:ext uri="{FF2B5EF4-FFF2-40B4-BE49-F238E27FC236}">
                <a16:creationId xmlns:a16="http://schemas.microsoft.com/office/drawing/2014/main" id="{707B4D41-AB96-4C54-B7E7-36E0143AA764}"/>
              </a:ext>
            </a:extLst>
          </p:cNvPr>
          <p:cNvPicPr>
            <a:picLocks noChangeAspect="1"/>
          </p:cNvPicPr>
          <p:nvPr/>
        </p:nvPicPr>
        <p:blipFill>
          <a:blip r:embed="rId12"/>
          <a:stretch>
            <a:fillRect/>
          </a:stretch>
        </p:blipFill>
        <p:spPr>
          <a:xfrm rot="20830540">
            <a:off x="7851056" y="5143701"/>
            <a:ext cx="968375" cy="1162050"/>
          </a:xfrm>
          <a:prstGeom prst="rect">
            <a:avLst/>
          </a:prstGeom>
        </p:spPr>
      </p:pic>
      <p:pic>
        <p:nvPicPr>
          <p:cNvPr id="19" name="Grafik 18">
            <a:extLst>
              <a:ext uri="{FF2B5EF4-FFF2-40B4-BE49-F238E27FC236}">
                <a16:creationId xmlns:a16="http://schemas.microsoft.com/office/drawing/2014/main" id="{49F7F0CF-9365-4F3C-9883-F53F14E591E5}"/>
              </a:ext>
            </a:extLst>
          </p:cNvPr>
          <p:cNvPicPr>
            <a:picLocks noChangeAspect="1"/>
          </p:cNvPicPr>
          <p:nvPr/>
        </p:nvPicPr>
        <p:blipFill>
          <a:blip r:embed="rId13"/>
          <a:stretch>
            <a:fillRect/>
          </a:stretch>
        </p:blipFill>
        <p:spPr>
          <a:xfrm>
            <a:off x="4462680" y="2445883"/>
            <a:ext cx="981549" cy="1274292"/>
          </a:xfrm>
          <a:prstGeom prst="rect">
            <a:avLst/>
          </a:prstGeom>
        </p:spPr>
      </p:pic>
    </p:spTree>
    <p:extLst>
      <p:ext uri="{BB962C8B-B14F-4D97-AF65-F5344CB8AC3E}">
        <p14:creationId xmlns:p14="http://schemas.microsoft.com/office/powerpoint/2010/main" val="177488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0D28E4D-895D-4FB4-A8C7-8E5D3A09EB9B}"/>
              </a:ext>
            </a:extLst>
          </p:cNvPr>
          <p:cNvSpPr txBox="1"/>
          <p:nvPr/>
        </p:nvSpPr>
        <p:spPr>
          <a:xfrm>
            <a:off x="949234" y="618309"/>
            <a:ext cx="7384869" cy="400110"/>
          </a:xfrm>
          <a:prstGeom prst="rect">
            <a:avLst/>
          </a:prstGeom>
          <a:noFill/>
        </p:spPr>
        <p:txBody>
          <a:bodyPr wrap="square" rtlCol="0">
            <a:spAutoFit/>
          </a:bodyPr>
          <a:lstStyle/>
          <a:p>
            <a:r>
              <a:rPr lang="de-DE" sz="2000" b="1" dirty="0"/>
              <a:t>Kurzschreibweise für das Schalenmodell:</a:t>
            </a:r>
          </a:p>
        </p:txBody>
      </p:sp>
      <p:sp>
        <p:nvSpPr>
          <p:cNvPr id="3" name="Textfeld 2">
            <a:extLst>
              <a:ext uri="{FF2B5EF4-FFF2-40B4-BE49-F238E27FC236}">
                <a16:creationId xmlns:a16="http://schemas.microsoft.com/office/drawing/2014/main" id="{4518BEC1-BB22-4294-892C-09F0517AB881}"/>
              </a:ext>
            </a:extLst>
          </p:cNvPr>
          <p:cNvSpPr txBox="1"/>
          <p:nvPr/>
        </p:nvSpPr>
        <p:spPr>
          <a:xfrm>
            <a:off x="2751910" y="1226123"/>
            <a:ext cx="2272936" cy="369332"/>
          </a:xfrm>
          <a:prstGeom prst="rect">
            <a:avLst/>
          </a:prstGeom>
          <a:noFill/>
        </p:spPr>
        <p:txBody>
          <a:bodyPr wrap="square" rtlCol="0">
            <a:spAutoFit/>
          </a:bodyPr>
          <a:lstStyle/>
          <a:p>
            <a:r>
              <a:rPr lang="de-DE" dirty="0"/>
              <a:t>13p+ ) 2e- ) 8e- ) 3e-</a:t>
            </a:r>
          </a:p>
        </p:txBody>
      </p:sp>
      <p:sp>
        <p:nvSpPr>
          <p:cNvPr id="4" name="Textfeld 3">
            <a:extLst>
              <a:ext uri="{FF2B5EF4-FFF2-40B4-BE49-F238E27FC236}">
                <a16:creationId xmlns:a16="http://schemas.microsoft.com/office/drawing/2014/main" id="{285FC0DB-516B-4DAE-8455-DFE997891F42}"/>
              </a:ext>
            </a:extLst>
          </p:cNvPr>
          <p:cNvSpPr txBox="1"/>
          <p:nvPr/>
        </p:nvSpPr>
        <p:spPr>
          <a:xfrm>
            <a:off x="2804160" y="1737900"/>
            <a:ext cx="600891" cy="338554"/>
          </a:xfrm>
          <a:prstGeom prst="rect">
            <a:avLst/>
          </a:prstGeom>
          <a:noFill/>
        </p:spPr>
        <p:txBody>
          <a:bodyPr wrap="square" rtlCol="0">
            <a:spAutoFit/>
          </a:bodyPr>
          <a:lstStyle/>
          <a:p>
            <a:r>
              <a:rPr lang="de-DE" sz="1600" dirty="0"/>
              <a:t>Kern</a:t>
            </a:r>
          </a:p>
        </p:txBody>
      </p:sp>
      <p:sp>
        <p:nvSpPr>
          <p:cNvPr id="5" name="Textfeld 4">
            <a:extLst>
              <a:ext uri="{FF2B5EF4-FFF2-40B4-BE49-F238E27FC236}">
                <a16:creationId xmlns:a16="http://schemas.microsoft.com/office/drawing/2014/main" id="{6C1DDC5A-6618-421F-852C-FAF8B7674E17}"/>
              </a:ext>
            </a:extLst>
          </p:cNvPr>
          <p:cNvSpPr txBox="1"/>
          <p:nvPr/>
        </p:nvSpPr>
        <p:spPr>
          <a:xfrm>
            <a:off x="3335383" y="1751503"/>
            <a:ext cx="722812" cy="584775"/>
          </a:xfrm>
          <a:prstGeom prst="rect">
            <a:avLst/>
          </a:prstGeom>
          <a:noFill/>
        </p:spPr>
        <p:txBody>
          <a:bodyPr wrap="square" rtlCol="0">
            <a:spAutoFit/>
          </a:bodyPr>
          <a:lstStyle/>
          <a:p>
            <a:pPr algn="ctr"/>
            <a:r>
              <a:rPr lang="de-DE" sz="1600" dirty="0"/>
              <a:t>K-Schale</a:t>
            </a:r>
          </a:p>
        </p:txBody>
      </p:sp>
      <p:sp>
        <p:nvSpPr>
          <p:cNvPr id="6" name="Textfeld 5">
            <a:extLst>
              <a:ext uri="{FF2B5EF4-FFF2-40B4-BE49-F238E27FC236}">
                <a16:creationId xmlns:a16="http://schemas.microsoft.com/office/drawing/2014/main" id="{3B73912B-9CC1-4F78-B2D8-7BB11D7B0F14}"/>
              </a:ext>
            </a:extLst>
          </p:cNvPr>
          <p:cNvSpPr txBox="1"/>
          <p:nvPr/>
        </p:nvSpPr>
        <p:spPr>
          <a:xfrm>
            <a:off x="3766454" y="2076454"/>
            <a:ext cx="722812" cy="584775"/>
          </a:xfrm>
          <a:prstGeom prst="rect">
            <a:avLst/>
          </a:prstGeom>
          <a:noFill/>
        </p:spPr>
        <p:txBody>
          <a:bodyPr wrap="square" rtlCol="0">
            <a:spAutoFit/>
          </a:bodyPr>
          <a:lstStyle/>
          <a:p>
            <a:pPr algn="ctr"/>
            <a:r>
              <a:rPr lang="de-DE" sz="1600" dirty="0"/>
              <a:t>L-Schale</a:t>
            </a:r>
          </a:p>
        </p:txBody>
      </p:sp>
      <p:sp>
        <p:nvSpPr>
          <p:cNvPr id="7" name="Textfeld 6">
            <a:extLst>
              <a:ext uri="{FF2B5EF4-FFF2-40B4-BE49-F238E27FC236}">
                <a16:creationId xmlns:a16="http://schemas.microsoft.com/office/drawing/2014/main" id="{226D3EAF-2859-4C09-8D50-CB91EB02B53B}"/>
              </a:ext>
            </a:extLst>
          </p:cNvPr>
          <p:cNvSpPr txBox="1"/>
          <p:nvPr/>
        </p:nvSpPr>
        <p:spPr>
          <a:xfrm>
            <a:off x="4284618" y="1740281"/>
            <a:ext cx="722812" cy="584775"/>
          </a:xfrm>
          <a:prstGeom prst="rect">
            <a:avLst/>
          </a:prstGeom>
          <a:noFill/>
        </p:spPr>
        <p:txBody>
          <a:bodyPr wrap="square" rtlCol="0">
            <a:spAutoFit/>
          </a:bodyPr>
          <a:lstStyle/>
          <a:p>
            <a:pPr algn="ctr"/>
            <a:r>
              <a:rPr lang="de-DE" sz="1600" dirty="0"/>
              <a:t>M-Schale</a:t>
            </a:r>
          </a:p>
        </p:txBody>
      </p:sp>
      <p:cxnSp>
        <p:nvCxnSpPr>
          <p:cNvPr id="9" name="Gerade Verbindung mit Pfeil 8">
            <a:extLst>
              <a:ext uri="{FF2B5EF4-FFF2-40B4-BE49-F238E27FC236}">
                <a16:creationId xmlns:a16="http://schemas.microsoft.com/office/drawing/2014/main" id="{12BDC229-2633-46D1-817F-983AD4DFD3FA}"/>
              </a:ext>
            </a:extLst>
          </p:cNvPr>
          <p:cNvCxnSpPr>
            <a:cxnSpLocks/>
          </p:cNvCxnSpPr>
          <p:nvPr/>
        </p:nvCxnSpPr>
        <p:spPr>
          <a:xfrm flipH="1" flipV="1">
            <a:off x="3108959"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C7E3473-1D9E-4306-911E-B850E8F40B2B}"/>
              </a:ext>
            </a:extLst>
          </p:cNvPr>
          <p:cNvCxnSpPr>
            <a:cxnSpLocks/>
          </p:cNvCxnSpPr>
          <p:nvPr/>
        </p:nvCxnSpPr>
        <p:spPr>
          <a:xfrm flipH="1" flipV="1">
            <a:off x="3653244"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8BEECD97-0E62-4A52-95C3-B434F10B14CE}"/>
              </a:ext>
            </a:extLst>
          </p:cNvPr>
          <p:cNvCxnSpPr>
            <a:cxnSpLocks/>
            <a:stCxn id="6" idx="0"/>
          </p:cNvCxnSpPr>
          <p:nvPr/>
        </p:nvCxnSpPr>
        <p:spPr>
          <a:xfrm flipV="1">
            <a:off x="4127860" y="1602256"/>
            <a:ext cx="0" cy="4741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C5BF5B0-BB9B-45F3-A8FF-491D64339AE7}"/>
              </a:ext>
            </a:extLst>
          </p:cNvPr>
          <p:cNvCxnSpPr>
            <a:cxnSpLocks/>
          </p:cNvCxnSpPr>
          <p:nvPr/>
        </p:nvCxnSpPr>
        <p:spPr>
          <a:xfrm flipH="1" flipV="1">
            <a:off x="4602479"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EC3D6F65-B6B4-4C8C-894C-60BE86E3F22F}"/>
              </a:ext>
            </a:extLst>
          </p:cNvPr>
          <p:cNvSpPr txBox="1"/>
          <p:nvPr/>
        </p:nvSpPr>
        <p:spPr>
          <a:xfrm>
            <a:off x="949234" y="1232924"/>
            <a:ext cx="1811383" cy="369332"/>
          </a:xfrm>
          <a:prstGeom prst="rect">
            <a:avLst/>
          </a:prstGeom>
          <a:noFill/>
        </p:spPr>
        <p:txBody>
          <a:bodyPr wrap="square">
            <a:spAutoFit/>
          </a:bodyPr>
          <a:lstStyle/>
          <a:p>
            <a:r>
              <a:rPr lang="de-DE" dirty="0"/>
              <a:t>Bsp. Aluminium: </a:t>
            </a:r>
          </a:p>
        </p:txBody>
      </p:sp>
      <p:sp>
        <p:nvSpPr>
          <p:cNvPr id="17" name="Textfeld 16">
            <a:extLst>
              <a:ext uri="{FF2B5EF4-FFF2-40B4-BE49-F238E27FC236}">
                <a16:creationId xmlns:a16="http://schemas.microsoft.com/office/drawing/2014/main" id="{86B588B4-8F37-441A-8DE0-7D232670040D}"/>
              </a:ext>
            </a:extLst>
          </p:cNvPr>
          <p:cNvSpPr txBox="1"/>
          <p:nvPr/>
        </p:nvSpPr>
        <p:spPr>
          <a:xfrm>
            <a:off x="949234" y="3228945"/>
            <a:ext cx="7384869" cy="400110"/>
          </a:xfrm>
          <a:prstGeom prst="rect">
            <a:avLst/>
          </a:prstGeom>
          <a:noFill/>
        </p:spPr>
        <p:txBody>
          <a:bodyPr wrap="square" rtlCol="0">
            <a:spAutoFit/>
          </a:bodyPr>
          <a:lstStyle/>
          <a:p>
            <a:r>
              <a:rPr lang="de-DE" sz="2000" b="1" dirty="0"/>
              <a:t>Punkt-Strich-Schreibweise für die Außenelektronen:</a:t>
            </a:r>
          </a:p>
        </p:txBody>
      </p:sp>
      <p:sp>
        <p:nvSpPr>
          <p:cNvPr id="20" name="Textfeld 19">
            <a:extLst>
              <a:ext uri="{FF2B5EF4-FFF2-40B4-BE49-F238E27FC236}">
                <a16:creationId xmlns:a16="http://schemas.microsoft.com/office/drawing/2014/main" id="{A07EB85D-0809-4BD9-A8E3-3ACE3034BF24}"/>
              </a:ext>
            </a:extLst>
          </p:cNvPr>
          <p:cNvSpPr txBox="1"/>
          <p:nvPr/>
        </p:nvSpPr>
        <p:spPr>
          <a:xfrm>
            <a:off x="1611085" y="4367642"/>
            <a:ext cx="348343" cy="369332"/>
          </a:xfrm>
          <a:prstGeom prst="rect">
            <a:avLst/>
          </a:prstGeom>
          <a:noFill/>
        </p:spPr>
        <p:txBody>
          <a:bodyPr wrap="square" rtlCol="0">
            <a:spAutoFit/>
          </a:bodyPr>
          <a:lstStyle/>
          <a:p>
            <a:r>
              <a:rPr lang="de-DE" dirty="0"/>
              <a:t>B</a:t>
            </a:r>
          </a:p>
        </p:txBody>
      </p:sp>
      <p:sp>
        <p:nvSpPr>
          <p:cNvPr id="21" name="Textfeld 20">
            <a:extLst>
              <a:ext uri="{FF2B5EF4-FFF2-40B4-BE49-F238E27FC236}">
                <a16:creationId xmlns:a16="http://schemas.microsoft.com/office/drawing/2014/main" id="{274A5E5D-4B9E-442E-9240-33C2E7F4E2BC}"/>
              </a:ext>
            </a:extLst>
          </p:cNvPr>
          <p:cNvSpPr txBox="1"/>
          <p:nvPr/>
        </p:nvSpPr>
        <p:spPr>
          <a:xfrm>
            <a:off x="2734494" y="4383961"/>
            <a:ext cx="348343" cy="369332"/>
          </a:xfrm>
          <a:prstGeom prst="rect">
            <a:avLst/>
          </a:prstGeom>
          <a:noFill/>
        </p:spPr>
        <p:txBody>
          <a:bodyPr wrap="square" rtlCol="0">
            <a:spAutoFit/>
          </a:bodyPr>
          <a:lstStyle/>
          <a:p>
            <a:r>
              <a:rPr lang="de-DE" dirty="0"/>
              <a:t>C</a:t>
            </a:r>
          </a:p>
        </p:txBody>
      </p:sp>
      <p:sp>
        <p:nvSpPr>
          <p:cNvPr id="22" name="Textfeld 21">
            <a:extLst>
              <a:ext uri="{FF2B5EF4-FFF2-40B4-BE49-F238E27FC236}">
                <a16:creationId xmlns:a16="http://schemas.microsoft.com/office/drawing/2014/main" id="{3A7D1E42-1374-459E-9340-A594842F93B6}"/>
              </a:ext>
            </a:extLst>
          </p:cNvPr>
          <p:cNvSpPr txBox="1"/>
          <p:nvPr/>
        </p:nvSpPr>
        <p:spPr>
          <a:xfrm>
            <a:off x="3923214" y="4367642"/>
            <a:ext cx="348343" cy="369332"/>
          </a:xfrm>
          <a:prstGeom prst="rect">
            <a:avLst/>
          </a:prstGeom>
          <a:noFill/>
        </p:spPr>
        <p:txBody>
          <a:bodyPr wrap="square" rtlCol="0">
            <a:spAutoFit/>
          </a:bodyPr>
          <a:lstStyle/>
          <a:p>
            <a:r>
              <a:rPr lang="de-DE" dirty="0"/>
              <a:t>N</a:t>
            </a:r>
          </a:p>
        </p:txBody>
      </p:sp>
      <p:sp>
        <p:nvSpPr>
          <p:cNvPr id="23" name="Textfeld 22">
            <a:extLst>
              <a:ext uri="{FF2B5EF4-FFF2-40B4-BE49-F238E27FC236}">
                <a16:creationId xmlns:a16="http://schemas.microsoft.com/office/drawing/2014/main" id="{9B6D881A-C8FB-4911-A99D-9C4B61E5FC09}"/>
              </a:ext>
            </a:extLst>
          </p:cNvPr>
          <p:cNvSpPr txBox="1"/>
          <p:nvPr/>
        </p:nvSpPr>
        <p:spPr>
          <a:xfrm>
            <a:off x="6224489" y="4361099"/>
            <a:ext cx="348343" cy="369332"/>
          </a:xfrm>
          <a:prstGeom prst="rect">
            <a:avLst/>
          </a:prstGeom>
          <a:noFill/>
        </p:spPr>
        <p:txBody>
          <a:bodyPr wrap="square" rtlCol="0">
            <a:spAutoFit/>
          </a:bodyPr>
          <a:lstStyle/>
          <a:p>
            <a:r>
              <a:rPr lang="de-DE" dirty="0"/>
              <a:t>O</a:t>
            </a:r>
          </a:p>
        </p:txBody>
      </p:sp>
      <p:sp>
        <p:nvSpPr>
          <p:cNvPr id="24" name="Ellipse 23">
            <a:extLst>
              <a:ext uri="{FF2B5EF4-FFF2-40B4-BE49-F238E27FC236}">
                <a16:creationId xmlns:a16="http://schemas.microsoft.com/office/drawing/2014/main" id="{6E23ACA7-F798-4584-A529-AD4802BCC1E7}"/>
              </a:ext>
            </a:extLst>
          </p:cNvPr>
          <p:cNvSpPr/>
          <p:nvPr/>
        </p:nvSpPr>
        <p:spPr>
          <a:xfrm>
            <a:off x="1728646" y="436764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760E7B0B-C894-4B75-A497-480D755803AF}"/>
              </a:ext>
            </a:extLst>
          </p:cNvPr>
          <p:cNvSpPr/>
          <p:nvPr/>
        </p:nvSpPr>
        <p:spPr>
          <a:xfrm>
            <a:off x="1894117" y="4529448"/>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41116A6F-BF5F-4DA0-8D2D-D1B1E41DC80B}"/>
              </a:ext>
            </a:extLst>
          </p:cNvPr>
          <p:cNvSpPr/>
          <p:nvPr/>
        </p:nvSpPr>
        <p:spPr>
          <a:xfrm>
            <a:off x="1582780" y="452944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36287F5A-E475-4DAF-A6B1-FA26001828D5}"/>
              </a:ext>
            </a:extLst>
          </p:cNvPr>
          <p:cNvSpPr/>
          <p:nvPr/>
        </p:nvSpPr>
        <p:spPr>
          <a:xfrm>
            <a:off x="2848785" y="438396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4B56A99-CA23-4671-BA8F-866650C56E6B}"/>
              </a:ext>
            </a:extLst>
          </p:cNvPr>
          <p:cNvSpPr/>
          <p:nvPr/>
        </p:nvSpPr>
        <p:spPr>
          <a:xfrm>
            <a:off x="3014256" y="454576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9B620F21-7159-43A4-B081-9902CBA89B6E}"/>
              </a:ext>
            </a:extLst>
          </p:cNvPr>
          <p:cNvSpPr/>
          <p:nvPr/>
        </p:nvSpPr>
        <p:spPr>
          <a:xfrm>
            <a:off x="2702919" y="454576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CED23808-FCA5-40A3-B995-F7A2CE523DFD}"/>
              </a:ext>
            </a:extLst>
          </p:cNvPr>
          <p:cNvSpPr/>
          <p:nvPr/>
        </p:nvSpPr>
        <p:spPr>
          <a:xfrm>
            <a:off x="2858584" y="471024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C35EC7D4-AA3D-4626-8EA6-CF0050837B90}"/>
              </a:ext>
            </a:extLst>
          </p:cNvPr>
          <p:cNvSpPr/>
          <p:nvPr/>
        </p:nvSpPr>
        <p:spPr>
          <a:xfrm>
            <a:off x="4199718" y="452290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6E5B0D3C-2B4B-4D7C-8E42-9C15248AAE5F}"/>
              </a:ext>
            </a:extLst>
          </p:cNvPr>
          <p:cNvSpPr/>
          <p:nvPr/>
        </p:nvSpPr>
        <p:spPr>
          <a:xfrm>
            <a:off x="3888381" y="452290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7BE1F55-733E-470E-83FB-2CE327F049B6}"/>
              </a:ext>
            </a:extLst>
          </p:cNvPr>
          <p:cNvSpPr/>
          <p:nvPr/>
        </p:nvSpPr>
        <p:spPr>
          <a:xfrm>
            <a:off x="4044046" y="468738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697D89A1-7FEE-42C4-AA8E-5A2BA9047974}"/>
              </a:ext>
            </a:extLst>
          </p:cNvPr>
          <p:cNvSpPr/>
          <p:nvPr/>
        </p:nvSpPr>
        <p:spPr>
          <a:xfrm>
            <a:off x="3001185" y="453636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E631E4AB-9A6B-4212-B5E4-5E7C8EB447AB}"/>
              </a:ext>
            </a:extLst>
          </p:cNvPr>
          <p:cNvSpPr/>
          <p:nvPr/>
        </p:nvSpPr>
        <p:spPr>
          <a:xfrm>
            <a:off x="4097385" y="436491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1E6D6865-0F47-4607-80D3-69E4013FF610}"/>
              </a:ext>
            </a:extLst>
          </p:cNvPr>
          <p:cNvSpPr/>
          <p:nvPr/>
        </p:nvSpPr>
        <p:spPr>
          <a:xfrm>
            <a:off x="3978737" y="436764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3EC50169-A128-4FD3-94DC-F386C1D62BE8}"/>
              </a:ext>
            </a:extLst>
          </p:cNvPr>
          <p:cNvSpPr txBox="1"/>
          <p:nvPr/>
        </p:nvSpPr>
        <p:spPr>
          <a:xfrm>
            <a:off x="4904014" y="4371515"/>
            <a:ext cx="348343" cy="369332"/>
          </a:xfrm>
          <a:prstGeom prst="rect">
            <a:avLst/>
          </a:prstGeom>
          <a:noFill/>
        </p:spPr>
        <p:txBody>
          <a:bodyPr wrap="square" rtlCol="0">
            <a:spAutoFit/>
          </a:bodyPr>
          <a:lstStyle/>
          <a:p>
            <a:r>
              <a:rPr lang="de-DE" dirty="0"/>
              <a:t>N</a:t>
            </a:r>
          </a:p>
        </p:txBody>
      </p:sp>
      <p:sp>
        <p:nvSpPr>
          <p:cNvPr id="38" name="Ellipse 37">
            <a:extLst>
              <a:ext uri="{FF2B5EF4-FFF2-40B4-BE49-F238E27FC236}">
                <a16:creationId xmlns:a16="http://schemas.microsoft.com/office/drawing/2014/main" id="{62C6F043-CFA6-4E7E-989E-9DC167ECB7DB}"/>
              </a:ext>
            </a:extLst>
          </p:cNvPr>
          <p:cNvSpPr/>
          <p:nvPr/>
        </p:nvSpPr>
        <p:spPr>
          <a:xfrm>
            <a:off x="5180518" y="4526780"/>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C338BFA-2092-4585-BB17-60D5D21E1462}"/>
              </a:ext>
            </a:extLst>
          </p:cNvPr>
          <p:cNvSpPr/>
          <p:nvPr/>
        </p:nvSpPr>
        <p:spPr>
          <a:xfrm>
            <a:off x="4869181" y="4526779"/>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DD4F0158-595F-4946-B9AE-242C63A59D52}"/>
              </a:ext>
            </a:extLst>
          </p:cNvPr>
          <p:cNvSpPr/>
          <p:nvPr/>
        </p:nvSpPr>
        <p:spPr>
          <a:xfrm>
            <a:off x="5024846" y="4691255"/>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4" name="Gerader Verbinder 43">
            <a:extLst>
              <a:ext uri="{FF2B5EF4-FFF2-40B4-BE49-F238E27FC236}">
                <a16:creationId xmlns:a16="http://schemas.microsoft.com/office/drawing/2014/main" id="{1D9B53FD-0C37-43F9-94A5-4F6CD52F1933}"/>
              </a:ext>
            </a:extLst>
          </p:cNvPr>
          <p:cNvCxnSpPr>
            <a:stCxn id="37" idx="0"/>
            <a:endCxn id="37" idx="0"/>
          </p:cNvCxnSpPr>
          <p:nvPr/>
        </p:nvCxnSpPr>
        <p:spPr>
          <a:xfrm>
            <a:off x="5078186" y="4371515"/>
            <a:ext cx="0" cy="0"/>
          </a:xfrm>
          <a:prstGeom prst="line">
            <a:avLst/>
          </a:prstGeom>
        </p:spPr>
        <p:style>
          <a:lnRef idx="1">
            <a:schemeClr val="dk1"/>
          </a:lnRef>
          <a:fillRef idx="0">
            <a:schemeClr val="dk1"/>
          </a:fillRef>
          <a:effectRef idx="0">
            <a:schemeClr val="dk1"/>
          </a:effectRef>
          <a:fontRef idx="minor">
            <a:schemeClr val="tx1"/>
          </a:fontRef>
        </p:style>
      </p:cxnSp>
      <p:cxnSp>
        <p:nvCxnSpPr>
          <p:cNvPr id="46" name="Gerader Verbinder 45">
            <a:extLst>
              <a:ext uri="{FF2B5EF4-FFF2-40B4-BE49-F238E27FC236}">
                <a16:creationId xmlns:a16="http://schemas.microsoft.com/office/drawing/2014/main" id="{5FD7BFA2-2F31-4A6E-8DA9-E1D10D96BAE7}"/>
              </a:ext>
            </a:extLst>
          </p:cNvPr>
          <p:cNvCxnSpPr/>
          <p:nvPr/>
        </p:nvCxnSpPr>
        <p:spPr>
          <a:xfrm>
            <a:off x="4925791" y="4376378"/>
            <a:ext cx="27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359E896B-281C-4D58-AC5B-D051407F6F06}"/>
              </a:ext>
            </a:extLst>
          </p:cNvPr>
          <p:cNvSpPr txBox="1"/>
          <p:nvPr/>
        </p:nvSpPr>
        <p:spPr>
          <a:xfrm>
            <a:off x="4409800" y="4361099"/>
            <a:ext cx="292863" cy="369332"/>
          </a:xfrm>
          <a:prstGeom prst="rect">
            <a:avLst/>
          </a:prstGeom>
          <a:noFill/>
        </p:spPr>
        <p:txBody>
          <a:bodyPr wrap="square" rtlCol="0">
            <a:spAutoFit/>
          </a:bodyPr>
          <a:lstStyle/>
          <a:p>
            <a:r>
              <a:rPr lang="de-DE" dirty="0"/>
              <a:t>=</a:t>
            </a:r>
          </a:p>
        </p:txBody>
      </p:sp>
      <p:sp>
        <p:nvSpPr>
          <p:cNvPr id="48" name="Textfeld 47">
            <a:extLst>
              <a:ext uri="{FF2B5EF4-FFF2-40B4-BE49-F238E27FC236}">
                <a16:creationId xmlns:a16="http://schemas.microsoft.com/office/drawing/2014/main" id="{8A4E37A2-7D16-455E-95AA-9981FC0A555E}"/>
              </a:ext>
            </a:extLst>
          </p:cNvPr>
          <p:cNvSpPr txBox="1"/>
          <p:nvPr/>
        </p:nvSpPr>
        <p:spPr>
          <a:xfrm>
            <a:off x="4489266" y="3753376"/>
            <a:ext cx="1390109" cy="338554"/>
          </a:xfrm>
          <a:prstGeom prst="rect">
            <a:avLst/>
          </a:prstGeom>
          <a:noFill/>
        </p:spPr>
        <p:txBody>
          <a:bodyPr wrap="square" rtlCol="0">
            <a:spAutoFit/>
          </a:bodyPr>
          <a:lstStyle/>
          <a:p>
            <a:r>
              <a:rPr lang="de-DE" sz="1600" dirty="0"/>
              <a:t>2 Elektronen</a:t>
            </a:r>
          </a:p>
        </p:txBody>
      </p:sp>
      <p:cxnSp>
        <p:nvCxnSpPr>
          <p:cNvPr id="50" name="Gerade Verbindung mit Pfeil 49">
            <a:extLst>
              <a:ext uri="{FF2B5EF4-FFF2-40B4-BE49-F238E27FC236}">
                <a16:creationId xmlns:a16="http://schemas.microsoft.com/office/drawing/2014/main" id="{A300BF95-652E-46C6-A2F8-8BE3863AA730}"/>
              </a:ext>
            </a:extLst>
          </p:cNvPr>
          <p:cNvCxnSpPr>
            <a:cxnSpLocks/>
          </p:cNvCxnSpPr>
          <p:nvPr/>
        </p:nvCxnSpPr>
        <p:spPr>
          <a:xfrm>
            <a:off x="5007430" y="4008349"/>
            <a:ext cx="70756" cy="3148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59F9FD8E-495A-473D-899E-CA188CC59BFB}"/>
              </a:ext>
            </a:extLst>
          </p:cNvPr>
          <p:cNvCxnSpPr>
            <a:cxnSpLocks/>
          </p:cNvCxnSpPr>
          <p:nvPr/>
        </p:nvCxnSpPr>
        <p:spPr>
          <a:xfrm flipV="1">
            <a:off x="6224489" y="4492568"/>
            <a:ext cx="0" cy="197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6DB7C66-F45C-45D8-883A-4489287865A9}"/>
              </a:ext>
            </a:extLst>
          </p:cNvPr>
          <p:cNvCxnSpPr/>
          <p:nvPr/>
        </p:nvCxnSpPr>
        <p:spPr>
          <a:xfrm>
            <a:off x="6260408" y="4376378"/>
            <a:ext cx="27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Ellipse 53">
            <a:extLst>
              <a:ext uri="{FF2B5EF4-FFF2-40B4-BE49-F238E27FC236}">
                <a16:creationId xmlns:a16="http://schemas.microsoft.com/office/drawing/2014/main" id="{1153AA46-1BBD-4F10-B55C-1833B091CE3F}"/>
              </a:ext>
            </a:extLst>
          </p:cNvPr>
          <p:cNvSpPr/>
          <p:nvPr/>
        </p:nvSpPr>
        <p:spPr>
          <a:xfrm>
            <a:off x="6536912" y="451350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70B1D5BD-F517-43CD-BD33-1BB6E2283E83}"/>
              </a:ext>
            </a:extLst>
          </p:cNvPr>
          <p:cNvSpPr/>
          <p:nvPr/>
        </p:nvSpPr>
        <p:spPr>
          <a:xfrm>
            <a:off x="6381240" y="467797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Rechteck 55">
            <a:extLst>
              <a:ext uri="{FF2B5EF4-FFF2-40B4-BE49-F238E27FC236}">
                <a16:creationId xmlns:a16="http://schemas.microsoft.com/office/drawing/2014/main" id="{6CD8815A-FAA1-4A2F-811B-6C0BDC63613B}"/>
              </a:ext>
            </a:extLst>
          </p:cNvPr>
          <p:cNvSpPr/>
          <p:nvPr/>
        </p:nvSpPr>
        <p:spPr>
          <a:xfrm>
            <a:off x="1445623" y="4215231"/>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Rechteck 56">
            <a:extLst>
              <a:ext uri="{FF2B5EF4-FFF2-40B4-BE49-F238E27FC236}">
                <a16:creationId xmlns:a16="http://schemas.microsoft.com/office/drawing/2014/main" id="{0E0E6208-3069-4DE7-943B-EB2612EC1209}"/>
              </a:ext>
            </a:extLst>
          </p:cNvPr>
          <p:cNvSpPr/>
          <p:nvPr/>
        </p:nvSpPr>
        <p:spPr>
          <a:xfrm>
            <a:off x="2530377" y="4215231"/>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D67098A5-B885-455A-8322-3575AAD72026}"/>
              </a:ext>
            </a:extLst>
          </p:cNvPr>
          <p:cNvSpPr/>
          <p:nvPr/>
        </p:nvSpPr>
        <p:spPr>
          <a:xfrm>
            <a:off x="3739784" y="4215231"/>
            <a:ext cx="1746615"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D628519C-FAC4-4D1B-BE49-0A698C6AE36E}"/>
              </a:ext>
            </a:extLst>
          </p:cNvPr>
          <p:cNvSpPr/>
          <p:nvPr/>
        </p:nvSpPr>
        <p:spPr>
          <a:xfrm>
            <a:off x="6049169" y="4201776"/>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a:extLst>
              <a:ext uri="{FF2B5EF4-FFF2-40B4-BE49-F238E27FC236}">
                <a16:creationId xmlns:a16="http://schemas.microsoft.com/office/drawing/2014/main" id="{DBD49640-D83C-4F0F-9988-094F57EBDFE5}"/>
              </a:ext>
            </a:extLst>
          </p:cNvPr>
          <p:cNvSpPr txBox="1"/>
          <p:nvPr/>
        </p:nvSpPr>
        <p:spPr>
          <a:xfrm>
            <a:off x="982986" y="5166500"/>
            <a:ext cx="8395063" cy="646331"/>
          </a:xfrm>
          <a:prstGeom prst="rect">
            <a:avLst/>
          </a:prstGeom>
          <a:noFill/>
        </p:spPr>
        <p:txBody>
          <a:bodyPr wrap="square" rtlCol="0">
            <a:spAutoFit/>
          </a:bodyPr>
          <a:lstStyle/>
          <a:p>
            <a:r>
              <a:rPr lang="de-DE" dirty="0"/>
              <a:t>Jedes Elektron wird mit einem Punkt auf jeder Seite des Elementsymbols dargestellt.</a:t>
            </a:r>
          </a:p>
          <a:p>
            <a:r>
              <a:rPr lang="de-DE" dirty="0"/>
              <a:t>Ab dem 5. Elektron werden Elektronenpaare mit einem Strich zusammengefasst.</a:t>
            </a:r>
          </a:p>
        </p:txBody>
      </p:sp>
    </p:spTree>
    <p:extLst>
      <p:ext uri="{BB962C8B-B14F-4D97-AF65-F5344CB8AC3E}">
        <p14:creationId xmlns:p14="http://schemas.microsoft.com/office/powerpoint/2010/main" val="27802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E1BD648-B752-4DF7-9896-8F99E265EA81}"/>
              </a:ext>
            </a:extLst>
          </p:cNvPr>
          <p:cNvSpPr txBox="1"/>
          <p:nvPr/>
        </p:nvSpPr>
        <p:spPr>
          <a:xfrm>
            <a:off x="731519" y="566057"/>
            <a:ext cx="10197738" cy="4909036"/>
          </a:xfrm>
          <a:prstGeom prst="rect">
            <a:avLst/>
          </a:prstGeom>
          <a:noFill/>
          <a:ln>
            <a:solidFill>
              <a:srgbClr val="FF0000"/>
            </a:solidFill>
          </a:ln>
        </p:spPr>
        <p:txBody>
          <a:bodyPr wrap="square" rtlCol="0">
            <a:spAutoFit/>
          </a:bodyPr>
          <a:lstStyle/>
          <a:p>
            <a:pPr>
              <a:spcAft>
                <a:spcPts val="600"/>
              </a:spcAft>
            </a:pPr>
            <a:r>
              <a:rPr lang="de-DE" sz="2400" b="1" dirty="0"/>
              <a:t>Merke</a:t>
            </a:r>
            <a:r>
              <a:rPr lang="de-DE" sz="2400" dirty="0"/>
              <a:t>:</a:t>
            </a:r>
          </a:p>
          <a:p>
            <a:pPr>
              <a:spcAft>
                <a:spcPts val="600"/>
              </a:spcAft>
            </a:pPr>
            <a:r>
              <a:rPr lang="de-DE" sz="2400" dirty="0"/>
              <a:t>Die Stellung eines Elements im PSE gibt Auskunft über den Aufbau seiner Atomhülle.</a:t>
            </a:r>
          </a:p>
          <a:p>
            <a:pPr marL="342900" indent="-342900">
              <a:spcAft>
                <a:spcPts val="600"/>
              </a:spcAft>
              <a:buFont typeface="Arial" panose="020B0604020202020204" pitchFamily="34" charset="0"/>
              <a:buChar char="•"/>
            </a:pPr>
            <a:r>
              <a:rPr lang="de-DE" sz="2400" dirty="0"/>
              <a:t>Elemente einer Gruppe besitzen alle die gleiche Anzahl an Außenelektronen. Dabei gibt die Nummer der Hauptgruppe die </a:t>
            </a:r>
            <a:r>
              <a:rPr lang="de-DE" sz="2400" dirty="0">
                <a:solidFill>
                  <a:srgbClr val="FF0000"/>
                </a:solidFill>
              </a:rPr>
              <a:t>Zahl der Außenelektronen </a:t>
            </a:r>
            <a:r>
              <a:rPr lang="de-DE" sz="2400" dirty="0"/>
              <a:t>an.</a:t>
            </a:r>
          </a:p>
          <a:p>
            <a:pPr marL="342900" indent="-342900">
              <a:spcAft>
                <a:spcPts val="600"/>
              </a:spcAft>
              <a:buFont typeface="Arial" panose="020B0604020202020204" pitchFamily="34" charset="0"/>
              <a:buChar char="•"/>
            </a:pPr>
            <a:r>
              <a:rPr lang="de-DE" sz="2400" dirty="0"/>
              <a:t>Elemente einer Periode besitzen alle die gleiche Anzahl an Schalen. Dabei gibt die Nummer der Periode die </a:t>
            </a:r>
            <a:r>
              <a:rPr lang="de-DE" sz="2400" dirty="0">
                <a:solidFill>
                  <a:srgbClr val="FF0000"/>
                </a:solidFill>
              </a:rPr>
              <a:t>Zahl der Schalen </a:t>
            </a:r>
            <a:r>
              <a:rPr lang="de-DE" sz="2400" dirty="0"/>
              <a:t>an.</a:t>
            </a:r>
          </a:p>
          <a:p>
            <a:pPr marL="342900" indent="-342900">
              <a:spcAft>
                <a:spcPts val="600"/>
              </a:spcAft>
              <a:buFont typeface="Arial" panose="020B0604020202020204" pitchFamily="34" charset="0"/>
              <a:buChar char="•"/>
            </a:pPr>
            <a:r>
              <a:rPr lang="de-DE" sz="2400" dirty="0"/>
              <a:t>Die </a:t>
            </a:r>
            <a:r>
              <a:rPr lang="de-DE" sz="2400" dirty="0">
                <a:solidFill>
                  <a:srgbClr val="FF0000"/>
                </a:solidFill>
              </a:rPr>
              <a:t>Atomradien</a:t>
            </a:r>
            <a:r>
              <a:rPr lang="de-DE" sz="2400" dirty="0"/>
              <a:t> nehmen innerhalb einer Hauptgruppe von oben nach unten zu, da das Atom dann mehr Schalen besitzt.</a:t>
            </a:r>
          </a:p>
          <a:p>
            <a:pPr marL="342900" indent="-342900">
              <a:spcAft>
                <a:spcPts val="600"/>
              </a:spcAft>
              <a:buFont typeface="Arial" panose="020B0604020202020204" pitchFamily="34" charset="0"/>
              <a:buChar char="•"/>
            </a:pPr>
            <a:r>
              <a:rPr lang="de-DE" sz="2400" dirty="0"/>
              <a:t>Die Atomradien nehmen innerhalb einer Periode und von links nach rechts ab, da bei gleicher Anzahl der Schalen und steigender positiver Ladung im Kern die Anziehungskräfte auf die Elektronen stärker werden. </a:t>
            </a:r>
          </a:p>
        </p:txBody>
      </p:sp>
    </p:spTree>
    <p:extLst>
      <p:ext uri="{BB962C8B-B14F-4D97-AF65-F5344CB8AC3E}">
        <p14:creationId xmlns:p14="http://schemas.microsoft.com/office/powerpoint/2010/main" val="390846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6A8A6BB-2B50-4AF9-87E1-C2180BFE1B30}"/>
              </a:ext>
            </a:extLst>
          </p:cNvPr>
          <p:cNvPicPr>
            <a:picLocks noChangeAspect="1"/>
          </p:cNvPicPr>
          <p:nvPr/>
        </p:nvPicPr>
        <p:blipFill>
          <a:blip r:embed="rId2"/>
          <a:stretch>
            <a:fillRect/>
          </a:stretch>
        </p:blipFill>
        <p:spPr>
          <a:xfrm>
            <a:off x="3927565" y="371354"/>
            <a:ext cx="7507212" cy="5907525"/>
          </a:xfrm>
          <a:prstGeom prst="rect">
            <a:avLst/>
          </a:prstGeom>
          <a:ln>
            <a:solidFill>
              <a:schemeClr val="tx1"/>
            </a:solidFill>
          </a:ln>
        </p:spPr>
      </p:pic>
      <p:sp>
        <p:nvSpPr>
          <p:cNvPr id="3" name="Textfeld 2">
            <a:extLst>
              <a:ext uri="{FF2B5EF4-FFF2-40B4-BE49-F238E27FC236}">
                <a16:creationId xmlns:a16="http://schemas.microsoft.com/office/drawing/2014/main" id="{8BFD3ADE-AAE5-4FCB-9105-3B5E54666205}"/>
              </a:ext>
            </a:extLst>
          </p:cNvPr>
          <p:cNvSpPr txBox="1"/>
          <p:nvPr/>
        </p:nvSpPr>
        <p:spPr>
          <a:xfrm>
            <a:off x="340057" y="444030"/>
            <a:ext cx="3857473" cy="2262158"/>
          </a:xfrm>
          <a:prstGeom prst="rect">
            <a:avLst/>
          </a:prstGeom>
          <a:noFill/>
        </p:spPr>
        <p:txBody>
          <a:bodyPr wrap="square" rtlCol="0">
            <a:spAutoFit/>
          </a:bodyPr>
          <a:lstStyle/>
          <a:p>
            <a:pPr>
              <a:spcAft>
                <a:spcPts val="600"/>
              </a:spcAft>
            </a:pPr>
            <a:r>
              <a:rPr lang="de-DE" u="sng" dirty="0"/>
              <a:t>Aufgaben</a:t>
            </a:r>
            <a:r>
              <a:rPr lang="de-DE" dirty="0"/>
              <a:t>: </a:t>
            </a:r>
          </a:p>
          <a:p>
            <a:pPr marL="342900" indent="-342900">
              <a:spcAft>
                <a:spcPts val="600"/>
              </a:spcAft>
              <a:buFont typeface="+mj-lt"/>
              <a:buAutoNum type="arabicPeriod"/>
            </a:pPr>
            <a:r>
              <a:rPr lang="de-DE" dirty="0"/>
              <a:t>Beschreibe die Atomgröße von Elementen in Abhängigkeit von ihrer Stellung im PSE.</a:t>
            </a:r>
          </a:p>
          <a:p>
            <a:pPr marL="342900" indent="-342900">
              <a:spcAft>
                <a:spcPts val="600"/>
              </a:spcAft>
              <a:buFont typeface="+mj-lt"/>
              <a:buAutoNum type="arabicPeriod"/>
            </a:pPr>
            <a:r>
              <a:rPr lang="de-DE" dirty="0"/>
              <a:t>Erkläre die Tendenzen mit dem Atombau.</a:t>
            </a:r>
          </a:p>
          <a:p>
            <a:pPr>
              <a:spcAft>
                <a:spcPts val="600"/>
              </a:spcAft>
            </a:pPr>
            <a:endParaRPr lang="de-DE" dirty="0"/>
          </a:p>
        </p:txBody>
      </p:sp>
    </p:spTree>
    <p:extLst>
      <p:ext uri="{BB962C8B-B14F-4D97-AF65-F5344CB8AC3E}">
        <p14:creationId xmlns:p14="http://schemas.microsoft.com/office/powerpoint/2010/main" val="248638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Frau, Foto, alt enthält.&#10;&#10;Automatisch generierte Beschreibung">
            <a:extLst>
              <a:ext uri="{FF2B5EF4-FFF2-40B4-BE49-F238E27FC236}">
                <a16:creationId xmlns:a16="http://schemas.microsoft.com/office/drawing/2014/main" id="{5435C851-8639-4BAE-9597-98962D34A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51" y="1611516"/>
            <a:ext cx="3099089" cy="3733842"/>
          </a:xfrm>
          <a:prstGeom prst="rect">
            <a:avLst/>
          </a:prstGeom>
        </p:spPr>
      </p:pic>
      <p:sp>
        <p:nvSpPr>
          <p:cNvPr id="4" name="Rechteck 3">
            <a:extLst>
              <a:ext uri="{FF2B5EF4-FFF2-40B4-BE49-F238E27FC236}">
                <a16:creationId xmlns:a16="http://schemas.microsoft.com/office/drawing/2014/main" id="{D0669258-859F-42CC-91DB-66F11772CAF7}"/>
              </a:ext>
            </a:extLst>
          </p:cNvPr>
          <p:cNvSpPr/>
          <p:nvPr/>
        </p:nvSpPr>
        <p:spPr>
          <a:xfrm>
            <a:off x="859401" y="5589367"/>
            <a:ext cx="3660233" cy="707886"/>
          </a:xfrm>
          <a:prstGeom prst="rect">
            <a:avLst/>
          </a:prstGeom>
        </p:spPr>
        <p:txBody>
          <a:bodyPr wrap="none">
            <a:spAutoFit/>
          </a:bodyPr>
          <a:lstStyle/>
          <a:p>
            <a:pPr algn="ctr"/>
            <a:r>
              <a:rPr lang="de-DE" sz="2000" b="1" dirty="0"/>
              <a:t>Dmitri Iwanowitsch Mendelejew</a:t>
            </a:r>
          </a:p>
          <a:p>
            <a:pPr algn="ctr"/>
            <a:r>
              <a:rPr lang="de-DE" sz="2000" b="1" dirty="0"/>
              <a:t>1834 - 1907</a:t>
            </a:r>
            <a:endParaRPr lang="de-DE" sz="2000" dirty="0"/>
          </a:p>
        </p:txBody>
      </p:sp>
      <p:sp>
        <p:nvSpPr>
          <p:cNvPr id="5" name="Rechteck 4">
            <a:extLst>
              <a:ext uri="{FF2B5EF4-FFF2-40B4-BE49-F238E27FC236}">
                <a16:creationId xmlns:a16="http://schemas.microsoft.com/office/drawing/2014/main" id="{4D6532CD-A8FB-40B3-A0FF-AAC80E6F853C}"/>
              </a:ext>
            </a:extLst>
          </p:cNvPr>
          <p:cNvSpPr/>
          <p:nvPr/>
        </p:nvSpPr>
        <p:spPr>
          <a:xfrm>
            <a:off x="906591" y="5345358"/>
            <a:ext cx="6096000" cy="246221"/>
          </a:xfrm>
          <a:prstGeom prst="rect">
            <a:avLst/>
          </a:prstGeom>
        </p:spPr>
        <p:txBody>
          <a:bodyPr>
            <a:spAutoFit/>
          </a:bodyPr>
          <a:lstStyle/>
          <a:p>
            <a:r>
              <a:rPr lang="de-DE" sz="1000" dirty="0">
                <a:solidFill>
                  <a:schemeClr val="bg1">
                    <a:lumMod val="65000"/>
                  </a:schemeClr>
                </a:solidFill>
              </a:rPr>
              <a:t>https://de.wikipedia.org/wiki/Dmitri_Iwanowitsch_Mendelejew</a:t>
            </a:r>
          </a:p>
        </p:txBody>
      </p:sp>
      <p:pic>
        <p:nvPicPr>
          <p:cNvPr id="7" name="Grafik 6" descr="Ein Bild, das Mann, Person, Kleidung, tragen enthält.&#10;&#10;Automatisch generierte Beschreibung">
            <a:extLst>
              <a:ext uri="{FF2B5EF4-FFF2-40B4-BE49-F238E27FC236}">
                <a16:creationId xmlns:a16="http://schemas.microsoft.com/office/drawing/2014/main" id="{A11DDBF7-7FA7-469C-9C35-98CE01607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591" y="1329182"/>
            <a:ext cx="3259866" cy="4026103"/>
          </a:xfrm>
          <a:prstGeom prst="rect">
            <a:avLst/>
          </a:prstGeom>
        </p:spPr>
      </p:pic>
      <p:sp>
        <p:nvSpPr>
          <p:cNvPr id="8" name="Rechteck 7">
            <a:extLst>
              <a:ext uri="{FF2B5EF4-FFF2-40B4-BE49-F238E27FC236}">
                <a16:creationId xmlns:a16="http://schemas.microsoft.com/office/drawing/2014/main" id="{CF5B32D6-AA12-46A7-BE55-499D0D1137A5}"/>
              </a:ext>
            </a:extLst>
          </p:cNvPr>
          <p:cNvSpPr/>
          <p:nvPr/>
        </p:nvSpPr>
        <p:spPr>
          <a:xfrm>
            <a:off x="7216051" y="5315377"/>
            <a:ext cx="2994731" cy="246221"/>
          </a:xfrm>
          <a:prstGeom prst="rect">
            <a:avLst/>
          </a:prstGeom>
        </p:spPr>
        <p:txBody>
          <a:bodyPr wrap="none">
            <a:spAutoFit/>
          </a:bodyPr>
          <a:lstStyle/>
          <a:p>
            <a:r>
              <a:rPr lang="de-DE" sz="1000" dirty="0">
                <a:solidFill>
                  <a:schemeClr val="bg1">
                    <a:lumMod val="65000"/>
                  </a:schemeClr>
                </a:solidFill>
              </a:rPr>
              <a:t>https://de.wikipedia.org/wiki/Datei:Lothar_meyer.jpg</a:t>
            </a:r>
          </a:p>
        </p:txBody>
      </p:sp>
      <p:sp>
        <p:nvSpPr>
          <p:cNvPr id="9" name="Rechteck 8">
            <a:extLst>
              <a:ext uri="{FF2B5EF4-FFF2-40B4-BE49-F238E27FC236}">
                <a16:creationId xmlns:a16="http://schemas.microsoft.com/office/drawing/2014/main" id="{078830B6-A7EC-4834-82AB-60E6924CA8DD}"/>
              </a:ext>
            </a:extLst>
          </p:cNvPr>
          <p:cNvSpPr/>
          <p:nvPr/>
        </p:nvSpPr>
        <p:spPr>
          <a:xfrm>
            <a:off x="8096686" y="5561598"/>
            <a:ext cx="1625317" cy="707886"/>
          </a:xfrm>
          <a:prstGeom prst="rect">
            <a:avLst/>
          </a:prstGeom>
        </p:spPr>
        <p:txBody>
          <a:bodyPr wrap="none">
            <a:spAutoFit/>
          </a:bodyPr>
          <a:lstStyle/>
          <a:p>
            <a:pPr algn="ctr"/>
            <a:r>
              <a:rPr lang="de-DE" sz="2000" b="1" dirty="0"/>
              <a:t>Lothar Meyer</a:t>
            </a:r>
          </a:p>
          <a:p>
            <a:pPr algn="ctr"/>
            <a:r>
              <a:rPr lang="de-DE" sz="2000" b="1" dirty="0"/>
              <a:t>1830 - 1895</a:t>
            </a:r>
            <a:endParaRPr lang="de-DE" sz="2000" dirty="0"/>
          </a:p>
        </p:txBody>
      </p:sp>
      <p:sp>
        <p:nvSpPr>
          <p:cNvPr id="10" name="Textfeld 9">
            <a:extLst>
              <a:ext uri="{FF2B5EF4-FFF2-40B4-BE49-F238E27FC236}">
                <a16:creationId xmlns:a16="http://schemas.microsoft.com/office/drawing/2014/main" id="{DD095804-C15D-4CB0-9F8B-4C02B8BFDC64}"/>
              </a:ext>
            </a:extLst>
          </p:cNvPr>
          <p:cNvSpPr txBox="1"/>
          <p:nvPr/>
        </p:nvSpPr>
        <p:spPr>
          <a:xfrm>
            <a:off x="1257300" y="285750"/>
            <a:ext cx="9372600" cy="1200329"/>
          </a:xfrm>
          <a:prstGeom prst="rect">
            <a:avLst/>
          </a:prstGeom>
          <a:noFill/>
        </p:spPr>
        <p:txBody>
          <a:bodyPr wrap="square" rtlCol="0">
            <a:spAutoFit/>
          </a:bodyPr>
          <a:lstStyle/>
          <a:p>
            <a:pPr algn="ctr"/>
            <a:r>
              <a:rPr lang="de-DE" sz="2400" b="1" dirty="0"/>
              <a:t>Wir versetzen uns ins Jahr 1869…</a:t>
            </a:r>
          </a:p>
          <a:p>
            <a:pPr algn="ctr"/>
            <a:r>
              <a:rPr lang="de-DE" sz="2400" dirty="0"/>
              <a:t>Zeitgleich versuchen der Russe Mendelejew und der Deutsche Meyer die bis dahin bekannten Elemente zu ordnen</a:t>
            </a:r>
          </a:p>
        </p:txBody>
      </p:sp>
    </p:spTree>
    <p:extLst>
      <p:ext uri="{BB962C8B-B14F-4D97-AF65-F5344CB8AC3E}">
        <p14:creationId xmlns:p14="http://schemas.microsoft.com/office/powerpoint/2010/main" val="249345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2A3D727-6FC8-4360-AFFE-ED6494D459AE}"/>
              </a:ext>
            </a:extLst>
          </p:cNvPr>
          <p:cNvSpPr txBox="1"/>
          <p:nvPr/>
        </p:nvSpPr>
        <p:spPr>
          <a:xfrm>
            <a:off x="857250" y="428625"/>
            <a:ext cx="11163300" cy="5355312"/>
          </a:xfrm>
          <a:prstGeom prst="rect">
            <a:avLst/>
          </a:prstGeom>
          <a:noFill/>
        </p:spPr>
        <p:txBody>
          <a:bodyPr wrap="square" rtlCol="0">
            <a:spAutoFit/>
          </a:bodyPr>
          <a:lstStyle/>
          <a:p>
            <a:pPr>
              <a:spcAft>
                <a:spcPts val="1200"/>
              </a:spcAft>
            </a:pPr>
            <a:r>
              <a:rPr lang="de-DE" sz="3600" b="1" dirty="0"/>
              <a:t>Gruppenaufgabe:</a:t>
            </a:r>
          </a:p>
          <a:p>
            <a:pPr>
              <a:spcAft>
                <a:spcPts val="1200"/>
              </a:spcAft>
            </a:pPr>
            <a:r>
              <a:rPr lang="de-DE" sz="3200" dirty="0"/>
              <a:t>Bringt Ordnung in die vorliegenden Elemente! </a:t>
            </a:r>
          </a:p>
          <a:p>
            <a:pPr marL="457200" indent="-457200">
              <a:spcAft>
                <a:spcPts val="1200"/>
              </a:spcAft>
              <a:buFont typeface="Arial" panose="020B0604020202020204" pitchFamily="34" charset="0"/>
              <a:buChar char="•"/>
            </a:pPr>
            <a:r>
              <a:rPr lang="de-DE" sz="3200" dirty="0"/>
              <a:t>Sucht Ordnungskriterien mithilfe der angegebenen Informationen über die Elemente.</a:t>
            </a:r>
          </a:p>
          <a:p>
            <a:pPr marL="457200" indent="-457200">
              <a:spcAft>
                <a:spcPts val="1200"/>
              </a:spcAft>
              <a:buFont typeface="Arial" panose="020B0604020202020204" pitchFamily="34" charset="0"/>
              <a:buChar char="•"/>
            </a:pPr>
            <a:r>
              <a:rPr lang="de-DE" sz="3200" dirty="0"/>
              <a:t>Bildet zunächst verschiedene Gruppen mit „Elementfamilien“. Ordnet die Elemente jeder Gruppe in Spalten an.</a:t>
            </a:r>
          </a:p>
          <a:p>
            <a:pPr marL="457200" indent="-457200">
              <a:spcAft>
                <a:spcPts val="1200"/>
              </a:spcAft>
              <a:buFont typeface="Arial" panose="020B0604020202020204" pitchFamily="34" charset="0"/>
              <a:buChar char="•"/>
            </a:pPr>
            <a:r>
              <a:rPr lang="de-DE" sz="3200" dirty="0"/>
              <a:t>Legt die Spalten sinnvoll nebeneinander. Was fällt dann auf?</a:t>
            </a:r>
          </a:p>
          <a:p>
            <a:pPr marL="457200" indent="-457200">
              <a:spcAft>
                <a:spcPts val="1200"/>
              </a:spcAft>
              <a:buFont typeface="Arial" panose="020B0604020202020204" pitchFamily="34" charset="0"/>
              <a:buChar char="•"/>
            </a:pPr>
            <a:r>
              <a:rPr lang="de-DE" sz="3200" dirty="0"/>
              <a:t>Das Element Germanium wurde erst nach 1869 entdeckt. Es muss daher eine Lücke in eurem Periodensystem geben. </a:t>
            </a:r>
          </a:p>
        </p:txBody>
      </p:sp>
    </p:spTree>
    <p:extLst>
      <p:ext uri="{BB962C8B-B14F-4D97-AF65-F5344CB8AC3E}">
        <p14:creationId xmlns:p14="http://schemas.microsoft.com/office/powerpoint/2010/main" val="29620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A101E73-6E04-48E9-B101-45B22ABE18AE}"/>
              </a:ext>
            </a:extLst>
          </p:cNvPr>
          <p:cNvSpPr txBox="1"/>
          <p:nvPr/>
        </p:nvSpPr>
        <p:spPr>
          <a:xfrm>
            <a:off x="590550" y="971550"/>
            <a:ext cx="11163300" cy="2616101"/>
          </a:xfrm>
          <a:prstGeom prst="rect">
            <a:avLst/>
          </a:prstGeom>
          <a:noFill/>
        </p:spPr>
        <p:txBody>
          <a:bodyPr wrap="square" rtlCol="0">
            <a:spAutoFit/>
          </a:bodyPr>
          <a:lstStyle/>
          <a:p>
            <a:pPr>
              <a:spcAft>
                <a:spcPts val="1200"/>
              </a:spcAft>
            </a:pPr>
            <a:r>
              <a:rPr lang="de-DE" sz="3200" b="1" dirty="0"/>
              <a:t>Tipps:</a:t>
            </a:r>
          </a:p>
          <a:p>
            <a:pPr marL="457200" indent="-457200">
              <a:spcAft>
                <a:spcPts val="600"/>
              </a:spcAft>
              <a:buFont typeface="Arial" panose="020B0604020202020204" pitchFamily="34" charset="0"/>
              <a:buChar char="•"/>
            </a:pPr>
            <a:r>
              <a:rPr lang="de-DE" sz="2800" dirty="0"/>
              <a:t>Es müssen acht Elementfamilien sein.</a:t>
            </a:r>
          </a:p>
          <a:p>
            <a:pPr marL="457200" indent="-457200">
              <a:spcAft>
                <a:spcPts val="600"/>
              </a:spcAft>
              <a:buFont typeface="Arial" panose="020B0604020202020204" pitchFamily="34" charset="0"/>
              <a:buChar char="•"/>
            </a:pPr>
            <a:r>
              <a:rPr lang="de-DE" sz="2800" dirty="0"/>
              <a:t>Arbeitet zunächst ohne die Elemente Wasserstoff und Helium. Legt sie erst am Schluss dazu.</a:t>
            </a:r>
          </a:p>
          <a:p>
            <a:pPr marL="457200" indent="-457200">
              <a:spcAft>
                <a:spcPts val="600"/>
              </a:spcAft>
              <a:buFont typeface="Arial" panose="020B0604020202020204" pitchFamily="34" charset="0"/>
              <a:buChar char="•"/>
            </a:pPr>
            <a:r>
              <a:rPr lang="de-DE" sz="2800" dirty="0"/>
              <a:t>Ordnet die Elemente in jeder Gruppe nach steigendem Atomgewicht an.</a:t>
            </a:r>
          </a:p>
        </p:txBody>
      </p:sp>
    </p:spTree>
    <p:extLst>
      <p:ext uri="{BB962C8B-B14F-4D97-AF65-F5344CB8AC3E}">
        <p14:creationId xmlns:p14="http://schemas.microsoft.com/office/powerpoint/2010/main" val="36291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E10281D5-630B-4E0B-9B6D-D8A7B2170385}"/>
              </a:ext>
            </a:extLst>
          </p:cNvPr>
          <p:cNvGraphicFramePr>
            <a:graphicFrameLocks noGrp="1"/>
          </p:cNvGraphicFramePr>
          <p:nvPr/>
        </p:nvGraphicFramePr>
        <p:xfrm>
          <a:off x="1876425" y="228600"/>
          <a:ext cx="9134478" cy="7810501"/>
        </p:xfrm>
        <a:graphic>
          <a:graphicData uri="http://schemas.openxmlformats.org/drawingml/2006/table">
            <a:tbl>
              <a:tblPr>
                <a:tableStyleId>{5C22544A-7EE6-4342-B048-85BDC9FD1C3A}</a:tableStyleId>
              </a:tblPr>
              <a:tblGrid>
                <a:gridCol w="950503">
                  <a:extLst>
                    <a:ext uri="{9D8B030D-6E8A-4147-A177-3AD203B41FA5}">
                      <a16:colId xmlns:a16="http://schemas.microsoft.com/office/drawing/2014/main" val="1783806829"/>
                    </a:ext>
                  </a:extLst>
                </a:gridCol>
                <a:gridCol w="949869">
                  <a:extLst>
                    <a:ext uri="{9D8B030D-6E8A-4147-A177-3AD203B41FA5}">
                      <a16:colId xmlns:a16="http://schemas.microsoft.com/office/drawing/2014/main" val="28488976"/>
                    </a:ext>
                  </a:extLst>
                </a:gridCol>
                <a:gridCol w="949869">
                  <a:extLst>
                    <a:ext uri="{9D8B030D-6E8A-4147-A177-3AD203B41FA5}">
                      <a16:colId xmlns:a16="http://schemas.microsoft.com/office/drawing/2014/main" val="1618838398"/>
                    </a:ext>
                  </a:extLst>
                </a:gridCol>
                <a:gridCol w="949869">
                  <a:extLst>
                    <a:ext uri="{9D8B030D-6E8A-4147-A177-3AD203B41FA5}">
                      <a16:colId xmlns:a16="http://schemas.microsoft.com/office/drawing/2014/main" val="3117003240"/>
                    </a:ext>
                  </a:extLst>
                </a:gridCol>
                <a:gridCol w="949869">
                  <a:extLst>
                    <a:ext uri="{9D8B030D-6E8A-4147-A177-3AD203B41FA5}">
                      <a16:colId xmlns:a16="http://schemas.microsoft.com/office/drawing/2014/main" val="2783970248"/>
                    </a:ext>
                  </a:extLst>
                </a:gridCol>
                <a:gridCol w="949869">
                  <a:extLst>
                    <a:ext uri="{9D8B030D-6E8A-4147-A177-3AD203B41FA5}">
                      <a16:colId xmlns:a16="http://schemas.microsoft.com/office/drawing/2014/main" val="2376198955"/>
                    </a:ext>
                  </a:extLst>
                </a:gridCol>
                <a:gridCol w="949869">
                  <a:extLst>
                    <a:ext uri="{9D8B030D-6E8A-4147-A177-3AD203B41FA5}">
                      <a16:colId xmlns:a16="http://schemas.microsoft.com/office/drawing/2014/main" val="4274031489"/>
                    </a:ext>
                  </a:extLst>
                </a:gridCol>
                <a:gridCol w="949869">
                  <a:extLst>
                    <a:ext uri="{9D8B030D-6E8A-4147-A177-3AD203B41FA5}">
                      <a16:colId xmlns:a16="http://schemas.microsoft.com/office/drawing/2014/main" val="1020247323"/>
                    </a:ext>
                  </a:extLst>
                </a:gridCol>
                <a:gridCol w="585023">
                  <a:extLst>
                    <a:ext uri="{9D8B030D-6E8A-4147-A177-3AD203B41FA5}">
                      <a16:colId xmlns:a16="http://schemas.microsoft.com/office/drawing/2014/main" val="3758474384"/>
                    </a:ext>
                  </a:extLst>
                </a:gridCol>
                <a:gridCol w="949869">
                  <a:extLst>
                    <a:ext uri="{9D8B030D-6E8A-4147-A177-3AD203B41FA5}">
                      <a16:colId xmlns:a16="http://schemas.microsoft.com/office/drawing/2014/main" val="3349033967"/>
                    </a:ext>
                  </a:extLst>
                </a:gridCol>
              </a:tblGrid>
              <a:tr h="1440979">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Bef>
                          <a:spcPts val="1200"/>
                        </a:spcBef>
                        <a:spcAft>
                          <a:spcPts val="0"/>
                        </a:spcAft>
                      </a:pPr>
                      <a:r>
                        <a:rPr lang="de-DE" sz="800" kern="1400" dirty="0">
                          <a:effectLst/>
                        </a:rPr>
                        <a:t>Wasserstoff</a:t>
                      </a:r>
                      <a:endParaRPr lang="de-DE" sz="900" kern="1400" dirty="0">
                        <a:effectLst/>
                      </a:endParaRPr>
                    </a:p>
                    <a:p>
                      <a:pPr algn="ctr">
                        <a:lnSpc>
                          <a:spcPct val="125000"/>
                        </a:lnSpc>
                        <a:spcBef>
                          <a:spcPts val="600"/>
                        </a:spcBef>
                        <a:spcAft>
                          <a:spcPts val="0"/>
                        </a:spcAft>
                      </a:pPr>
                      <a:r>
                        <a:rPr lang="de-DE" sz="1600" b="1" dirty="0">
                          <a:effectLst/>
                        </a:rPr>
                        <a:t>H</a:t>
                      </a:r>
                      <a:endParaRPr lang="de-DE" sz="1200" b="1" dirty="0">
                        <a:effectLst/>
                      </a:endParaRPr>
                    </a:p>
                    <a:p>
                      <a:pPr algn="ctr">
                        <a:lnSpc>
                          <a:spcPct val="125000"/>
                        </a:lnSpc>
                        <a:spcAft>
                          <a:spcPts val="0"/>
                        </a:spcAft>
                      </a:pPr>
                      <a:r>
                        <a:rPr lang="de-DE" sz="700" dirty="0">
                          <a:effectLst/>
                        </a:rPr>
                        <a:t>Atommasse: 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spcAft>
                          <a:spcPts val="0"/>
                        </a:spcAft>
                      </a:pPr>
                      <a:r>
                        <a:rPr lang="de-DE" sz="700" dirty="0">
                          <a:effectLst/>
                        </a:rPr>
                        <a:t>wichtige Verbindungen:</a:t>
                      </a:r>
                      <a:endParaRPr lang="de-DE" sz="105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 und HCl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gridSpan="6">
                  <a:txBody>
                    <a:bodyPr/>
                    <a:lstStyle/>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1600" dirty="0">
                          <a:effectLst/>
                        </a:rPr>
                        <a:t>Das Periodensystem der Element (unvollständig)</a:t>
                      </a:r>
                      <a:endParaRPr lang="de-DE" sz="1000" dirty="0">
                        <a:effectLst/>
                        <a:latin typeface="Times New Roman" panose="02020603050405020304" pitchFamily="18" charset="0"/>
                        <a:ea typeface="Times New Roman" panose="02020603050405020304" pitchFamily="18" charset="0"/>
                      </a:endParaRPr>
                    </a:p>
                  </a:txBody>
                  <a:tcPr marL="26877" marR="26877" marT="0" marB="0"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Helium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He</a:t>
                      </a:r>
                    </a:p>
                    <a:p>
                      <a:pPr algn="ctr">
                        <a:lnSpc>
                          <a:spcPct val="125000"/>
                        </a:lnSpc>
                        <a:spcAft>
                          <a:spcPts val="0"/>
                        </a:spcAft>
                      </a:pPr>
                      <a:r>
                        <a:rPr lang="de-DE" sz="700" dirty="0">
                          <a:effectLst/>
                        </a:rPr>
                        <a:t>Atommasse: 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endParaRPr lang="de-DE" sz="1000">
                        <a:effectLst/>
                      </a:endParaRPr>
                    </a:p>
                    <a:p>
                      <a:pPr>
                        <a:lnSpc>
                          <a:spcPct val="125000"/>
                        </a:lnSpc>
                        <a:spcAft>
                          <a:spcPts val="0"/>
                        </a:spcAft>
                      </a:pPr>
                      <a:r>
                        <a:rPr lang="de-DE" sz="1600">
                          <a:effectLst/>
                          <a:sym typeface="Wingdings" panose="05000000000000000000" pitchFamily="2" charset="2"/>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Magnesium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Mg</a:t>
                      </a:r>
                    </a:p>
                    <a:p>
                      <a:pPr algn="ctr">
                        <a:lnSpc>
                          <a:spcPct val="125000"/>
                        </a:lnSpc>
                        <a:spcAft>
                          <a:spcPts val="0"/>
                        </a:spcAft>
                      </a:pPr>
                      <a:r>
                        <a:rPr lang="de-DE" sz="700" dirty="0">
                          <a:effectLst/>
                        </a:rPr>
                        <a:t>Atommasse: 24,3u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MgO und MgCl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839162972"/>
                  </a:ext>
                </a:extLst>
              </a:tr>
              <a:tr h="1465052">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Lithium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Li</a:t>
                      </a:r>
                    </a:p>
                    <a:p>
                      <a:pPr algn="ctr">
                        <a:lnSpc>
                          <a:spcPct val="125000"/>
                        </a:lnSpc>
                        <a:spcAft>
                          <a:spcPts val="0"/>
                        </a:spcAft>
                      </a:pPr>
                      <a:r>
                        <a:rPr lang="de-DE" sz="700" dirty="0">
                          <a:effectLst/>
                        </a:rPr>
                        <a:t>Atommasse: 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it-IT" sz="700" dirty="0">
                          <a:effectLst/>
                        </a:rPr>
                        <a:t>Li</a:t>
                      </a:r>
                      <a:r>
                        <a:rPr lang="it-IT" sz="700" baseline="-25000" dirty="0">
                          <a:effectLst/>
                        </a:rPr>
                        <a:t>2</a:t>
                      </a:r>
                      <a:r>
                        <a:rPr lang="it-IT" sz="700" dirty="0">
                          <a:effectLst/>
                        </a:rPr>
                        <a:t>O und </a:t>
                      </a:r>
                      <a:r>
                        <a:rPr lang="it-IT" sz="700" dirty="0" err="1">
                          <a:effectLst/>
                        </a:rPr>
                        <a:t>LiCl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Beryllium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Be</a:t>
                      </a:r>
                    </a:p>
                    <a:p>
                      <a:pPr algn="ctr">
                        <a:lnSpc>
                          <a:spcPct val="125000"/>
                        </a:lnSpc>
                        <a:spcAft>
                          <a:spcPts val="0"/>
                        </a:spcAft>
                      </a:pPr>
                      <a:r>
                        <a:rPr lang="de-DE" sz="700" dirty="0">
                          <a:effectLst/>
                        </a:rPr>
                        <a:t>Atommasse: 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BeO</a:t>
                      </a:r>
                      <a:r>
                        <a:rPr lang="de-DE" sz="700" dirty="0">
                          <a:effectLst/>
                        </a:rPr>
                        <a:t> und BeCl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Bor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a:t>
                      </a:r>
                    </a:p>
                    <a:p>
                      <a:pPr algn="ctr">
                        <a:lnSpc>
                          <a:spcPct val="125000"/>
                        </a:lnSpc>
                        <a:spcAft>
                          <a:spcPts val="0"/>
                        </a:spcAft>
                      </a:pPr>
                      <a:r>
                        <a:rPr lang="de-DE" sz="700" dirty="0">
                          <a:effectLst/>
                        </a:rPr>
                        <a:t>Atommasse: 10,8u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B</a:t>
                      </a:r>
                      <a:r>
                        <a:rPr lang="de-DE" sz="700" baseline="-25000" dirty="0">
                          <a:effectLst/>
                        </a:rPr>
                        <a:t>2</a:t>
                      </a:r>
                      <a:r>
                        <a:rPr lang="de-DE" sz="700" dirty="0">
                          <a:effectLst/>
                        </a:rPr>
                        <a:t>O</a:t>
                      </a:r>
                      <a:r>
                        <a:rPr lang="de-DE" sz="700" baseline="-25000" dirty="0">
                          <a:effectLst/>
                        </a:rPr>
                        <a:t>3 </a:t>
                      </a:r>
                      <a:r>
                        <a:rPr lang="de-DE" sz="700" dirty="0">
                          <a:effectLst/>
                        </a:rPr>
                        <a:t>und 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Kohlenstoff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t>
                      </a:r>
                    </a:p>
                    <a:p>
                      <a:pPr algn="ctr">
                        <a:lnSpc>
                          <a:spcPct val="125000"/>
                        </a:lnSpc>
                        <a:spcAft>
                          <a:spcPts val="0"/>
                        </a:spcAft>
                      </a:pPr>
                      <a:r>
                        <a:rPr lang="de-DE" sz="700" dirty="0">
                          <a:effectLst/>
                        </a:rPr>
                        <a:t>Atommasse: 12u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CO</a:t>
                      </a:r>
                      <a:r>
                        <a:rPr lang="de-DE" sz="700" baseline="-25000" dirty="0">
                          <a:effectLst/>
                        </a:rPr>
                        <a:t>2</a:t>
                      </a:r>
                      <a:r>
                        <a:rPr lang="de-DE" sz="700" dirty="0">
                          <a:effectLst/>
                        </a:rPr>
                        <a:t> und CCl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marL="0" algn="ctr" defTabSz="914400" rtl="0" eaLnBrk="1" latinLnBrk="0" hangingPunct="1">
                        <a:lnSpc>
                          <a:spcPct val="125000"/>
                        </a:lnSpc>
                        <a:spcBef>
                          <a:spcPts val="0"/>
                        </a:spcBef>
                        <a:spcAft>
                          <a:spcPts val="0"/>
                        </a:spcAft>
                      </a:pPr>
                      <a:r>
                        <a:rPr lang="de-DE" sz="800" kern="1200" dirty="0">
                          <a:solidFill>
                            <a:schemeClr val="dk1"/>
                          </a:solidFill>
                          <a:effectLst/>
                          <a:latin typeface="+mn-lt"/>
                          <a:ea typeface="+mn-ea"/>
                          <a:cs typeface="+mn-cs"/>
                        </a:rPr>
                        <a:t>Stickstoff</a:t>
                      </a: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t>
                      </a:r>
                    </a:p>
                    <a:p>
                      <a:pPr algn="ctr">
                        <a:lnSpc>
                          <a:spcPct val="125000"/>
                        </a:lnSpc>
                        <a:spcAft>
                          <a:spcPts val="0"/>
                        </a:spcAft>
                      </a:pPr>
                      <a:r>
                        <a:rPr lang="de-DE" sz="700" dirty="0">
                          <a:effectLst/>
                        </a:rPr>
                        <a:t>Atommasse: 14u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NH</a:t>
                      </a:r>
                      <a:r>
                        <a:rPr lang="de-DE" sz="700" baseline="-25000" dirty="0">
                          <a:effectLst/>
                        </a:rPr>
                        <a:t>3</a:t>
                      </a:r>
                      <a:r>
                        <a:rPr lang="de-DE" sz="700" dirty="0">
                          <a:effectLst/>
                        </a:rPr>
                        <a:t> und 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Sauerstoff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O</a:t>
                      </a:r>
                    </a:p>
                    <a:p>
                      <a:pPr algn="ctr">
                        <a:lnSpc>
                          <a:spcPct val="125000"/>
                        </a:lnSpc>
                        <a:spcAft>
                          <a:spcPts val="0"/>
                        </a:spcAft>
                      </a:pPr>
                      <a:r>
                        <a:rPr lang="de-DE" sz="700" dirty="0">
                          <a:effectLst/>
                        </a:rPr>
                        <a:t>Atommasse: 16u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Fluor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F</a:t>
                      </a:r>
                    </a:p>
                    <a:p>
                      <a:pPr algn="ctr">
                        <a:lnSpc>
                          <a:spcPct val="125000"/>
                        </a:lnSpc>
                        <a:spcAft>
                          <a:spcPts val="0"/>
                        </a:spcAft>
                      </a:pPr>
                      <a:r>
                        <a:rPr lang="de-DE" sz="700" dirty="0">
                          <a:effectLst/>
                        </a:rPr>
                        <a:t>Atommasse: 19u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HF und </a:t>
                      </a:r>
                      <a:r>
                        <a:rPr lang="de-DE" sz="700" dirty="0" err="1">
                          <a:effectLst/>
                        </a:rPr>
                        <a:t>NaF</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Neon</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Ne</a:t>
                      </a:r>
                    </a:p>
                    <a:p>
                      <a:pPr algn="ctr">
                        <a:lnSpc>
                          <a:spcPct val="125000"/>
                        </a:lnSpc>
                        <a:spcAft>
                          <a:spcPts val="0"/>
                        </a:spcAft>
                      </a:pPr>
                      <a:r>
                        <a:rPr lang="de-DE" sz="700" dirty="0">
                          <a:effectLst/>
                        </a:rPr>
                        <a:t>Atommasse: 20,2u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Indium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In</a:t>
                      </a:r>
                    </a:p>
                    <a:p>
                      <a:pPr algn="ctr">
                        <a:lnSpc>
                          <a:spcPct val="125000"/>
                        </a:lnSpc>
                        <a:spcAft>
                          <a:spcPts val="0"/>
                        </a:spcAft>
                      </a:pPr>
                      <a:r>
                        <a:rPr lang="de-DE" sz="700" dirty="0">
                          <a:effectLst/>
                        </a:rPr>
                        <a:t>Atommasse: 114,8u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In</a:t>
                      </a:r>
                      <a:r>
                        <a:rPr lang="de-DE" sz="700" baseline="-25000" dirty="0">
                          <a:effectLst/>
                        </a:rPr>
                        <a:t>2</a:t>
                      </a:r>
                      <a:r>
                        <a:rPr lang="de-DE" sz="700" dirty="0">
                          <a:effectLst/>
                        </a:rPr>
                        <a:t>O</a:t>
                      </a:r>
                      <a:r>
                        <a:rPr lang="de-DE" sz="700" baseline="-25000" dirty="0">
                          <a:effectLst/>
                        </a:rPr>
                        <a:t>3 </a:t>
                      </a:r>
                      <a:r>
                        <a:rPr lang="de-DE" sz="700" dirty="0">
                          <a:effectLst/>
                        </a:rPr>
                        <a:t>und InCl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984861579"/>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Natrium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a:t>
                      </a:r>
                    </a:p>
                    <a:p>
                      <a:pPr algn="ctr">
                        <a:lnSpc>
                          <a:spcPct val="125000"/>
                        </a:lnSpc>
                        <a:spcAft>
                          <a:spcPts val="0"/>
                        </a:spcAft>
                      </a:pPr>
                      <a:r>
                        <a:rPr lang="de-DE" sz="700" dirty="0">
                          <a:effectLst/>
                        </a:rPr>
                        <a:t>Atommasse: 23u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Na</a:t>
                      </a:r>
                      <a:r>
                        <a:rPr lang="de-DE" sz="700" baseline="-25000" dirty="0">
                          <a:effectLst/>
                        </a:rPr>
                        <a:t>2</a:t>
                      </a:r>
                      <a:r>
                        <a:rPr lang="de-DE" sz="700" dirty="0">
                          <a:effectLst/>
                        </a:rPr>
                        <a:t>O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Aluminium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Al</a:t>
                      </a:r>
                    </a:p>
                    <a:p>
                      <a:pPr algn="ctr">
                        <a:lnSpc>
                          <a:spcPct val="125000"/>
                        </a:lnSpc>
                        <a:spcAft>
                          <a:spcPts val="0"/>
                        </a:spcAft>
                      </a:pPr>
                      <a:r>
                        <a:rPr lang="de-DE" sz="700" dirty="0">
                          <a:effectLst/>
                        </a:rPr>
                        <a:t>Atommasse: 26,7u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Al</a:t>
                      </a:r>
                      <a:r>
                        <a:rPr lang="de-DE" sz="700" baseline="-25000" dirty="0">
                          <a:effectLst/>
                        </a:rPr>
                        <a:t>2</a:t>
                      </a:r>
                      <a:r>
                        <a:rPr lang="de-DE" sz="700" dirty="0">
                          <a:effectLst/>
                        </a:rPr>
                        <a:t>O</a:t>
                      </a:r>
                      <a:r>
                        <a:rPr lang="de-DE" sz="700" baseline="-25000" dirty="0">
                          <a:effectLst/>
                        </a:rPr>
                        <a:t>3</a:t>
                      </a:r>
                      <a:r>
                        <a:rPr lang="de-DE" sz="700" dirty="0">
                          <a:effectLst/>
                        </a:rPr>
                        <a:t> und AlCl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Silicium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Si</a:t>
                      </a:r>
                    </a:p>
                    <a:p>
                      <a:pPr algn="ctr">
                        <a:lnSpc>
                          <a:spcPct val="125000"/>
                        </a:lnSpc>
                        <a:spcAft>
                          <a:spcPts val="0"/>
                        </a:spcAft>
                      </a:pPr>
                      <a:r>
                        <a:rPr lang="de-DE" sz="700" dirty="0">
                          <a:effectLst/>
                        </a:rPr>
                        <a:t>Atommasse: 28,1u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SiO</a:t>
                      </a:r>
                      <a:r>
                        <a:rPr lang="de-DE" sz="700" baseline="-25000" dirty="0">
                          <a:effectLst/>
                        </a:rPr>
                        <a:t>2 </a:t>
                      </a:r>
                      <a:r>
                        <a:rPr lang="de-DE" sz="700" dirty="0">
                          <a:effectLst/>
                        </a:rPr>
                        <a:t>und SiCl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Phosphor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P</a:t>
                      </a:r>
                    </a:p>
                    <a:p>
                      <a:pPr algn="ctr">
                        <a:lnSpc>
                          <a:spcPct val="125000"/>
                        </a:lnSpc>
                        <a:spcAft>
                          <a:spcPts val="0"/>
                        </a:spcAft>
                      </a:pPr>
                      <a:r>
                        <a:rPr lang="de-DE" sz="700" dirty="0">
                          <a:effectLst/>
                        </a:rPr>
                        <a:t>Atommasse: 31u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PH</a:t>
                      </a:r>
                      <a:r>
                        <a:rPr lang="de-DE" sz="700" baseline="-25000" dirty="0">
                          <a:effectLst/>
                        </a:rPr>
                        <a:t>3</a:t>
                      </a:r>
                      <a:r>
                        <a:rPr lang="de-DE" sz="700" dirty="0">
                          <a:effectLst/>
                        </a:rPr>
                        <a:t> und PCl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Chlor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Cl</a:t>
                      </a:r>
                    </a:p>
                    <a:p>
                      <a:pPr algn="ctr">
                        <a:lnSpc>
                          <a:spcPct val="125000"/>
                        </a:lnSpc>
                        <a:spcAft>
                          <a:spcPts val="0"/>
                        </a:spcAft>
                      </a:pPr>
                      <a:r>
                        <a:rPr lang="de-DE" sz="700" dirty="0">
                          <a:effectLst/>
                        </a:rPr>
                        <a:t>Atommasse: 35,4u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HCl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Schwefel</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a:t>
                      </a:r>
                    </a:p>
                    <a:p>
                      <a:pPr algn="ctr">
                        <a:lnSpc>
                          <a:spcPct val="125000"/>
                        </a:lnSpc>
                        <a:spcAft>
                          <a:spcPts val="0"/>
                        </a:spcAft>
                      </a:pPr>
                      <a:r>
                        <a:rPr lang="de-DE" sz="700" dirty="0">
                          <a:effectLst/>
                        </a:rPr>
                        <a:t>Atommasse: 32,1u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 und SO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2386895026"/>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Kalium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K</a:t>
                      </a:r>
                    </a:p>
                    <a:p>
                      <a:pPr algn="ctr">
                        <a:lnSpc>
                          <a:spcPct val="125000"/>
                        </a:lnSpc>
                        <a:spcAft>
                          <a:spcPts val="0"/>
                        </a:spcAft>
                      </a:pPr>
                      <a:r>
                        <a:rPr lang="de-DE" sz="700" dirty="0">
                          <a:effectLst/>
                        </a:rPr>
                        <a:t>Atommasse: 39,1u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a:t>
                      </a:r>
                      <a:r>
                        <a:rPr lang="de-DE" sz="700" baseline="-25000" dirty="0">
                          <a:effectLst/>
                        </a:rPr>
                        <a:t>2</a:t>
                      </a:r>
                      <a:r>
                        <a:rPr lang="de-DE" sz="700" dirty="0">
                          <a:effectLst/>
                        </a:rPr>
                        <a:t>O und KCl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Calcium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a:t>
                      </a:r>
                    </a:p>
                    <a:p>
                      <a:pPr algn="ctr">
                        <a:lnSpc>
                          <a:spcPct val="125000"/>
                        </a:lnSpc>
                        <a:spcAft>
                          <a:spcPts val="0"/>
                        </a:spcAft>
                      </a:pPr>
                      <a:r>
                        <a:rPr lang="de-DE" sz="700" dirty="0">
                          <a:effectLst/>
                        </a:rPr>
                        <a:t>Atommasse: 40,1u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CaO</a:t>
                      </a:r>
                      <a:r>
                        <a:rPr lang="de-DE" sz="700" dirty="0">
                          <a:effectLst/>
                        </a:rPr>
                        <a:t> und CaCl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Gallium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Ga</a:t>
                      </a:r>
                    </a:p>
                    <a:p>
                      <a:pPr algn="ctr">
                        <a:lnSpc>
                          <a:spcPct val="125000"/>
                        </a:lnSpc>
                        <a:spcAft>
                          <a:spcPts val="0"/>
                        </a:spcAft>
                      </a:pPr>
                      <a:r>
                        <a:rPr lang="de-DE" sz="700" dirty="0">
                          <a:effectLst/>
                        </a:rPr>
                        <a:t>Atommasse: 69,7u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Ga</a:t>
                      </a:r>
                      <a:r>
                        <a:rPr lang="de-DE" sz="700" baseline="-25000" dirty="0">
                          <a:effectLst/>
                        </a:rPr>
                        <a:t>2</a:t>
                      </a:r>
                      <a:r>
                        <a:rPr lang="de-DE" sz="700" dirty="0">
                          <a:effectLst/>
                        </a:rPr>
                        <a:t>O</a:t>
                      </a:r>
                      <a:r>
                        <a:rPr lang="de-DE" sz="700" baseline="-25000" dirty="0">
                          <a:effectLst/>
                        </a:rPr>
                        <a:t>3</a:t>
                      </a:r>
                      <a:r>
                        <a:rPr lang="de-DE" sz="700" dirty="0">
                          <a:effectLst/>
                        </a:rPr>
                        <a:t> und GaCl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endParaRPr>
                    </a:p>
                    <a:p>
                      <a:pPr algn="ctr">
                        <a:lnSpc>
                          <a:spcPct val="125000"/>
                        </a:lnSpc>
                        <a:spcAft>
                          <a:spcPts val="0"/>
                        </a:spcAft>
                      </a:pPr>
                      <a:r>
                        <a:rPr lang="de-DE" sz="4000">
                          <a:effectLst/>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Arsen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As</a:t>
                      </a:r>
                    </a:p>
                    <a:p>
                      <a:pPr algn="ctr">
                        <a:lnSpc>
                          <a:spcPct val="125000"/>
                        </a:lnSpc>
                        <a:spcAft>
                          <a:spcPts val="0"/>
                        </a:spcAft>
                      </a:pPr>
                      <a:r>
                        <a:rPr lang="de-DE" sz="700" dirty="0">
                          <a:effectLst/>
                        </a:rPr>
                        <a:t>Atommasse: 74,9u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AsH</a:t>
                      </a:r>
                      <a:r>
                        <a:rPr lang="de-DE" sz="700" baseline="-25000" dirty="0">
                          <a:effectLst/>
                        </a:rPr>
                        <a:t>3</a:t>
                      </a:r>
                      <a:r>
                        <a:rPr lang="de-DE" sz="700" dirty="0">
                          <a:effectLst/>
                        </a:rPr>
                        <a:t> und AsCl</a:t>
                      </a:r>
                      <a:r>
                        <a:rPr lang="de-DE" sz="700" baseline="-25000" dirty="0">
                          <a:effectLst/>
                        </a:rPr>
                        <a:t>3</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Selen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Se</a:t>
                      </a:r>
                    </a:p>
                    <a:p>
                      <a:pPr algn="ctr">
                        <a:lnSpc>
                          <a:spcPct val="125000"/>
                        </a:lnSpc>
                        <a:spcAft>
                          <a:spcPts val="0"/>
                        </a:spcAft>
                      </a:pPr>
                      <a:r>
                        <a:rPr lang="de-DE" sz="700" dirty="0">
                          <a:effectLst/>
                        </a:rPr>
                        <a:t>Atommasse: 78,9u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Se und SeO</a:t>
                      </a:r>
                      <a:r>
                        <a:rPr lang="de-DE" sz="700" baseline="-25000" dirty="0">
                          <a:effectLst/>
                        </a:rPr>
                        <a:t>2</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Brom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Br</a:t>
                      </a:r>
                    </a:p>
                    <a:p>
                      <a:pPr algn="ctr">
                        <a:lnSpc>
                          <a:spcPct val="125000"/>
                        </a:lnSpc>
                        <a:spcAft>
                          <a:spcPts val="0"/>
                        </a:spcAft>
                      </a:pPr>
                      <a:r>
                        <a:rPr lang="de-DE" sz="700" dirty="0">
                          <a:effectLst/>
                        </a:rPr>
                        <a:t>Atommasse: 79,9u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HBr</a:t>
                      </a:r>
                      <a:r>
                        <a:rPr lang="de-DE" sz="700" dirty="0">
                          <a:effectLst/>
                        </a:rPr>
                        <a:t> und </a:t>
                      </a:r>
                      <a:r>
                        <a:rPr lang="de-DE" sz="700" dirty="0" err="1">
                          <a:effectLst/>
                        </a:rPr>
                        <a:t>NaBr</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Krypton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Kr</a:t>
                      </a:r>
                    </a:p>
                    <a:p>
                      <a:pPr algn="ctr">
                        <a:lnSpc>
                          <a:spcPct val="125000"/>
                        </a:lnSpc>
                        <a:spcAft>
                          <a:spcPts val="0"/>
                        </a:spcAft>
                      </a:pPr>
                      <a:r>
                        <a:rPr lang="de-DE" sz="700" dirty="0">
                          <a:effectLst/>
                        </a:rPr>
                        <a:t>Atommasse: 83,8u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Argon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Ar</a:t>
                      </a:r>
                    </a:p>
                    <a:p>
                      <a:pPr algn="ctr">
                        <a:lnSpc>
                          <a:spcPct val="125000"/>
                        </a:lnSpc>
                        <a:spcAft>
                          <a:spcPts val="0"/>
                        </a:spcAft>
                      </a:pPr>
                      <a:r>
                        <a:rPr lang="de-DE" sz="700" dirty="0">
                          <a:effectLst/>
                        </a:rPr>
                        <a:t>Atommasse: 39,94u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884031392"/>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Rubidium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Rb</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85,5u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Rb</a:t>
                      </a:r>
                      <a:r>
                        <a:rPr lang="de-DE" sz="700" baseline="-25000" dirty="0">
                          <a:effectLst/>
                        </a:rPr>
                        <a:t>2</a:t>
                      </a:r>
                      <a:r>
                        <a:rPr lang="de-DE" sz="700" dirty="0">
                          <a:effectLst/>
                        </a:rPr>
                        <a:t>O und </a:t>
                      </a:r>
                      <a:r>
                        <a:rPr lang="de-DE" sz="700" dirty="0" err="1">
                          <a:effectLst/>
                        </a:rPr>
                        <a:t>RbCl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Strontium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Sr</a:t>
                      </a:r>
                    </a:p>
                    <a:p>
                      <a:pPr algn="ctr">
                        <a:lnSpc>
                          <a:spcPct val="125000"/>
                        </a:lnSpc>
                        <a:spcAft>
                          <a:spcPts val="0"/>
                        </a:spcAft>
                      </a:pPr>
                      <a:r>
                        <a:rPr lang="de-DE" sz="700" dirty="0">
                          <a:effectLst/>
                        </a:rPr>
                        <a:t>Atommasse: 87,6u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SrO</a:t>
                      </a:r>
                      <a:r>
                        <a:rPr lang="de-DE" sz="700" dirty="0">
                          <a:effectLst/>
                        </a:rPr>
                        <a:t> und SrCl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Zinn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Sn</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118,7u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SnO</a:t>
                      </a:r>
                      <a:r>
                        <a:rPr lang="de-DE" sz="700" baseline="-25000" dirty="0">
                          <a:effectLst/>
                        </a:rPr>
                        <a:t>2</a:t>
                      </a:r>
                      <a:r>
                        <a:rPr lang="de-DE" sz="700" dirty="0">
                          <a:effectLst/>
                        </a:rPr>
                        <a:t> und SnCl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Tellur</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Te</a:t>
                      </a:r>
                    </a:p>
                    <a:p>
                      <a:pPr algn="ctr">
                        <a:lnSpc>
                          <a:spcPct val="125000"/>
                        </a:lnSpc>
                        <a:spcAft>
                          <a:spcPts val="0"/>
                        </a:spcAft>
                      </a:pPr>
                      <a:r>
                        <a:rPr lang="de-DE" sz="700" dirty="0">
                          <a:effectLst/>
                        </a:rPr>
                        <a:t>Atommasse: 127,6u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Te und TeO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Iod</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a:t>
                      </a:r>
                    </a:p>
                    <a:p>
                      <a:pPr algn="ctr">
                        <a:lnSpc>
                          <a:spcPct val="125000"/>
                        </a:lnSpc>
                        <a:spcAft>
                          <a:spcPts val="0"/>
                        </a:spcAft>
                      </a:pPr>
                      <a:r>
                        <a:rPr lang="de-DE" sz="700" dirty="0">
                          <a:effectLst/>
                        </a:rPr>
                        <a:t>Atommasse: 126,9u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HI und </a:t>
                      </a:r>
                      <a:r>
                        <a:rPr lang="de-DE" sz="700" dirty="0" err="1">
                          <a:effectLst/>
                        </a:rPr>
                        <a:t>NaI</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Xenon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Xe</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131,3u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Antimon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Sb</a:t>
                      </a:r>
                    </a:p>
                    <a:p>
                      <a:pPr algn="ctr">
                        <a:lnSpc>
                          <a:spcPct val="125000"/>
                        </a:lnSpc>
                        <a:spcAft>
                          <a:spcPts val="0"/>
                        </a:spcAft>
                      </a:pPr>
                      <a:r>
                        <a:rPr lang="de-DE" sz="700" dirty="0">
                          <a:effectLst/>
                        </a:rPr>
                        <a:t>Atommasse: 121,7u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SbH</a:t>
                      </a:r>
                      <a:r>
                        <a:rPr lang="de-DE" sz="700" baseline="-25000" dirty="0">
                          <a:effectLst/>
                        </a:rPr>
                        <a:t>3 </a:t>
                      </a:r>
                      <a:r>
                        <a:rPr lang="de-DE" sz="700" dirty="0">
                          <a:effectLst/>
                        </a:rPr>
                        <a:t>und SbCl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3917556728"/>
                  </a:ext>
                </a:extLst>
              </a:tr>
              <a:tr h="1197217">
                <a:tc gridSpan="10">
                  <a:txBody>
                    <a:bodyPr/>
                    <a:lstStyle/>
                    <a:p>
                      <a:pPr>
                        <a:lnSpc>
                          <a:spcPct val="125000"/>
                        </a:lnSpc>
                        <a:spcBef>
                          <a:spcPts val="4200"/>
                        </a:spcBef>
                        <a:spcAft>
                          <a:spcPts val="0"/>
                        </a:spcAft>
                      </a:pPr>
                      <a:r>
                        <a:rPr lang="de-DE" sz="500" u="sng" dirty="0">
                          <a:effectLst/>
                        </a:rPr>
                        <a:t>Aufgaben:</a:t>
                      </a:r>
                      <a:endParaRPr lang="de-DE" sz="800" dirty="0">
                        <a:effectLst/>
                      </a:endParaRPr>
                    </a:p>
                    <a:p>
                      <a:pPr marL="342900" lvl="0" indent="-342900">
                        <a:lnSpc>
                          <a:spcPct val="110000"/>
                        </a:lnSpc>
                        <a:spcAft>
                          <a:spcPts val="0"/>
                        </a:spcAft>
                        <a:buFont typeface="+mj-lt"/>
                        <a:buAutoNum type="arabicPeriod"/>
                        <a:tabLst>
                          <a:tab pos="457200" algn="l"/>
                        </a:tabLst>
                      </a:pPr>
                      <a:r>
                        <a:rPr lang="de-DE" sz="500" dirty="0">
                          <a:effectLst/>
                        </a:rPr>
                        <a:t>Schneide die zusätzlichen Elemente rechts neben dem Periodensystem (die man erst später entdeckte) </a:t>
                      </a:r>
                      <a:endParaRPr lang="de-DE" sz="700" dirty="0">
                        <a:effectLst/>
                      </a:endParaRPr>
                    </a:p>
                    <a:p>
                      <a:pPr marL="226695">
                        <a:lnSpc>
                          <a:spcPct val="110000"/>
                        </a:lnSpc>
                        <a:spcAft>
                          <a:spcPts val="300"/>
                        </a:spcAft>
                      </a:pPr>
                      <a:r>
                        <a:rPr lang="de-DE" sz="500" dirty="0">
                          <a:effectLst/>
                        </a:rPr>
                        <a:t>     aus und ordne sie sinnvoll ein. Begründe dein Vorgehen!</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Stelle begründete Vermutungen über die Eigenschaften des in der vierten Periode fehlenden Elements an! </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Kennzeichne im Periodensystem Metalle, Nichtmetalle und Halbmetalle farblich unterschiedlich.</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Ergänze die Ordnungszahlen aller Elemente.</a:t>
                      </a:r>
                      <a:endParaRPr lang="de-DE" sz="700" dirty="0">
                        <a:effectLst/>
                        <a:latin typeface="Times New Roman" panose="02020603050405020304" pitchFamily="18" charset="0"/>
                        <a:ea typeface="Times New Roman" panose="02020603050405020304" pitchFamily="18" charset="0"/>
                      </a:endParaRPr>
                    </a:p>
                  </a:txBody>
                  <a:tcPr marL="26877" marR="26877"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63612868"/>
                  </a:ext>
                </a:extLst>
              </a:tr>
            </a:tbl>
          </a:graphicData>
        </a:graphic>
      </p:graphicFrame>
      <p:sp>
        <p:nvSpPr>
          <p:cNvPr id="16" name="Textfeld 15">
            <a:extLst>
              <a:ext uri="{FF2B5EF4-FFF2-40B4-BE49-F238E27FC236}">
                <a16:creationId xmlns:a16="http://schemas.microsoft.com/office/drawing/2014/main" id="{DC1C5351-7183-4BA1-A598-67A1CE37DD3A}"/>
              </a:ext>
            </a:extLst>
          </p:cNvPr>
          <p:cNvSpPr txBox="1"/>
          <p:nvPr/>
        </p:nvSpPr>
        <p:spPr>
          <a:xfrm>
            <a:off x="3514709" y="253479"/>
            <a:ext cx="4572000" cy="461665"/>
          </a:xfrm>
          <a:prstGeom prst="rect">
            <a:avLst/>
          </a:prstGeom>
          <a:noFill/>
        </p:spPr>
        <p:txBody>
          <a:bodyPr wrap="square" rtlCol="0">
            <a:spAutoFit/>
          </a:bodyPr>
          <a:lstStyle/>
          <a:p>
            <a:pPr algn="ctr"/>
            <a:r>
              <a:rPr lang="de-DE" sz="2400" b="1" dirty="0">
                <a:solidFill>
                  <a:srgbClr val="FF0000"/>
                </a:solidFill>
              </a:rPr>
              <a:t>Hauptgruppen</a:t>
            </a:r>
          </a:p>
        </p:txBody>
      </p:sp>
      <p:cxnSp>
        <p:nvCxnSpPr>
          <p:cNvPr id="21" name="Gerade Verbindung mit Pfeil 20">
            <a:extLst>
              <a:ext uri="{FF2B5EF4-FFF2-40B4-BE49-F238E27FC236}">
                <a16:creationId xmlns:a16="http://schemas.microsoft.com/office/drawing/2014/main" id="{E0425C73-4C33-40FB-9FD2-C4EEAAE47D03}"/>
              </a:ext>
            </a:extLst>
          </p:cNvPr>
          <p:cNvCxnSpPr>
            <a:cxnSpLocks/>
          </p:cNvCxnSpPr>
          <p:nvPr/>
        </p:nvCxnSpPr>
        <p:spPr>
          <a:xfrm>
            <a:off x="2295525" y="9525"/>
            <a:ext cx="0" cy="3429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03335DC-7C83-457C-9E94-1C842200C306}"/>
              </a:ext>
            </a:extLst>
          </p:cNvPr>
          <p:cNvCxnSpPr>
            <a:cxnSpLocks/>
          </p:cNvCxnSpPr>
          <p:nvPr/>
        </p:nvCxnSpPr>
        <p:spPr>
          <a:xfrm>
            <a:off x="32766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3BC4939-5BA2-4EE1-ADF4-476DD83F168D}"/>
              </a:ext>
            </a:extLst>
          </p:cNvPr>
          <p:cNvCxnSpPr>
            <a:cxnSpLocks/>
          </p:cNvCxnSpPr>
          <p:nvPr/>
        </p:nvCxnSpPr>
        <p:spPr>
          <a:xfrm>
            <a:off x="42576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1C68A4D-EFD1-4189-80BB-E1A1D11EBE7C}"/>
              </a:ext>
            </a:extLst>
          </p:cNvPr>
          <p:cNvCxnSpPr>
            <a:cxnSpLocks/>
          </p:cNvCxnSpPr>
          <p:nvPr/>
        </p:nvCxnSpPr>
        <p:spPr>
          <a:xfrm>
            <a:off x="52101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B933D14-2D6E-4BEE-93F8-FC2708C0AF01}"/>
              </a:ext>
            </a:extLst>
          </p:cNvPr>
          <p:cNvCxnSpPr>
            <a:cxnSpLocks/>
          </p:cNvCxnSpPr>
          <p:nvPr/>
        </p:nvCxnSpPr>
        <p:spPr>
          <a:xfrm>
            <a:off x="61341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6ED2EE2A-5107-4081-9431-D2156B7D209C}"/>
              </a:ext>
            </a:extLst>
          </p:cNvPr>
          <p:cNvCxnSpPr>
            <a:cxnSpLocks/>
          </p:cNvCxnSpPr>
          <p:nvPr/>
        </p:nvCxnSpPr>
        <p:spPr>
          <a:xfrm>
            <a:off x="709612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22595B91-3C50-4C03-BD47-D394D4651D69}"/>
              </a:ext>
            </a:extLst>
          </p:cNvPr>
          <p:cNvCxnSpPr>
            <a:cxnSpLocks/>
          </p:cNvCxnSpPr>
          <p:nvPr/>
        </p:nvCxnSpPr>
        <p:spPr>
          <a:xfrm>
            <a:off x="809625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0E551E4-D7BA-4424-9C8F-A9AF8BE5F6B4}"/>
              </a:ext>
            </a:extLst>
          </p:cNvPr>
          <p:cNvCxnSpPr>
            <a:cxnSpLocks/>
          </p:cNvCxnSpPr>
          <p:nvPr/>
        </p:nvCxnSpPr>
        <p:spPr>
          <a:xfrm>
            <a:off x="8972551" y="476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62C77ADA-E5A9-4CE5-AB2B-467CE284E40E}"/>
              </a:ext>
            </a:extLst>
          </p:cNvPr>
          <p:cNvSpPr/>
          <p:nvPr/>
        </p:nvSpPr>
        <p:spPr>
          <a:xfrm>
            <a:off x="1876425" y="228600"/>
            <a:ext cx="7591408" cy="66008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B4F62F5-1A5B-4EC1-8044-958AEC56CF13}"/>
              </a:ext>
            </a:extLst>
          </p:cNvPr>
          <p:cNvSpPr txBox="1"/>
          <p:nvPr/>
        </p:nvSpPr>
        <p:spPr>
          <a:xfrm rot="16200000">
            <a:off x="-252108" y="3188634"/>
            <a:ext cx="2114533" cy="461665"/>
          </a:xfrm>
          <a:prstGeom prst="rect">
            <a:avLst/>
          </a:prstGeom>
          <a:noFill/>
        </p:spPr>
        <p:txBody>
          <a:bodyPr wrap="square" rtlCol="0">
            <a:spAutoFit/>
          </a:bodyPr>
          <a:lstStyle/>
          <a:p>
            <a:pPr algn="ctr"/>
            <a:r>
              <a:rPr lang="de-DE" sz="2400" b="1" dirty="0">
                <a:solidFill>
                  <a:schemeClr val="accent1"/>
                </a:solidFill>
              </a:rPr>
              <a:t>Perioden</a:t>
            </a:r>
          </a:p>
        </p:txBody>
      </p:sp>
      <p:cxnSp>
        <p:nvCxnSpPr>
          <p:cNvPr id="33" name="Gerade Verbindung mit Pfeil 32">
            <a:extLst>
              <a:ext uri="{FF2B5EF4-FFF2-40B4-BE49-F238E27FC236}">
                <a16:creationId xmlns:a16="http://schemas.microsoft.com/office/drawing/2014/main" id="{198B7CB8-4F0C-4F98-9D15-ED573DF09C71}"/>
              </a:ext>
            </a:extLst>
          </p:cNvPr>
          <p:cNvCxnSpPr>
            <a:cxnSpLocks/>
          </p:cNvCxnSpPr>
          <p:nvPr/>
        </p:nvCxnSpPr>
        <p:spPr>
          <a:xfrm>
            <a:off x="1390650" y="11049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3E55FE1-B9BD-41CC-A593-B06F48A7DF38}"/>
              </a:ext>
            </a:extLst>
          </p:cNvPr>
          <p:cNvCxnSpPr>
            <a:cxnSpLocks/>
          </p:cNvCxnSpPr>
          <p:nvPr/>
        </p:nvCxnSpPr>
        <p:spPr>
          <a:xfrm>
            <a:off x="1390649" y="24003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9C636FC3-E6F1-4CC1-9CF7-7CD111CE3AE5}"/>
              </a:ext>
            </a:extLst>
          </p:cNvPr>
          <p:cNvCxnSpPr>
            <a:cxnSpLocks/>
          </p:cNvCxnSpPr>
          <p:nvPr/>
        </p:nvCxnSpPr>
        <p:spPr>
          <a:xfrm>
            <a:off x="1381124" y="37528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F622EDC7-9421-41BB-8B81-2261E4A7EDDC}"/>
              </a:ext>
            </a:extLst>
          </p:cNvPr>
          <p:cNvCxnSpPr>
            <a:cxnSpLocks/>
          </p:cNvCxnSpPr>
          <p:nvPr/>
        </p:nvCxnSpPr>
        <p:spPr>
          <a:xfrm>
            <a:off x="1381123" y="50292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898DF022-512E-4F52-BF6F-4CFDDC9DE2A9}"/>
              </a:ext>
            </a:extLst>
          </p:cNvPr>
          <p:cNvCxnSpPr>
            <a:cxnSpLocks/>
          </p:cNvCxnSpPr>
          <p:nvPr/>
        </p:nvCxnSpPr>
        <p:spPr>
          <a:xfrm>
            <a:off x="1400174" y="61531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9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BF45AF-3ECB-4CB2-937D-777F9DAF3E66}"/>
              </a:ext>
            </a:extLst>
          </p:cNvPr>
          <p:cNvSpPr txBox="1"/>
          <p:nvPr/>
        </p:nvSpPr>
        <p:spPr>
          <a:xfrm>
            <a:off x="790574" y="819150"/>
            <a:ext cx="10868025" cy="4924425"/>
          </a:xfrm>
          <a:prstGeom prst="rect">
            <a:avLst/>
          </a:prstGeom>
          <a:noFill/>
          <a:ln w="28575">
            <a:solidFill>
              <a:srgbClr val="FF0000"/>
            </a:solidFill>
          </a:ln>
        </p:spPr>
        <p:txBody>
          <a:bodyPr wrap="square" rtlCol="0">
            <a:spAutoFit/>
          </a:bodyPr>
          <a:lstStyle/>
          <a:p>
            <a:pPr>
              <a:spcAft>
                <a:spcPts val="1200"/>
              </a:spcAft>
            </a:pPr>
            <a:r>
              <a:rPr lang="de-DE" sz="2400" b="1" dirty="0"/>
              <a:t>Merke:</a:t>
            </a:r>
          </a:p>
          <a:p>
            <a:pPr>
              <a:spcAft>
                <a:spcPts val="1200"/>
              </a:spcAft>
            </a:pPr>
            <a:r>
              <a:rPr lang="de-DE" sz="2400" dirty="0"/>
              <a:t>Im Periodensystem der Elemente (PSE) sind alle bekannten Elemente tabellarisch geordnet.</a:t>
            </a:r>
          </a:p>
          <a:p>
            <a:pPr marL="342900" indent="-342900">
              <a:spcAft>
                <a:spcPts val="1200"/>
              </a:spcAft>
              <a:buFont typeface="Arial" panose="020B0604020202020204" pitchFamily="34" charset="0"/>
              <a:buChar char="•"/>
            </a:pPr>
            <a:r>
              <a:rPr lang="de-DE" sz="2400" dirty="0"/>
              <a:t>Die Spalten bezeichnet man als </a:t>
            </a:r>
            <a:r>
              <a:rPr lang="de-DE" sz="2400" b="1" dirty="0">
                <a:solidFill>
                  <a:srgbClr val="FF0000"/>
                </a:solidFill>
              </a:rPr>
              <a:t>Gruppen</a:t>
            </a:r>
            <a:r>
              <a:rPr lang="de-DE" sz="2400" dirty="0"/>
              <a:t>. Die Elemente einer Elementfamilie mit ähnlichen Eigenschaften stehen hier senkrecht untereinander. Die Atommasse nimmt nach unten hin zu.</a:t>
            </a:r>
          </a:p>
          <a:p>
            <a:pPr marL="342900" indent="-342900">
              <a:spcAft>
                <a:spcPts val="1200"/>
              </a:spcAft>
              <a:buFont typeface="Arial" panose="020B0604020202020204" pitchFamily="34" charset="0"/>
              <a:buChar char="•"/>
            </a:pPr>
            <a:r>
              <a:rPr lang="de-DE" sz="2400" dirty="0"/>
              <a:t>Es gibt </a:t>
            </a:r>
            <a:r>
              <a:rPr lang="de-DE" sz="2400" b="1" dirty="0">
                <a:solidFill>
                  <a:srgbClr val="FF0000"/>
                </a:solidFill>
              </a:rPr>
              <a:t>8 Hauptgruppen </a:t>
            </a:r>
            <a:r>
              <a:rPr lang="de-DE" sz="2400" dirty="0"/>
              <a:t>und weitere </a:t>
            </a:r>
            <a:r>
              <a:rPr lang="de-DE" sz="2400" b="1" dirty="0">
                <a:solidFill>
                  <a:srgbClr val="FF0000"/>
                </a:solidFill>
              </a:rPr>
              <a:t>Nebengruppen</a:t>
            </a:r>
            <a:r>
              <a:rPr lang="de-DE" sz="2400" dirty="0"/>
              <a:t>.</a:t>
            </a:r>
          </a:p>
          <a:p>
            <a:pPr marL="342900" indent="-342900">
              <a:spcAft>
                <a:spcPts val="1200"/>
              </a:spcAft>
              <a:buFont typeface="Arial" panose="020B0604020202020204" pitchFamily="34" charset="0"/>
              <a:buChar char="•"/>
            </a:pPr>
            <a:r>
              <a:rPr lang="de-DE" sz="2400" dirty="0"/>
              <a:t>Die Zeilen bezeichnet man als </a:t>
            </a:r>
            <a:r>
              <a:rPr lang="de-DE" sz="2400" b="1" dirty="0">
                <a:solidFill>
                  <a:srgbClr val="FF0000"/>
                </a:solidFill>
              </a:rPr>
              <a:t>Perioden</a:t>
            </a:r>
            <a:r>
              <a:rPr lang="de-DE" sz="2400" dirty="0"/>
              <a:t>. Innerhalb einer Zeile nimmt die Ordnungszahl von links nach rechts zu. Es gibt </a:t>
            </a:r>
            <a:r>
              <a:rPr lang="de-DE" sz="2400" b="1" dirty="0">
                <a:solidFill>
                  <a:srgbClr val="FF0000"/>
                </a:solidFill>
              </a:rPr>
              <a:t>7 Perioden</a:t>
            </a:r>
            <a:r>
              <a:rPr lang="de-DE" sz="2400" dirty="0"/>
              <a:t>.</a:t>
            </a:r>
          </a:p>
          <a:p>
            <a:pPr marL="342900" indent="-342900">
              <a:spcAft>
                <a:spcPts val="1200"/>
              </a:spcAft>
              <a:buFont typeface="Arial" panose="020B0604020202020204" pitchFamily="34" charset="0"/>
              <a:buChar char="•"/>
            </a:pPr>
            <a:r>
              <a:rPr lang="de-DE" sz="2400" dirty="0"/>
              <a:t>Die </a:t>
            </a:r>
            <a:r>
              <a:rPr lang="de-DE" sz="2400" b="1" dirty="0">
                <a:solidFill>
                  <a:srgbClr val="FF0000"/>
                </a:solidFill>
              </a:rPr>
              <a:t>Metalle</a:t>
            </a:r>
            <a:r>
              <a:rPr lang="de-DE" sz="2400" dirty="0"/>
              <a:t> stehen links, die </a:t>
            </a:r>
            <a:r>
              <a:rPr lang="de-DE" sz="2400" b="1" dirty="0">
                <a:solidFill>
                  <a:srgbClr val="FF0000"/>
                </a:solidFill>
              </a:rPr>
              <a:t>Nichtmetalle</a:t>
            </a:r>
            <a:r>
              <a:rPr lang="de-DE" sz="2400" dirty="0"/>
              <a:t> rechts. Dazwischen sind diagonal die </a:t>
            </a:r>
            <a:r>
              <a:rPr lang="de-DE" sz="2400" b="1" dirty="0">
                <a:solidFill>
                  <a:srgbClr val="FF0000"/>
                </a:solidFill>
              </a:rPr>
              <a:t>Halbmetalle</a:t>
            </a:r>
            <a:r>
              <a:rPr lang="de-DE" sz="2400" dirty="0"/>
              <a:t> angeordnet.</a:t>
            </a:r>
          </a:p>
        </p:txBody>
      </p:sp>
    </p:spTree>
    <p:extLst>
      <p:ext uri="{BB962C8B-B14F-4D97-AF65-F5344CB8AC3E}">
        <p14:creationId xmlns:p14="http://schemas.microsoft.com/office/powerpoint/2010/main" val="33519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EB2D626-F76E-4B7E-8CC6-74137508BB31}"/>
              </a:ext>
            </a:extLst>
          </p:cNvPr>
          <p:cNvSpPr txBox="1"/>
          <p:nvPr/>
        </p:nvSpPr>
        <p:spPr>
          <a:xfrm>
            <a:off x="2599508" y="252549"/>
            <a:ext cx="6992983" cy="954107"/>
          </a:xfrm>
          <a:prstGeom prst="rect">
            <a:avLst/>
          </a:prstGeom>
          <a:noFill/>
        </p:spPr>
        <p:txBody>
          <a:bodyPr wrap="square" rtlCol="0">
            <a:spAutoFit/>
          </a:bodyPr>
          <a:lstStyle/>
          <a:p>
            <a:pPr algn="ctr"/>
            <a:r>
              <a:rPr lang="de-DE" sz="2800" b="1" dirty="0"/>
              <a:t>Der Zusammenhang zwischen dem Bau der Atome und der Ordnung im PSE</a:t>
            </a:r>
          </a:p>
        </p:txBody>
      </p:sp>
      <p:sp>
        <p:nvSpPr>
          <p:cNvPr id="4" name="Textfeld 3">
            <a:extLst>
              <a:ext uri="{FF2B5EF4-FFF2-40B4-BE49-F238E27FC236}">
                <a16:creationId xmlns:a16="http://schemas.microsoft.com/office/drawing/2014/main" id="{2868EB35-58F2-40A8-8CFF-BA5CC4DF1583}"/>
              </a:ext>
            </a:extLst>
          </p:cNvPr>
          <p:cNvSpPr txBox="1"/>
          <p:nvPr/>
        </p:nvSpPr>
        <p:spPr>
          <a:xfrm>
            <a:off x="1733550" y="6236119"/>
            <a:ext cx="9877425" cy="369332"/>
          </a:xfrm>
          <a:prstGeom prst="rect">
            <a:avLst/>
          </a:prstGeom>
          <a:noFill/>
        </p:spPr>
        <p:txBody>
          <a:bodyPr wrap="square" rtlCol="0">
            <a:spAutoFit/>
          </a:bodyPr>
          <a:lstStyle/>
          <a:p>
            <a:r>
              <a:rPr lang="de-DE" dirty="0"/>
              <a:t>Aufgabe: Ergänze die Elektronen und ihre richtige Verteilung in allen Atomen.</a:t>
            </a:r>
          </a:p>
        </p:txBody>
      </p:sp>
      <p:grpSp>
        <p:nvGrpSpPr>
          <p:cNvPr id="6" name="Gruppieren 5">
            <a:extLst>
              <a:ext uri="{FF2B5EF4-FFF2-40B4-BE49-F238E27FC236}">
                <a16:creationId xmlns:a16="http://schemas.microsoft.com/office/drawing/2014/main" id="{5E40C1D2-3AAC-4923-ADF4-110DF391A89C}"/>
              </a:ext>
            </a:extLst>
          </p:cNvPr>
          <p:cNvGrpSpPr/>
          <p:nvPr/>
        </p:nvGrpSpPr>
        <p:grpSpPr>
          <a:xfrm>
            <a:off x="1662112" y="1329767"/>
            <a:ext cx="8935403" cy="4915877"/>
            <a:chOff x="1662112" y="1329767"/>
            <a:chExt cx="8935403" cy="4915877"/>
          </a:xfrm>
        </p:grpSpPr>
        <p:pic>
          <p:nvPicPr>
            <p:cNvPr id="3" name="Grafik 2">
              <a:extLst>
                <a:ext uri="{FF2B5EF4-FFF2-40B4-BE49-F238E27FC236}">
                  <a16:creationId xmlns:a16="http://schemas.microsoft.com/office/drawing/2014/main" id="{5C685B23-F857-45F1-A26C-555404A4EEB7}"/>
                </a:ext>
              </a:extLst>
            </p:cNvPr>
            <p:cNvPicPr>
              <a:picLocks noChangeAspect="1"/>
            </p:cNvPicPr>
            <p:nvPr/>
          </p:nvPicPr>
          <p:blipFill>
            <a:blip r:embed="rId2"/>
            <a:stretch>
              <a:fillRect/>
            </a:stretch>
          </p:blipFill>
          <p:spPr>
            <a:xfrm>
              <a:off x="1662112" y="1329767"/>
              <a:ext cx="8867776" cy="4839324"/>
            </a:xfrm>
            <a:prstGeom prst="rect">
              <a:avLst/>
            </a:prstGeom>
          </p:spPr>
        </p:pic>
        <p:sp>
          <p:nvSpPr>
            <p:cNvPr id="5" name="Rechteck 4">
              <a:extLst>
                <a:ext uri="{FF2B5EF4-FFF2-40B4-BE49-F238E27FC236}">
                  <a16:creationId xmlns:a16="http://schemas.microsoft.com/office/drawing/2014/main" id="{AEB400D3-C8AA-4A4A-9B6D-F2110F4EB93A}"/>
                </a:ext>
              </a:extLst>
            </p:cNvPr>
            <p:cNvSpPr/>
            <p:nvPr/>
          </p:nvSpPr>
          <p:spPr>
            <a:xfrm>
              <a:off x="4248966" y="4999536"/>
              <a:ext cx="6348549" cy="1246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Textfeld 7">
            <a:extLst>
              <a:ext uri="{FF2B5EF4-FFF2-40B4-BE49-F238E27FC236}">
                <a16:creationId xmlns:a16="http://schemas.microsoft.com/office/drawing/2014/main" id="{2E28D828-045A-4FFC-A502-7086A4A8B6D6}"/>
              </a:ext>
            </a:extLst>
          </p:cNvPr>
          <p:cNvSpPr txBox="1"/>
          <p:nvPr/>
        </p:nvSpPr>
        <p:spPr>
          <a:xfrm>
            <a:off x="4453229" y="5156163"/>
            <a:ext cx="6348549" cy="923330"/>
          </a:xfrm>
          <a:prstGeom prst="rect">
            <a:avLst/>
          </a:prstGeom>
          <a:noFill/>
        </p:spPr>
        <p:txBody>
          <a:bodyPr wrap="square" rtlCol="0">
            <a:spAutoFit/>
          </a:bodyPr>
          <a:lstStyle/>
          <a:p>
            <a:r>
              <a:rPr lang="de-DE" i="1" dirty="0">
                <a:solidFill>
                  <a:srgbClr val="FF0000"/>
                </a:solidFill>
              </a:rPr>
              <a:t>Die Elektronen eines Atoms werden immer von innen nach außen besetzt!</a:t>
            </a:r>
          </a:p>
          <a:p>
            <a:r>
              <a:rPr lang="de-DE" i="1" dirty="0">
                <a:solidFill>
                  <a:srgbClr val="FF0000"/>
                </a:solidFill>
              </a:rPr>
              <a:t>Die Schalen werden zunächst nur mit max. 8 Elektronen besetzt.</a:t>
            </a:r>
          </a:p>
        </p:txBody>
      </p:sp>
    </p:spTree>
    <p:extLst>
      <p:ext uri="{BB962C8B-B14F-4D97-AF65-F5344CB8AC3E}">
        <p14:creationId xmlns:p14="http://schemas.microsoft.com/office/powerpoint/2010/main" val="231983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86F2D864-2C59-4BED-9813-BEF63507FEAB}"/>
              </a:ext>
            </a:extLst>
          </p:cNvPr>
          <p:cNvGrpSpPr/>
          <p:nvPr/>
        </p:nvGrpSpPr>
        <p:grpSpPr>
          <a:xfrm>
            <a:off x="1718174" y="966856"/>
            <a:ext cx="9861610" cy="5208202"/>
            <a:chOff x="1718174" y="966856"/>
            <a:chExt cx="9861610" cy="5208202"/>
          </a:xfrm>
        </p:grpSpPr>
        <p:pic>
          <p:nvPicPr>
            <p:cNvPr id="5" name="Grafik 4">
              <a:extLst>
                <a:ext uri="{FF2B5EF4-FFF2-40B4-BE49-F238E27FC236}">
                  <a16:creationId xmlns:a16="http://schemas.microsoft.com/office/drawing/2014/main" id="{A9D43F75-9D39-4155-8360-500A96A4A8CD}"/>
                </a:ext>
              </a:extLst>
            </p:cNvPr>
            <p:cNvPicPr>
              <a:picLocks noChangeAspect="1"/>
            </p:cNvPicPr>
            <p:nvPr/>
          </p:nvPicPr>
          <p:blipFill>
            <a:blip r:embed="rId2"/>
            <a:stretch>
              <a:fillRect/>
            </a:stretch>
          </p:blipFill>
          <p:spPr>
            <a:xfrm>
              <a:off x="1718174" y="966856"/>
              <a:ext cx="9861610" cy="5150712"/>
            </a:xfrm>
            <a:prstGeom prst="rect">
              <a:avLst/>
            </a:prstGeom>
          </p:spPr>
        </p:pic>
        <p:sp>
          <p:nvSpPr>
            <p:cNvPr id="20" name="Rechteck 19">
              <a:extLst>
                <a:ext uri="{FF2B5EF4-FFF2-40B4-BE49-F238E27FC236}">
                  <a16:creationId xmlns:a16="http://schemas.microsoft.com/office/drawing/2014/main" id="{81B1AFD6-017D-4A61-BB5F-75D184FDC868}"/>
                </a:ext>
              </a:extLst>
            </p:cNvPr>
            <p:cNvSpPr/>
            <p:nvPr/>
          </p:nvSpPr>
          <p:spPr>
            <a:xfrm>
              <a:off x="4521297" y="4928950"/>
              <a:ext cx="7058487" cy="1246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Textfeld 5">
            <a:extLst>
              <a:ext uri="{FF2B5EF4-FFF2-40B4-BE49-F238E27FC236}">
                <a16:creationId xmlns:a16="http://schemas.microsoft.com/office/drawing/2014/main" id="{85E1D24D-235A-4B7A-87E2-347DB427DB32}"/>
              </a:ext>
            </a:extLst>
          </p:cNvPr>
          <p:cNvSpPr txBox="1"/>
          <p:nvPr/>
        </p:nvSpPr>
        <p:spPr>
          <a:xfrm>
            <a:off x="1805665" y="261440"/>
            <a:ext cx="1624013" cy="584775"/>
          </a:xfrm>
          <a:prstGeom prst="rect">
            <a:avLst/>
          </a:prstGeom>
          <a:noFill/>
          <a:ln w="28575">
            <a:solidFill>
              <a:srgbClr val="FF0000"/>
            </a:solidFill>
          </a:ln>
        </p:spPr>
        <p:txBody>
          <a:bodyPr wrap="square" rtlCol="0">
            <a:spAutoFit/>
          </a:bodyPr>
          <a:lstStyle/>
          <a:p>
            <a:r>
              <a:rPr lang="de-DE" sz="1600" b="1" dirty="0"/>
              <a:t>1.</a:t>
            </a:r>
            <a:r>
              <a:rPr lang="de-DE" sz="1600" dirty="0"/>
              <a:t> Hauptgruppe: </a:t>
            </a:r>
          </a:p>
          <a:p>
            <a:r>
              <a:rPr lang="de-DE" sz="1600" b="1" dirty="0"/>
              <a:t>1</a:t>
            </a:r>
            <a:r>
              <a:rPr lang="de-DE" sz="1600" dirty="0"/>
              <a:t> Außenelektron</a:t>
            </a:r>
          </a:p>
        </p:txBody>
      </p:sp>
      <p:sp>
        <p:nvSpPr>
          <p:cNvPr id="7" name="Textfeld 6">
            <a:extLst>
              <a:ext uri="{FF2B5EF4-FFF2-40B4-BE49-F238E27FC236}">
                <a16:creationId xmlns:a16="http://schemas.microsoft.com/office/drawing/2014/main" id="{3530232E-C7D9-4EE5-9BFC-29381B7C2280}"/>
              </a:ext>
            </a:extLst>
          </p:cNvPr>
          <p:cNvSpPr txBox="1"/>
          <p:nvPr/>
        </p:nvSpPr>
        <p:spPr>
          <a:xfrm>
            <a:off x="3538179" y="243281"/>
            <a:ext cx="1795463" cy="584775"/>
          </a:xfrm>
          <a:prstGeom prst="rect">
            <a:avLst/>
          </a:prstGeom>
          <a:noFill/>
          <a:ln w="28575">
            <a:solidFill>
              <a:srgbClr val="FF0000"/>
            </a:solidFill>
          </a:ln>
        </p:spPr>
        <p:txBody>
          <a:bodyPr wrap="square" rtlCol="0">
            <a:spAutoFit/>
          </a:bodyPr>
          <a:lstStyle/>
          <a:p>
            <a:r>
              <a:rPr lang="de-DE" sz="1600" b="1" dirty="0"/>
              <a:t>2.</a:t>
            </a:r>
            <a:r>
              <a:rPr lang="de-DE" sz="1600" dirty="0"/>
              <a:t> Hauptgruppe: </a:t>
            </a:r>
          </a:p>
          <a:p>
            <a:r>
              <a:rPr lang="de-DE" sz="1600" b="1" dirty="0"/>
              <a:t>2</a:t>
            </a:r>
            <a:r>
              <a:rPr lang="de-DE" sz="1600" dirty="0"/>
              <a:t> Außenelektronen</a:t>
            </a:r>
          </a:p>
        </p:txBody>
      </p:sp>
      <p:sp>
        <p:nvSpPr>
          <p:cNvPr id="8" name="Textfeld 7">
            <a:extLst>
              <a:ext uri="{FF2B5EF4-FFF2-40B4-BE49-F238E27FC236}">
                <a16:creationId xmlns:a16="http://schemas.microsoft.com/office/drawing/2014/main" id="{92E5E3F0-3E92-4CD3-B5FC-1D3089A31F8F}"/>
              </a:ext>
            </a:extLst>
          </p:cNvPr>
          <p:cNvSpPr txBox="1"/>
          <p:nvPr/>
        </p:nvSpPr>
        <p:spPr>
          <a:xfrm>
            <a:off x="10014447" y="243281"/>
            <a:ext cx="1795463" cy="584775"/>
          </a:xfrm>
          <a:prstGeom prst="rect">
            <a:avLst/>
          </a:prstGeom>
          <a:noFill/>
          <a:ln w="28575">
            <a:solidFill>
              <a:srgbClr val="FF0000"/>
            </a:solidFill>
          </a:ln>
        </p:spPr>
        <p:txBody>
          <a:bodyPr wrap="square" rtlCol="0">
            <a:spAutoFit/>
          </a:bodyPr>
          <a:lstStyle/>
          <a:p>
            <a:r>
              <a:rPr lang="de-DE" sz="1600" b="1" dirty="0"/>
              <a:t>8.</a:t>
            </a:r>
            <a:r>
              <a:rPr lang="de-DE" sz="1600" dirty="0"/>
              <a:t> Hauptgruppe: </a:t>
            </a:r>
          </a:p>
          <a:p>
            <a:r>
              <a:rPr lang="de-DE" sz="1600" b="1" dirty="0"/>
              <a:t>8</a:t>
            </a:r>
            <a:r>
              <a:rPr lang="de-DE" sz="1600" dirty="0"/>
              <a:t> Außenelektronen</a:t>
            </a:r>
          </a:p>
        </p:txBody>
      </p:sp>
      <p:sp>
        <p:nvSpPr>
          <p:cNvPr id="9" name="Pfeil: nach unten 8">
            <a:extLst>
              <a:ext uri="{FF2B5EF4-FFF2-40B4-BE49-F238E27FC236}">
                <a16:creationId xmlns:a16="http://schemas.microsoft.com/office/drawing/2014/main" id="{3EE317FC-E8FB-4C58-9827-FF1995E664C2}"/>
              </a:ext>
            </a:extLst>
          </p:cNvPr>
          <p:cNvSpPr/>
          <p:nvPr/>
        </p:nvSpPr>
        <p:spPr>
          <a:xfrm>
            <a:off x="2670674" y="85160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a:extLst>
              <a:ext uri="{FF2B5EF4-FFF2-40B4-BE49-F238E27FC236}">
                <a16:creationId xmlns:a16="http://schemas.microsoft.com/office/drawing/2014/main" id="{ACEF72A2-D6DC-4DE0-9B04-220AB2B966EC}"/>
              </a:ext>
            </a:extLst>
          </p:cNvPr>
          <p:cNvSpPr/>
          <p:nvPr/>
        </p:nvSpPr>
        <p:spPr>
          <a:xfrm>
            <a:off x="10850267"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75E0393F-F615-4140-9820-B1807C9427CC}"/>
              </a:ext>
            </a:extLst>
          </p:cNvPr>
          <p:cNvSpPr/>
          <p:nvPr/>
        </p:nvSpPr>
        <p:spPr>
          <a:xfrm>
            <a:off x="3981211"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1F4648E8-02C4-4A2A-9FA8-EAC09801AD8E}"/>
              </a:ext>
            </a:extLst>
          </p:cNvPr>
          <p:cNvSpPr txBox="1"/>
          <p:nvPr/>
        </p:nvSpPr>
        <p:spPr>
          <a:xfrm>
            <a:off x="199790" y="1693218"/>
            <a:ext cx="1090205" cy="584775"/>
          </a:xfrm>
          <a:prstGeom prst="rect">
            <a:avLst/>
          </a:prstGeom>
          <a:noFill/>
          <a:ln w="28575">
            <a:solidFill>
              <a:schemeClr val="accent1"/>
            </a:solidFill>
          </a:ln>
        </p:spPr>
        <p:txBody>
          <a:bodyPr wrap="square" rtlCol="0">
            <a:spAutoFit/>
          </a:bodyPr>
          <a:lstStyle/>
          <a:p>
            <a:r>
              <a:rPr lang="de-DE" sz="1600" b="1" dirty="0"/>
              <a:t>1.</a:t>
            </a:r>
            <a:r>
              <a:rPr lang="de-DE" sz="1600" dirty="0"/>
              <a:t> Periode: </a:t>
            </a:r>
          </a:p>
          <a:p>
            <a:r>
              <a:rPr lang="de-DE" sz="1600" b="1" dirty="0"/>
              <a:t>1</a:t>
            </a:r>
            <a:r>
              <a:rPr lang="de-DE" sz="1600" dirty="0"/>
              <a:t> Schale</a:t>
            </a:r>
          </a:p>
        </p:txBody>
      </p:sp>
      <p:sp>
        <p:nvSpPr>
          <p:cNvPr id="15" name="Pfeil: nach unten 14">
            <a:extLst>
              <a:ext uri="{FF2B5EF4-FFF2-40B4-BE49-F238E27FC236}">
                <a16:creationId xmlns:a16="http://schemas.microsoft.com/office/drawing/2014/main" id="{A4CA6325-3A4D-48A2-84BA-535CAC83FF7B}"/>
              </a:ext>
            </a:extLst>
          </p:cNvPr>
          <p:cNvSpPr/>
          <p:nvPr/>
        </p:nvSpPr>
        <p:spPr>
          <a:xfrm rot="16200000">
            <a:off x="1425311" y="1903161"/>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2D8B9B46-F175-4C2B-BD97-E3942F5E6AA6}"/>
              </a:ext>
            </a:extLst>
          </p:cNvPr>
          <p:cNvSpPr txBox="1"/>
          <p:nvPr/>
        </p:nvSpPr>
        <p:spPr>
          <a:xfrm>
            <a:off x="199790" y="2844225"/>
            <a:ext cx="1090205" cy="584775"/>
          </a:xfrm>
          <a:prstGeom prst="rect">
            <a:avLst/>
          </a:prstGeom>
          <a:noFill/>
          <a:ln w="28575">
            <a:solidFill>
              <a:schemeClr val="accent1"/>
            </a:solidFill>
          </a:ln>
        </p:spPr>
        <p:txBody>
          <a:bodyPr wrap="square" rtlCol="0">
            <a:spAutoFit/>
          </a:bodyPr>
          <a:lstStyle/>
          <a:p>
            <a:r>
              <a:rPr lang="de-DE" sz="1600" b="1" dirty="0"/>
              <a:t>2.</a:t>
            </a:r>
            <a:r>
              <a:rPr lang="de-DE" sz="1600" dirty="0"/>
              <a:t> Periode: </a:t>
            </a:r>
          </a:p>
          <a:p>
            <a:r>
              <a:rPr lang="de-DE" sz="1600" b="1" dirty="0"/>
              <a:t>2</a:t>
            </a:r>
            <a:r>
              <a:rPr lang="de-DE" sz="1600" dirty="0"/>
              <a:t> Schalen</a:t>
            </a:r>
          </a:p>
        </p:txBody>
      </p:sp>
      <p:sp>
        <p:nvSpPr>
          <p:cNvPr id="17" name="Pfeil: nach unten 16">
            <a:extLst>
              <a:ext uri="{FF2B5EF4-FFF2-40B4-BE49-F238E27FC236}">
                <a16:creationId xmlns:a16="http://schemas.microsoft.com/office/drawing/2014/main" id="{18F63549-9BD4-4D2C-9888-24708EF5E424}"/>
              </a:ext>
            </a:extLst>
          </p:cNvPr>
          <p:cNvSpPr/>
          <p:nvPr/>
        </p:nvSpPr>
        <p:spPr>
          <a:xfrm rot="16200000">
            <a:off x="1425311" y="3054168"/>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8CBC6B72-D582-4DC6-9E49-2DD70E444860}"/>
              </a:ext>
            </a:extLst>
          </p:cNvPr>
          <p:cNvSpPr txBox="1"/>
          <p:nvPr/>
        </p:nvSpPr>
        <p:spPr>
          <a:xfrm>
            <a:off x="199790" y="3995233"/>
            <a:ext cx="1090205" cy="584775"/>
          </a:xfrm>
          <a:prstGeom prst="rect">
            <a:avLst/>
          </a:prstGeom>
          <a:noFill/>
          <a:ln w="28575">
            <a:solidFill>
              <a:schemeClr val="accent1"/>
            </a:solidFill>
          </a:ln>
        </p:spPr>
        <p:txBody>
          <a:bodyPr wrap="square" rtlCol="0">
            <a:spAutoFit/>
          </a:bodyPr>
          <a:lstStyle/>
          <a:p>
            <a:r>
              <a:rPr lang="de-DE" sz="1600" b="1" dirty="0"/>
              <a:t>3.</a:t>
            </a:r>
            <a:r>
              <a:rPr lang="de-DE" sz="1600" dirty="0"/>
              <a:t> Periode: </a:t>
            </a:r>
          </a:p>
          <a:p>
            <a:r>
              <a:rPr lang="de-DE" sz="1600" b="1" dirty="0"/>
              <a:t>3</a:t>
            </a:r>
            <a:r>
              <a:rPr lang="de-DE" sz="1600" dirty="0"/>
              <a:t> Schalen</a:t>
            </a:r>
          </a:p>
        </p:txBody>
      </p:sp>
      <p:sp>
        <p:nvSpPr>
          <p:cNvPr id="19" name="Pfeil: nach unten 18">
            <a:extLst>
              <a:ext uri="{FF2B5EF4-FFF2-40B4-BE49-F238E27FC236}">
                <a16:creationId xmlns:a16="http://schemas.microsoft.com/office/drawing/2014/main" id="{0FE1059F-A40C-494F-B97C-CC87D4C53577}"/>
              </a:ext>
            </a:extLst>
          </p:cNvPr>
          <p:cNvSpPr/>
          <p:nvPr/>
        </p:nvSpPr>
        <p:spPr>
          <a:xfrm rot="16200000">
            <a:off x="1425311" y="4205176"/>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1E299F1F-4848-45D6-9224-4273F24E18B1}"/>
              </a:ext>
            </a:extLst>
          </p:cNvPr>
          <p:cNvCxnSpPr/>
          <p:nvPr/>
        </p:nvCxnSpPr>
        <p:spPr>
          <a:xfrm>
            <a:off x="5512526" y="539931"/>
            <a:ext cx="4066903" cy="0"/>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A5124B1-BFE2-4B02-929F-2F33FF34E2E4}"/>
              </a:ext>
            </a:extLst>
          </p:cNvPr>
          <p:cNvCxnSpPr>
            <a:cxnSpLocks/>
          </p:cNvCxnSpPr>
          <p:nvPr/>
        </p:nvCxnSpPr>
        <p:spPr>
          <a:xfrm>
            <a:off x="742851" y="4855028"/>
            <a:ext cx="0" cy="102325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4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3EF948F-9984-4C9E-A1A1-C5C9CA682999}"/>
              </a:ext>
            </a:extLst>
          </p:cNvPr>
          <p:cNvSpPr txBox="1"/>
          <p:nvPr/>
        </p:nvSpPr>
        <p:spPr>
          <a:xfrm>
            <a:off x="1053737" y="1210492"/>
            <a:ext cx="9457508" cy="461665"/>
          </a:xfrm>
          <a:prstGeom prst="rect">
            <a:avLst/>
          </a:prstGeom>
          <a:noFill/>
        </p:spPr>
        <p:txBody>
          <a:bodyPr wrap="square" rtlCol="0">
            <a:spAutoFit/>
          </a:bodyPr>
          <a:lstStyle/>
          <a:p>
            <a:r>
              <a:rPr lang="de-DE" sz="2400" b="1" u="sng" dirty="0"/>
              <a:t>Zusammenhang zwischen Atombau und der Stellung im Periodensystem:</a:t>
            </a:r>
          </a:p>
        </p:txBody>
      </p:sp>
      <p:sp>
        <p:nvSpPr>
          <p:cNvPr id="3" name="Textfeld 2">
            <a:extLst>
              <a:ext uri="{FF2B5EF4-FFF2-40B4-BE49-F238E27FC236}">
                <a16:creationId xmlns:a16="http://schemas.microsoft.com/office/drawing/2014/main" id="{8B1411EE-6A33-4CE5-9A47-FD3F691F78ED}"/>
              </a:ext>
            </a:extLst>
          </p:cNvPr>
          <p:cNvSpPr txBox="1"/>
          <p:nvPr/>
        </p:nvSpPr>
        <p:spPr>
          <a:xfrm>
            <a:off x="1053737" y="2037805"/>
            <a:ext cx="8778240" cy="135421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de-DE" sz="2400" dirty="0"/>
              <a:t>Die Nummer der </a:t>
            </a:r>
            <a:r>
              <a:rPr lang="de-DE" sz="2400" u="sng" dirty="0"/>
              <a:t>Hauptgruppe</a:t>
            </a:r>
            <a:r>
              <a:rPr lang="de-DE" sz="2400" dirty="0"/>
              <a:t> entspricht der Anzahl der Elektronen in der äußersten Schale (</a:t>
            </a:r>
            <a:r>
              <a:rPr lang="de-DE" sz="2400" u="sng" dirty="0"/>
              <a:t>Außenelektronen</a:t>
            </a:r>
            <a:r>
              <a:rPr lang="de-DE" sz="2400" dirty="0"/>
              <a:t>)</a:t>
            </a:r>
          </a:p>
          <a:p>
            <a:pPr marL="342900" indent="-342900">
              <a:spcAft>
                <a:spcPts val="1200"/>
              </a:spcAft>
              <a:buFont typeface="Arial" panose="020B0604020202020204" pitchFamily="34" charset="0"/>
              <a:buChar char="•"/>
            </a:pPr>
            <a:r>
              <a:rPr lang="de-DE" sz="2400" dirty="0"/>
              <a:t>Die Nummer der </a:t>
            </a:r>
            <a:r>
              <a:rPr lang="de-DE" sz="2400" u="sng" dirty="0"/>
              <a:t>Periode</a:t>
            </a:r>
            <a:r>
              <a:rPr lang="de-DE" sz="2400" dirty="0"/>
              <a:t> entspricht der Anzahl der </a:t>
            </a:r>
            <a:r>
              <a:rPr lang="de-DE" sz="2400" u="sng" dirty="0"/>
              <a:t>Schalen</a:t>
            </a:r>
            <a:r>
              <a:rPr lang="de-DE" sz="2400" dirty="0"/>
              <a:t>.</a:t>
            </a:r>
          </a:p>
        </p:txBody>
      </p:sp>
      <p:sp>
        <p:nvSpPr>
          <p:cNvPr id="5" name="Rechteck 4">
            <a:extLst>
              <a:ext uri="{FF2B5EF4-FFF2-40B4-BE49-F238E27FC236}">
                <a16:creationId xmlns:a16="http://schemas.microsoft.com/office/drawing/2014/main" id="{1293A79D-33C8-4B01-9648-B973E915F4E8}"/>
              </a:ext>
            </a:extLst>
          </p:cNvPr>
          <p:cNvSpPr/>
          <p:nvPr/>
        </p:nvSpPr>
        <p:spPr>
          <a:xfrm>
            <a:off x="905691" y="984069"/>
            <a:ext cx="9666515" cy="2647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4259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Breitbild</PresentationFormat>
  <Paragraphs>319</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Calibri Light</vt:lpstr>
      <vt:lpstr>Times New Roman</vt:lpstr>
      <vt:lpstr>Wingdings</vt:lpstr>
      <vt:lpstr>Office</vt:lpstr>
      <vt:lpstr>Die Ordnung im Periodensystem der Elemente (PSE)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Periodensystem der Elemente (PSE)</dc:title>
  <dc:creator>Claudia Eysel</dc:creator>
  <cp:lastModifiedBy>Claudia Eysel</cp:lastModifiedBy>
  <cp:revision>22</cp:revision>
  <dcterms:created xsi:type="dcterms:W3CDTF">2020-11-01T16:57:02Z</dcterms:created>
  <dcterms:modified xsi:type="dcterms:W3CDTF">2021-10-15T15:47:43Z</dcterms:modified>
</cp:coreProperties>
</file>