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F531-D680-413A-AD55-F1CEC159FDB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BD61-410C-41CE-8880-39256DDBCA5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F531-D680-413A-AD55-F1CEC159FDB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BD61-410C-41CE-8880-39256DDBCA5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F531-D680-413A-AD55-F1CEC159FDB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BD61-410C-41CE-8880-39256DDBCA5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F531-D680-413A-AD55-F1CEC159FDB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BD61-410C-41CE-8880-39256DDBCA5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F531-D680-413A-AD55-F1CEC159FDB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BD61-410C-41CE-8880-39256DDBCA5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F531-D680-413A-AD55-F1CEC159FDB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BD61-410C-41CE-8880-39256DDBCA5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F531-D680-413A-AD55-F1CEC159FDB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BD61-410C-41CE-8880-39256DDBCA5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F531-D680-413A-AD55-F1CEC159FDB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BD61-410C-41CE-8880-39256DDBCA5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F531-D680-413A-AD55-F1CEC159FDB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BD61-410C-41CE-8880-39256DDBCA5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F531-D680-413A-AD55-F1CEC159FDB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BD61-410C-41CE-8880-39256DDBCA5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F531-D680-413A-AD55-F1CEC159FDB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BD61-410C-41CE-8880-39256DDBCA5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9F531-D680-413A-AD55-F1CEC159FDB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5BD61-410C-41CE-8880-39256DDBCA5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Kontaktfreudig und explosiv: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3356992"/>
            <a:ext cx="6400800" cy="1752600"/>
          </a:xfrm>
        </p:spPr>
        <p:txBody>
          <a:bodyPr>
            <a:normAutofit/>
          </a:bodyPr>
          <a:lstStyle/>
          <a:p>
            <a:r>
              <a:rPr lang="de-DE" sz="4400" i="1" dirty="0">
                <a:solidFill>
                  <a:srgbClr val="002060"/>
                </a:solidFill>
              </a:rPr>
              <a:t>Wir lernen </a:t>
            </a:r>
            <a:r>
              <a:rPr lang="de-DE" sz="4400" b="1" i="1" dirty="0">
                <a:solidFill>
                  <a:srgbClr val="002060"/>
                </a:solidFill>
              </a:rPr>
              <a:t>Kalium</a:t>
            </a:r>
            <a:r>
              <a:rPr lang="de-DE" sz="4400" i="1" dirty="0">
                <a:solidFill>
                  <a:srgbClr val="002060"/>
                </a:solidFill>
              </a:rPr>
              <a:t> und seine Familie kennen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8FC13D-AC90-40C3-B0DB-892D01FD73F9}"/>
              </a:ext>
            </a:extLst>
          </p:cNvPr>
          <p:cNvSpPr/>
          <p:nvPr/>
        </p:nvSpPr>
        <p:spPr>
          <a:xfrm>
            <a:off x="323528" y="5878199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https://www.youtube.com/watch?v=NpgVk9leUbs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1619672" y="404664"/>
            <a:ext cx="3456384" cy="2457450"/>
            <a:chOff x="4788024" y="404664"/>
            <a:chExt cx="3456384" cy="2457450"/>
          </a:xfrm>
        </p:grpSpPr>
        <p:sp>
          <p:nvSpPr>
            <p:cNvPr id="4" name="Textfeld 3"/>
            <p:cNvSpPr txBox="1"/>
            <p:nvPr/>
          </p:nvSpPr>
          <p:spPr>
            <a:xfrm>
              <a:off x="6300192" y="227687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/>
                <a:t>Vater</a:t>
              </a:r>
              <a:r>
                <a:rPr lang="de-DE" dirty="0"/>
                <a:t> </a:t>
              </a:r>
              <a:r>
                <a:rPr lang="de-DE" b="1" dirty="0"/>
                <a:t>Lithium</a:t>
              </a: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4788024" y="404664"/>
              <a:ext cx="1463693" cy="2457450"/>
              <a:chOff x="4788024" y="404664"/>
              <a:chExt cx="1463693" cy="245745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0032" y="404664"/>
                <a:ext cx="1314450" cy="2457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88024" y="404664"/>
                <a:ext cx="1463693" cy="948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4" name="Gruppieren 13"/>
          <p:cNvGrpSpPr/>
          <p:nvPr/>
        </p:nvGrpSpPr>
        <p:grpSpPr>
          <a:xfrm>
            <a:off x="4355976" y="0"/>
            <a:ext cx="3322024" cy="2540854"/>
            <a:chOff x="5580112" y="836712"/>
            <a:chExt cx="3322024" cy="2540854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96136" y="836712"/>
              <a:ext cx="1296144" cy="2540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80112" y="836712"/>
              <a:ext cx="1766736" cy="862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hteck 12"/>
            <p:cNvSpPr/>
            <p:nvPr/>
          </p:nvSpPr>
          <p:spPr>
            <a:xfrm>
              <a:off x="7164288" y="2780928"/>
              <a:ext cx="17378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i="1" dirty="0"/>
                <a:t>Mutter </a:t>
              </a:r>
              <a:r>
                <a:rPr lang="de-DE" dirty="0"/>
                <a:t> </a:t>
              </a:r>
              <a:r>
                <a:rPr lang="de-DE" b="1" dirty="0"/>
                <a:t>Natrium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139952" y="2780928"/>
            <a:ext cx="2285520" cy="2578224"/>
            <a:chOff x="1979712" y="3789040"/>
            <a:chExt cx="2285520" cy="2578224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23728" y="4005064"/>
              <a:ext cx="1219200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79712" y="3789040"/>
              <a:ext cx="1296144" cy="1088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hteck 18"/>
            <p:cNvSpPr/>
            <p:nvPr/>
          </p:nvSpPr>
          <p:spPr>
            <a:xfrm>
              <a:off x="3419872" y="5877272"/>
              <a:ext cx="845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b="1" dirty="0"/>
                <a:t>Kalium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0" y="4149080"/>
            <a:ext cx="3856313" cy="2229940"/>
            <a:chOff x="3993422" y="3645591"/>
            <a:chExt cx="3856313" cy="2229940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4787860" y="4149080"/>
              <a:ext cx="3061875" cy="1726451"/>
              <a:chOff x="4641330" y="4505312"/>
              <a:chExt cx="3061875" cy="1726451"/>
            </a:xfrm>
          </p:grpSpPr>
          <p:pic>
            <p:nvPicPr>
              <p:cNvPr id="1038" name="Picture 14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641330" y="4505312"/>
                <a:ext cx="2193474" cy="1152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Rechteck 22"/>
              <p:cNvSpPr/>
              <p:nvPr/>
            </p:nvSpPr>
            <p:spPr>
              <a:xfrm>
                <a:off x="5361410" y="5585432"/>
                <a:ext cx="23417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i="1" dirty="0"/>
                  <a:t>Der hyperaktive Bruder</a:t>
                </a:r>
              </a:p>
              <a:p>
                <a:r>
                  <a:rPr lang="de-DE" b="1" dirty="0"/>
                  <a:t>Rubidium</a:t>
                </a:r>
              </a:p>
            </p:txBody>
          </p:sp>
        </p:grpSp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20417040">
              <a:off x="3993422" y="3645591"/>
              <a:ext cx="1914525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extfeld 2"/>
          <p:cNvSpPr txBox="1"/>
          <p:nvPr/>
        </p:nvSpPr>
        <p:spPr>
          <a:xfrm rot="20004526">
            <a:off x="10946" y="531644"/>
            <a:ext cx="252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i="1" dirty="0"/>
              <a:t>Gestatten?</a:t>
            </a:r>
          </a:p>
        </p:txBody>
      </p:sp>
      <p:grpSp>
        <p:nvGrpSpPr>
          <p:cNvPr id="38" name="Gruppieren 37"/>
          <p:cNvGrpSpPr/>
          <p:nvPr/>
        </p:nvGrpSpPr>
        <p:grpSpPr>
          <a:xfrm>
            <a:off x="5457480" y="4293096"/>
            <a:ext cx="3686520" cy="2374523"/>
            <a:chOff x="5253952" y="2348880"/>
            <a:chExt cx="3686520" cy="2374523"/>
          </a:xfrm>
        </p:grpSpPr>
        <p:pic>
          <p:nvPicPr>
            <p:cNvPr id="1045" name="Picture 2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652120" y="3212976"/>
              <a:ext cx="2371725" cy="962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6" name="Picture 2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19772528">
              <a:off x="5253952" y="3418635"/>
              <a:ext cx="135255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8" name="Picture 24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956375" y="2348880"/>
              <a:ext cx="782667" cy="1471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Rechteck 36"/>
            <p:cNvSpPr/>
            <p:nvPr/>
          </p:nvSpPr>
          <p:spPr>
            <a:xfrm>
              <a:off x="6660232" y="4077072"/>
              <a:ext cx="22802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i="1" dirty="0"/>
                <a:t>Der superscheue Kater</a:t>
              </a:r>
            </a:p>
            <a:p>
              <a:r>
                <a:rPr lang="de-DE" b="1" dirty="0" err="1"/>
                <a:t>Caesium</a:t>
              </a:r>
              <a:endParaRPr lang="de-DE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771800" y="3933056"/>
            <a:ext cx="3240360" cy="2296859"/>
            <a:chOff x="3635896" y="188640"/>
            <a:chExt cx="1482080" cy="1065451"/>
          </a:xfrm>
        </p:grpSpPr>
        <p:pic>
          <p:nvPicPr>
            <p:cNvPr id="3" name="Picture 18" descr="http://www.seilnacht.com/Lexikon/ghs02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35896" y="188640"/>
              <a:ext cx="762000" cy="762000"/>
            </a:xfrm>
            <a:prstGeom prst="rect">
              <a:avLst/>
            </a:prstGeom>
            <a:noFill/>
          </p:spPr>
        </p:pic>
        <p:pic>
          <p:nvPicPr>
            <p:cNvPr id="4" name="Picture 20" descr="http://www.seilnacht.com/Lexikon/ghs05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55976" y="188640"/>
              <a:ext cx="762000" cy="762000"/>
            </a:xfrm>
            <a:prstGeom prst="rect">
              <a:avLst/>
            </a:prstGeom>
            <a:noFill/>
          </p:spPr>
        </p:pic>
        <p:sp>
          <p:nvSpPr>
            <p:cNvPr id="5" name="Rechteck 4"/>
            <p:cNvSpPr/>
            <p:nvPr/>
          </p:nvSpPr>
          <p:spPr>
            <a:xfrm>
              <a:off x="4034918" y="884759"/>
              <a:ext cx="8349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Gefahr</a:t>
              </a:r>
              <a:endParaRPr lang="de-DE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feld 5"/>
          <p:cNvSpPr txBox="1"/>
          <p:nvPr/>
        </p:nvSpPr>
        <p:spPr>
          <a:xfrm>
            <a:off x="467544" y="1268760"/>
            <a:ext cx="8352928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3200" dirty="0"/>
              <a:t>Wir sind die Familie</a:t>
            </a:r>
          </a:p>
          <a:p>
            <a:r>
              <a:rPr lang="de-DE" sz="9600" dirty="0">
                <a:solidFill>
                  <a:srgbClr val="0070C0"/>
                </a:solidFill>
              </a:rPr>
              <a:t>ALKALIMETALLE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seilnacht.com/Lexikon/00linak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6096000" cy="4495800"/>
          </a:xfrm>
          <a:prstGeom prst="rect">
            <a:avLst/>
          </a:prstGeom>
          <a:noFill/>
        </p:spPr>
      </p:pic>
      <p:sp>
        <p:nvSpPr>
          <p:cNvPr id="3" name="Textfeld 2"/>
          <p:cNvSpPr txBox="1"/>
          <p:nvPr/>
        </p:nvSpPr>
        <p:spPr>
          <a:xfrm>
            <a:off x="755576" y="692696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Vergleich der Härte und der Schnittflächen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71600" y="692696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Reaktion mit Wasser im Vergleich</a:t>
            </a:r>
          </a:p>
        </p:txBody>
      </p:sp>
      <p:pic>
        <p:nvPicPr>
          <p:cNvPr id="17410" name="Picture 2" descr="http://www.seilnacht.com/Lexikon/lithium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84784"/>
            <a:ext cx="6120680" cy="4577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ild vergrößern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48680"/>
            <a:ext cx="7520281" cy="5544616"/>
          </a:xfrm>
          <a:prstGeom prst="rect">
            <a:avLst/>
          </a:prstGeom>
          <a:noFill/>
        </p:spPr>
      </p:pic>
      <p:sp>
        <p:nvSpPr>
          <p:cNvPr id="3" name="Textfeld 2"/>
          <p:cNvSpPr txBox="1"/>
          <p:nvPr/>
        </p:nvSpPr>
        <p:spPr>
          <a:xfrm>
            <a:off x="251520" y="645333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Bildquellen aus: http://www.seilnacht.com/Lexikon/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Bildschirmpräsentation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Larissa-Design</vt:lpstr>
      <vt:lpstr>Kontaktfreudig und explosiv: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Kontaktfreudig und explosiv:</dc:title>
  <dc:creator>Claudia</dc:creator>
  <cp:lastModifiedBy>Claudia Eysel</cp:lastModifiedBy>
  <cp:revision>14</cp:revision>
  <dcterms:created xsi:type="dcterms:W3CDTF">2015-11-09T15:28:46Z</dcterms:created>
  <dcterms:modified xsi:type="dcterms:W3CDTF">2020-11-17T17:44:22Z</dcterms:modified>
</cp:coreProperties>
</file>