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89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9D7A0-00E9-4E17-919D-1AE7A5823A65}" type="datetimeFigureOut">
              <a:rPr lang="de-DE" smtClean="0"/>
              <a:pPr/>
              <a:t>07.02.2017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7994-1408-40FE-9648-427B9ED23ED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9D7A0-00E9-4E17-919D-1AE7A5823A65}" type="datetimeFigureOut">
              <a:rPr lang="de-DE" smtClean="0"/>
              <a:pPr/>
              <a:t>07.02.2017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7994-1408-40FE-9648-427B9ED23ED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9D7A0-00E9-4E17-919D-1AE7A5823A65}" type="datetimeFigureOut">
              <a:rPr lang="de-DE" smtClean="0"/>
              <a:pPr/>
              <a:t>07.02.2017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7994-1408-40FE-9648-427B9ED23ED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9D7A0-00E9-4E17-919D-1AE7A5823A65}" type="datetimeFigureOut">
              <a:rPr lang="de-DE" smtClean="0"/>
              <a:pPr/>
              <a:t>07.02.2017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7994-1408-40FE-9648-427B9ED23ED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9D7A0-00E9-4E17-919D-1AE7A5823A65}" type="datetimeFigureOut">
              <a:rPr lang="de-DE" smtClean="0"/>
              <a:pPr/>
              <a:t>07.02.2017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7994-1408-40FE-9648-427B9ED23ED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9D7A0-00E9-4E17-919D-1AE7A5823A65}" type="datetimeFigureOut">
              <a:rPr lang="de-DE" smtClean="0"/>
              <a:pPr/>
              <a:t>07.02.2017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7994-1408-40FE-9648-427B9ED23ED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9D7A0-00E9-4E17-919D-1AE7A5823A65}" type="datetimeFigureOut">
              <a:rPr lang="de-DE" smtClean="0"/>
              <a:pPr/>
              <a:t>07.02.2017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7994-1408-40FE-9648-427B9ED23ED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9D7A0-00E9-4E17-919D-1AE7A5823A65}" type="datetimeFigureOut">
              <a:rPr lang="de-DE" smtClean="0"/>
              <a:pPr/>
              <a:t>07.02.2017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7994-1408-40FE-9648-427B9ED23ED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9D7A0-00E9-4E17-919D-1AE7A5823A65}" type="datetimeFigureOut">
              <a:rPr lang="de-DE" smtClean="0"/>
              <a:pPr/>
              <a:t>07.02.2017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7994-1408-40FE-9648-427B9ED23ED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9D7A0-00E9-4E17-919D-1AE7A5823A65}" type="datetimeFigureOut">
              <a:rPr lang="de-DE" smtClean="0"/>
              <a:pPr/>
              <a:t>07.02.2017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7994-1408-40FE-9648-427B9ED23ED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9D7A0-00E9-4E17-919D-1AE7A5823A65}" type="datetimeFigureOut">
              <a:rPr lang="de-DE" smtClean="0"/>
              <a:pPr/>
              <a:t>07.02.2017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7994-1408-40FE-9648-427B9ED23ED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9D7A0-00E9-4E17-919D-1AE7A5823A65}" type="datetimeFigureOut">
              <a:rPr lang="de-DE" smtClean="0"/>
              <a:pPr/>
              <a:t>07.02.2017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27994-1408-40FE-9648-427B9ED23ED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3600" dirty="0" smtClean="0"/>
              <a:t>Erkläre das Ordnungsprinzip dieser Metalle!</a:t>
            </a:r>
            <a:endParaRPr lang="de-DE" sz="36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556792"/>
            <a:ext cx="5944743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620688"/>
            <a:ext cx="1904212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784" y="620688"/>
            <a:ext cx="1919830" cy="2016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0032" y="620688"/>
            <a:ext cx="1642247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04248" y="620688"/>
            <a:ext cx="1846079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19672" y="3861048"/>
            <a:ext cx="302895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Wolkenförmige Legende 11"/>
          <p:cNvSpPr/>
          <p:nvPr/>
        </p:nvSpPr>
        <p:spPr>
          <a:xfrm>
            <a:off x="5724128" y="2780928"/>
            <a:ext cx="1728192" cy="1224136"/>
          </a:xfrm>
          <a:prstGeom prst="cloudCallout">
            <a:avLst>
              <a:gd name="adj1" fmla="val -90047"/>
              <a:gd name="adj2" fmla="val 56476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6372200" y="2924944"/>
            <a:ext cx="7920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dirty="0" smtClean="0">
                <a:solidFill>
                  <a:srgbClr val="C00000"/>
                </a:solidFill>
              </a:rPr>
              <a:t>?</a:t>
            </a:r>
            <a:endParaRPr lang="de-DE" sz="6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de-DE" sz="3600" dirty="0" smtClean="0"/>
              <a:t>Die </a:t>
            </a:r>
            <a:r>
              <a:rPr lang="de-DE" sz="3600" dirty="0" err="1" smtClean="0"/>
              <a:t>Redoxreihe</a:t>
            </a:r>
            <a:r>
              <a:rPr lang="de-DE" sz="3600" dirty="0" smtClean="0"/>
              <a:t> der Metalle - erweitert</a:t>
            </a:r>
            <a:endParaRPr lang="de-DE" sz="3600" dirty="0"/>
          </a:p>
        </p:txBody>
      </p:sp>
      <p:sp>
        <p:nvSpPr>
          <p:cNvPr id="8" name="Textfeld 7"/>
          <p:cNvSpPr txBox="1"/>
          <p:nvPr/>
        </p:nvSpPr>
        <p:spPr>
          <a:xfrm>
            <a:off x="179512" y="2564904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unedel</a:t>
            </a:r>
            <a:endParaRPr lang="de-DE" sz="2000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8172400" y="2492896"/>
            <a:ext cx="756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edel</a:t>
            </a:r>
            <a:endParaRPr lang="de-DE" sz="2000" b="1" dirty="0"/>
          </a:p>
        </p:txBody>
      </p:sp>
      <p:grpSp>
        <p:nvGrpSpPr>
          <p:cNvPr id="17" name="Gruppieren 16"/>
          <p:cNvGrpSpPr/>
          <p:nvPr/>
        </p:nvGrpSpPr>
        <p:grpSpPr>
          <a:xfrm>
            <a:off x="683568" y="1700808"/>
            <a:ext cx="8136904" cy="801380"/>
            <a:chOff x="683568" y="1700808"/>
            <a:chExt cx="8136904" cy="801380"/>
          </a:xfrm>
        </p:grpSpPr>
        <p:sp>
          <p:nvSpPr>
            <p:cNvPr id="4" name="Pfeil nach rechts 3"/>
            <p:cNvSpPr/>
            <p:nvPr/>
          </p:nvSpPr>
          <p:spPr>
            <a:xfrm>
              <a:off x="827584" y="1700808"/>
              <a:ext cx="7488832" cy="360040"/>
            </a:xfrm>
            <a:prstGeom prst="rightArrow">
              <a:avLst/>
            </a:prstGeom>
            <a:gradFill flip="none" rotWithShape="1">
              <a:gsLst>
                <a:gs pos="0">
                  <a:schemeClr val="accent6">
                    <a:lumMod val="75000"/>
                  </a:schemeClr>
                </a:gs>
                <a:gs pos="50000">
                  <a:schemeClr val="accent6">
                    <a:lumMod val="75000"/>
                    <a:tint val="44500"/>
                    <a:satMod val="160000"/>
                  </a:schemeClr>
                </a:gs>
                <a:gs pos="100000">
                  <a:schemeClr val="accent6">
                    <a:lumMod val="75000"/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683568" y="2132856"/>
              <a:ext cx="81369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Mg</a:t>
              </a:r>
              <a:r>
                <a:rPr lang="de-DE" baseline="30000" dirty="0" smtClean="0"/>
                <a:t>2+</a:t>
              </a:r>
              <a:r>
                <a:rPr lang="de-DE" dirty="0" smtClean="0"/>
                <a:t>	Al</a:t>
              </a:r>
              <a:r>
                <a:rPr lang="de-DE" baseline="30000" dirty="0" smtClean="0"/>
                <a:t>3+</a:t>
              </a:r>
              <a:r>
                <a:rPr lang="de-DE" dirty="0" smtClean="0"/>
                <a:t>	Zn</a:t>
              </a:r>
              <a:r>
                <a:rPr lang="de-DE" baseline="30000" dirty="0" smtClean="0"/>
                <a:t>2+</a:t>
              </a:r>
              <a:r>
                <a:rPr lang="de-DE" dirty="0" smtClean="0"/>
                <a:t>	Sn</a:t>
              </a:r>
              <a:r>
                <a:rPr lang="de-DE" baseline="30000" dirty="0" smtClean="0"/>
                <a:t>2+</a:t>
              </a:r>
              <a:r>
                <a:rPr lang="de-DE" dirty="0" smtClean="0"/>
                <a:t>	Pb</a:t>
              </a:r>
              <a:r>
                <a:rPr lang="de-DE" baseline="30000" dirty="0" smtClean="0"/>
                <a:t>2+</a:t>
              </a:r>
              <a:r>
                <a:rPr lang="de-DE" dirty="0" smtClean="0"/>
                <a:t>	Fe</a:t>
              </a:r>
              <a:r>
                <a:rPr lang="de-DE" baseline="30000" dirty="0" smtClean="0"/>
                <a:t>2+</a:t>
              </a:r>
              <a:r>
                <a:rPr lang="de-DE" dirty="0" smtClean="0"/>
                <a:t>	Cu</a:t>
              </a:r>
              <a:r>
                <a:rPr lang="de-DE" baseline="30000" dirty="0" smtClean="0"/>
                <a:t>2+</a:t>
              </a:r>
              <a:r>
                <a:rPr lang="de-DE" dirty="0" smtClean="0"/>
                <a:t>	</a:t>
              </a:r>
              <a:r>
                <a:rPr lang="de-DE" dirty="0" err="1" smtClean="0"/>
                <a:t>Ag</a:t>
              </a:r>
              <a:r>
                <a:rPr lang="de-DE" baseline="30000" dirty="0" smtClean="0"/>
                <a:t>+</a:t>
              </a:r>
              <a:r>
                <a:rPr lang="de-DE" dirty="0" smtClean="0"/>
                <a:t>	Au</a:t>
              </a:r>
              <a:r>
                <a:rPr lang="de-DE" baseline="30000" dirty="0" smtClean="0"/>
                <a:t>3+</a:t>
              </a:r>
              <a:endParaRPr lang="de-DE" baseline="30000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1979712" y="1340768"/>
            <a:ext cx="5688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i="1" dirty="0" smtClean="0"/>
              <a:t>Die Fähigkeit zu Elektronenaufnahme nimmt zu</a:t>
            </a:r>
            <a:endParaRPr lang="de-DE" sz="2000" i="1" dirty="0"/>
          </a:p>
        </p:txBody>
      </p:sp>
      <p:grpSp>
        <p:nvGrpSpPr>
          <p:cNvPr id="18" name="Gruppieren 17"/>
          <p:cNvGrpSpPr/>
          <p:nvPr/>
        </p:nvGrpSpPr>
        <p:grpSpPr>
          <a:xfrm>
            <a:off x="683568" y="2924944"/>
            <a:ext cx="8136904" cy="792088"/>
            <a:chOff x="683568" y="2924944"/>
            <a:chExt cx="8136904" cy="792088"/>
          </a:xfrm>
        </p:grpSpPr>
        <p:sp>
          <p:nvSpPr>
            <p:cNvPr id="6" name="Pfeil nach rechts 5"/>
            <p:cNvSpPr/>
            <p:nvPr/>
          </p:nvSpPr>
          <p:spPr>
            <a:xfrm rot="10800000">
              <a:off x="971600" y="3356992"/>
              <a:ext cx="7488832" cy="360040"/>
            </a:xfrm>
            <a:prstGeom prst="rightArrow">
              <a:avLst/>
            </a:prstGeom>
            <a:gradFill flip="none" rotWithShape="1">
              <a:gsLst>
                <a:gs pos="0">
                  <a:schemeClr val="accent6">
                    <a:lumMod val="75000"/>
                  </a:schemeClr>
                </a:gs>
                <a:gs pos="50000">
                  <a:schemeClr val="accent6">
                    <a:lumMod val="75000"/>
                    <a:tint val="44500"/>
                    <a:satMod val="160000"/>
                  </a:schemeClr>
                </a:gs>
                <a:gs pos="100000">
                  <a:schemeClr val="accent6">
                    <a:lumMod val="75000"/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683568" y="2924944"/>
              <a:ext cx="81369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Mg	Al	</a:t>
              </a:r>
              <a:r>
                <a:rPr lang="de-DE" dirty="0" err="1" smtClean="0"/>
                <a:t>Zn</a:t>
              </a:r>
              <a:r>
                <a:rPr lang="de-DE" dirty="0" smtClean="0"/>
                <a:t>	</a:t>
              </a:r>
              <a:r>
                <a:rPr lang="de-DE" dirty="0" err="1" smtClean="0"/>
                <a:t>Sn</a:t>
              </a:r>
              <a:r>
                <a:rPr lang="de-DE" dirty="0" smtClean="0"/>
                <a:t>	</a:t>
              </a:r>
              <a:r>
                <a:rPr lang="de-DE" dirty="0" err="1" smtClean="0"/>
                <a:t>Pb</a:t>
              </a:r>
              <a:r>
                <a:rPr lang="de-DE" dirty="0" smtClean="0"/>
                <a:t>	</a:t>
              </a:r>
              <a:r>
                <a:rPr lang="de-DE" dirty="0" err="1" smtClean="0"/>
                <a:t>Fe</a:t>
              </a:r>
              <a:r>
                <a:rPr lang="de-DE" dirty="0" smtClean="0"/>
                <a:t>	</a:t>
              </a:r>
              <a:r>
                <a:rPr lang="de-DE" dirty="0" err="1" smtClean="0"/>
                <a:t>Cu</a:t>
              </a:r>
              <a:r>
                <a:rPr lang="de-DE" dirty="0" smtClean="0"/>
                <a:t>	</a:t>
              </a:r>
              <a:r>
                <a:rPr lang="de-DE" dirty="0" err="1" smtClean="0"/>
                <a:t>Ag</a:t>
              </a:r>
              <a:r>
                <a:rPr lang="de-DE" dirty="0" smtClean="0"/>
                <a:t>	Au</a:t>
              </a:r>
              <a:endParaRPr lang="de-DE" baseline="30000" dirty="0"/>
            </a:p>
          </p:txBody>
        </p:sp>
      </p:grpSp>
      <p:sp>
        <p:nvSpPr>
          <p:cNvPr id="12" name="Textfeld 11"/>
          <p:cNvSpPr txBox="1"/>
          <p:nvPr/>
        </p:nvSpPr>
        <p:spPr>
          <a:xfrm>
            <a:off x="2051720" y="3645024"/>
            <a:ext cx="5688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i="1" dirty="0" smtClean="0"/>
              <a:t>Die Fähigkeit zu Elektronenabgabe nimmt zu</a:t>
            </a:r>
            <a:endParaRPr lang="de-DE" sz="2000" i="1" dirty="0"/>
          </a:p>
        </p:txBody>
      </p:sp>
      <p:sp>
        <p:nvSpPr>
          <p:cNvPr id="15" name="Textfeld 14"/>
          <p:cNvSpPr txBox="1"/>
          <p:nvPr/>
        </p:nvSpPr>
        <p:spPr>
          <a:xfrm>
            <a:off x="899592" y="4365104"/>
            <a:ext cx="7524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Ionen edler Metalle wirken als </a:t>
            </a:r>
            <a:r>
              <a:rPr lang="de-DE" sz="2000" b="1" dirty="0" smtClean="0"/>
              <a:t>Elektronenakzeptor</a:t>
            </a:r>
            <a:r>
              <a:rPr lang="de-DE" sz="2000" dirty="0" smtClean="0"/>
              <a:t>.</a:t>
            </a:r>
          </a:p>
          <a:p>
            <a:r>
              <a:rPr lang="de-DE" sz="2000" dirty="0" smtClean="0"/>
              <a:t>Atome unedler Metalle wirken als </a:t>
            </a:r>
            <a:r>
              <a:rPr lang="de-DE" sz="2000" b="1" dirty="0" smtClean="0"/>
              <a:t>Elektronendonator</a:t>
            </a:r>
            <a:r>
              <a:rPr lang="de-DE" sz="2000" dirty="0" smtClean="0"/>
              <a:t>.</a:t>
            </a:r>
            <a:endParaRPr lang="de-DE" sz="2000" dirty="0"/>
          </a:p>
        </p:txBody>
      </p:sp>
      <p:sp>
        <p:nvSpPr>
          <p:cNvPr id="16" name="Textfeld 15"/>
          <p:cNvSpPr txBox="1"/>
          <p:nvPr/>
        </p:nvSpPr>
        <p:spPr>
          <a:xfrm>
            <a:off x="899592" y="5301208"/>
            <a:ext cx="7272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u="sng" dirty="0" smtClean="0"/>
              <a:t>Merke</a:t>
            </a:r>
            <a:r>
              <a:rPr lang="de-DE" sz="2000" dirty="0" smtClean="0"/>
              <a:t>: Metalle reagieren nur mit Metallionen edlerer Metalle in einer Redoxreaktion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Bildschirmpräsentation 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Larissa-Design</vt:lpstr>
      <vt:lpstr>Erkläre das Ordnungsprinzip dieser Metalle!</vt:lpstr>
      <vt:lpstr>Folie 2</vt:lpstr>
      <vt:lpstr>Die Redoxreihe der Metalle - erweitert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Claudia</dc:creator>
  <cp:lastModifiedBy>Claudia</cp:lastModifiedBy>
  <cp:revision>3</cp:revision>
  <dcterms:created xsi:type="dcterms:W3CDTF">2017-02-07T17:26:53Z</dcterms:created>
  <dcterms:modified xsi:type="dcterms:W3CDTF">2017-02-07T18:12:52Z</dcterms:modified>
</cp:coreProperties>
</file>