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3" r:id="rId5"/>
    <p:sldId id="266" r:id="rId6"/>
    <p:sldId id="265" r:id="rId7"/>
    <p:sldId id="269" r:id="rId8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8D24F-50ED-45EA-98B9-CFA7260DE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8F2D53-72BC-4B75-8166-3BC615500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DE71DF-F369-4889-A1DF-1C284931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187CB-A090-4C45-BF82-40B16328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274120-18CC-4563-9F83-964D6BF0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82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8DAA8-426C-4837-885E-F8591541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E463F1-AB8B-4B99-ADBD-0667D1C67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7CFD0C-0531-4630-BAC4-0C167460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53A78F-16E5-475A-A235-F27821C5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944ABD-0E7F-4ED6-A4AF-9DC19AD8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CACD91-505B-4A8C-ACAB-055BE6D32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AD4D0D-9AC5-40FE-B7C1-4B76BFA99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353C4C-C35B-4512-82BD-7B3DCFD2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F797E-E2A4-4934-9885-3C64A1A0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FBE3D8-2B0B-42E7-B1DC-7A78641A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52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195DA-32C0-417E-B21F-60968359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0E6B4-DAA3-45D0-B91E-BF132231E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D515D8-2260-4DD0-87E4-55E0949C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FB602A-4A22-4F6A-8B22-5B967EFB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29829F-DD9E-4D28-9095-9EE537CF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78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73501-7177-40E8-B459-E02E9EBA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441CA3-02A7-4FDA-BA31-8A1D5EC31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A6E66E-3E9E-4D1B-938B-3AF76AF1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24E7F7-8B61-418F-A9B0-A00A8FBA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25E5D7-59BD-4125-B486-B27DDF99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00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A7B6F-70D0-4CDB-B440-17A9FF40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B8EE6-69C3-4DF3-950F-D5DD7FE4D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A0CA0E-2B0E-4B4B-856D-EF42EA7C9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F8B746-435E-4603-944A-9EE8A204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9E3443-B4B1-444B-AD11-8FB60712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E0F424-1EEF-4AA5-B742-5CF7829E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1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41FAD-F6A5-41CE-9EE7-FD600CB3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0F7E9C-6DA7-4796-9675-43E45DEE8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9F5AB1-5BDC-4D89-957D-DBC682BF8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B0214E-79B7-4E59-8C35-79C4A0902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813324-789A-40B3-BF46-D514AB5DD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F9C2FF-28E0-4A70-B884-213D45A2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15C2D2-F867-4818-9CDF-1D23E9DC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FEA267-2EC3-4BFD-99AD-598D200F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05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C5DC0-A0F5-42F9-B8E5-62D51ABD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6632A7-921C-47E1-B840-0EB2107D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266295-AED9-45BD-A42A-7AC0F4DF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6EABA9-0F2A-4CFA-9DD0-4AB1D3AF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55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3AAFE3-AD95-4D4D-817A-7554397A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10F60B-6CA2-4A29-ADA4-73DDE4AC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909CDB-7592-4D29-92C5-2FCC0CC2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0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413DB-CE06-47D6-BB28-EB83B4FB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EAABC8-4AF4-4F4E-BACA-E9EE670E1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760219-6E75-401B-A035-869D8B4B1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CCBC7B-24A1-4974-ABE8-D7B63274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ED1C15-5110-4772-A268-3C01D6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0B91F2-8FFE-42FF-8473-42AF0AAF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81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E967E-2A98-40AA-B199-C7BF829D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D8FD9F-A907-48A8-8495-69FE25910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253D78-97E4-40E3-A6D0-09092F4D6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36B90D-457B-4DBE-94AA-4E493A7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AE54C2-A72E-4F32-9F64-67402810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9A2239-2D6D-4717-B1E8-138AF264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43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3A476F-4662-4AC2-9181-06F2D006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E3301-70EE-45E8-A254-3AF9B6822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D0329-7803-48CD-8A7D-BCFF6E227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85CF21-B3AD-4282-A0C1-FC54D2E4C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EA5C8-1E12-47EE-80FF-C84A1D6E0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3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U1eCQAUNQ0" TargetMode="External"/><Relationship Id="rId2" Type="http://schemas.openxmlformats.org/officeDocument/2006/relationships/hyperlink" Target="https://www.youtube.com/watch?v=lcHfd0N5gWU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0889F0B-F79B-4670-81B4-0393BFB659C5}"/>
              </a:ext>
            </a:extLst>
          </p:cNvPr>
          <p:cNvSpPr txBox="1"/>
          <p:nvPr/>
        </p:nvSpPr>
        <p:spPr>
          <a:xfrm>
            <a:off x="2560320" y="940526"/>
            <a:ext cx="667947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4800" b="1" dirty="0"/>
              <a:t>Online-Unterricht</a:t>
            </a:r>
            <a:endParaRPr lang="de-DE" b="1" dirty="0"/>
          </a:p>
          <a:p>
            <a:pPr algn="ctr"/>
            <a:r>
              <a:rPr lang="de-DE" sz="2400" dirty="0"/>
              <a:t>14.01.2021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8E5A1DF-B972-477A-86E1-DCE5A41656FE}"/>
              </a:ext>
            </a:extLst>
          </p:cNvPr>
          <p:cNvSpPr txBox="1"/>
          <p:nvPr/>
        </p:nvSpPr>
        <p:spPr>
          <a:xfrm>
            <a:off x="1950721" y="3244207"/>
            <a:ext cx="945750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800" b="1" dirty="0"/>
              <a:t>Themen</a:t>
            </a:r>
            <a:endParaRPr lang="de-DE" sz="2000" b="1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de-DE" sz="2000" dirty="0" err="1"/>
              <a:t>Wdh</a:t>
            </a:r>
            <a:r>
              <a:rPr lang="de-DE" sz="2000" dirty="0"/>
              <a:t>/HA: Metalle und ihre Eigenschaften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de-DE" sz="2000" dirty="0"/>
              <a:t>Die Elementfamilie der Halogene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de-DE" sz="2000" dirty="0"/>
              <a:t>Hausaufgabe</a:t>
            </a:r>
          </a:p>
        </p:txBody>
      </p:sp>
    </p:spTree>
    <p:extLst>
      <p:ext uri="{BB962C8B-B14F-4D97-AF65-F5344CB8AC3E}">
        <p14:creationId xmlns:p14="http://schemas.microsoft.com/office/powerpoint/2010/main" val="197794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19FC06E9-433D-422F-BECC-75339ADC65F1}"/>
              </a:ext>
            </a:extLst>
          </p:cNvPr>
          <p:cNvSpPr txBox="1"/>
          <p:nvPr/>
        </p:nvSpPr>
        <p:spPr>
          <a:xfrm>
            <a:off x="1020807" y="686969"/>
            <a:ext cx="88721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000" b="1" u="sng" dirty="0"/>
              <a:t>Aufbau der Metalle</a:t>
            </a:r>
          </a:p>
          <a:p>
            <a:pPr>
              <a:spcAft>
                <a:spcPts val="600"/>
              </a:spcAft>
            </a:pPr>
            <a:r>
              <a:rPr lang="de-DE" dirty="0"/>
              <a:t>Beschreibe den besonderen Aufbau der Metalle mithilfe der Informationen im Buch und der Skizze auf der nächsten Seite. Erkläre dabei auch die Begriffe Atomrümpfe, Elektronengas und Metallbindung. 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67C50FB-4B94-436A-ACA3-7D393AF03A70}"/>
              </a:ext>
            </a:extLst>
          </p:cNvPr>
          <p:cNvGrpSpPr/>
          <p:nvPr/>
        </p:nvGrpSpPr>
        <p:grpSpPr>
          <a:xfrm>
            <a:off x="3309256" y="2560320"/>
            <a:ext cx="4250722" cy="3908661"/>
            <a:chOff x="559650" y="1269676"/>
            <a:chExt cx="4884145" cy="4495393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EA875D1-E3D3-424B-AFD0-2C624377B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977" y="1445346"/>
              <a:ext cx="4007818" cy="4114803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B846219-3192-49CA-AB5A-E707CAB7D910}"/>
                </a:ext>
              </a:extLst>
            </p:cNvPr>
            <p:cNvSpPr txBox="1"/>
            <p:nvPr/>
          </p:nvSpPr>
          <p:spPr>
            <a:xfrm>
              <a:off x="559650" y="5089488"/>
              <a:ext cx="2009378" cy="6755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/>
                <a:t>Metall-Kationen</a:t>
              </a:r>
            </a:p>
            <a:p>
              <a:r>
                <a:rPr lang="de-DE" dirty="0"/>
                <a:t>(„Atomrümpfe“)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A70F1CBA-61A5-45B8-B409-35FD21EABB75}"/>
                </a:ext>
              </a:extLst>
            </p:cNvPr>
            <p:cNvSpPr txBox="1"/>
            <p:nvPr/>
          </p:nvSpPr>
          <p:spPr>
            <a:xfrm>
              <a:off x="1292287" y="1269676"/>
              <a:ext cx="337115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/>
                <a:t>Frei bewegliche Außen-elektronen („Elektronengas“)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33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538B52E-E0A7-4A4E-8AD1-8A4EA5E97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422" y="3095138"/>
            <a:ext cx="3260546" cy="313664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87EF367-6193-4A50-894B-259A4AB3B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49" y="2866928"/>
            <a:ext cx="3039410" cy="313664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511A711-7680-4D53-9C26-39648A9A56F7}"/>
              </a:ext>
            </a:extLst>
          </p:cNvPr>
          <p:cNvSpPr txBox="1"/>
          <p:nvPr/>
        </p:nvSpPr>
        <p:spPr>
          <a:xfrm>
            <a:off x="1905412" y="2317840"/>
            <a:ext cx="22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Duktilität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4F9DAA8-484B-4D89-A7C6-B4F3043D7C03}"/>
              </a:ext>
            </a:extLst>
          </p:cNvPr>
          <p:cNvSpPr txBox="1"/>
          <p:nvPr/>
        </p:nvSpPr>
        <p:spPr>
          <a:xfrm>
            <a:off x="5106422" y="2312335"/>
            <a:ext cx="255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Elektrische Leitfähigkeit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CBFFE07-3C82-4FF5-A7DE-829854EE539C}"/>
              </a:ext>
            </a:extLst>
          </p:cNvPr>
          <p:cNvSpPr txBox="1"/>
          <p:nvPr/>
        </p:nvSpPr>
        <p:spPr>
          <a:xfrm>
            <a:off x="9058687" y="2312335"/>
            <a:ext cx="255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Wärmeleitfähigkeit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BD94BF7-B034-4B68-A25F-37C69C10A4E4}"/>
              </a:ext>
            </a:extLst>
          </p:cNvPr>
          <p:cNvSpPr txBox="1"/>
          <p:nvPr/>
        </p:nvSpPr>
        <p:spPr>
          <a:xfrm>
            <a:off x="925013" y="519503"/>
            <a:ext cx="102108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000" b="1" u="sng" dirty="0"/>
              <a:t>Die typischen Metalleigenschaften und ihre Erklärung</a:t>
            </a:r>
          </a:p>
          <a:p>
            <a:pPr marL="4445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Liste die typischen Eigenschaften von Metallen (mit Fachbegriffen) auf.</a:t>
            </a:r>
          </a:p>
          <a:p>
            <a:pPr marL="4445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Erkläre die genannten typischen Eigenschaften der Metalle mit ihrem besonderen Aufbau. </a:t>
            </a:r>
          </a:p>
        </p:txBody>
      </p:sp>
    </p:spTree>
    <p:extLst>
      <p:ext uri="{BB962C8B-B14F-4D97-AF65-F5344CB8AC3E}">
        <p14:creationId xmlns:p14="http://schemas.microsoft.com/office/powerpoint/2010/main" val="412688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A66D1E1-09A5-4E67-8191-75C88D385863}"/>
              </a:ext>
            </a:extLst>
          </p:cNvPr>
          <p:cNvSpPr txBox="1"/>
          <p:nvPr/>
        </p:nvSpPr>
        <p:spPr>
          <a:xfrm>
            <a:off x="843971" y="279393"/>
            <a:ext cx="712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Allgemeine</a:t>
            </a:r>
            <a:r>
              <a:rPr lang="de-DE" dirty="0"/>
              <a:t> </a:t>
            </a:r>
            <a:r>
              <a:rPr lang="de-DE" sz="2000" b="1" dirty="0"/>
              <a:t>Eigenschaften der Elementfamilie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6115535-0247-4394-A58C-1F30F4C56D37}"/>
              </a:ext>
            </a:extLst>
          </p:cNvPr>
          <p:cNvSpPr/>
          <p:nvPr/>
        </p:nvSpPr>
        <p:spPr>
          <a:xfrm>
            <a:off x="843971" y="679503"/>
            <a:ext cx="8918338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de-DE" sz="1400" dirty="0">
                <a:latin typeface="Arial" panose="020B0604020202020204" pitchFamily="34" charset="0"/>
                <a:ea typeface="Times New Roman" panose="02020603050405020304" pitchFamily="18" charset="0"/>
              </a:rPr>
              <a:t>7. Hauptgruppe, daher 7 Außenelektronen</a:t>
            </a:r>
            <a:endParaRPr lang="de-DE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de-DE" sz="1400" dirty="0">
                <a:latin typeface="Arial" panose="020B0604020202020204" pitchFamily="34" charset="0"/>
                <a:ea typeface="Times New Roman" panose="02020603050405020304" pitchFamily="18" charset="0"/>
              </a:rPr>
              <a:t>Flüchtige Stoffe mit niedrigen Schmelz- und Siedetemperaturen</a:t>
            </a:r>
            <a:endParaRPr lang="de-DE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de-DE" sz="1400" dirty="0">
                <a:latin typeface="Arial" panose="020B0604020202020204" pitchFamily="34" charset="0"/>
                <a:ea typeface="Times New Roman" panose="02020603050405020304" pitchFamily="18" charset="0"/>
              </a:rPr>
              <a:t>Zweiatomige Moleküle F</a:t>
            </a:r>
            <a:r>
              <a:rPr lang="de-DE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de-DE" sz="1400" dirty="0">
                <a:latin typeface="Arial" panose="020B0604020202020204" pitchFamily="34" charset="0"/>
                <a:ea typeface="Times New Roman" panose="02020603050405020304" pitchFamily="18" charset="0"/>
              </a:rPr>
              <a:t>, Cl</a:t>
            </a:r>
            <a:r>
              <a:rPr lang="de-DE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de-DE" sz="1400" dirty="0">
                <a:latin typeface="Arial" panose="020B0604020202020204" pitchFamily="34" charset="0"/>
                <a:ea typeface="Times New Roman" panose="02020603050405020304" pitchFamily="18" charset="0"/>
              </a:rPr>
              <a:t>, Br</a:t>
            </a:r>
            <a:r>
              <a:rPr lang="de-DE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de-DE" sz="1400" dirty="0">
                <a:latin typeface="Arial" panose="020B0604020202020204" pitchFamily="34" charset="0"/>
                <a:ea typeface="Times New Roman" panose="02020603050405020304" pitchFamily="18" charset="0"/>
              </a:rPr>
              <a:t>, I</a:t>
            </a:r>
            <a:r>
              <a:rPr lang="de-DE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endParaRPr lang="de-DE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de-DE" sz="1400" dirty="0">
                <a:latin typeface="Arial" panose="020B0604020202020204" pitchFamily="34" charset="0"/>
                <a:ea typeface="Times New Roman" panose="02020603050405020304" pitchFamily="18" charset="0"/>
              </a:rPr>
              <a:t>Nichtmetalle</a:t>
            </a: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de-DE" sz="1400" dirty="0">
                <a:latin typeface="Arial" panose="020B0604020202020204" pitchFamily="34" charset="0"/>
                <a:ea typeface="Times New Roman" panose="02020603050405020304" pitchFamily="18" charset="0"/>
              </a:rPr>
              <a:t>giftig </a:t>
            </a: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de-DE" sz="1400" dirty="0">
                <a:latin typeface="Arial" panose="020B0604020202020204" pitchFamily="34" charset="0"/>
                <a:ea typeface="Times New Roman" panose="02020603050405020304" pitchFamily="18" charset="0"/>
              </a:rPr>
              <a:t>reaktionsfreudig</a:t>
            </a:r>
            <a:endParaRPr lang="de-DE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Tabelle 8">
            <a:extLst>
              <a:ext uri="{FF2B5EF4-FFF2-40B4-BE49-F238E27FC236}">
                <a16:creationId xmlns:a16="http://schemas.microsoft.com/office/drawing/2014/main" id="{A381D1C1-B2D9-40FB-8852-C746B5909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75806"/>
              </p:ext>
            </p:extLst>
          </p:nvPr>
        </p:nvGraphicFramePr>
        <p:xfrm>
          <a:off x="604701" y="2527595"/>
          <a:ext cx="10829653" cy="4221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246">
                  <a:extLst>
                    <a:ext uri="{9D8B030D-6E8A-4147-A177-3AD203B41FA5}">
                      <a16:colId xmlns:a16="http://schemas.microsoft.com/office/drawing/2014/main" val="3037334804"/>
                    </a:ext>
                  </a:extLst>
                </a:gridCol>
                <a:gridCol w="2325664">
                  <a:extLst>
                    <a:ext uri="{9D8B030D-6E8A-4147-A177-3AD203B41FA5}">
                      <a16:colId xmlns:a16="http://schemas.microsoft.com/office/drawing/2014/main" val="2717570654"/>
                    </a:ext>
                  </a:extLst>
                </a:gridCol>
                <a:gridCol w="2484975">
                  <a:extLst>
                    <a:ext uri="{9D8B030D-6E8A-4147-A177-3AD203B41FA5}">
                      <a16:colId xmlns:a16="http://schemas.microsoft.com/office/drawing/2014/main" val="3203026397"/>
                    </a:ext>
                  </a:extLst>
                </a:gridCol>
                <a:gridCol w="2468773">
                  <a:extLst>
                    <a:ext uri="{9D8B030D-6E8A-4147-A177-3AD203B41FA5}">
                      <a16:colId xmlns:a16="http://schemas.microsoft.com/office/drawing/2014/main" val="4065352136"/>
                    </a:ext>
                  </a:extLst>
                </a:gridCol>
                <a:gridCol w="2404995">
                  <a:extLst>
                    <a:ext uri="{9D8B030D-6E8A-4147-A177-3AD203B41FA5}">
                      <a16:colId xmlns:a16="http://schemas.microsoft.com/office/drawing/2014/main" val="2618810167"/>
                    </a:ext>
                  </a:extLst>
                </a:gridCol>
              </a:tblGrid>
              <a:tr h="450176">
                <a:tc>
                  <a:txBody>
                    <a:bodyPr/>
                    <a:lstStyle/>
                    <a:p>
                      <a:endParaRPr lang="de-DE" b="1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</a:rPr>
                        <a:t>Fluor  (  F 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</a:rPr>
                        <a:t>Chlor  (  Cl 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</a:rPr>
                        <a:t>Brom  ( Br 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</a:rPr>
                        <a:t>Iod  (  I 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27819"/>
                  </a:ext>
                </a:extLst>
              </a:tr>
              <a:tr h="984629">
                <a:tc>
                  <a:txBody>
                    <a:bodyPr/>
                    <a:lstStyle/>
                    <a:p>
                      <a:r>
                        <a:rPr lang="de-DE" sz="1400" b="1" dirty="0">
                          <a:ln>
                            <a:noFill/>
                          </a:ln>
                        </a:rPr>
                        <a:t>Stoffeigen-</a:t>
                      </a:r>
                      <a:r>
                        <a:rPr lang="de-DE" sz="1400" b="1" dirty="0" err="1">
                          <a:ln>
                            <a:noFill/>
                          </a:ln>
                        </a:rPr>
                        <a:t>schaften</a:t>
                      </a:r>
                      <a:endParaRPr lang="de-DE" sz="1400" b="1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Blassgelbes Gas,</a:t>
                      </a:r>
                    </a:p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Stechender Geruch,</a:t>
                      </a:r>
                    </a:p>
                    <a:p>
                      <a:endParaRPr lang="de-DE" sz="14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Gelbgrünes Gas, stechender Geruch,</a:t>
                      </a:r>
                    </a:p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desinfizierend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Braune Flüssigkeit, verdampft leicht, stechender Geruch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Schwarz-glänzende Kristalle, sublimieren zu violettem Dampf, desinfizierend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21972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r>
                        <a:rPr lang="de-DE" sz="1400" b="1" dirty="0">
                          <a:ln>
                            <a:noFill/>
                          </a:ln>
                        </a:rPr>
                        <a:t>Gefährdung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Brandfördernd</a:t>
                      </a:r>
                    </a:p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Ätzend</a:t>
                      </a:r>
                    </a:p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Giftig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Brandfördernd</a:t>
                      </a:r>
                    </a:p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Giftig</a:t>
                      </a:r>
                    </a:p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Umweltgefährdend</a:t>
                      </a:r>
                    </a:p>
                    <a:p>
                      <a:endParaRPr lang="de-DE" sz="14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Ätzend</a:t>
                      </a:r>
                    </a:p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Giftig</a:t>
                      </a:r>
                    </a:p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Umweltgefährdend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Chronisch gefährlich bei Aufnahme in den Körper</a:t>
                      </a:r>
                    </a:p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Gesundheitsschädlich</a:t>
                      </a:r>
                    </a:p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umweltgefährdend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593555"/>
                  </a:ext>
                </a:extLst>
              </a:tr>
              <a:tr h="592183">
                <a:tc>
                  <a:txBody>
                    <a:bodyPr/>
                    <a:lstStyle/>
                    <a:p>
                      <a:r>
                        <a:rPr lang="de-DE" sz="1400" b="1" dirty="0">
                          <a:ln>
                            <a:noFill/>
                          </a:ln>
                        </a:rPr>
                        <a:t>Reaktivität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n>
                            <a:noFill/>
                          </a:ln>
                        </a:rPr>
                        <a:t>Allgemein hohe Reaktionsfreudigkeit, nimmt zum Iod hin ab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49189"/>
                  </a:ext>
                </a:extLst>
              </a:tr>
              <a:tr h="1219599">
                <a:tc>
                  <a:txBody>
                    <a:bodyPr/>
                    <a:lstStyle/>
                    <a:p>
                      <a:r>
                        <a:rPr lang="de-DE" sz="1400" b="1" dirty="0">
                          <a:ln>
                            <a:noFill/>
                          </a:ln>
                        </a:rPr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Als Verbindung in Teflon, Funktionskleidung und Zahnpasta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Als Verbindung in Kochsalz, in Kunststoffen (z.B. PVC), chemische Reinigung, zum Bleichen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Als Verbindung in Pflanzenschutzmitteln und in Filmen und Fotopapieren (Silberbromid)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In Desinfektions- und Wundreinigungsmitteln, als Stärkenachweis, als Verbindung Kaliumiodat  in </a:t>
                      </a:r>
                      <a:r>
                        <a:rPr lang="de-DE" sz="1400" dirty="0" err="1">
                          <a:ln>
                            <a:noFill/>
                          </a:ln>
                        </a:rPr>
                        <a:t>Iodsalz</a:t>
                      </a:r>
                      <a:endParaRPr lang="de-DE" sz="14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89732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BDBB3E3-5655-41D1-A4C3-48743C8DBBFC}"/>
              </a:ext>
            </a:extLst>
          </p:cNvPr>
          <p:cNvCxnSpPr/>
          <p:nvPr/>
        </p:nvCxnSpPr>
        <p:spPr>
          <a:xfrm>
            <a:off x="2621280" y="5347063"/>
            <a:ext cx="7254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60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FB17A1E-79F7-47B7-8837-B057BFD00B56}"/>
              </a:ext>
            </a:extLst>
          </p:cNvPr>
          <p:cNvSpPr txBox="1"/>
          <p:nvPr/>
        </p:nvSpPr>
        <p:spPr>
          <a:xfrm>
            <a:off x="904240" y="1727200"/>
            <a:ext cx="962152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/>
              <a:t>Merke</a:t>
            </a:r>
            <a:r>
              <a:rPr lang="de-DE" sz="2400" dirty="0"/>
              <a:t>:</a:t>
            </a:r>
          </a:p>
          <a:p>
            <a:r>
              <a:rPr lang="de-DE" sz="2400" dirty="0"/>
              <a:t>Halogene sind sehr reaktive flüchtige Stoffe. Sie kommen deshalb hauptsächlich als Verbindungen vor.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CF43882-628B-40C8-AC68-26603D7BBE51}"/>
              </a:ext>
            </a:extLst>
          </p:cNvPr>
          <p:cNvSpPr txBox="1"/>
          <p:nvPr/>
        </p:nvSpPr>
        <p:spPr>
          <a:xfrm rot="885118">
            <a:off x="9943471" y="834930"/>
            <a:ext cx="16807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Heftaufschrieb!</a:t>
            </a:r>
          </a:p>
        </p:txBody>
      </p:sp>
    </p:spTree>
    <p:extLst>
      <p:ext uri="{BB962C8B-B14F-4D97-AF65-F5344CB8AC3E}">
        <p14:creationId xmlns:p14="http://schemas.microsoft.com/office/powerpoint/2010/main" val="360114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1A01BAD-E260-47BA-BCC1-E6C4B8332A3C}"/>
              </a:ext>
            </a:extLst>
          </p:cNvPr>
          <p:cNvSpPr txBox="1"/>
          <p:nvPr/>
        </p:nvSpPr>
        <p:spPr>
          <a:xfrm>
            <a:off x="798286" y="365760"/>
            <a:ext cx="8132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Die Reaktion von Halogenen mit Metallen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C6E577-30FA-44FA-98D4-67539411A4CA}"/>
              </a:ext>
            </a:extLst>
          </p:cNvPr>
          <p:cNvSpPr txBox="1"/>
          <p:nvPr/>
        </p:nvSpPr>
        <p:spPr>
          <a:xfrm>
            <a:off x="711200" y="997188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Versuch</a:t>
            </a:r>
            <a:r>
              <a:rPr lang="de-DE" b="1" dirty="0"/>
              <a:t>: Chlor reagiert mit Natrium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1F92D77-EAF8-4895-9D27-A0C4C67583BF}"/>
              </a:ext>
            </a:extLst>
          </p:cNvPr>
          <p:cNvSpPr txBox="1"/>
          <p:nvPr/>
        </p:nvSpPr>
        <p:spPr>
          <a:xfrm rot="885118">
            <a:off x="10055231" y="655352"/>
            <a:ext cx="16807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Heftaufschrieb!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43BA6DD-07E9-44F5-B641-2F3FF9FA8D0E}"/>
              </a:ext>
            </a:extLst>
          </p:cNvPr>
          <p:cNvSpPr txBox="1"/>
          <p:nvPr/>
        </p:nvSpPr>
        <p:spPr>
          <a:xfrm>
            <a:off x="1549400" y="1418426"/>
            <a:ext cx="878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Schau dir hierzu das Video an: </a:t>
            </a:r>
            <a:r>
              <a:rPr lang="de-DE" i="1" dirty="0">
                <a:hlinkClick r:id="rId2"/>
              </a:rPr>
              <a:t>https://www.youtube.com/watch?v=lcHfd0N5gWU</a:t>
            </a:r>
            <a:r>
              <a:rPr lang="de-DE" i="1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F9DB5E2-DC93-46BE-9E25-5B9A6E961A63}"/>
              </a:ext>
            </a:extLst>
          </p:cNvPr>
          <p:cNvSpPr txBox="1"/>
          <p:nvPr/>
        </p:nvSpPr>
        <p:spPr>
          <a:xfrm>
            <a:off x="711200" y="2164080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Beobachtung</a:t>
            </a:r>
            <a:r>
              <a:rPr lang="de-DE" dirty="0"/>
              <a:t>: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73B624D-CEA8-4C54-8CDA-5EB63155E5D6}"/>
              </a:ext>
            </a:extLst>
          </p:cNvPr>
          <p:cNvSpPr txBox="1"/>
          <p:nvPr/>
        </p:nvSpPr>
        <p:spPr>
          <a:xfrm>
            <a:off x="1549400" y="2557393"/>
            <a:ext cx="878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Beschreibe hier anhand des Videos die Stoffeigenschaften von Chlor und Natrium vor der Reaktion, den Reaktionsverlauf und die Stoffeigenschaften des Reaktionsproduktes.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A03AB0E-3836-434A-B50E-D0DFCF4D531A}"/>
              </a:ext>
            </a:extLst>
          </p:cNvPr>
          <p:cNvSpPr txBox="1"/>
          <p:nvPr/>
        </p:nvSpPr>
        <p:spPr>
          <a:xfrm>
            <a:off x="711200" y="3507120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Ergebnis</a:t>
            </a:r>
            <a:r>
              <a:rPr lang="de-DE" dirty="0"/>
              <a:t>: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EB2A00-FF7A-4DF2-AF3B-07F89C6474AC}"/>
              </a:ext>
            </a:extLst>
          </p:cNvPr>
          <p:cNvSpPr txBox="1"/>
          <p:nvPr/>
        </p:nvSpPr>
        <p:spPr>
          <a:xfrm>
            <a:off x="1549400" y="3876452"/>
            <a:ext cx="8788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i="1" dirty="0"/>
              <a:t>Formuliere hier einige Ergebnissätze, die die zentralen Aspekte des Versuchs auf allgemeinerer Ebene zusammenfassen. </a:t>
            </a:r>
          </a:p>
          <a:p>
            <a:pPr>
              <a:spcAft>
                <a:spcPts val="600"/>
              </a:spcAft>
            </a:pPr>
            <a:r>
              <a:rPr lang="de-DE" i="1" dirty="0"/>
              <a:t>Formuliere auch eine Reaktionsgleichung zum Versuch.</a:t>
            </a:r>
          </a:p>
          <a:p>
            <a:pPr>
              <a:spcAft>
                <a:spcPts val="600"/>
              </a:spcAft>
            </a:pPr>
            <a:r>
              <a:rPr lang="de-DE" sz="1600" i="1" u="sng" dirty="0"/>
              <a:t>Hinweis</a:t>
            </a:r>
            <a:r>
              <a:rPr lang="de-DE" sz="1600" i="1" dirty="0"/>
              <a:t>: die Herstellung von Chlor brauchst du nicht zu berücksichtigen, gehe vom fertigen Chlorgas aus</a:t>
            </a:r>
            <a:r>
              <a:rPr lang="de-DE" i="1" dirty="0"/>
              <a:t>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B6A5258-9C04-4AC9-8C8C-57C9A9983E46}"/>
              </a:ext>
            </a:extLst>
          </p:cNvPr>
          <p:cNvSpPr txBox="1"/>
          <p:nvPr/>
        </p:nvSpPr>
        <p:spPr>
          <a:xfrm>
            <a:off x="711200" y="5767864"/>
            <a:ext cx="1078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Schau dir nun das Video zum Versuch von Brom und Aluminium an. Vergleiche die Reaktion mit der von Chlor und Natrium.</a:t>
            </a:r>
          </a:p>
          <a:p>
            <a:r>
              <a:rPr lang="de-DE" i="1" dirty="0">
                <a:hlinkClick r:id="rId3"/>
              </a:rPr>
              <a:t>https://www.youtube.com/watch?v=tU1eCQAUNQ0</a:t>
            </a:r>
            <a:r>
              <a:rPr lang="de-DE" i="1" dirty="0"/>
              <a:t>  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942BD2B-235A-468D-A835-270BF3C8B2C0}"/>
              </a:ext>
            </a:extLst>
          </p:cNvPr>
          <p:cNvSpPr txBox="1"/>
          <p:nvPr/>
        </p:nvSpPr>
        <p:spPr>
          <a:xfrm>
            <a:off x="10191679" y="1991405"/>
            <a:ext cx="156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Zeit: 15 Min.</a:t>
            </a:r>
          </a:p>
        </p:txBody>
      </p:sp>
    </p:spTree>
    <p:extLst>
      <p:ext uri="{BB962C8B-B14F-4D97-AF65-F5344CB8AC3E}">
        <p14:creationId xmlns:p14="http://schemas.microsoft.com/office/powerpoint/2010/main" val="378024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22C127EF-984C-4861-BE2B-E81697631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476" y="2215278"/>
            <a:ext cx="1447304" cy="712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cs typeface="Arial" panose="020B0604020202020204" pitchFamily="34" charset="0"/>
              </a:rPr>
              <a:t>Aktivierungs-energie</a:t>
            </a:r>
            <a:endParaRPr kumimoji="0" lang="de-DE" altLang="de-DE" sz="2800" b="0" i="1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3713D831-0C71-4146-9F25-F01F503EA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098" y="2140699"/>
            <a:ext cx="2057400" cy="155757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Chlor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i="1" dirty="0"/>
              <a:t>gelbgrünes Gas, stechender Geruch, giftig</a:t>
            </a:r>
            <a:endParaRPr kumimoji="0" lang="de-DE" altLang="de-DE" sz="4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7A98EC92-13F1-4EAE-ADC5-BE1A69406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59" y="2140681"/>
            <a:ext cx="1919897" cy="15575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Natrium</a:t>
            </a:r>
            <a:endParaRPr kumimoji="0" lang="de-DE" altLang="de-DE" sz="1400" b="1" i="0" u="none" strike="noStrike" cap="none" normalizeH="0" baseline="0" dirty="0">
              <a:ln>
                <a:noFill/>
              </a:ln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i="1" dirty="0"/>
              <a:t>silbrig-glänzendes, weiches Metall, sehr reaktionsfreudig</a:t>
            </a:r>
            <a:endParaRPr kumimoji="0" lang="de-DE" altLang="de-DE" sz="4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26E31BC5-CB92-4EAD-934B-87E3520833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6943" y="2870664"/>
            <a:ext cx="1982371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A0F9FB9-3B67-4FCC-8A6A-6BDFA65BA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213" y="1953945"/>
            <a:ext cx="3959707" cy="19428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a typeface="Times New Roman" panose="02020603050405020304" pitchFamily="18" charset="0"/>
              </a:rPr>
              <a:t>Natriumchlorid</a:t>
            </a:r>
            <a:endParaRPr kumimoji="0" lang="de-DE" altLang="de-DE" sz="1400" b="0" i="0" u="none" strike="noStrike" cap="none" normalizeH="0" baseline="0" dirty="0">
              <a:ln>
                <a:noFill/>
              </a:ln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i="1" dirty="0">
                <a:ea typeface="Times New Roman" panose="02020603050405020304" pitchFamily="18" charset="0"/>
              </a:rPr>
              <a:t>Weißer, kristalliner und wasserlöslicher Feststoff</a:t>
            </a:r>
          </a:p>
          <a:p>
            <a:pPr marL="92075"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400" i="1" dirty="0">
              <a:ea typeface="Times New Roman" panose="02020603050405020304" pitchFamily="18" charset="0"/>
            </a:endParaRPr>
          </a:p>
          <a:p>
            <a:pPr marL="92075"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i="1" dirty="0">
                <a:ea typeface="Times New Roman" panose="02020603050405020304" pitchFamily="18" charset="0"/>
              </a:rPr>
              <a:t>Nachweis von Chloridionen mit Silbernitratlösung</a:t>
            </a:r>
          </a:p>
          <a:p>
            <a:pPr marL="92075"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i="1" dirty="0">
                <a:ea typeface="Times New Roman" panose="02020603050405020304" pitchFamily="18" charset="0"/>
              </a:rPr>
              <a:t>Nachweis von Natriumionen durch die Flammenfärbung </a:t>
            </a:r>
            <a:endParaRPr kumimoji="0" lang="de-DE" altLang="de-DE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DFF7B0CA-9CF7-4B08-BDF0-EB2F229AA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200" y="2939817"/>
            <a:ext cx="2057400" cy="11417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Gemisch leuchtet hellgelb auf, es wird Energie in Form von Licht und Wärme frei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0FD01DB9-46A9-4AF7-98DB-DC4845827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26" y="1474571"/>
            <a:ext cx="14889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Beobachtung</a:t>
            </a:r>
            <a:r>
              <a:rPr kumimoji="0" lang="de-DE" altLang="de-DE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de-DE" altLang="de-DE" sz="105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6FE65372-CFC8-4141-A2C0-F6655163B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475" y="27940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99736C0-0E44-4FF9-8A1A-12AAA9CF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475" y="27940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FB3FD946-E741-4C8E-810B-99A01222E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475" y="27940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4F9EE-8345-457E-A3EE-B6153F97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475" y="27940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46EDF76-4120-46F0-9BF3-3C7FE30BAA12}"/>
              </a:ext>
            </a:extLst>
          </p:cNvPr>
          <p:cNvSpPr txBox="1"/>
          <p:nvPr/>
        </p:nvSpPr>
        <p:spPr>
          <a:xfrm>
            <a:off x="2561963" y="2562881"/>
            <a:ext cx="39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+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92E0167-9C36-438A-93CA-BCC0539A6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14" y="4247608"/>
            <a:ext cx="10452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Ergebnis:</a:t>
            </a:r>
            <a:endParaRPr kumimoji="0" lang="de-DE" altLang="de-DE" sz="105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296A71B-E993-45F7-928C-351726A7AA69}"/>
              </a:ext>
            </a:extLst>
          </p:cNvPr>
          <p:cNvSpPr txBox="1"/>
          <p:nvPr/>
        </p:nvSpPr>
        <p:spPr>
          <a:xfrm>
            <a:off x="690126" y="4645793"/>
            <a:ext cx="951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Chlor und Natrium reagieren in einer exothermen Reaktion zu Natriumchlorid. Natriumchlorid ist ein Salz und weist andere Stoffeigenschaften auf als das Metall Natrium und das Nichtmetall-Gas Chlor.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C651793-C181-4398-8D0C-155A6C8BA200}"/>
              </a:ext>
            </a:extLst>
          </p:cNvPr>
          <p:cNvSpPr txBox="1"/>
          <p:nvPr/>
        </p:nvSpPr>
        <p:spPr>
          <a:xfrm>
            <a:off x="690126" y="621529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Versuch</a:t>
            </a:r>
            <a:r>
              <a:rPr lang="de-DE" dirty="0"/>
              <a:t>: </a:t>
            </a:r>
            <a:r>
              <a:rPr lang="de-DE" b="1" dirty="0"/>
              <a:t>Chlor reagiert mit Natrium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7871E30-1B0D-4F70-8E87-76A2C1920427}"/>
              </a:ext>
            </a:extLst>
          </p:cNvPr>
          <p:cNvSpPr txBox="1"/>
          <p:nvPr/>
        </p:nvSpPr>
        <p:spPr>
          <a:xfrm>
            <a:off x="2869475" y="5516349"/>
            <a:ext cx="603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 Na	+	Cl</a:t>
            </a:r>
            <a:r>
              <a:rPr lang="de-DE" baseline="-25000" dirty="0"/>
              <a:t>2</a:t>
            </a:r>
            <a:r>
              <a:rPr lang="de-DE" dirty="0"/>
              <a:t>			2 NaCl	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43FC234-77BD-4A5C-81DA-21FD2DF424E7}"/>
              </a:ext>
            </a:extLst>
          </p:cNvPr>
          <p:cNvCxnSpPr/>
          <p:nvPr/>
        </p:nvCxnSpPr>
        <p:spPr>
          <a:xfrm>
            <a:off x="5758983" y="5709654"/>
            <a:ext cx="708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8680EA3-C04E-4916-A61A-F0BAC8316B83}"/>
              </a:ext>
            </a:extLst>
          </p:cNvPr>
          <p:cNvSpPr txBox="1"/>
          <p:nvPr/>
        </p:nvSpPr>
        <p:spPr>
          <a:xfrm>
            <a:off x="756890" y="5516349"/>
            <a:ext cx="155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RG: </a:t>
            </a:r>
          </a:p>
        </p:txBody>
      </p:sp>
    </p:spTree>
    <p:extLst>
      <p:ext uri="{BB962C8B-B14F-4D97-AF65-F5344CB8AC3E}">
        <p14:creationId xmlns:p14="http://schemas.microsoft.com/office/powerpoint/2010/main" val="23880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10" grpId="0" animBg="1"/>
      <p:bldP spid="19" grpId="0"/>
      <p:bldP spid="20" grpId="0"/>
      <p:bldP spid="21" grpId="0"/>
      <p:bldP spid="2" grpId="0"/>
      <p:bldP spid="2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Breitbild</PresentationFormat>
  <Paragraphs>92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Metalle</dc:title>
  <dc:creator>Claudia Eysel</dc:creator>
  <cp:lastModifiedBy>Claudia Eysel</cp:lastModifiedBy>
  <cp:revision>34</cp:revision>
  <cp:lastPrinted>2021-01-12T16:41:40Z</cp:lastPrinted>
  <dcterms:created xsi:type="dcterms:W3CDTF">2020-11-27T18:18:04Z</dcterms:created>
  <dcterms:modified xsi:type="dcterms:W3CDTF">2021-01-18T10:11:51Z</dcterms:modified>
</cp:coreProperties>
</file>