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7" r:id="rId4"/>
    <p:sldId id="270" r:id="rId5"/>
    <p:sldId id="272" r:id="rId6"/>
    <p:sldId id="273" r:id="rId7"/>
    <p:sldId id="274" r:id="rId8"/>
    <p:sldId id="275" r:id="rId9"/>
    <p:sldId id="276" r:id="rId10"/>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C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9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8B652-461F-4F20-8B42-9B60B0F2DF0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C51E25-CBD4-4225-97C5-80279FE43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494D90B-4A56-4D03-9551-A1869C56444E}"/>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5" name="Fußzeilenplatzhalter 4">
            <a:extLst>
              <a:ext uri="{FF2B5EF4-FFF2-40B4-BE49-F238E27FC236}">
                <a16:creationId xmlns:a16="http://schemas.microsoft.com/office/drawing/2014/main" id="{8F4DA6AF-F8EC-4380-85A3-4BDCEF99F1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BE64EA-4F5A-43B2-A53A-AA4F5F084480}"/>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61502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A4D08-6338-4756-B165-71052552CDF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D139394-5D7B-404D-A1E9-F69C5F7E3B0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AB0E90-9301-49A8-9867-BF1E02C282C5}"/>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5" name="Fußzeilenplatzhalter 4">
            <a:extLst>
              <a:ext uri="{FF2B5EF4-FFF2-40B4-BE49-F238E27FC236}">
                <a16:creationId xmlns:a16="http://schemas.microsoft.com/office/drawing/2014/main" id="{F8616B3F-BD49-4BF3-BCBE-521B17E53B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43D923-3FBA-45AF-B24F-D48D9E25DC13}"/>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40309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52D1AF-721F-4A7B-BC68-F5C54C1B55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0D212F2-B85C-4753-89BE-40B511D5645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266EB2-6268-4EA3-AC1D-5ACC58289F4D}"/>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5" name="Fußzeilenplatzhalter 4">
            <a:extLst>
              <a:ext uri="{FF2B5EF4-FFF2-40B4-BE49-F238E27FC236}">
                <a16:creationId xmlns:a16="http://schemas.microsoft.com/office/drawing/2014/main" id="{DAF1742F-89F0-4250-AEAA-0A3267925C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63F7BB-E4E8-46B7-B5CD-A7EA9EF83829}"/>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38126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419F1-339A-4498-8246-4E510866364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2817355-5A99-43C0-8C88-FB779EB7924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22F8BA-66F2-4447-AA0D-08D1FB07C263}"/>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5" name="Fußzeilenplatzhalter 4">
            <a:extLst>
              <a:ext uri="{FF2B5EF4-FFF2-40B4-BE49-F238E27FC236}">
                <a16:creationId xmlns:a16="http://schemas.microsoft.com/office/drawing/2014/main" id="{5F7A6050-620F-4ADC-9C3F-AFD3CED6BA7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79B9A1-8482-4A93-9600-CE88A5CB0F4E}"/>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182541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B9D2F-4A0B-42BF-89CE-9C819336DE0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B1B8962-6967-4DE1-A395-A569A53C2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EFC9B76-847D-4A21-B623-16E10E946E3E}"/>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5" name="Fußzeilenplatzhalter 4">
            <a:extLst>
              <a:ext uri="{FF2B5EF4-FFF2-40B4-BE49-F238E27FC236}">
                <a16:creationId xmlns:a16="http://schemas.microsoft.com/office/drawing/2014/main" id="{89966F74-54C2-42FE-952D-91D9E95154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E47BC68-5AEF-4FAA-8FBE-A0B8A4F71710}"/>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192940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5BE5B5-E1E9-45E9-BD33-78B6579D7C3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12BE5C3-7851-432B-80AF-B52AF86549C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07E5736-7BA0-42F8-B2A3-05E68A74C49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0B9F3AD-F646-43BA-BDDD-7B21DB820BAB}"/>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6" name="Fußzeilenplatzhalter 5">
            <a:extLst>
              <a:ext uri="{FF2B5EF4-FFF2-40B4-BE49-F238E27FC236}">
                <a16:creationId xmlns:a16="http://schemas.microsoft.com/office/drawing/2014/main" id="{9210AF01-E56A-46B6-B5FF-B91DB37A45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198E839-BEA7-44A4-8EB4-49981621C4FB}"/>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427951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E18F4B-B6E7-48D9-B004-E7DCB90DE8B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CC94FE9-03E0-43CF-951F-DCDAB2491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09BE397-1C87-4917-B3B1-B009EB08975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CE0756C-0512-4569-8A86-DC26556EB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73EB8CB-D5CA-4AD7-8EE2-8877F327AEC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70794D2-845B-4979-8221-2ADB860EC8BB}"/>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8" name="Fußzeilenplatzhalter 7">
            <a:extLst>
              <a:ext uri="{FF2B5EF4-FFF2-40B4-BE49-F238E27FC236}">
                <a16:creationId xmlns:a16="http://schemas.microsoft.com/office/drawing/2014/main" id="{15FCE00B-1E3F-49EB-AED2-64544BD6A76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A69FFC0-6E52-45B1-B9FC-7036EBF48B83}"/>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89250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ADEEF-92CD-4765-A2D6-46B72F63792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FEF909D-7C06-494C-BDC3-BFCA37EFB872}"/>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4" name="Fußzeilenplatzhalter 3">
            <a:extLst>
              <a:ext uri="{FF2B5EF4-FFF2-40B4-BE49-F238E27FC236}">
                <a16:creationId xmlns:a16="http://schemas.microsoft.com/office/drawing/2014/main" id="{A4997D9A-BDD0-4DBA-BED2-562036A39D9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45C80AA-701F-40B2-8E64-B0D5BD993D1F}"/>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336810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CB36D87-AE99-4CDA-96DD-81BF8AF4BBA3}"/>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3" name="Fußzeilenplatzhalter 2">
            <a:extLst>
              <a:ext uri="{FF2B5EF4-FFF2-40B4-BE49-F238E27FC236}">
                <a16:creationId xmlns:a16="http://schemas.microsoft.com/office/drawing/2014/main" id="{6AA39C40-D5E0-4BC7-9BC3-8799FF70562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A35CEB0-2CC5-4755-9EDB-520A77987B85}"/>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29883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D2157-503C-4316-97E5-EDB6130E1A3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3767869-3144-4952-A944-504F4C46B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6AF7184-8823-437F-A5D9-6C4FCB87A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DF58D80-B942-4E32-B25E-C892FB4761E5}"/>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6" name="Fußzeilenplatzhalter 5">
            <a:extLst>
              <a:ext uri="{FF2B5EF4-FFF2-40B4-BE49-F238E27FC236}">
                <a16:creationId xmlns:a16="http://schemas.microsoft.com/office/drawing/2014/main" id="{B0853ED9-CFF6-4CD7-BCAB-6BC3B8D1A8B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FD0D18-9510-4A22-8D39-39CB7D7338E4}"/>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190247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576A8-F630-4752-B71B-602B40C50F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6AD720-98FE-4C01-8A12-0C5A1EF65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61B1F00-8D88-460A-BCE1-3DFADC674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51952E-8D07-4751-ABFC-0B9B637FD21A}"/>
              </a:ext>
            </a:extLst>
          </p:cNvPr>
          <p:cNvSpPr>
            <a:spLocks noGrp="1"/>
          </p:cNvSpPr>
          <p:nvPr>
            <p:ph type="dt" sz="half" idx="10"/>
          </p:nvPr>
        </p:nvSpPr>
        <p:spPr/>
        <p:txBody>
          <a:bodyPr/>
          <a:lstStyle/>
          <a:p>
            <a:fld id="{0BC89F8D-E707-479E-87E7-AF23C183AB30}" type="datetimeFigureOut">
              <a:rPr lang="de-DE" smtClean="0"/>
              <a:t>21.01.2021</a:t>
            </a:fld>
            <a:endParaRPr lang="de-DE"/>
          </a:p>
        </p:txBody>
      </p:sp>
      <p:sp>
        <p:nvSpPr>
          <p:cNvPr id="6" name="Fußzeilenplatzhalter 5">
            <a:extLst>
              <a:ext uri="{FF2B5EF4-FFF2-40B4-BE49-F238E27FC236}">
                <a16:creationId xmlns:a16="http://schemas.microsoft.com/office/drawing/2014/main" id="{99F23507-4691-4129-9CD4-79306F49AA3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58BF58C-B580-4B69-A9F3-ADFD1D755598}"/>
              </a:ext>
            </a:extLst>
          </p:cNvPr>
          <p:cNvSpPr>
            <a:spLocks noGrp="1"/>
          </p:cNvSpPr>
          <p:nvPr>
            <p:ph type="sldNum" sz="quarter" idx="12"/>
          </p:nvPr>
        </p:nvSpPr>
        <p:spPr/>
        <p:txBody>
          <a:bodyPr/>
          <a:lstStyle/>
          <a:p>
            <a:fld id="{AF77BA31-1BC2-4980-8698-6FC5A15D8861}" type="slidenum">
              <a:rPr lang="de-DE" smtClean="0"/>
              <a:t>‹Nr.›</a:t>
            </a:fld>
            <a:endParaRPr lang="de-DE"/>
          </a:p>
        </p:txBody>
      </p:sp>
    </p:spTree>
    <p:extLst>
      <p:ext uri="{BB962C8B-B14F-4D97-AF65-F5344CB8AC3E}">
        <p14:creationId xmlns:p14="http://schemas.microsoft.com/office/powerpoint/2010/main" val="345037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8E1394E-4CB2-4D92-8CC2-B9C36D2C6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C3126AC-8BFE-4D4B-8106-9F04BC61E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45F8F9-888C-4D1C-B580-280483108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89F8D-E707-479E-87E7-AF23C183AB30}" type="datetimeFigureOut">
              <a:rPr lang="de-DE" smtClean="0"/>
              <a:t>21.01.2021</a:t>
            </a:fld>
            <a:endParaRPr lang="de-DE"/>
          </a:p>
        </p:txBody>
      </p:sp>
      <p:sp>
        <p:nvSpPr>
          <p:cNvPr id="5" name="Fußzeilenplatzhalter 4">
            <a:extLst>
              <a:ext uri="{FF2B5EF4-FFF2-40B4-BE49-F238E27FC236}">
                <a16:creationId xmlns:a16="http://schemas.microsoft.com/office/drawing/2014/main" id="{34CF17BA-C70A-4E31-96B2-C7AF8F435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DA9B619-5EDC-4319-BD40-99D758A22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7BA31-1BC2-4980-8698-6FC5A15D8861}" type="slidenum">
              <a:rPr lang="de-DE" smtClean="0"/>
              <a:t>‹Nr.›</a:t>
            </a:fld>
            <a:endParaRPr lang="de-DE"/>
          </a:p>
        </p:txBody>
      </p:sp>
    </p:spTree>
    <p:extLst>
      <p:ext uri="{BB962C8B-B14F-4D97-AF65-F5344CB8AC3E}">
        <p14:creationId xmlns:p14="http://schemas.microsoft.com/office/powerpoint/2010/main" val="3057226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28B92-F553-4D13-ACC7-7715A039F472}"/>
              </a:ext>
            </a:extLst>
          </p:cNvPr>
          <p:cNvSpPr>
            <a:spLocks noGrp="1"/>
          </p:cNvSpPr>
          <p:nvPr>
            <p:ph type="ctrTitle"/>
          </p:nvPr>
        </p:nvSpPr>
        <p:spPr>
          <a:xfrm>
            <a:off x="1593669" y="199033"/>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628A1FFC-B281-469D-954C-8543A90C0865}"/>
              </a:ext>
            </a:extLst>
          </p:cNvPr>
          <p:cNvSpPr>
            <a:spLocks noGrp="1"/>
          </p:cNvSpPr>
          <p:nvPr>
            <p:ph type="subTitle" idx="1"/>
          </p:nvPr>
        </p:nvSpPr>
        <p:spPr>
          <a:xfrm>
            <a:off x="1593669" y="2678708"/>
            <a:ext cx="9144000" cy="1655762"/>
          </a:xfrm>
        </p:spPr>
        <p:txBody>
          <a:bodyPr>
            <a:normAutofit/>
          </a:bodyPr>
          <a:lstStyle/>
          <a:p>
            <a:r>
              <a:rPr lang="de-DE" sz="3200" dirty="0"/>
              <a:t>21.01.21</a:t>
            </a:r>
          </a:p>
        </p:txBody>
      </p:sp>
      <p:sp>
        <p:nvSpPr>
          <p:cNvPr id="4" name="Textfeld 3">
            <a:extLst>
              <a:ext uri="{FF2B5EF4-FFF2-40B4-BE49-F238E27FC236}">
                <a16:creationId xmlns:a16="http://schemas.microsoft.com/office/drawing/2014/main" id="{49B35B80-DD08-43E2-BE17-0A21D4DD08B8}"/>
              </a:ext>
            </a:extLst>
          </p:cNvPr>
          <p:cNvSpPr txBox="1"/>
          <p:nvPr/>
        </p:nvSpPr>
        <p:spPr>
          <a:xfrm>
            <a:off x="1105988" y="3872805"/>
            <a:ext cx="5817326" cy="923330"/>
          </a:xfrm>
          <a:prstGeom prst="rect">
            <a:avLst/>
          </a:prstGeom>
          <a:noFill/>
        </p:spPr>
        <p:txBody>
          <a:bodyPr wrap="square" rtlCol="0">
            <a:spAutoFit/>
          </a:bodyPr>
          <a:lstStyle/>
          <a:p>
            <a:r>
              <a:rPr lang="de-DE" dirty="0"/>
              <a:t>Themen:</a:t>
            </a:r>
          </a:p>
          <a:p>
            <a:r>
              <a:rPr lang="de-DE" dirty="0"/>
              <a:t>Wiederholung und Besprechung der HA</a:t>
            </a:r>
          </a:p>
          <a:p>
            <a:r>
              <a:rPr lang="de-DE" dirty="0"/>
              <a:t>Salze sind Ionenverbindungen</a:t>
            </a:r>
          </a:p>
        </p:txBody>
      </p:sp>
    </p:spTree>
    <p:extLst>
      <p:ext uri="{BB962C8B-B14F-4D97-AF65-F5344CB8AC3E}">
        <p14:creationId xmlns:p14="http://schemas.microsoft.com/office/powerpoint/2010/main" val="186204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856D86B-9EEC-412D-88F8-A47234BAC5E5}"/>
              </a:ext>
            </a:extLst>
          </p:cNvPr>
          <p:cNvPicPr>
            <a:picLocks noChangeAspect="1"/>
          </p:cNvPicPr>
          <p:nvPr/>
        </p:nvPicPr>
        <p:blipFill>
          <a:blip r:embed="rId2"/>
          <a:stretch>
            <a:fillRect/>
          </a:stretch>
        </p:blipFill>
        <p:spPr>
          <a:xfrm>
            <a:off x="2765681" y="959813"/>
            <a:ext cx="6636504" cy="3243263"/>
          </a:xfrm>
          <a:prstGeom prst="rect">
            <a:avLst/>
          </a:prstGeom>
        </p:spPr>
      </p:pic>
      <p:sp>
        <p:nvSpPr>
          <p:cNvPr id="3" name="Textfeld 2">
            <a:extLst>
              <a:ext uri="{FF2B5EF4-FFF2-40B4-BE49-F238E27FC236}">
                <a16:creationId xmlns:a16="http://schemas.microsoft.com/office/drawing/2014/main" id="{731FDCBE-7B72-4EA8-9441-6CFEF92EC9F6}"/>
              </a:ext>
            </a:extLst>
          </p:cNvPr>
          <p:cNvSpPr txBox="1"/>
          <p:nvPr/>
        </p:nvSpPr>
        <p:spPr>
          <a:xfrm>
            <a:off x="565406" y="353086"/>
            <a:ext cx="4400550" cy="369332"/>
          </a:xfrm>
          <a:prstGeom prst="rect">
            <a:avLst/>
          </a:prstGeom>
          <a:noFill/>
        </p:spPr>
        <p:txBody>
          <a:bodyPr wrap="square" rtlCol="0">
            <a:spAutoFit/>
          </a:bodyPr>
          <a:lstStyle/>
          <a:p>
            <a:r>
              <a:rPr lang="de-DE" dirty="0" err="1"/>
              <a:t>Wdh</a:t>
            </a:r>
            <a:r>
              <a:rPr lang="de-DE" dirty="0"/>
              <a:t>: Die Reaktion von Natrium und Chlor</a:t>
            </a:r>
          </a:p>
        </p:txBody>
      </p:sp>
      <p:grpSp>
        <p:nvGrpSpPr>
          <p:cNvPr id="7" name="Gruppieren 6">
            <a:extLst>
              <a:ext uri="{FF2B5EF4-FFF2-40B4-BE49-F238E27FC236}">
                <a16:creationId xmlns:a16="http://schemas.microsoft.com/office/drawing/2014/main" id="{2ACDE539-4192-41D8-B0AD-9186C12E5914}"/>
              </a:ext>
            </a:extLst>
          </p:cNvPr>
          <p:cNvGrpSpPr/>
          <p:nvPr/>
        </p:nvGrpSpPr>
        <p:grpSpPr>
          <a:xfrm>
            <a:off x="3324833" y="4425816"/>
            <a:ext cx="6031512" cy="369332"/>
            <a:chOff x="3240950" y="4660793"/>
            <a:chExt cx="6031512" cy="369332"/>
          </a:xfrm>
        </p:grpSpPr>
        <p:sp>
          <p:nvSpPr>
            <p:cNvPr id="4" name="Textfeld 3">
              <a:extLst>
                <a:ext uri="{FF2B5EF4-FFF2-40B4-BE49-F238E27FC236}">
                  <a16:creationId xmlns:a16="http://schemas.microsoft.com/office/drawing/2014/main" id="{2412991D-2935-433D-9B20-955E060DB9A0}"/>
                </a:ext>
              </a:extLst>
            </p:cNvPr>
            <p:cNvSpPr txBox="1"/>
            <p:nvPr/>
          </p:nvSpPr>
          <p:spPr>
            <a:xfrm>
              <a:off x="3240950" y="4660793"/>
              <a:ext cx="6031512" cy="369332"/>
            </a:xfrm>
            <a:prstGeom prst="rect">
              <a:avLst/>
            </a:prstGeom>
            <a:noFill/>
          </p:spPr>
          <p:txBody>
            <a:bodyPr wrap="square" rtlCol="0">
              <a:spAutoFit/>
            </a:bodyPr>
            <a:lstStyle/>
            <a:p>
              <a:r>
                <a:rPr lang="de-DE" dirty="0"/>
                <a:t>2 Na </a:t>
              </a:r>
              <a:r>
                <a:rPr lang="de-DE" sz="1200" dirty="0"/>
                <a:t>(s)</a:t>
              </a:r>
              <a:r>
                <a:rPr lang="de-DE" dirty="0"/>
                <a:t>	+	Cl</a:t>
              </a:r>
              <a:r>
                <a:rPr lang="de-DE" baseline="-25000" dirty="0"/>
                <a:t>2 </a:t>
              </a:r>
              <a:r>
                <a:rPr lang="de-DE" sz="1200" dirty="0"/>
                <a:t>(g)</a:t>
              </a:r>
              <a:r>
                <a:rPr lang="de-DE" dirty="0"/>
                <a:t>			2 NaCl </a:t>
              </a:r>
              <a:r>
                <a:rPr lang="de-DE" sz="1200" dirty="0"/>
                <a:t>(s)</a:t>
              </a:r>
              <a:r>
                <a:rPr lang="de-DE" dirty="0"/>
                <a:t> 	</a:t>
              </a:r>
            </a:p>
          </p:txBody>
        </p:sp>
        <p:cxnSp>
          <p:nvCxnSpPr>
            <p:cNvPr id="6" name="Gerade Verbindung mit Pfeil 5">
              <a:extLst>
                <a:ext uri="{FF2B5EF4-FFF2-40B4-BE49-F238E27FC236}">
                  <a16:creationId xmlns:a16="http://schemas.microsoft.com/office/drawing/2014/main" id="{676481D4-6856-4B10-BD69-63CD93C43D7A}"/>
                </a:ext>
              </a:extLst>
            </p:cNvPr>
            <p:cNvCxnSpPr/>
            <p:nvPr/>
          </p:nvCxnSpPr>
          <p:spPr>
            <a:xfrm>
              <a:off x="6256706" y="4824670"/>
              <a:ext cx="11537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 name="Gruppieren 7">
            <a:extLst>
              <a:ext uri="{FF2B5EF4-FFF2-40B4-BE49-F238E27FC236}">
                <a16:creationId xmlns:a16="http://schemas.microsoft.com/office/drawing/2014/main" id="{85908500-FE13-4821-9870-088D7056C3F6}"/>
              </a:ext>
            </a:extLst>
          </p:cNvPr>
          <p:cNvGrpSpPr/>
          <p:nvPr/>
        </p:nvGrpSpPr>
        <p:grpSpPr>
          <a:xfrm>
            <a:off x="3234220" y="5018920"/>
            <a:ext cx="1097210" cy="827125"/>
            <a:chOff x="935443" y="3648531"/>
            <a:chExt cx="1837162" cy="1381215"/>
          </a:xfrm>
        </p:grpSpPr>
        <p:sp>
          <p:nvSpPr>
            <p:cNvPr id="9" name="Ellipse 8">
              <a:extLst>
                <a:ext uri="{FF2B5EF4-FFF2-40B4-BE49-F238E27FC236}">
                  <a16:creationId xmlns:a16="http://schemas.microsoft.com/office/drawing/2014/main" id="{00A8196C-0341-41AE-890B-0592AF26FA1A}"/>
                </a:ext>
              </a:extLst>
            </p:cNvPr>
            <p:cNvSpPr/>
            <p:nvPr/>
          </p:nvSpPr>
          <p:spPr>
            <a:xfrm>
              <a:off x="935443" y="364853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DBCF534A-0B7E-46BB-92F8-DF8288ACBC6D}"/>
                </a:ext>
              </a:extLst>
            </p:cNvPr>
            <p:cNvSpPr/>
            <p:nvPr/>
          </p:nvSpPr>
          <p:spPr>
            <a:xfrm>
              <a:off x="1340643" y="3648532"/>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F197E7E1-23AC-4E5F-863F-96762B1CE37E}"/>
                </a:ext>
              </a:extLst>
            </p:cNvPr>
            <p:cNvSpPr/>
            <p:nvPr/>
          </p:nvSpPr>
          <p:spPr>
            <a:xfrm>
              <a:off x="1745843" y="364853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29B185CD-8D4A-46AF-B31E-516E3B9811A5}"/>
                </a:ext>
              </a:extLst>
            </p:cNvPr>
            <p:cNvSpPr/>
            <p:nvPr/>
          </p:nvSpPr>
          <p:spPr>
            <a:xfrm>
              <a:off x="2151043" y="364853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39F0B5ED-C59F-4A1E-B011-308AD32AACC8}"/>
                </a:ext>
              </a:extLst>
            </p:cNvPr>
            <p:cNvSpPr/>
            <p:nvPr/>
          </p:nvSpPr>
          <p:spPr>
            <a:xfrm>
              <a:off x="1138043" y="3985267"/>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319E28D9-7DD2-4523-BB4F-C4B00D615A35}"/>
                </a:ext>
              </a:extLst>
            </p:cNvPr>
            <p:cNvSpPr/>
            <p:nvPr/>
          </p:nvSpPr>
          <p:spPr>
            <a:xfrm>
              <a:off x="1543243" y="398526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616181B-D8BE-485A-BE9E-175B41FD1E1A}"/>
                </a:ext>
              </a:extLst>
            </p:cNvPr>
            <p:cNvSpPr/>
            <p:nvPr/>
          </p:nvSpPr>
          <p:spPr>
            <a:xfrm>
              <a:off x="1948443" y="398526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722CD963-011C-4563-A9FA-4A5D96458529}"/>
                </a:ext>
              </a:extLst>
            </p:cNvPr>
            <p:cNvSpPr/>
            <p:nvPr/>
          </p:nvSpPr>
          <p:spPr>
            <a:xfrm>
              <a:off x="2353643" y="398526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6D6F293B-273D-4BD1-A7E7-BCD4F1748B5A}"/>
                </a:ext>
              </a:extLst>
            </p:cNvPr>
            <p:cNvSpPr/>
            <p:nvPr/>
          </p:nvSpPr>
          <p:spPr>
            <a:xfrm>
              <a:off x="949205" y="4314189"/>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2D8C325A-DACE-4413-A374-F7FE1F5F1D71}"/>
                </a:ext>
              </a:extLst>
            </p:cNvPr>
            <p:cNvSpPr/>
            <p:nvPr/>
          </p:nvSpPr>
          <p:spPr>
            <a:xfrm>
              <a:off x="1354405" y="4322048"/>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9C485C5B-FF01-4066-94F8-5C5387F5B85E}"/>
                </a:ext>
              </a:extLst>
            </p:cNvPr>
            <p:cNvSpPr/>
            <p:nvPr/>
          </p:nvSpPr>
          <p:spPr>
            <a:xfrm>
              <a:off x="1759605" y="4314187"/>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F8B5CBAD-2007-470A-A9ED-376E27E3A7CD}"/>
                </a:ext>
              </a:extLst>
            </p:cNvPr>
            <p:cNvSpPr/>
            <p:nvPr/>
          </p:nvSpPr>
          <p:spPr>
            <a:xfrm>
              <a:off x="2164805" y="4314187"/>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A1E693B5-A8AA-4AD2-AA75-2EDFB51B60E8}"/>
                </a:ext>
              </a:extLst>
            </p:cNvPr>
            <p:cNvSpPr/>
            <p:nvPr/>
          </p:nvSpPr>
          <p:spPr>
            <a:xfrm>
              <a:off x="1151805" y="465092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C073DEF3-4C9B-4DE2-84B6-1EEDCA86E845}"/>
                </a:ext>
              </a:extLst>
            </p:cNvPr>
            <p:cNvSpPr/>
            <p:nvPr/>
          </p:nvSpPr>
          <p:spPr>
            <a:xfrm>
              <a:off x="1557005" y="4650922"/>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B579C8FB-C100-4EFC-8FCC-14031B2B5572}"/>
                </a:ext>
              </a:extLst>
            </p:cNvPr>
            <p:cNvSpPr/>
            <p:nvPr/>
          </p:nvSpPr>
          <p:spPr>
            <a:xfrm>
              <a:off x="1962205" y="465092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3812DC5A-E8B7-4246-AED9-952808409115}"/>
                </a:ext>
              </a:extLst>
            </p:cNvPr>
            <p:cNvSpPr/>
            <p:nvPr/>
          </p:nvSpPr>
          <p:spPr>
            <a:xfrm>
              <a:off x="2367405" y="465092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 name="Gruppieren 27">
            <a:extLst>
              <a:ext uri="{FF2B5EF4-FFF2-40B4-BE49-F238E27FC236}">
                <a16:creationId xmlns:a16="http://schemas.microsoft.com/office/drawing/2014/main" id="{9D113F08-09AD-4DA5-B530-58D4EBC0C355}"/>
              </a:ext>
            </a:extLst>
          </p:cNvPr>
          <p:cNvGrpSpPr/>
          <p:nvPr/>
        </p:nvGrpSpPr>
        <p:grpSpPr>
          <a:xfrm>
            <a:off x="5555947" y="5442160"/>
            <a:ext cx="478955" cy="270665"/>
            <a:chOff x="5042263" y="5226907"/>
            <a:chExt cx="620820" cy="327002"/>
          </a:xfrm>
          <a:solidFill>
            <a:srgbClr val="F1FCCE"/>
          </a:solidFill>
        </p:grpSpPr>
        <p:sp>
          <p:nvSpPr>
            <p:cNvPr id="29" name="Ellipse 28">
              <a:extLst>
                <a:ext uri="{FF2B5EF4-FFF2-40B4-BE49-F238E27FC236}">
                  <a16:creationId xmlns:a16="http://schemas.microsoft.com/office/drawing/2014/main" id="{C10283FD-38D5-43D9-8AF7-C383BAED3A32}"/>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78AFF404-303B-4F64-9829-86329021F969}"/>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a:extLst>
              <a:ext uri="{FF2B5EF4-FFF2-40B4-BE49-F238E27FC236}">
                <a16:creationId xmlns:a16="http://schemas.microsoft.com/office/drawing/2014/main" id="{1C50CD3E-2ECF-40FC-B61D-84FEA1B334EE}"/>
              </a:ext>
            </a:extLst>
          </p:cNvPr>
          <p:cNvGrpSpPr/>
          <p:nvPr/>
        </p:nvGrpSpPr>
        <p:grpSpPr>
          <a:xfrm rot="1731843">
            <a:off x="4847132" y="5029384"/>
            <a:ext cx="466655" cy="270665"/>
            <a:chOff x="5042263" y="5226907"/>
            <a:chExt cx="620820" cy="327002"/>
          </a:xfrm>
          <a:solidFill>
            <a:srgbClr val="F1FCCE"/>
          </a:solidFill>
        </p:grpSpPr>
        <p:sp>
          <p:nvSpPr>
            <p:cNvPr id="35" name="Ellipse 34">
              <a:extLst>
                <a:ext uri="{FF2B5EF4-FFF2-40B4-BE49-F238E27FC236}">
                  <a16:creationId xmlns:a16="http://schemas.microsoft.com/office/drawing/2014/main" id="{B7AA9508-1208-42D1-87E9-D56D472206C3}"/>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8CF4959D-8965-454B-A5EC-9912FCFD442E}"/>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36">
            <a:extLst>
              <a:ext uri="{FF2B5EF4-FFF2-40B4-BE49-F238E27FC236}">
                <a16:creationId xmlns:a16="http://schemas.microsoft.com/office/drawing/2014/main" id="{38158249-ACB7-4106-8A1C-9AC66F9F4235}"/>
              </a:ext>
            </a:extLst>
          </p:cNvPr>
          <p:cNvGrpSpPr/>
          <p:nvPr/>
        </p:nvGrpSpPr>
        <p:grpSpPr>
          <a:xfrm rot="20254027">
            <a:off x="5023549" y="5676110"/>
            <a:ext cx="447002" cy="270665"/>
            <a:chOff x="5042263" y="5226907"/>
            <a:chExt cx="620820" cy="327002"/>
          </a:xfrm>
          <a:solidFill>
            <a:srgbClr val="F1FCCE"/>
          </a:solidFill>
        </p:grpSpPr>
        <p:sp>
          <p:nvSpPr>
            <p:cNvPr id="38" name="Ellipse 37">
              <a:extLst>
                <a:ext uri="{FF2B5EF4-FFF2-40B4-BE49-F238E27FC236}">
                  <a16:creationId xmlns:a16="http://schemas.microsoft.com/office/drawing/2014/main" id="{B1DD91C8-7095-49DE-8694-36008F449327}"/>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8CBBD591-3F9B-41AF-8E69-BFC835EB1AE6}"/>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FE8359EF-AC06-4A78-A1F9-62FC1C926D5B}"/>
              </a:ext>
            </a:extLst>
          </p:cNvPr>
          <p:cNvGrpSpPr/>
          <p:nvPr/>
        </p:nvGrpSpPr>
        <p:grpSpPr>
          <a:xfrm rot="20659529">
            <a:off x="5594328" y="4991899"/>
            <a:ext cx="466552" cy="270665"/>
            <a:chOff x="5042263" y="5226907"/>
            <a:chExt cx="620820" cy="327002"/>
          </a:xfrm>
          <a:solidFill>
            <a:srgbClr val="F1FCCE"/>
          </a:solidFill>
        </p:grpSpPr>
        <p:sp>
          <p:nvSpPr>
            <p:cNvPr id="41" name="Ellipse 40">
              <a:extLst>
                <a:ext uri="{FF2B5EF4-FFF2-40B4-BE49-F238E27FC236}">
                  <a16:creationId xmlns:a16="http://schemas.microsoft.com/office/drawing/2014/main" id="{9D6A0707-DFE8-4785-8D46-0EEF89CBD3DE}"/>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5E03B9F2-26CC-429E-9E4C-8E7ECDAD4B58}"/>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a:extLst>
              <a:ext uri="{FF2B5EF4-FFF2-40B4-BE49-F238E27FC236}">
                <a16:creationId xmlns:a16="http://schemas.microsoft.com/office/drawing/2014/main" id="{A4935F6D-A291-45E4-A699-F4961FF529E5}"/>
              </a:ext>
            </a:extLst>
          </p:cNvPr>
          <p:cNvGrpSpPr/>
          <p:nvPr/>
        </p:nvGrpSpPr>
        <p:grpSpPr>
          <a:xfrm>
            <a:off x="7867179" y="5017888"/>
            <a:ext cx="982845" cy="945876"/>
            <a:chOff x="8944049" y="3307541"/>
            <a:chExt cx="1623710" cy="1552917"/>
          </a:xfrm>
        </p:grpSpPr>
        <p:sp>
          <p:nvSpPr>
            <p:cNvPr id="44" name="Ellipse 43">
              <a:extLst>
                <a:ext uri="{FF2B5EF4-FFF2-40B4-BE49-F238E27FC236}">
                  <a16:creationId xmlns:a16="http://schemas.microsoft.com/office/drawing/2014/main" id="{C5224E6F-7DA3-4AD7-9C25-03FBEB2B8E25}"/>
                </a:ext>
              </a:extLst>
            </p:cNvPr>
            <p:cNvSpPr/>
            <p:nvPr/>
          </p:nvSpPr>
          <p:spPr>
            <a:xfrm>
              <a:off x="8944049" y="330754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CE727BDE-7616-4F7F-BC8A-62C1519D24D5}"/>
                </a:ext>
              </a:extLst>
            </p:cNvPr>
            <p:cNvSpPr/>
            <p:nvPr/>
          </p:nvSpPr>
          <p:spPr>
            <a:xfrm>
              <a:off x="9349249" y="3307542"/>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E8B3C2B2-E185-4371-8E4B-52FCE6A9C4E4}"/>
                </a:ext>
              </a:extLst>
            </p:cNvPr>
            <p:cNvSpPr/>
            <p:nvPr/>
          </p:nvSpPr>
          <p:spPr>
            <a:xfrm>
              <a:off x="9754449" y="330754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96E65B3A-EF89-469E-813D-164DBEE1280F}"/>
                </a:ext>
              </a:extLst>
            </p:cNvPr>
            <p:cNvSpPr/>
            <p:nvPr/>
          </p:nvSpPr>
          <p:spPr>
            <a:xfrm>
              <a:off x="10159649" y="3307541"/>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09E1B3DA-8BF6-4C4B-973B-E17DDC6EC6CD}"/>
                </a:ext>
              </a:extLst>
            </p:cNvPr>
            <p:cNvSpPr/>
            <p:nvPr/>
          </p:nvSpPr>
          <p:spPr>
            <a:xfrm>
              <a:off x="8946959" y="3686317"/>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4474B00D-0BEE-4AC3-ABB2-C205D1CF806F}"/>
                </a:ext>
              </a:extLst>
            </p:cNvPr>
            <p:cNvSpPr/>
            <p:nvPr/>
          </p:nvSpPr>
          <p:spPr>
            <a:xfrm>
              <a:off x="9352159" y="36863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480BF3F5-1B04-49AC-9C63-6A455539C836}"/>
                </a:ext>
              </a:extLst>
            </p:cNvPr>
            <p:cNvSpPr/>
            <p:nvPr/>
          </p:nvSpPr>
          <p:spPr>
            <a:xfrm>
              <a:off x="9757359" y="368631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8E314C28-6C2F-4FDD-8894-CC2FD5A93AC0}"/>
                </a:ext>
              </a:extLst>
            </p:cNvPr>
            <p:cNvSpPr/>
            <p:nvPr/>
          </p:nvSpPr>
          <p:spPr>
            <a:xfrm>
              <a:off x="10162559" y="368631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610BC97F-01B7-4B4D-BBBB-B42DE1515875}"/>
                </a:ext>
              </a:extLst>
            </p:cNvPr>
            <p:cNvSpPr/>
            <p:nvPr/>
          </p:nvSpPr>
          <p:spPr>
            <a:xfrm>
              <a:off x="8944049" y="40761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Ellipse 52">
              <a:extLst>
                <a:ext uri="{FF2B5EF4-FFF2-40B4-BE49-F238E27FC236}">
                  <a16:creationId xmlns:a16="http://schemas.microsoft.com/office/drawing/2014/main" id="{EAB496F9-B899-4216-84E9-844A2FE37620}"/>
                </a:ext>
              </a:extLst>
            </p:cNvPr>
            <p:cNvSpPr/>
            <p:nvPr/>
          </p:nvSpPr>
          <p:spPr>
            <a:xfrm>
              <a:off x="9349249" y="408397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Ellipse 53">
              <a:extLst>
                <a:ext uri="{FF2B5EF4-FFF2-40B4-BE49-F238E27FC236}">
                  <a16:creationId xmlns:a16="http://schemas.microsoft.com/office/drawing/2014/main" id="{51C540FF-F401-447D-BC47-23A11E121DE0}"/>
                </a:ext>
              </a:extLst>
            </p:cNvPr>
            <p:cNvSpPr/>
            <p:nvPr/>
          </p:nvSpPr>
          <p:spPr>
            <a:xfrm>
              <a:off x="9754449" y="407611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5" name="Ellipse 54">
              <a:extLst>
                <a:ext uri="{FF2B5EF4-FFF2-40B4-BE49-F238E27FC236}">
                  <a16:creationId xmlns:a16="http://schemas.microsoft.com/office/drawing/2014/main" id="{A6409019-3BB7-4D74-9629-6E962E348F8B}"/>
                </a:ext>
              </a:extLst>
            </p:cNvPr>
            <p:cNvSpPr/>
            <p:nvPr/>
          </p:nvSpPr>
          <p:spPr>
            <a:xfrm>
              <a:off x="10159649" y="4076114"/>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a:extLst>
                <a:ext uri="{FF2B5EF4-FFF2-40B4-BE49-F238E27FC236}">
                  <a16:creationId xmlns:a16="http://schemas.microsoft.com/office/drawing/2014/main" id="{15C26EC8-2D13-4178-918C-02BD550BD5DA}"/>
                </a:ext>
              </a:extLst>
            </p:cNvPr>
            <p:cNvSpPr/>
            <p:nvPr/>
          </p:nvSpPr>
          <p:spPr>
            <a:xfrm>
              <a:off x="8944049" y="448163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48C94FAE-0ED1-4801-97CD-9DBB878FCF6E}"/>
                </a:ext>
              </a:extLst>
            </p:cNvPr>
            <p:cNvSpPr/>
            <p:nvPr/>
          </p:nvSpPr>
          <p:spPr>
            <a:xfrm>
              <a:off x="9349249" y="448163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DB850367-FCC3-40D5-9D7F-BE7708AF602E}"/>
                </a:ext>
              </a:extLst>
            </p:cNvPr>
            <p:cNvSpPr/>
            <p:nvPr/>
          </p:nvSpPr>
          <p:spPr>
            <a:xfrm>
              <a:off x="9754449" y="4481633"/>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C66AC082-C352-4560-AAE3-86F6E8356691}"/>
                </a:ext>
              </a:extLst>
            </p:cNvPr>
            <p:cNvSpPr/>
            <p:nvPr/>
          </p:nvSpPr>
          <p:spPr>
            <a:xfrm>
              <a:off x="10159649" y="448163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0" name="Textfeld 59">
            <a:extLst>
              <a:ext uri="{FF2B5EF4-FFF2-40B4-BE49-F238E27FC236}">
                <a16:creationId xmlns:a16="http://schemas.microsoft.com/office/drawing/2014/main" id="{1C291B2D-32D9-43F0-BDC6-FF6B040E1CC6}"/>
              </a:ext>
            </a:extLst>
          </p:cNvPr>
          <p:cNvSpPr txBox="1"/>
          <p:nvPr/>
        </p:nvSpPr>
        <p:spPr>
          <a:xfrm>
            <a:off x="3260707" y="6193132"/>
            <a:ext cx="1029874" cy="369332"/>
          </a:xfrm>
          <a:prstGeom prst="rect">
            <a:avLst/>
          </a:prstGeom>
          <a:noFill/>
        </p:spPr>
        <p:txBody>
          <a:bodyPr wrap="square" rtlCol="0">
            <a:spAutoFit/>
          </a:bodyPr>
          <a:lstStyle/>
          <a:p>
            <a:r>
              <a:rPr lang="de-DE" dirty="0"/>
              <a:t>Element</a:t>
            </a:r>
          </a:p>
        </p:txBody>
      </p:sp>
      <p:sp>
        <p:nvSpPr>
          <p:cNvPr id="61" name="Textfeld 60">
            <a:extLst>
              <a:ext uri="{FF2B5EF4-FFF2-40B4-BE49-F238E27FC236}">
                <a16:creationId xmlns:a16="http://schemas.microsoft.com/office/drawing/2014/main" id="{B95D271F-1788-43D6-875B-11E08C5D6617}"/>
              </a:ext>
            </a:extLst>
          </p:cNvPr>
          <p:cNvSpPr txBox="1"/>
          <p:nvPr/>
        </p:nvSpPr>
        <p:spPr>
          <a:xfrm>
            <a:off x="5043762" y="6169565"/>
            <a:ext cx="1029874" cy="369332"/>
          </a:xfrm>
          <a:prstGeom prst="rect">
            <a:avLst/>
          </a:prstGeom>
          <a:noFill/>
        </p:spPr>
        <p:txBody>
          <a:bodyPr wrap="square" rtlCol="0">
            <a:spAutoFit/>
          </a:bodyPr>
          <a:lstStyle/>
          <a:p>
            <a:r>
              <a:rPr lang="de-DE" dirty="0"/>
              <a:t>Element</a:t>
            </a:r>
          </a:p>
        </p:txBody>
      </p:sp>
      <p:sp>
        <p:nvSpPr>
          <p:cNvPr id="62" name="Textfeld 61">
            <a:extLst>
              <a:ext uri="{FF2B5EF4-FFF2-40B4-BE49-F238E27FC236}">
                <a16:creationId xmlns:a16="http://schemas.microsoft.com/office/drawing/2014/main" id="{1EA93F86-6C70-469D-B2F2-57869903BB06}"/>
              </a:ext>
            </a:extLst>
          </p:cNvPr>
          <p:cNvSpPr txBox="1"/>
          <p:nvPr/>
        </p:nvSpPr>
        <p:spPr>
          <a:xfrm>
            <a:off x="7818389" y="6169565"/>
            <a:ext cx="1537956" cy="369332"/>
          </a:xfrm>
          <a:prstGeom prst="rect">
            <a:avLst/>
          </a:prstGeom>
          <a:noFill/>
        </p:spPr>
        <p:txBody>
          <a:bodyPr wrap="square" rtlCol="0">
            <a:spAutoFit/>
          </a:bodyPr>
          <a:lstStyle/>
          <a:p>
            <a:r>
              <a:rPr lang="de-DE" dirty="0"/>
              <a:t>Verbindung</a:t>
            </a:r>
          </a:p>
        </p:txBody>
      </p:sp>
      <p:sp>
        <p:nvSpPr>
          <p:cNvPr id="63" name="Textfeld 62">
            <a:extLst>
              <a:ext uri="{FF2B5EF4-FFF2-40B4-BE49-F238E27FC236}">
                <a16:creationId xmlns:a16="http://schemas.microsoft.com/office/drawing/2014/main" id="{C0F0E887-0844-4EE4-BEFC-D12D28B95464}"/>
              </a:ext>
            </a:extLst>
          </p:cNvPr>
          <p:cNvSpPr txBox="1"/>
          <p:nvPr/>
        </p:nvSpPr>
        <p:spPr>
          <a:xfrm>
            <a:off x="10510089" y="4255870"/>
            <a:ext cx="1435109" cy="738664"/>
          </a:xfrm>
          <a:prstGeom prst="rect">
            <a:avLst/>
          </a:prstGeom>
          <a:noFill/>
          <a:ln>
            <a:solidFill>
              <a:schemeClr val="bg1">
                <a:lumMod val="50000"/>
              </a:schemeClr>
            </a:solidFill>
          </a:ln>
        </p:spPr>
        <p:txBody>
          <a:bodyPr wrap="square" rtlCol="0">
            <a:spAutoFit/>
          </a:bodyPr>
          <a:lstStyle/>
          <a:p>
            <a:r>
              <a:rPr lang="de-DE" sz="1400" i="1" dirty="0"/>
              <a:t>(s) solid = fest</a:t>
            </a:r>
          </a:p>
          <a:p>
            <a:r>
              <a:rPr lang="de-DE" sz="1400" i="1" dirty="0"/>
              <a:t>(l) liquid = flüssig</a:t>
            </a:r>
          </a:p>
          <a:p>
            <a:r>
              <a:rPr lang="de-DE" sz="1400" i="1" dirty="0"/>
              <a:t>(g) gasförmig</a:t>
            </a:r>
          </a:p>
        </p:txBody>
      </p:sp>
    </p:spTree>
    <p:extLst>
      <p:ext uri="{BB962C8B-B14F-4D97-AF65-F5344CB8AC3E}">
        <p14:creationId xmlns:p14="http://schemas.microsoft.com/office/powerpoint/2010/main" val="416249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E91DCEDC-5001-423B-A537-2AC05C97B403}"/>
              </a:ext>
            </a:extLst>
          </p:cNvPr>
          <p:cNvSpPr txBox="1">
            <a:spLocks noChangeArrowheads="1"/>
          </p:cNvSpPr>
          <p:nvPr/>
        </p:nvSpPr>
        <p:spPr bwMode="auto">
          <a:xfrm>
            <a:off x="5604476" y="2215278"/>
            <a:ext cx="1447304" cy="7127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1" u="none" strike="noStrike" cap="none" normalizeH="0" baseline="0" dirty="0">
                <a:ln>
                  <a:noFill/>
                </a:ln>
                <a:solidFill>
                  <a:schemeClr val="accent2"/>
                </a:solidFill>
                <a:effectLst/>
                <a:cs typeface="Arial" panose="020B0604020202020204" pitchFamily="34" charset="0"/>
              </a:rPr>
              <a:t>Aktivierungs-energie</a:t>
            </a:r>
            <a:endParaRPr kumimoji="0" lang="de-DE" altLang="de-DE" sz="2800" b="0" i="1" u="none" strike="noStrike" cap="none" normalizeH="0" baseline="0" dirty="0">
              <a:ln>
                <a:noFill/>
              </a:ln>
              <a:solidFill>
                <a:schemeClr val="accent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4000" b="0" i="0" u="none" strike="noStrike" cap="none" normalizeH="0" baseline="0" dirty="0">
              <a:ln>
                <a:noFill/>
              </a:ln>
              <a:solidFill>
                <a:schemeClr val="accent2"/>
              </a:solidFill>
              <a:effectLst/>
              <a:cs typeface="Arial" panose="020B0604020202020204" pitchFamily="34" charset="0"/>
            </a:endParaRPr>
          </a:p>
        </p:txBody>
      </p:sp>
      <p:sp>
        <p:nvSpPr>
          <p:cNvPr id="3" name="Text Box 9">
            <a:extLst>
              <a:ext uri="{FF2B5EF4-FFF2-40B4-BE49-F238E27FC236}">
                <a16:creationId xmlns:a16="http://schemas.microsoft.com/office/drawing/2014/main" id="{EC802D0A-F858-4151-92B8-826670CCC38E}"/>
              </a:ext>
            </a:extLst>
          </p:cNvPr>
          <p:cNvSpPr txBox="1">
            <a:spLocks noChangeArrowheads="1"/>
          </p:cNvSpPr>
          <p:nvPr/>
        </p:nvSpPr>
        <p:spPr bwMode="auto">
          <a:xfrm>
            <a:off x="3003098" y="2140699"/>
            <a:ext cx="2057400" cy="1557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1200"/>
              </a:spcAft>
              <a:buClrTx/>
              <a:buSzTx/>
              <a:buFontTx/>
              <a:buNone/>
              <a:tabLst/>
            </a:pPr>
            <a:r>
              <a:rPr kumimoji="0" lang="de-DE" altLang="de-DE" b="1" i="0" u="none" strike="noStrike" cap="none" normalizeH="0" baseline="0" dirty="0">
                <a:ln>
                  <a:noFill/>
                </a:ln>
                <a:effectLst/>
                <a:ea typeface="Times New Roman" panose="02020603050405020304" pitchFamily="18" charset="0"/>
              </a:rPr>
              <a:t>Brom</a:t>
            </a:r>
            <a:endParaRPr kumimoji="0" lang="de-DE" altLang="de-DE" sz="1400" b="0" i="0" u="none" strike="noStrike" cap="none" normalizeH="0" baseline="0" dirty="0">
              <a:ln>
                <a:noFill/>
              </a:ln>
              <a:effectLst/>
            </a:endParaRPr>
          </a:p>
          <a:p>
            <a:pPr lvl="0" algn="ctr" eaLnBrk="0" fontAlgn="base" hangingPunct="0">
              <a:spcBef>
                <a:spcPct val="0"/>
              </a:spcBef>
              <a:spcAft>
                <a:spcPct val="0"/>
              </a:spcAft>
            </a:pPr>
            <a:r>
              <a:rPr lang="de-DE" i="1" dirty="0"/>
              <a:t>Rotbraune Flüssigkeit, verdampft leicht, giftig</a:t>
            </a:r>
            <a:endParaRPr kumimoji="0" lang="de-DE" altLang="de-DE" sz="4000" b="0" i="1" u="none" strike="noStrike" cap="none" normalizeH="0" baseline="0" dirty="0">
              <a:ln>
                <a:noFill/>
              </a:ln>
              <a:solidFill>
                <a:schemeClr val="tx1"/>
              </a:solidFill>
              <a:effectLst/>
            </a:endParaRPr>
          </a:p>
        </p:txBody>
      </p:sp>
      <p:sp>
        <p:nvSpPr>
          <p:cNvPr id="4" name="Text Box 2">
            <a:extLst>
              <a:ext uri="{FF2B5EF4-FFF2-40B4-BE49-F238E27FC236}">
                <a16:creationId xmlns:a16="http://schemas.microsoft.com/office/drawing/2014/main" id="{5728C0E0-B181-4C34-9C9F-D9F7504BE5C0}"/>
              </a:ext>
            </a:extLst>
          </p:cNvPr>
          <p:cNvSpPr txBox="1">
            <a:spLocks noChangeArrowheads="1"/>
          </p:cNvSpPr>
          <p:nvPr/>
        </p:nvSpPr>
        <p:spPr bwMode="auto">
          <a:xfrm>
            <a:off x="574559" y="2140681"/>
            <a:ext cx="1919897" cy="15575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1200"/>
              </a:spcAft>
              <a:buClrTx/>
              <a:buSzTx/>
              <a:buFontTx/>
              <a:buNone/>
              <a:tabLst/>
            </a:pPr>
            <a:r>
              <a:rPr kumimoji="0" lang="de-DE" altLang="de-DE" b="1" i="0" u="none" strike="noStrike" cap="none" normalizeH="0" baseline="0" dirty="0">
                <a:ln>
                  <a:noFill/>
                </a:ln>
                <a:effectLst/>
                <a:ea typeface="Times New Roman" panose="02020603050405020304" pitchFamily="18" charset="0"/>
              </a:rPr>
              <a:t>Aluminium</a:t>
            </a:r>
            <a:endParaRPr kumimoji="0" lang="de-DE" altLang="de-DE" sz="1400" b="1" i="0" u="none" strike="noStrike" cap="none" normalizeH="0" baseline="0" dirty="0">
              <a:ln>
                <a:noFill/>
              </a:ln>
              <a:effectLst/>
            </a:endParaRPr>
          </a:p>
          <a:p>
            <a:pPr lvl="0" algn="ctr" eaLnBrk="0" fontAlgn="base" hangingPunct="0">
              <a:spcBef>
                <a:spcPct val="0"/>
              </a:spcBef>
              <a:spcAft>
                <a:spcPct val="0"/>
              </a:spcAft>
            </a:pPr>
            <a:r>
              <a:rPr lang="de-DE" i="1" dirty="0"/>
              <a:t>silbrig-glänzendes, Metall, biegsam</a:t>
            </a:r>
            <a:endParaRPr kumimoji="0" lang="de-DE" altLang="de-DE" sz="4000" b="0" i="1" u="none" strike="noStrike" cap="none" normalizeH="0" baseline="0" dirty="0">
              <a:ln>
                <a:noFill/>
              </a:ln>
              <a:solidFill>
                <a:schemeClr val="tx1"/>
              </a:solidFill>
              <a:effectLst/>
            </a:endParaRPr>
          </a:p>
        </p:txBody>
      </p:sp>
      <p:sp>
        <p:nvSpPr>
          <p:cNvPr id="5" name="Line 4">
            <a:extLst>
              <a:ext uri="{FF2B5EF4-FFF2-40B4-BE49-F238E27FC236}">
                <a16:creationId xmlns:a16="http://schemas.microsoft.com/office/drawing/2014/main" id="{FFD1D539-78CE-4F65-9E66-911FB22DDDAD}"/>
              </a:ext>
            </a:extLst>
          </p:cNvPr>
          <p:cNvSpPr>
            <a:spLocks noChangeShapeType="1"/>
          </p:cNvSpPr>
          <p:nvPr/>
        </p:nvSpPr>
        <p:spPr bwMode="auto">
          <a:xfrm flipV="1">
            <a:off x="5336943" y="2870664"/>
            <a:ext cx="198237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sz="2000"/>
          </a:p>
        </p:txBody>
      </p:sp>
      <p:sp>
        <p:nvSpPr>
          <p:cNvPr id="6" name="Text Box 6">
            <a:extLst>
              <a:ext uri="{FF2B5EF4-FFF2-40B4-BE49-F238E27FC236}">
                <a16:creationId xmlns:a16="http://schemas.microsoft.com/office/drawing/2014/main" id="{4BFAC1C8-ED2F-4197-850D-0D1C3B403EFF}"/>
              </a:ext>
            </a:extLst>
          </p:cNvPr>
          <p:cNvSpPr txBox="1">
            <a:spLocks noChangeArrowheads="1"/>
          </p:cNvSpPr>
          <p:nvPr/>
        </p:nvSpPr>
        <p:spPr bwMode="auto">
          <a:xfrm>
            <a:off x="7764133" y="2446881"/>
            <a:ext cx="3959707" cy="9858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1200"/>
              </a:spcAft>
              <a:buClrTx/>
              <a:buSzTx/>
              <a:buFontTx/>
              <a:buNone/>
              <a:tabLst/>
            </a:pPr>
            <a:r>
              <a:rPr kumimoji="0" lang="de-DE" altLang="de-DE" b="1" i="0" u="none" strike="noStrike" cap="none" normalizeH="0" baseline="0" dirty="0">
                <a:ln>
                  <a:noFill/>
                </a:ln>
                <a:ea typeface="Times New Roman" panose="02020603050405020304" pitchFamily="18" charset="0"/>
              </a:rPr>
              <a:t>Aluminiumbromid</a:t>
            </a:r>
            <a:endParaRPr kumimoji="0" lang="de-DE" altLang="de-DE" sz="1400" b="0" i="0" u="none" strike="noStrike" cap="none" normalizeH="0" baseline="0" dirty="0">
              <a:ln>
                <a:noFill/>
              </a:ln>
            </a:endParaRPr>
          </a:p>
          <a:p>
            <a:pPr lvl="0" algn="ctr" eaLnBrk="0" fontAlgn="base" hangingPunct="0">
              <a:spcBef>
                <a:spcPct val="0"/>
              </a:spcBef>
              <a:spcAft>
                <a:spcPct val="0"/>
              </a:spcAft>
            </a:pPr>
            <a:r>
              <a:rPr lang="de-DE" altLang="de-DE" i="1" dirty="0">
                <a:ea typeface="Times New Roman" panose="02020603050405020304" pitchFamily="18" charset="0"/>
              </a:rPr>
              <a:t>gelber, kristalliner Feststoff</a:t>
            </a:r>
          </a:p>
          <a:p>
            <a:pPr marL="92075" lvl="0" eaLnBrk="0" fontAlgn="base" hangingPunct="0">
              <a:spcBef>
                <a:spcPct val="0"/>
              </a:spcBef>
              <a:spcAft>
                <a:spcPct val="0"/>
              </a:spcAft>
            </a:pPr>
            <a:endParaRPr lang="de-DE" altLang="de-DE" sz="1400" i="1" dirty="0">
              <a:ea typeface="Times New Roman" panose="02020603050405020304" pitchFamily="18" charset="0"/>
            </a:endParaRPr>
          </a:p>
        </p:txBody>
      </p:sp>
      <p:sp>
        <p:nvSpPr>
          <p:cNvPr id="7" name="Text Box 3">
            <a:extLst>
              <a:ext uri="{FF2B5EF4-FFF2-40B4-BE49-F238E27FC236}">
                <a16:creationId xmlns:a16="http://schemas.microsoft.com/office/drawing/2014/main" id="{3489153A-1C6A-41FB-89FD-8109917DCE83}"/>
              </a:ext>
            </a:extLst>
          </p:cNvPr>
          <p:cNvSpPr txBox="1">
            <a:spLocks noChangeArrowheads="1"/>
          </p:cNvSpPr>
          <p:nvPr/>
        </p:nvSpPr>
        <p:spPr bwMode="auto">
          <a:xfrm>
            <a:off x="5439200" y="2939817"/>
            <a:ext cx="2057400" cy="11417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1" u="none" strike="noStrike" cap="none" normalizeH="0" baseline="0" dirty="0">
                <a:ln>
                  <a:noFill/>
                </a:ln>
                <a:solidFill>
                  <a:schemeClr val="tx1"/>
                </a:solidFill>
                <a:effectLst/>
                <a:ea typeface="Times New Roman" panose="02020603050405020304" pitchFamily="18" charset="0"/>
              </a:rPr>
              <a:t>Gemisch leuchtet hell auf, es wird Energie in Form von Licht und Wärme frei</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3600" b="0" i="0" u="none" strike="noStrike" cap="none" normalizeH="0" baseline="0" dirty="0">
              <a:ln>
                <a:noFill/>
              </a:ln>
              <a:solidFill>
                <a:schemeClr val="tx1"/>
              </a:solidFill>
              <a:effectLst/>
            </a:endParaRPr>
          </a:p>
        </p:txBody>
      </p:sp>
      <p:sp>
        <p:nvSpPr>
          <p:cNvPr id="8" name="Textfeld 7">
            <a:extLst>
              <a:ext uri="{FF2B5EF4-FFF2-40B4-BE49-F238E27FC236}">
                <a16:creationId xmlns:a16="http://schemas.microsoft.com/office/drawing/2014/main" id="{225A3E86-AF81-463F-964A-6A462B2A491F}"/>
              </a:ext>
            </a:extLst>
          </p:cNvPr>
          <p:cNvSpPr txBox="1"/>
          <p:nvPr/>
        </p:nvSpPr>
        <p:spPr>
          <a:xfrm>
            <a:off x="2561963" y="2562881"/>
            <a:ext cx="391885" cy="523220"/>
          </a:xfrm>
          <a:prstGeom prst="rect">
            <a:avLst/>
          </a:prstGeom>
          <a:noFill/>
        </p:spPr>
        <p:txBody>
          <a:bodyPr wrap="square" rtlCol="0">
            <a:spAutoFit/>
          </a:bodyPr>
          <a:lstStyle/>
          <a:p>
            <a:r>
              <a:rPr lang="de-DE" sz="2800" dirty="0"/>
              <a:t>+</a:t>
            </a:r>
          </a:p>
        </p:txBody>
      </p:sp>
      <p:sp>
        <p:nvSpPr>
          <p:cNvPr id="9" name="Rectangle 10">
            <a:extLst>
              <a:ext uri="{FF2B5EF4-FFF2-40B4-BE49-F238E27FC236}">
                <a16:creationId xmlns:a16="http://schemas.microsoft.com/office/drawing/2014/main" id="{89E02CD6-9C28-4807-B58B-8C8DC8718B14}"/>
              </a:ext>
            </a:extLst>
          </p:cNvPr>
          <p:cNvSpPr>
            <a:spLocks noChangeArrowheads="1"/>
          </p:cNvSpPr>
          <p:nvPr/>
        </p:nvSpPr>
        <p:spPr bwMode="auto">
          <a:xfrm>
            <a:off x="690126" y="1474571"/>
            <a:ext cx="1488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sng" strike="noStrike" cap="none" normalizeH="0" baseline="0" dirty="0">
                <a:ln>
                  <a:noFill/>
                </a:ln>
                <a:solidFill>
                  <a:schemeClr val="tx1"/>
                </a:solidFill>
                <a:effectLst/>
                <a:ea typeface="Times New Roman" panose="02020603050405020304" pitchFamily="18" charset="0"/>
                <a:cs typeface="Arial" panose="020B0604020202020204" pitchFamily="34" charset="0"/>
              </a:rPr>
              <a:t>Beobachtung</a:t>
            </a:r>
            <a:r>
              <a:rPr kumimoji="0" lang="de-DE" altLang="de-DE" b="0" i="0" strike="noStrike" cap="none" normalizeH="0" baseline="0" dirty="0">
                <a:ln>
                  <a:noFill/>
                </a:ln>
                <a:solidFill>
                  <a:schemeClr val="tx1"/>
                </a:solidFill>
                <a:effectLst/>
                <a:ea typeface="Times New Roman" panose="02020603050405020304" pitchFamily="18" charset="0"/>
                <a:cs typeface="Arial" panose="020B0604020202020204" pitchFamily="34" charset="0"/>
              </a:rPr>
              <a:t>:</a:t>
            </a:r>
            <a:endParaRPr kumimoji="0" lang="de-DE" altLang="de-DE" sz="1050" b="0" i="0" strike="noStrike" cap="none" normalizeH="0" baseline="0" dirty="0">
              <a:ln>
                <a:noFill/>
              </a:ln>
              <a:solidFill>
                <a:schemeClr val="tx1"/>
              </a:solidFill>
              <a:effectLst/>
            </a:endParaRPr>
          </a:p>
        </p:txBody>
      </p:sp>
      <p:sp>
        <p:nvSpPr>
          <p:cNvPr id="10" name="Textfeld 9">
            <a:extLst>
              <a:ext uri="{FF2B5EF4-FFF2-40B4-BE49-F238E27FC236}">
                <a16:creationId xmlns:a16="http://schemas.microsoft.com/office/drawing/2014/main" id="{A7608040-78A8-4133-8478-4EDB1C9462EB}"/>
              </a:ext>
            </a:extLst>
          </p:cNvPr>
          <p:cNvSpPr txBox="1"/>
          <p:nvPr/>
        </p:nvSpPr>
        <p:spPr>
          <a:xfrm>
            <a:off x="690126" y="621529"/>
            <a:ext cx="6248400" cy="369332"/>
          </a:xfrm>
          <a:prstGeom prst="rect">
            <a:avLst/>
          </a:prstGeom>
          <a:noFill/>
        </p:spPr>
        <p:txBody>
          <a:bodyPr wrap="square" rtlCol="0">
            <a:spAutoFit/>
          </a:bodyPr>
          <a:lstStyle/>
          <a:p>
            <a:r>
              <a:rPr lang="de-DE" u="sng" dirty="0"/>
              <a:t>Versuch</a:t>
            </a:r>
            <a:r>
              <a:rPr lang="de-DE" dirty="0"/>
              <a:t>: </a:t>
            </a:r>
            <a:r>
              <a:rPr lang="de-DE" b="1" dirty="0"/>
              <a:t>Brom reagiert mit Aluminium</a:t>
            </a:r>
          </a:p>
        </p:txBody>
      </p:sp>
      <p:sp>
        <p:nvSpPr>
          <p:cNvPr id="11" name="Rectangle 10">
            <a:extLst>
              <a:ext uri="{FF2B5EF4-FFF2-40B4-BE49-F238E27FC236}">
                <a16:creationId xmlns:a16="http://schemas.microsoft.com/office/drawing/2014/main" id="{47730F86-CEF3-4E5B-A153-430ADDC116B5}"/>
              </a:ext>
            </a:extLst>
          </p:cNvPr>
          <p:cNvSpPr>
            <a:spLocks noChangeArrowheads="1"/>
          </p:cNvSpPr>
          <p:nvPr/>
        </p:nvSpPr>
        <p:spPr bwMode="auto">
          <a:xfrm>
            <a:off x="695314" y="3964714"/>
            <a:ext cx="10452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sng" strike="noStrike" cap="none" normalizeH="0" baseline="0" dirty="0">
                <a:ln>
                  <a:noFill/>
                </a:ln>
                <a:solidFill>
                  <a:schemeClr val="tx1"/>
                </a:solidFill>
                <a:effectLst/>
                <a:ea typeface="Times New Roman" panose="02020603050405020304" pitchFamily="18" charset="0"/>
                <a:cs typeface="Arial" panose="020B0604020202020204" pitchFamily="34" charset="0"/>
              </a:rPr>
              <a:t>Ergebnis:</a:t>
            </a:r>
            <a:endParaRPr kumimoji="0" lang="de-DE" altLang="de-DE" sz="1050" b="0" i="0" strike="noStrike" cap="none" normalizeH="0" baseline="0" dirty="0">
              <a:ln>
                <a:noFill/>
              </a:ln>
              <a:solidFill>
                <a:schemeClr val="tx1"/>
              </a:solidFill>
              <a:effectLst/>
            </a:endParaRPr>
          </a:p>
        </p:txBody>
      </p:sp>
      <p:sp>
        <p:nvSpPr>
          <p:cNvPr id="12" name="Textfeld 11">
            <a:extLst>
              <a:ext uri="{FF2B5EF4-FFF2-40B4-BE49-F238E27FC236}">
                <a16:creationId xmlns:a16="http://schemas.microsoft.com/office/drawing/2014/main" id="{84F27474-E6BA-4945-9B48-CB67CCD3FDA0}"/>
              </a:ext>
            </a:extLst>
          </p:cNvPr>
          <p:cNvSpPr txBox="1"/>
          <p:nvPr/>
        </p:nvSpPr>
        <p:spPr>
          <a:xfrm>
            <a:off x="690126" y="4310867"/>
            <a:ext cx="10729714" cy="369332"/>
          </a:xfrm>
          <a:prstGeom prst="rect">
            <a:avLst/>
          </a:prstGeom>
          <a:noFill/>
        </p:spPr>
        <p:txBody>
          <a:bodyPr wrap="square" rtlCol="0">
            <a:spAutoFit/>
          </a:bodyPr>
          <a:lstStyle/>
          <a:p>
            <a:r>
              <a:rPr lang="de-DE" dirty="0"/>
              <a:t>Brom und Aluminium reagieren in einer exothermen Reaktion zu dem salzartigen Stoff Aluminiumbromid.</a:t>
            </a:r>
          </a:p>
        </p:txBody>
      </p:sp>
      <p:sp>
        <p:nvSpPr>
          <p:cNvPr id="13" name="Textfeld 12">
            <a:extLst>
              <a:ext uri="{FF2B5EF4-FFF2-40B4-BE49-F238E27FC236}">
                <a16:creationId xmlns:a16="http://schemas.microsoft.com/office/drawing/2014/main" id="{0D8A5E11-B7AC-447B-8147-63918CCE2DBB}"/>
              </a:ext>
            </a:extLst>
          </p:cNvPr>
          <p:cNvSpPr txBox="1"/>
          <p:nvPr/>
        </p:nvSpPr>
        <p:spPr>
          <a:xfrm>
            <a:off x="2953848" y="4996226"/>
            <a:ext cx="6031512" cy="369332"/>
          </a:xfrm>
          <a:prstGeom prst="rect">
            <a:avLst/>
          </a:prstGeom>
          <a:noFill/>
        </p:spPr>
        <p:txBody>
          <a:bodyPr wrap="square" rtlCol="0">
            <a:spAutoFit/>
          </a:bodyPr>
          <a:lstStyle/>
          <a:p>
            <a:r>
              <a:rPr lang="de-DE" dirty="0"/>
              <a:t>2 Al </a:t>
            </a:r>
            <a:r>
              <a:rPr lang="de-DE" sz="1200" dirty="0"/>
              <a:t>(s)</a:t>
            </a:r>
            <a:r>
              <a:rPr lang="de-DE" dirty="0"/>
              <a:t>	+	3 Br</a:t>
            </a:r>
            <a:r>
              <a:rPr lang="de-DE" baseline="-25000" dirty="0"/>
              <a:t>2  </a:t>
            </a:r>
            <a:r>
              <a:rPr lang="de-DE" sz="1200" dirty="0"/>
              <a:t>(l)</a:t>
            </a:r>
            <a:r>
              <a:rPr lang="de-DE" dirty="0"/>
              <a:t>			2 AlBr</a:t>
            </a:r>
            <a:r>
              <a:rPr lang="de-DE" baseline="-25000" dirty="0"/>
              <a:t>3  </a:t>
            </a:r>
            <a:r>
              <a:rPr lang="de-DE" sz="1200" dirty="0"/>
              <a:t>(s)</a:t>
            </a:r>
            <a:r>
              <a:rPr lang="de-DE" dirty="0"/>
              <a:t>	</a:t>
            </a:r>
          </a:p>
        </p:txBody>
      </p:sp>
      <p:sp>
        <p:nvSpPr>
          <p:cNvPr id="14" name="Textfeld 13">
            <a:extLst>
              <a:ext uri="{FF2B5EF4-FFF2-40B4-BE49-F238E27FC236}">
                <a16:creationId xmlns:a16="http://schemas.microsoft.com/office/drawing/2014/main" id="{18A5DA7E-796F-4A13-B95C-3F475CDDCC17}"/>
              </a:ext>
            </a:extLst>
          </p:cNvPr>
          <p:cNvSpPr txBox="1"/>
          <p:nvPr/>
        </p:nvSpPr>
        <p:spPr>
          <a:xfrm>
            <a:off x="841263" y="5005838"/>
            <a:ext cx="1555234" cy="369332"/>
          </a:xfrm>
          <a:prstGeom prst="rect">
            <a:avLst/>
          </a:prstGeom>
          <a:noFill/>
        </p:spPr>
        <p:txBody>
          <a:bodyPr wrap="square" rtlCol="0">
            <a:spAutoFit/>
          </a:bodyPr>
          <a:lstStyle/>
          <a:p>
            <a:r>
              <a:rPr lang="de-DE" dirty="0"/>
              <a:t>RG: </a:t>
            </a:r>
          </a:p>
        </p:txBody>
      </p:sp>
      <p:cxnSp>
        <p:nvCxnSpPr>
          <p:cNvPr id="15" name="Gerade Verbindung mit Pfeil 14">
            <a:extLst>
              <a:ext uri="{FF2B5EF4-FFF2-40B4-BE49-F238E27FC236}">
                <a16:creationId xmlns:a16="http://schemas.microsoft.com/office/drawing/2014/main" id="{4D91A360-79FB-4986-89D9-E0264A34C1BA}"/>
              </a:ext>
            </a:extLst>
          </p:cNvPr>
          <p:cNvCxnSpPr/>
          <p:nvPr/>
        </p:nvCxnSpPr>
        <p:spPr>
          <a:xfrm>
            <a:off x="6156960" y="5165916"/>
            <a:ext cx="7089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1BCDE46-5D4D-419D-92EC-343C3FD6AC89}"/>
              </a:ext>
            </a:extLst>
          </p:cNvPr>
          <p:cNvGrpSpPr/>
          <p:nvPr/>
        </p:nvGrpSpPr>
        <p:grpSpPr>
          <a:xfrm>
            <a:off x="2847664" y="5657453"/>
            <a:ext cx="1097210" cy="827125"/>
            <a:chOff x="935443" y="3648531"/>
            <a:chExt cx="1837162" cy="1381215"/>
          </a:xfrm>
          <a:solidFill>
            <a:schemeClr val="bg1">
              <a:lumMod val="75000"/>
            </a:schemeClr>
          </a:solidFill>
        </p:grpSpPr>
        <p:sp>
          <p:nvSpPr>
            <p:cNvPr id="17" name="Ellipse 16">
              <a:extLst>
                <a:ext uri="{FF2B5EF4-FFF2-40B4-BE49-F238E27FC236}">
                  <a16:creationId xmlns:a16="http://schemas.microsoft.com/office/drawing/2014/main" id="{B5C609E0-E8E6-406D-BD9F-D433CA0856D4}"/>
                </a:ext>
              </a:extLst>
            </p:cNvPr>
            <p:cNvSpPr/>
            <p:nvPr/>
          </p:nvSpPr>
          <p:spPr>
            <a:xfrm>
              <a:off x="935443" y="3648533"/>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F4EDE8CD-49BE-40DF-A23A-696319DB6B15}"/>
                </a:ext>
              </a:extLst>
            </p:cNvPr>
            <p:cNvSpPr/>
            <p:nvPr/>
          </p:nvSpPr>
          <p:spPr>
            <a:xfrm>
              <a:off x="1340643" y="3648532"/>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DA12DB4C-8C68-431B-A183-3CA382FAA529}"/>
                </a:ext>
              </a:extLst>
            </p:cNvPr>
            <p:cNvSpPr/>
            <p:nvPr/>
          </p:nvSpPr>
          <p:spPr>
            <a:xfrm>
              <a:off x="1745843" y="364853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48AFBA52-FECE-495F-9A2C-9617C3D502B9}"/>
                </a:ext>
              </a:extLst>
            </p:cNvPr>
            <p:cNvSpPr/>
            <p:nvPr/>
          </p:nvSpPr>
          <p:spPr>
            <a:xfrm>
              <a:off x="2151043" y="364853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BB830764-65D2-4360-8801-6951FCA79466}"/>
                </a:ext>
              </a:extLst>
            </p:cNvPr>
            <p:cNvSpPr/>
            <p:nvPr/>
          </p:nvSpPr>
          <p:spPr>
            <a:xfrm>
              <a:off x="1138043" y="3985267"/>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5DBAF5AC-9013-4F2B-ADFC-F0A8CDB3BEDF}"/>
                </a:ext>
              </a:extLst>
            </p:cNvPr>
            <p:cNvSpPr/>
            <p:nvPr/>
          </p:nvSpPr>
          <p:spPr>
            <a:xfrm>
              <a:off x="1543243" y="3985266"/>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0938199F-D843-43A0-B678-2168AFFBBCED}"/>
                </a:ext>
              </a:extLst>
            </p:cNvPr>
            <p:cNvSpPr/>
            <p:nvPr/>
          </p:nvSpPr>
          <p:spPr>
            <a:xfrm>
              <a:off x="1948443" y="3985265"/>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CD5EB664-8634-4866-9CE1-133CDBA3F82A}"/>
                </a:ext>
              </a:extLst>
            </p:cNvPr>
            <p:cNvSpPr/>
            <p:nvPr/>
          </p:nvSpPr>
          <p:spPr>
            <a:xfrm>
              <a:off x="2353643" y="3985265"/>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49F6DB5E-E7FC-48AB-9581-2D3E8C19B0A8}"/>
                </a:ext>
              </a:extLst>
            </p:cNvPr>
            <p:cNvSpPr/>
            <p:nvPr/>
          </p:nvSpPr>
          <p:spPr>
            <a:xfrm>
              <a:off x="949205" y="4314189"/>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EDF39062-F33D-4AE4-8335-611CFEF26F08}"/>
                </a:ext>
              </a:extLst>
            </p:cNvPr>
            <p:cNvSpPr/>
            <p:nvPr/>
          </p:nvSpPr>
          <p:spPr>
            <a:xfrm>
              <a:off x="1354405" y="4322048"/>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75FD499E-EAF8-4FC9-BFCA-A490C4402770}"/>
                </a:ext>
              </a:extLst>
            </p:cNvPr>
            <p:cNvSpPr/>
            <p:nvPr/>
          </p:nvSpPr>
          <p:spPr>
            <a:xfrm>
              <a:off x="1759605" y="4314187"/>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Ellipse 27">
              <a:extLst>
                <a:ext uri="{FF2B5EF4-FFF2-40B4-BE49-F238E27FC236}">
                  <a16:creationId xmlns:a16="http://schemas.microsoft.com/office/drawing/2014/main" id="{F42FAABE-C11E-46F1-854F-A4C866DC1EE9}"/>
                </a:ext>
              </a:extLst>
            </p:cNvPr>
            <p:cNvSpPr/>
            <p:nvPr/>
          </p:nvSpPr>
          <p:spPr>
            <a:xfrm>
              <a:off x="2164805" y="4314187"/>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C85E72AC-1F68-445A-A780-700401890FD1}"/>
                </a:ext>
              </a:extLst>
            </p:cNvPr>
            <p:cNvSpPr/>
            <p:nvPr/>
          </p:nvSpPr>
          <p:spPr>
            <a:xfrm>
              <a:off x="1151805" y="4650923"/>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A58AABB-9861-42D0-8E87-B9E4C0BF7E3B}"/>
                </a:ext>
              </a:extLst>
            </p:cNvPr>
            <p:cNvSpPr/>
            <p:nvPr/>
          </p:nvSpPr>
          <p:spPr>
            <a:xfrm>
              <a:off x="1557005" y="4650922"/>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4A848193-9328-44C5-AF2E-223535585F7D}"/>
                </a:ext>
              </a:extLst>
            </p:cNvPr>
            <p:cNvSpPr/>
            <p:nvPr/>
          </p:nvSpPr>
          <p:spPr>
            <a:xfrm>
              <a:off x="1962205" y="465092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6F0ADABE-C8BA-4481-889C-AA23E11F9FF4}"/>
                </a:ext>
              </a:extLst>
            </p:cNvPr>
            <p:cNvSpPr/>
            <p:nvPr/>
          </p:nvSpPr>
          <p:spPr>
            <a:xfrm>
              <a:off x="2367405" y="4650921"/>
              <a:ext cx="405200" cy="378823"/>
            </a:xfrm>
            <a:prstGeom prst="ellipse">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6" name="Gruppieren 35">
            <a:extLst>
              <a:ext uri="{FF2B5EF4-FFF2-40B4-BE49-F238E27FC236}">
                <a16:creationId xmlns:a16="http://schemas.microsoft.com/office/drawing/2014/main" id="{5A0718C5-11E7-4BEA-99D1-FB3D71FEB3D8}"/>
              </a:ext>
            </a:extLst>
          </p:cNvPr>
          <p:cNvGrpSpPr/>
          <p:nvPr/>
        </p:nvGrpSpPr>
        <p:grpSpPr>
          <a:xfrm>
            <a:off x="7571087" y="5607490"/>
            <a:ext cx="982845" cy="945876"/>
            <a:chOff x="8944049" y="3307541"/>
            <a:chExt cx="1623710" cy="1552917"/>
          </a:xfrm>
        </p:grpSpPr>
        <p:sp>
          <p:nvSpPr>
            <p:cNvPr id="37" name="Ellipse 36">
              <a:extLst>
                <a:ext uri="{FF2B5EF4-FFF2-40B4-BE49-F238E27FC236}">
                  <a16:creationId xmlns:a16="http://schemas.microsoft.com/office/drawing/2014/main" id="{9D6D4EB1-1870-48E4-8CC3-25100F04898A}"/>
                </a:ext>
              </a:extLst>
            </p:cNvPr>
            <p:cNvSpPr/>
            <p:nvPr/>
          </p:nvSpPr>
          <p:spPr>
            <a:xfrm>
              <a:off x="8944049" y="3307543"/>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32D894CA-83A6-4AA6-A2D3-A3C0C35D1475}"/>
                </a:ext>
              </a:extLst>
            </p:cNvPr>
            <p:cNvSpPr/>
            <p:nvPr/>
          </p:nvSpPr>
          <p:spPr>
            <a:xfrm>
              <a:off x="9349249" y="3307542"/>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9486B9DA-1D43-4F82-AB42-5FA0E44F73EC}"/>
                </a:ext>
              </a:extLst>
            </p:cNvPr>
            <p:cNvSpPr/>
            <p:nvPr/>
          </p:nvSpPr>
          <p:spPr>
            <a:xfrm>
              <a:off x="9754449" y="3307541"/>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A169F7E7-63E7-45B6-ACAA-C4C9CABD6504}"/>
                </a:ext>
              </a:extLst>
            </p:cNvPr>
            <p:cNvSpPr/>
            <p:nvPr/>
          </p:nvSpPr>
          <p:spPr>
            <a:xfrm>
              <a:off x="10159649" y="3307541"/>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43E0D213-6747-4A16-AA66-95E26035959A}"/>
                </a:ext>
              </a:extLst>
            </p:cNvPr>
            <p:cNvSpPr/>
            <p:nvPr/>
          </p:nvSpPr>
          <p:spPr>
            <a:xfrm>
              <a:off x="8946959" y="3686317"/>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AA1D1289-9DDB-46E8-852E-F373607C2902}"/>
                </a:ext>
              </a:extLst>
            </p:cNvPr>
            <p:cNvSpPr/>
            <p:nvPr/>
          </p:nvSpPr>
          <p:spPr>
            <a:xfrm>
              <a:off x="9352159" y="3686316"/>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C7DDB252-0CCB-4851-BF20-A3B7D8DBBD92}"/>
                </a:ext>
              </a:extLst>
            </p:cNvPr>
            <p:cNvSpPr/>
            <p:nvPr/>
          </p:nvSpPr>
          <p:spPr>
            <a:xfrm>
              <a:off x="9757359" y="3686315"/>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F4D03B3C-7D02-419B-858F-11E1F6D4A20D}"/>
                </a:ext>
              </a:extLst>
            </p:cNvPr>
            <p:cNvSpPr/>
            <p:nvPr/>
          </p:nvSpPr>
          <p:spPr>
            <a:xfrm>
              <a:off x="10162559" y="3686315"/>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A11A0FF6-B511-4C78-9B4B-51872F2ECAFA}"/>
                </a:ext>
              </a:extLst>
            </p:cNvPr>
            <p:cNvSpPr/>
            <p:nvPr/>
          </p:nvSpPr>
          <p:spPr>
            <a:xfrm>
              <a:off x="8944049" y="4076116"/>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26D40132-386B-4954-A497-F772A1DF0B2E}"/>
                </a:ext>
              </a:extLst>
            </p:cNvPr>
            <p:cNvSpPr/>
            <p:nvPr/>
          </p:nvSpPr>
          <p:spPr>
            <a:xfrm>
              <a:off x="9349249" y="4083975"/>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905046ED-044B-4097-9DE0-DFC908B48E84}"/>
                </a:ext>
              </a:extLst>
            </p:cNvPr>
            <p:cNvSpPr/>
            <p:nvPr/>
          </p:nvSpPr>
          <p:spPr>
            <a:xfrm>
              <a:off x="9754449" y="4076114"/>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Ellipse 47">
              <a:extLst>
                <a:ext uri="{FF2B5EF4-FFF2-40B4-BE49-F238E27FC236}">
                  <a16:creationId xmlns:a16="http://schemas.microsoft.com/office/drawing/2014/main" id="{F52E1468-DDAF-4E5A-A048-7B8C652019D6}"/>
                </a:ext>
              </a:extLst>
            </p:cNvPr>
            <p:cNvSpPr/>
            <p:nvPr/>
          </p:nvSpPr>
          <p:spPr>
            <a:xfrm>
              <a:off x="10159649" y="4076114"/>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36A0F561-90CC-4B8D-951D-B3A1258E95D2}"/>
                </a:ext>
              </a:extLst>
            </p:cNvPr>
            <p:cNvSpPr/>
            <p:nvPr/>
          </p:nvSpPr>
          <p:spPr>
            <a:xfrm>
              <a:off x="8944049" y="4481635"/>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7ED24764-34B8-4B1C-A572-153BF52C9AD3}"/>
                </a:ext>
              </a:extLst>
            </p:cNvPr>
            <p:cNvSpPr/>
            <p:nvPr/>
          </p:nvSpPr>
          <p:spPr>
            <a:xfrm>
              <a:off x="9349249" y="4481634"/>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CD20C910-C0FD-4063-A2AB-BF6BBBE9626F}"/>
                </a:ext>
              </a:extLst>
            </p:cNvPr>
            <p:cNvSpPr/>
            <p:nvPr/>
          </p:nvSpPr>
          <p:spPr>
            <a:xfrm>
              <a:off x="9754449" y="4481633"/>
              <a:ext cx="405200" cy="378823"/>
            </a:xfrm>
            <a:prstGeom prst="ellipse">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1D51CB4F-A4B0-48DF-93B9-BBCC897DB554}"/>
                </a:ext>
              </a:extLst>
            </p:cNvPr>
            <p:cNvSpPr/>
            <p:nvPr/>
          </p:nvSpPr>
          <p:spPr>
            <a:xfrm>
              <a:off x="10159649" y="4481633"/>
              <a:ext cx="405200" cy="378823"/>
            </a:xfrm>
            <a:prstGeom prst="ellipse">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4" name="Gruppieren 73">
            <a:extLst>
              <a:ext uri="{FF2B5EF4-FFF2-40B4-BE49-F238E27FC236}">
                <a16:creationId xmlns:a16="http://schemas.microsoft.com/office/drawing/2014/main" id="{2FA40C71-FF71-40EF-B617-3A5CE36C86EF}"/>
              </a:ext>
            </a:extLst>
          </p:cNvPr>
          <p:cNvGrpSpPr/>
          <p:nvPr/>
        </p:nvGrpSpPr>
        <p:grpSpPr>
          <a:xfrm>
            <a:off x="4691371" y="5533156"/>
            <a:ext cx="1258296" cy="1171231"/>
            <a:chOff x="4691371" y="5533156"/>
            <a:chExt cx="1258296" cy="1171231"/>
          </a:xfrm>
        </p:grpSpPr>
        <p:grpSp>
          <p:nvGrpSpPr>
            <p:cNvPr id="33" name="Gruppieren 32">
              <a:extLst>
                <a:ext uri="{FF2B5EF4-FFF2-40B4-BE49-F238E27FC236}">
                  <a16:creationId xmlns:a16="http://schemas.microsoft.com/office/drawing/2014/main" id="{12B618C9-AEB1-4B2D-B1E9-DF9CF0D95819}"/>
                </a:ext>
              </a:extLst>
            </p:cNvPr>
            <p:cNvGrpSpPr/>
            <p:nvPr/>
          </p:nvGrpSpPr>
          <p:grpSpPr>
            <a:xfrm rot="3477884">
              <a:off x="4593376" y="5642920"/>
              <a:ext cx="466655" cy="270665"/>
              <a:chOff x="5042263" y="5226907"/>
              <a:chExt cx="620820" cy="327002"/>
            </a:xfrm>
            <a:solidFill>
              <a:schemeClr val="accent2">
                <a:lumMod val="60000"/>
                <a:lumOff val="40000"/>
              </a:schemeClr>
            </a:solidFill>
          </p:grpSpPr>
          <p:sp>
            <p:nvSpPr>
              <p:cNvPr id="34" name="Ellipse 33">
                <a:extLst>
                  <a:ext uri="{FF2B5EF4-FFF2-40B4-BE49-F238E27FC236}">
                    <a16:creationId xmlns:a16="http://schemas.microsoft.com/office/drawing/2014/main" id="{85C608B3-0211-4DDE-B907-2B1577DA32E4}"/>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32AB7DB0-8F03-49E7-9668-453145E8A54B}"/>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2EFBFF1C-00D3-4295-9C33-4186C2E38DCD}"/>
                </a:ext>
              </a:extLst>
            </p:cNvPr>
            <p:cNvGrpSpPr/>
            <p:nvPr/>
          </p:nvGrpSpPr>
          <p:grpSpPr>
            <a:xfrm rot="1731843">
              <a:off x="4974046" y="5753276"/>
              <a:ext cx="466655" cy="270665"/>
              <a:chOff x="5042263" y="5226907"/>
              <a:chExt cx="620820" cy="327002"/>
            </a:xfrm>
            <a:solidFill>
              <a:schemeClr val="accent2">
                <a:lumMod val="60000"/>
                <a:lumOff val="40000"/>
              </a:schemeClr>
            </a:solidFill>
          </p:grpSpPr>
          <p:sp>
            <p:nvSpPr>
              <p:cNvPr id="54" name="Ellipse 53">
                <a:extLst>
                  <a:ext uri="{FF2B5EF4-FFF2-40B4-BE49-F238E27FC236}">
                    <a16:creationId xmlns:a16="http://schemas.microsoft.com/office/drawing/2014/main" id="{E8BF6284-EC45-4744-825F-A4A2E9339A9B}"/>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3CAC734D-6EEF-4B83-B3A0-FD931DACAF95}"/>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19B9BB15-8962-4B3B-92AA-216D97DE6C9E}"/>
                </a:ext>
              </a:extLst>
            </p:cNvPr>
            <p:cNvGrpSpPr/>
            <p:nvPr/>
          </p:nvGrpSpPr>
          <p:grpSpPr>
            <a:xfrm rot="185939">
              <a:off x="4723619" y="5988955"/>
              <a:ext cx="466655" cy="270665"/>
              <a:chOff x="5042263" y="5226907"/>
              <a:chExt cx="620820" cy="327002"/>
            </a:xfrm>
            <a:solidFill>
              <a:schemeClr val="accent2">
                <a:lumMod val="60000"/>
                <a:lumOff val="40000"/>
              </a:schemeClr>
            </a:solidFill>
          </p:grpSpPr>
          <p:sp>
            <p:nvSpPr>
              <p:cNvPr id="57" name="Ellipse 56">
                <a:extLst>
                  <a:ext uri="{FF2B5EF4-FFF2-40B4-BE49-F238E27FC236}">
                    <a16:creationId xmlns:a16="http://schemas.microsoft.com/office/drawing/2014/main" id="{F73E5021-BAA3-4927-9147-E7C04492385C}"/>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4AF99CC0-5AC0-4EE9-BB3E-BC69B6F0550A}"/>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9" name="Gruppieren 58">
              <a:extLst>
                <a:ext uri="{FF2B5EF4-FFF2-40B4-BE49-F238E27FC236}">
                  <a16:creationId xmlns:a16="http://schemas.microsoft.com/office/drawing/2014/main" id="{791D809C-85D2-4786-B5D7-66D59C4E2A31}"/>
                </a:ext>
              </a:extLst>
            </p:cNvPr>
            <p:cNvGrpSpPr/>
            <p:nvPr/>
          </p:nvGrpSpPr>
          <p:grpSpPr>
            <a:xfrm rot="3365106">
              <a:off x="5173704" y="6126777"/>
              <a:ext cx="466655" cy="270665"/>
              <a:chOff x="5042263" y="5226907"/>
              <a:chExt cx="620820" cy="327002"/>
            </a:xfrm>
            <a:solidFill>
              <a:schemeClr val="accent2">
                <a:lumMod val="60000"/>
                <a:lumOff val="40000"/>
              </a:schemeClr>
            </a:solidFill>
          </p:grpSpPr>
          <p:sp>
            <p:nvSpPr>
              <p:cNvPr id="60" name="Ellipse 59">
                <a:extLst>
                  <a:ext uri="{FF2B5EF4-FFF2-40B4-BE49-F238E27FC236}">
                    <a16:creationId xmlns:a16="http://schemas.microsoft.com/office/drawing/2014/main" id="{BFE03175-A10E-4AEB-8427-1F2A688FD653}"/>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75E6212A-B72F-4959-9324-095C93046527}"/>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2" name="Gruppieren 61">
              <a:extLst>
                <a:ext uri="{FF2B5EF4-FFF2-40B4-BE49-F238E27FC236}">
                  <a16:creationId xmlns:a16="http://schemas.microsoft.com/office/drawing/2014/main" id="{DF982584-301A-429B-B60B-C4EB1669E452}"/>
                </a:ext>
              </a:extLst>
            </p:cNvPr>
            <p:cNvGrpSpPr/>
            <p:nvPr/>
          </p:nvGrpSpPr>
          <p:grpSpPr>
            <a:xfrm rot="594612">
              <a:off x="5438289" y="5977732"/>
              <a:ext cx="466655" cy="270665"/>
              <a:chOff x="5042263" y="5226907"/>
              <a:chExt cx="620820" cy="327002"/>
            </a:xfrm>
            <a:solidFill>
              <a:schemeClr val="accent2">
                <a:lumMod val="60000"/>
                <a:lumOff val="40000"/>
              </a:schemeClr>
            </a:solidFill>
          </p:grpSpPr>
          <p:sp>
            <p:nvSpPr>
              <p:cNvPr id="63" name="Ellipse 62">
                <a:extLst>
                  <a:ext uri="{FF2B5EF4-FFF2-40B4-BE49-F238E27FC236}">
                    <a16:creationId xmlns:a16="http://schemas.microsoft.com/office/drawing/2014/main" id="{A81C03DD-4B50-4972-AF96-4928EF1CEC52}"/>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5558081A-23CC-4858-BD08-A9EA86BD0E33}"/>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5" name="Gruppieren 64">
              <a:extLst>
                <a:ext uri="{FF2B5EF4-FFF2-40B4-BE49-F238E27FC236}">
                  <a16:creationId xmlns:a16="http://schemas.microsoft.com/office/drawing/2014/main" id="{CA2622A0-EAAA-4807-8948-3070EE49D388}"/>
                </a:ext>
              </a:extLst>
            </p:cNvPr>
            <p:cNvGrpSpPr/>
            <p:nvPr/>
          </p:nvGrpSpPr>
          <p:grpSpPr>
            <a:xfrm rot="4419771">
              <a:off x="5000418" y="6335727"/>
              <a:ext cx="466655" cy="270665"/>
              <a:chOff x="5042263" y="5226907"/>
              <a:chExt cx="620820" cy="327002"/>
            </a:xfrm>
            <a:solidFill>
              <a:schemeClr val="accent2">
                <a:lumMod val="60000"/>
                <a:lumOff val="40000"/>
              </a:schemeClr>
            </a:solidFill>
          </p:grpSpPr>
          <p:sp>
            <p:nvSpPr>
              <p:cNvPr id="66" name="Ellipse 65">
                <a:extLst>
                  <a:ext uri="{FF2B5EF4-FFF2-40B4-BE49-F238E27FC236}">
                    <a16:creationId xmlns:a16="http://schemas.microsoft.com/office/drawing/2014/main" id="{F459B26C-C806-466A-B768-D972B867AE26}"/>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4D9C2794-A77A-45A6-B2E9-9F0D97ACFBEA}"/>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8" name="Gruppieren 67">
              <a:extLst>
                <a:ext uri="{FF2B5EF4-FFF2-40B4-BE49-F238E27FC236}">
                  <a16:creationId xmlns:a16="http://schemas.microsoft.com/office/drawing/2014/main" id="{7E35A8EF-0272-4405-92B1-53217EE3B99C}"/>
                </a:ext>
              </a:extLst>
            </p:cNvPr>
            <p:cNvGrpSpPr/>
            <p:nvPr/>
          </p:nvGrpSpPr>
          <p:grpSpPr>
            <a:xfrm rot="533395">
              <a:off x="5265813" y="5659398"/>
              <a:ext cx="466655" cy="270665"/>
              <a:chOff x="5042263" y="5226907"/>
              <a:chExt cx="620820" cy="327002"/>
            </a:xfrm>
            <a:solidFill>
              <a:schemeClr val="accent2">
                <a:lumMod val="60000"/>
                <a:lumOff val="40000"/>
              </a:schemeClr>
            </a:solidFill>
          </p:grpSpPr>
          <p:sp>
            <p:nvSpPr>
              <p:cNvPr id="69" name="Ellipse 68">
                <a:extLst>
                  <a:ext uri="{FF2B5EF4-FFF2-40B4-BE49-F238E27FC236}">
                    <a16:creationId xmlns:a16="http://schemas.microsoft.com/office/drawing/2014/main" id="{FA19346F-EC57-4C52-ABEE-A4917071B9E0}"/>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E5B6A0E5-678D-4CA5-B0D8-007513D753A1}"/>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1" name="Gruppieren 70">
              <a:extLst>
                <a:ext uri="{FF2B5EF4-FFF2-40B4-BE49-F238E27FC236}">
                  <a16:creationId xmlns:a16="http://schemas.microsoft.com/office/drawing/2014/main" id="{23CCE2B8-13F8-4323-B961-BA05EE06D549}"/>
                </a:ext>
              </a:extLst>
            </p:cNvPr>
            <p:cNvGrpSpPr/>
            <p:nvPr/>
          </p:nvGrpSpPr>
          <p:grpSpPr>
            <a:xfrm rot="3477884">
              <a:off x="5581007" y="5631151"/>
              <a:ext cx="466655" cy="270665"/>
              <a:chOff x="5042263" y="5226907"/>
              <a:chExt cx="620820" cy="327002"/>
            </a:xfrm>
            <a:solidFill>
              <a:schemeClr val="accent2">
                <a:lumMod val="60000"/>
                <a:lumOff val="40000"/>
              </a:schemeClr>
            </a:solidFill>
          </p:grpSpPr>
          <p:sp>
            <p:nvSpPr>
              <p:cNvPr id="72" name="Ellipse 71">
                <a:extLst>
                  <a:ext uri="{FF2B5EF4-FFF2-40B4-BE49-F238E27FC236}">
                    <a16:creationId xmlns:a16="http://schemas.microsoft.com/office/drawing/2014/main" id="{3968EBD9-9F80-4F00-893F-D09170B73C5C}"/>
                  </a:ext>
                </a:extLst>
              </p:cNvPr>
              <p:cNvSpPr/>
              <p:nvPr/>
            </p:nvSpPr>
            <p:spPr>
              <a:xfrm>
                <a:off x="5042263" y="5226907"/>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a:extLst>
                  <a:ext uri="{FF2B5EF4-FFF2-40B4-BE49-F238E27FC236}">
                    <a16:creationId xmlns:a16="http://schemas.microsoft.com/office/drawing/2014/main" id="{67FCBCA5-5446-4AC4-9F5D-570D19057B3E}"/>
                  </a:ext>
                </a:extLst>
              </p:cNvPr>
              <p:cNvSpPr/>
              <p:nvPr/>
            </p:nvSpPr>
            <p:spPr>
              <a:xfrm>
                <a:off x="5340866" y="5259582"/>
                <a:ext cx="322217" cy="294327"/>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316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FB17A1E-79F7-47B7-8837-B057BFD00B56}"/>
              </a:ext>
            </a:extLst>
          </p:cNvPr>
          <p:cNvSpPr txBox="1"/>
          <p:nvPr/>
        </p:nvSpPr>
        <p:spPr>
          <a:xfrm>
            <a:off x="894080" y="1127760"/>
            <a:ext cx="9834880" cy="1200329"/>
          </a:xfrm>
          <a:prstGeom prst="rect">
            <a:avLst/>
          </a:prstGeom>
          <a:noFill/>
          <a:ln>
            <a:solidFill>
              <a:srgbClr val="FF0000"/>
            </a:solidFill>
          </a:ln>
        </p:spPr>
        <p:txBody>
          <a:bodyPr wrap="square" rtlCol="0">
            <a:spAutoFit/>
          </a:bodyPr>
          <a:lstStyle/>
          <a:p>
            <a:r>
              <a:rPr lang="de-DE" sz="2400" b="1" dirty="0"/>
              <a:t>Merke</a:t>
            </a:r>
            <a:r>
              <a:rPr lang="de-DE" sz="2400" dirty="0"/>
              <a:t>:</a:t>
            </a:r>
          </a:p>
          <a:p>
            <a:r>
              <a:rPr lang="de-DE" sz="2400" dirty="0"/>
              <a:t>Halogene reagieren mit Metallen zu Metallhalogeniden. Die Metallhalogenide sind Salze.</a:t>
            </a:r>
          </a:p>
        </p:txBody>
      </p:sp>
      <p:sp>
        <p:nvSpPr>
          <p:cNvPr id="3" name="Textfeld 2">
            <a:extLst>
              <a:ext uri="{FF2B5EF4-FFF2-40B4-BE49-F238E27FC236}">
                <a16:creationId xmlns:a16="http://schemas.microsoft.com/office/drawing/2014/main" id="{DCF43882-628B-40C8-AC68-26603D7BBE51}"/>
              </a:ext>
            </a:extLst>
          </p:cNvPr>
          <p:cNvSpPr txBox="1"/>
          <p:nvPr/>
        </p:nvSpPr>
        <p:spPr>
          <a:xfrm rot="885118">
            <a:off x="10095871" y="550526"/>
            <a:ext cx="1680754" cy="369332"/>
          </a:xfrm>
          <a:prstGeom prst="rect">
            <a:avLst/>
          </a:prstGeom>
          <a:noFill/>
          <a:ln>
            <a:solidFill>
              <a:schemeClr val="accent1"/>
            </a:solidFill>
          </a:ln>
        </p:spPr>
        <p:txBody>
          <a:bodyPr wrap="square" rtlCol="0">
            <a:spAutoFit/>
          </a:bodyPr>
          <a:lstStyle/>
          <a:p>
            <a:r>
              <a:rPr lang="de-DE" i="1" dirty="0">
                <a:solidFill>
                  <a:schemeClr val="accent1"/>
                </a:solidFill>
              </a:rPr>
              <a:t>Heftaufschrieb!</a:t>
            </a:r>
          </a:p>
        </p:txBody>
      </p:sp>
      <p:sp>
        <p:nvSpPr>
          <p:cNvPr id="4" name="Textfeld 3">
            <a:extLst>
              <a:ext uri="{FF2B5EF4-FFF2-40B4-BE49-F238E27FC236}">
                <a16:creationId xmlns:a16="http://schemas.microsoft.com/office/drawing/2014/main" id="{DEAAC937-1448-43A8-9E77-95FA39B4B833}"/>
              </a:ext>
            </a:extLst>
          </p:cNvPr>
          <p:cNvSpPr txBox="1"/>
          <p:nvPr/>
        </p:nvSpPr>
        <p:spPr>
          <a:xfrm>
            <a:off x="1036320" y="2733040"/>
            <a:ext cx="9834880" cy="1785104"/>
          </a:xfrm>
          <a:prstGeom prst="rect">
            <a:avLst/>
          </a:prstGeom>
          <a:noFill/>
        </p:spPr>
        <p:txBody>
          <a:bodyPr wrap="square" rtlCol="0">
            <a:spAutoFit/>
          </a:bodyPr>
          <a:lstStyle/>
          <a:p>
            <a:pPr>
              <a:spcAft>
                <a:spcPts val="600"/>
              </a:spcAft>
            </a:pPr>
            <a:r>
              <a:rPr lang="de-DE" dirty="0"/>
              <a:t>Natrium 	       +	Chlor			Natriumchlor</a:t>
            </a:r>
            <a:r>
              <a:rPr lang="de-DE" b="1" dirty="0"/>
              <a:t>id</a:t>
            </a:r>
          </a:p>
          <a:p>
            <a:pPr>
              <a:spcAft>
                <a:spcPts val="600"/>
              </a:spcAft>
            </a:pPr>
            <a:r>
              <a:rPr lang="de-DE" dirty="0"/>
              <a:t>Aluminium     + 	Brom			Aluminiumbrom</a:t>
            </a:r>
            <a:r>
              <a:rPr lang="de-DE" b="1" dirty="0"/>
              <a:t>id</a:t>
            </a:r>
          </a:p>
          <a:p>
            <a:pPr>
              <a:spcAft>
                <a:spcPts val="600"/>
              </a:spcAft>
            </a:pPr>
            <a:r>
              <a:rPr lang="de-DE" dirty="0"/>
              <a:t>Zink	       +         Iod			Zinkiod</a:t>
            </a:r>
            <a:r>
              <a:rPr lang="de-DE" b="1" dirty="0"/>
              <a:t>id</a:t>
            </a:r>
          </a:p>
          <a:p>
            <a:pPr>
              <a:spcAft>
                <a:spcPts val="600"/>
              </a:spcAft>
            </a:pPr>
            <a:r>
              <a:rPr lang="de-DE" dirty="0"/>
              <a:t>Kalium             +         Fluor			Kaliumfluor</a:t>
            </a:r>
            <a:r>
              <a:rPr lang="de-DE" b="1" dirty="0"/>
              <a:t>id</a:t>
            </a:r>
          </a:p>
          <a:p>
            <a:pPr>
              <a:spcAft>
                <a:spcPts val="600"/>
              </a:spcAft>
            </a:pPr>
            <a:r>
              <a:rPr lang="de-DE" dirty="0"/>
              <a:t>Silber 	       + 	 Brom			Silberbrom</a:t>
            </a:r>
            <a:r>
              <a:rPr lang="de-DE" b="1" dirty="0"/>
              <a:t>id</a:t>
            </a:r>
          </a:p>
        </p:txBody>
      </p:sp>
      <p:cxnSp>
        <p:nvCxnSpPr>
          <p:cNvPr id="6" name="Gerade Verbindung mit Pfeil 5">
            <a:extLst>
              <a:ext uri="{FF2B5EF4-FFF2-40B4-BE49-F238E27FC236}">
                <a16:creationId xmlns:a16="http://schemas.microsoft.com/office/drawing/2014/main" id="{320DF610-5E75-47F9-9273-112B83A6EB19}"/>
              </a:ext>
            </a:extLst>
          </p:cNvPr>
          <p:cNvCxnSpPr/>
          <p:nvPr/>
        </p:nvCxnSpPr>
        <p:spPr>
          <a:xfrm>
            <a:off x="4114800" y="293624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A53AF16E-9BD6-4452-BC44-6D31B5DE3AF7}"/>
              </a:ext>
            </a:extLst>
          </p:cNvPr>
          <p:cNvCxnSpPr/>
          <p:nvPr/>
        </p:nvCxnSpPr>
        <p:spPr>
          <a:xfrm>
            <a:off x="4114800" y="328168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E274A961-E1CD-4350-956A-3CF6180A4F4C}"/>
              </a:ext>
            </a:extLst>
          </p:cNvPr>
          <p:cNvCxnSpPr/>
          <p:nvPr/>
        </p:nvCxnSpPr>
        <p:spPr>
          <a:xfrm>
            <a:off x="4114800" y="364744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97ABA59-312F-4772-9BCC-9B4E61622E16}"/>
              </a:ext>
            </a:extLst>
          </p:cNvPr>
          <p:cNvCxnSpPr/>
          <p:nvPr/>
        </p:nvCxnSpPr>
        <p:spPr>
          <a:xfrm>
            <a:off x="4114800" y="396240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Geschweifte Klammer rechts 9">
            <a:extLst>
              <a:ext uri="{FF2B5EF4-FFF2-40B4-BE49-F238E27FC236}">
                <a16:creationId xmlns:a16="http://schemas.microsoft.com/office/drawing/2014/main" id="{D07578FB-35A3-41A2-9873-A97FE11BD6B6}"/>
              </a:ext>
            </a:extLst>
          </p:cNvPr>
          <p:cNvSpPr/>
          <p:nvPr/>
        </p:nvSpPr>
        <p:spPr>
          <a:xfrm rot="5400000">
            <a:off x="6271260" y="4036635"/>
            <a:ext cx="355600" cy="17729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AC0E82B5-203B-4854-9672-096FC706033F}"/>
              </a:ext>
            </a:extLst>
          </p:cNvPr>
          <p:cNvSpPr txBox="1"/>
          <p:nvPr/>
        </p:nvSpPr>
        <p:spPr>
          <a:xfrm>
            <a:off x="4295509" y="5242560"/>
            <a:ext cx="5781040" cy="369332"/>
          </a:xfrm>
          <a:prstGeom prst="rect">
            <a:avLst/>
          </a:prstGeom>
          <a:noFill/>
        </p:spPr>
        <p:txBody>
          <a:bodyPr wrap="square" rtlCol="0">
            <a:spAutoFit/>
          </a:bodyPr>
          <a:lstStyle/>
          <a:p>
            <a:r>
              <a:rPr lang="de-DE" dirty="0"/>
              <a:t>Name des Metalls + Name des Halogens + Endung -</a:t>
            </a:r>
            <a:r>
              <a:rPr lang="de-DE" b="1" dirty="0" err="1"/>
              <a:t>id</a:t>
            </a:r>
            <a:endParaRPr lang="de-DE" b="1" dirty="0"/>
          </a:p>
        </p:txBody>
      </p:sp>
      <p:cxnSp>
        <p:nvCxnSpPr>
          <p:cNvPr id="13" name="Gerade Verbindung mit Pfeil 12">
            <a:extLst>
              <a:ext uri="{FF2B5EF4-FFF2-40B4-BE49-F238E27FC236}">
                <a16:creationId xmlns:a16="http://schemas.microsoft.com/office/drawing/2014/main" id="{812E904D-AD77-4045-A974-5F216CCCC3CA}"/>
              </a:ext>
            </a:extLst>
          </p:cNvPr>
          <p:cNvCxnSpPr/>
          <p:nvPr/>
        </p:nvCxnSpPr>
        <p:spPr>
          <a:xfrm>
            <a:off x="4114800" y="4318000"/>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03A2D792-3B76-4611-95AA-5470269ECE65}"/>
              </a:ext>
            </a:extLst>
          </p:cNvPr>
          <p:cNvSpPr/>
          <p:nvPr/>
        </p:nvSpPr>
        <p:spPr>
          <a:xfrm>
            <a:off x="5486400" y="2733040"/>
            <a:ext cx="2032000" cy="1870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9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0" grpId="0" animBg="1"/>
      <p:bldP spid="11"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35B8B8C-2F40-4ACA-99D0-7FC7D2DE6D40}"/>
              </a:ext>
            </a:extLst>
          </p:cNvPr>
          <p:cNvSpPr txBox="1"/>
          <p:nvPr/>
        </p:nvSpPr>
        <p:spPr>
          <a:xfrm>
            <a:off x="1001486" y="413986"/>
            <a:ext cx="8064137" cy="461665"/>
          </a:xfrm>
          <a:prstGeom prst="rect">
            <a:avLst/>
          </a:prstGeom>
          <a:noFill/>
        </p:spPr>
        <p:txBody>
          <a:bodyPr wrap="square" rtlCol="0">
            <a:spAutoFit/>
          </a:bodyPr>
          <a:lstStyle/>
          <a:p>
            <a:r>
              <a:rPr lang="de-DE" sz="2400" b="1" u="sng" dirty="0"/>
              <a:t>Salze sind Ionenverbindungen</a:t>
            </a:r>
          </a:p>
        </p:txBody>
      </p:sp>
      <p:sp>
        <p:nvSpPr>
          <p:cNvPr id="20" name="Textfeld 19">
            <a:extLst>
              <a:ext uri="{FF2B5EF4-FFF2-40B4-BE49-F238E27FC236}">
                <a16:creationId xmlns:a16="http://schemas.microsoft.com/office/drawing/2014/main" id="{180D2FDF-FF73-4FB8-9F15-21CA319888E2}"/>
              </a:ext>
            </a:extLst>
          </p:cNvPr>
          <p:cNvSpPr txBox="1"/>
          <p:nvPr/>
        </p:nvSpPr>
        <p:spPr>
          <a:xfrm>
            <a:off x="1001486" y="917266"/>
            <a:ext cx="3535680" cy="369332"/>
          </a:xfrm>
          <a:prstGeom prst="rect">
            <a:avLst/>
          </a:prstGeom>
          <a:noFill/>
        </p:spPr>
        <p:txBody>
          <a:bodyPr wrap="square" rtlCol="0">
            <a:spAutoFit/>
          </a:bodyPr>
          <a:lstStyle/>
          <a:p>
            <a:r>
              <a:rPr lang="de-DE" dirty="0"/>
              <a:t>Bsp. Natriumchlorid (Kochsalz)</a:t>
            </a:r>
          </a:p>
        </p:txBody>
      </p:sp>
      <p:grpSp>
        <p:nvGrpSpPr>
          <p:cNvPr id="36" name="Gruppieren 35">
            <a:extLst>
              <a:ext uri="{FF2B5EF4-FFF2-40B4-BE49-F238E27FC236}">
                <a16:creationId xmlns:a16="http://schemas.microsoft.com/office/drawing/2014/main" id="{0CD9F3FD-885E-44EF-9D08-3DDE210945E4}"/>
              </a:ext>
            </a:extLst>
          </p:cNvPr>
          <p:cNvGrpSpPr/>
          <p:nvPr/>
        </p:nvGrpSpPr>
        <p:grpSpPr>
          <a:xfrm>
            <a:off x="1118038" y="1604501"/>
            <a:ext cx="4586077" cy="1242053"/>
            <a:chOff x="1222540" y="1604501"/>
            <a:chExt cx="3950351" cy="1017777"/>
          </a:xfrm>
        </p:grpSpPr>
        <p:grpSp>
          <p:nvGrpSpPr>
            <p:cNvPr id="3" name="Gruppieren 2">
              <a:extLst>
                <a:ext uri="{FF2B5EF4-FFF2-40B4-BE49-F238E27FC236}">
                  <a16:creationId xmlns:a16="http://schemas.microsoft.com/office/drawing/2014/main" id="{3293482F-2A63-433E-A6AF-48B4FFD80ECB}"/>
                </a:ext>
              </a:extLst>
            </p:cNvPr>
            <p:cNvGrpSpPr/>
            <p:nvPr/>
          </p:nvGrpSpPr>
          <p:grpSpPr>
            <a:xfrm>
              <a:off x="1222540" y="1673797"/>
              <a:ext cx="982845" cy="945876"/>
              <a:chOff x="8944049" y="3307541"/>
              <a:chExt cx="1623710" cy="1552917"/>
            </a:xfrm>
          </p:grpSpPr>
          <p:sp>
            <p:nvSpPr>
              <p:cNvPr id="4" name="Ellipse 3">
                <a:extLst>
                  <a:ext uri="{FF2B5EF4-FFF2-40B4-BE49-F238E27FC236}">
                    <a16:creationId xmlns:a16="http://schemas.microsoft.com/office/drawing/2014/main" id="{FBBEAE98-3507-4A2F-B8B1-AE01AEE81246}"/>
                  </a:ext>
                </a:extLst>
              </p:cNvPr>
              <p:cNvSpPr/>
              <p:nvPr/>
            </p:nvSpPr>
            <p:spPr>
              <a:xfrm>
                <a:off x="8944049" y="330754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a:extLst>
                  <a:ext uri="{FF2B5EF4-FFF2-40B4-BE49-F238E27FC236}">
                    <a16:creationId xmlns:a16="http://schemas.microsoft.com/office/drawing/2014/main" id="{7896258F-30D1-4B52-8CEF-1D1116DA7F68}"/>
                  </a:ext>
                </a:extLst>
              </p:cNvPr>
              <p:cNvSpPr/>
              <p:nvPr/>
            </p:nvSpPr>
            <p:spPr>
              <a:xfrm>
                <a:off x="9349249" y="3307542"/>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61478207-FD89-4FE0-94C3-D4D3B1C85C4A}"/>
                  </a:ext>
                </a:extLst>
              </p:cNvPr>
              <p:cNvSpPr/>
              <p:nvPr/>
            </p:nvSpPr>
            <p:spPr>
              <a:xfrm>
                <a:off x="9754449" y="3307541"/>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FA95930E-D472-42A1-9A46-9C92A8A6DC6E}"/>
                  </a:ext>
                </a:extLst>
              </p:cNvPr>
              <p:cNvSpPr/>
              <p:nvPr/>
            </p:nvSpPr>
            <p:spPr>
              <a:xfrm>
                <a:off x="10159649" y="3307541"/>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0382AA9-4EF0-4179-9799-1D4A2D8ECA38}"/>
                  </a:ext>
                </a:extLst>
              </p:cNvPr>
              <p:cNvSpPr/>
              <p:nvPr/>
            </p:nvSpPr>
            <p:spPr>
              <a:xfrm>
                <a:off x="8946959" y="3686317"/>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1C5798FA-A65A-469F-BA6B-6C444994165D}"/>
                  </a:ext>
                </a:extLst>
              </p:cNvPr>
              <p:cNvSpPr/>
              <p:nvPr/>
            </p:nvSpPr>
            <p:spPr>
              <a:xfrm>
                <a:off x="9352159" y="36863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29790E5C-48BA-4BFC-B004-D8CF4373CFD2}"/>
                  </a:ext>
                </a:extLst>
              </p:cNvPr>
              <p:cNvSpPr/>
              <p:nvPr/>
            </p:nvSpPr>
            <p:spPr>
              <a:xfrm>
                <a:off x="9757359" y="368631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21D40588-09E2-47FC-9C58-C9AA430F331C}"/>
                  </a:ext>
                </a:extLst>
              </p:cNvPr>
              <p:cNvSpPr/>
              <p:nvPr/>
            </p:nvSpPr>
            <p:spPr>
              <a:xfrm>
                <a:off x="10162559" y="3686315"/>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5C40DBCC-2663-4014-BB20-56ABD4E2B433}"/>
                  </a:ext>
                </a:extLst>
              </p:cNvPr>
              <p:cNvSpPr/>
              <p:nvPr/>
            </p:nvSpPr>
            <p:spPr>
              <a:xfrm>
                <a:off x="8944049" y="4076116"/>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FD8AC12A-1BEB-4FC5-B677-88B87677E272}"/>
                  </a:ext>
                </a:extLst>
              </p:cNvPr>
              <p:cNvSpPr/>
              <p:nvPr/>
            </p:nvSpPr>
            <p:spPr>
              <a:xfrm>
                <a:off x="9349249" y="408397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95077479-1D8D-401C-8CB0-6E3FBA39B525}"/>
                  </a:ext>
                </a:extLst>
              </p:cNvPr>
              <p:cNvSpPr/>
              <p:nvPr/>
            </p:nvSpPr>
            <p:spPr>
              <a:xfrm>
                <a:off x="9754449" y="407611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Ellipse 14">
                <a:extLst>
                  <a:ext uri="{FF2B5EF4-FFF2-40B4-BE49-F238E27FC236}">
                    <a16:creationId xmlns:a16="http://schemas.microsoft.com/office/drawing/2014/main" id="{BE132400-278E-450C-9C74-80F5A26CE425}"/>
                  </a:ext>
                </a:extLst>
              </p:cNvPr>
              <p:cNvSpPr/>
              <p:nvPr/>
            </p:nvSpPr>
            <p:spPr>
              <a:xfrm>
                <a:off x="10159649" y="4076114"/>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67075059-F850-4A8D-A802-4CEC7DB21E24}"/>
                  </a:ext>
                </a:extLst>
              </p:cNvPr>
              <p:cNvSpPr/>
              <p:nvPr/>
            </p:nvSpPr>
            <p:spPr>
              <a:xfrm>
                <a:off x="8944049" y="4481635"/>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2F33D927-C6DD-4F57-AB07-BCC055CD806C}"/>
                  </a:ext>
                </a:extLst>
              </p:cNvPr>
              <p:cNvSpPr/>
              <p:nvPr/>
            </p:nvSpPr>
            <p:spPr>
              <a:xfrm>
                <a:off x="9349249" y="4481634"/>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07DFC57E-E372-481E-A76B-3846F8646CCA}"/>
                  </a:ext>
                </a:extLst>
              </p:cNvPr>
              <p:cNvSpPr/>
              <p:nvPr/>
            </p:nvSpPr>
            <p:spPr>
              <a:xfrm>
                <a:off x="9754449" y="4481633"/>
                <a:ext cx="405200" cy="378823"/>
              </a:xfrm>
              <a:prstGeom prst="ellipse">
                <a:avLst/>
              </a:prstGeom>
              <a:solidFill>
                <a:srgbClr val="F1FCCE"/>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D16E14FB-E8CA-4DFF-9A7C-1274A6C3A135}"/>
                  </a:ext>
                </a:extLst>
              </p:cNvPr>
              <p:cNvSpPr/>
              <p:nvPr/>
            </p:nvSpPr>
            <p:spPr>
              <a:xfrm>
                <a:off x="10159649" y="4481633"/>
                <a:ext cx="405200" cy="378823"/>
              </a:xfrm>
              <a:prstGeom prst="ellipse">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22" name="Gerader Verbinder 21">
              <a:extLst>
                <a:ext uri="{FF2B5EF4-FFF2-40B4-BE49-F238E27FC236}">
                  <a16:creationId xmlns:a16="http://schemas.microsoft.com/office/drawing/2014/main" id="{454A3F7B-D1BF-4AEC-AE9E-4DF9EF03F642}"/>
                </a:ext>
              </a:extLst>
            </p:cNvPr>
            <p:cNvCxnSpPr/>
            <p:nvPr/>
          </p:nvCxnSpPr>
          <p:spPr>
            <a:xfrm>
              <a:off x="2080988" y="1789167"/>
              <a:ext cx="592543" cy="0"/>
            </a:xfrm>
            <a:prstGeom prst="line">
              <a:avLst/>
            </a:prstGeom>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0C288AEA-A946-4D88-8162-A9FA80E96660}"/>
                </a:ext>
              </a:extLst>
            </p:cNvPr>
            <p:cNvCxnSpPr/>
            <p:nvPr/>
          </p:nvCxnSpPr>
          <p:spPr>
            <a:xfrm>
              <a:off x="2080988" y="2504302"/>
              <a:ext cx="592543" cy="0"/>
            </a:xfrm>
            <a:prstGeom prst="line">
              <a:avLst/>
            </a:prstGeom>
          </p:spPr>
          <p:style>
            <a:lnRef idx="1">
              <a:schemeClr val="dk1"/>
            </a:lnRef>
            <a:fillRef idx="0">
              <a:schemeClr val="dk1"/>
            </a:fillRef>
            <a:effectRef idx="0">
              <a:schemeClr val="dk1"/>
            </a:effectRef>
            <a:fontRef idx="minor">
              <a:schemeClr val="tx1"/>
            </a:fontRef>
          </p:style>
        </p:cxnSp>
        <p:sp>
          <p:nvSpPr>
            <p:cNvPr id="25" name="Textfeld 24">
              <a:extLst>
                <a:ext uri="{FF2B5EF4-FFF2-40B4-BE49-F238E27FC236}">
                  <a16:creationId xmlns:a16="http://schemas.microsoft.com/office/drawing/2014/main" id="{DC1C1C1D-17B3-4D45-9D6F-8D382A4A205B}"/>
                </a:ext>
              </a:extLst>
            </p:cNvPr>
            <p:cNvSpPr txBox="1"/>
            <p:nvPr/>
          </p:nvSpPr>
          <p:spPr>
            <a:xfrm>
              <a:off x="2769326" y="1604501"/>
              <a:ext cx="2194561" cy="369332"/>
            </a:xfrm>
            <a:prstGeom prst="rect">
              <a:avLst/>
            </a:prstGeom>
            <a:noFill/>
          </p:spPr>
          <p:txBody>
            <a:bodyPr wrap="square" rtlCol="0">
              <a:spAutoFit/>
            </a:bodyPr>
            <a:lstStyle/>
            <a:p>
              <a:r>
                <a:rPr lang="de-DE" dirty="0"/>
                <a:t>Chlor-Anionen (Cl</a:t>
              </a:r>
              <a:r>
                <a:rPr lang="de-DE" sz="2400" b="1" baseline="30000" dirty="0"/>
                <a:t>-</a:t>
              </a:r>
              <a:r>
                <a:rPr lang="de-DE" dirty="0"/>
                <a:t>)</a:t>
              </a:r>
            </a:p>
          </p:txBody>
        </p:sp>
        <p:sp>
          <p:nvSpPr>
            <p:cNvPr id="26" name="Textfeld 25">
              <a:extLst>
                <a:ext uri="{FF2B5EF4-FFF2-40B4-BE49-F238E27FC236}">
                  <a16:creationId xmlns:a16="http://schemas.microsoft.com/office/drawing/2014/main" id="{B75822F7-8A1F-4477-AD15-9F74ACC941E0}"/>
                </a:ext>
              </a:extLst>
            </p:cNvPr>
            <p:cNvSpPr txBox="1"/>
            <p:nvPr/>
          </p:nvSpPr>
          <p:spPr>
            <a:xfrm>
              <a:off x="2769325" y="2319636"/>
              <a:ext cx="2403566" cy="302642"/>
            </a:xfrm>
            <a:prstGeom prst="rect">
              <a:avLst/>
            </a:prstGeom>
            <a:noFill/>
          </p:spPr>
          <p:txBody>
            <a:bodyPr wrap="square" rtlCol="0">
              <a:spAutoFit/>
            </a:bodyPr>
            <a:lstStyle/>
            <a:p>
              <a:r>
                <a:rPr lang="de-DE" dirty="0"/>
                <a:t>Natrium-Kationen (Na</a:t>
              </a:r>
              <a:r>
                <a:rPr lang="de-DE" sz="2400" b="1" baseline="30000" dirty="0"/>
                <a:t>+</a:t>
              </a:r>
              <a:r>
                <a:rPr lang="de-DE" dirty="0"/>
                <a:t>)</a:t>
              </a:r>
            </a:p>
          </p:txBody>
        </p:sp>
      </p:grpSp>
      <p:sp>
        <p:nvSpPr>
          <p:cNvPr id="27" name="Textfeld 26">
            <a:extLst>
              <a:ext uri="{FF2B5EF4-FFF2-40B4-BE49-F238E27FC236}">
                <a16:creationId xmlns:a16="http://schemas.microsoft.com/office/drawing/2014/main" id="{D8514C8A-FB4C-4F49-8930-1A769A1F63A2}"/>
              </a:ext>
            </a:extLst>
          </p:cNvPr>
          <p:cNvSpPr txBox="1"/>
          <p:nvPr/>
        </p:nvSpPr>
        <p:spPr>
          <a:xfrm>
            <a:off x="1024510" y="3399314"/>
            <a:ext cx="10142980" cy="1938992"/>
          </a:xfrm>
          <a:prstGeom prst="rect">
            <a:avLst/>
          </a:prstGeom>
          <a:noFill/>
          <a:ln>
            <a:solidFill>
              <a:srgbClr val="FF0000"/>
            </a:solidFill>
          </a:ln>
        </p:spPr>
        <p:txBody>
          <a:bodyPr wrap="square" rtlCol="0">
            <a:spAutoFit/>
          </a:bodyPr>
          <a:lstStyle/>
          <a:p>
            <a:r>
              <a:rPr lang="de-DE" sz="2000" b="1" dirty="0"/>
              <a:t>Merke</a:t>
            </a:r>
            <a:r>
              <a:rPr lang="de-DE" sz="2000" dirty="0"/>
              <a:t>: </a:t>
            </a:r>
          </a:p>
          <a:p>
            <a:r>
              <a:rPr lang="de-DE" sz="2000" dirty="0"/>
              <a:t>In einem Salzkristall sind </a:t>
            </a:r>
            <a:r>
              <a:rPr lang="de-DE" sz="2000" b="1" u="sng" dirty="0"/>
              <a:t>Metall-Kationen</a:t>
            </a:r>
            <a:r>
              <a:rPr lang="de-DE" sz="2000" dirty="0"/>
              <a:t> und </a:t>
            </a:r>
            <a:r>
              <a:rPr lang="de-DE" sz="2000" b="1" u="sng" dirty="0"/>
              <a:t>Nichtmetall-Anionen</a:t>
            </a:r>
            <a:r>
              <a:rPr lang="de-DE" sz="2000" dirty="0"/>
              <a:t> in einem regelmäßigen Gitter angeordnet (</a:t>
            </a:r>
            <a:r>
              <a:rPr lang="de-DE" sz="2000" b="1" u="sng" dirty="0"/>
              <a:t>Ionengitter</a:t>
            </a:r>
            <a:r>
              <a:rPr lang="de-DE" sz="2000" dirty="0"/>
              <a:t>). Die positive und negative Ladung gleicht sich aus, daher sind Salze insgesamt elektrisch neutral. </a:t>
            </a:r>
          </a:p>
          <a:p>
            <a:r>
              <a:rPr lang="de-DE" sz="2000" dirty="0"/>
              <a:t>Die Ionen ziehen sich aufgrund ihrer entgegengesetzten Ladung stark an. Diese Bindung bezeichnet man als </a:t>
            </a:r>
            <a:r>
              <a:rPr lang="de-DE" sz="2000" b="1" u="sng" dirty="0"/>
              <a:t>Ionenbindung</a:t>
            </a:r>
            <a:r>
              <a:rPr lang="de-DE" sz="2000" dirty="0"/>
              <a:t>.</a:t>
            </a:r>
          </a:p>
        </p:txBody>
      </p:sp>
      <p:sp>
        <p:nvSpPr>
          <p:cNvPr id="28" name="Textfeld 27">
            <a:extLst>
              <a:ext uri="{FF2B5EF4-FFF2-40B4-BE49-F238E27FC236}">
                <a16:creationId xmlns:a16="http://schemas.microsoft.com/office/drawing/2014/main" id="{5A298093-D683-4DEA-AFC3-B26D8BB342EA}"/>
              </a:ext>
            </a:extLst>
          </p:cNvPr>
          <p:cNvSpPr txBox="1"/>
          <p:nvPr/>
        </p:nvSpPr>
        <p:spPr>
          <a:xfrm rot="885118">
            <a:off x="10141187" y="479815"/>
            <a:ext cx="1680754" cy="369332"/>
          </a:xfrm>
          <a:prstGeom prst="rect">
            <a:avLst/>
          </a:prstGeom>
          <a:noFill/>
          <a:ln>
            <a:solidFill>
              <a:schemeClr val="accent1"/>
            </a:solidFill>
          </a:ln>
        </p:spPr>
        <p:txBody>
          <a:bodyPr wrap="square" rtlCol="0">
            <a:spAutoFit/>
          </a:bodyPr>
          <a:lstStyle/>
          <a:p>
            <a:r>
              <a:rPr lang="de-DE" i="1" dirty="0">
                <a:solidFill>
                  <a:schemeClr val="accent1"/>
                </a:solidFill>
              </a:rPr>
              <a:t>Heftaufschrieb!</a:t>
            </a:r>
          </a:p>
        </p:txBody>
      </p:sp>
    </p:spTree>
    <p:extLst>
      <p:ext uri="{BB962C8B-B14F-4D97-AF65-F5344CB8AC3E}">
        <p14:creationId xmlns:p14="http://schemas.microsoft.com/office/powerpoint/2010/main" val="97548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73AC6DE-57AE-475C-AAFE-5E1D2979E052}"/>
              </a:ext>
            </a:extLst>
          </p:cNvPr>
          <p:cNvPicPr>
            <a:picLocks noChangeAspect="1"/>
          </p:cNvPicPr>
          <p:nvPr/>
        </p:nvPicPr>
        <p:blipFill>
          <a:blip r:embed="rId2"/>
          <a:stretch>
            <a:fillRect/>
          </a:stretch>
        </p:blipFill>
        <p:spPr>
          <a:xfrm>
            <a:off x="190175" y="3987314"/>
            <a:ext cx="2162175" cy="1647825"/>
          </a:xfrm>
          <a:prstGeom prst="rect">
            <a:avLst/>
          </a:prstGeom>
        </p:spPr>
      </p:pic>
      <p:pic>
        <p:nvPicPr>
          <p:cNvPr id="3" name="Grafik 2">
            <a:extLst>
              <a:ext uri="{FF2B5EF4-FFF2-40B4-BE49-F238E27FC236}">
                <a16:creationId xmlns:a16="http://schemas.microsoft.com/office/drawing/2014/main" id="{592E4B45-443D-4025-9120-17973DC8045D}"/>
              </a:ext>
            </a:extLst>
          </p:cNvPr>
          <p:cNvPicPr>
            <a:picLocks noChangeAspect="1"/>
          </p:cNvPicPr>
          <p:nvPr/>
        </p:nvPicPr>
        <p:blipFill>
          <a:blip r:embed="rId3"/>
          <a:stretch>
            <a:fillRect/>
          </a:stretch>
        </p:blipFill>
        <p:spPr>
          <a:xfrm>
            <a:off x="2716360" y="4120665"/>
            <a:ext cx="2078485" cy="1514474"/>
          </a:xfrm>
          <a:prstGeom prst="rect">
            <a:avLst/>
          </a:prstGeom>
        </p:spPr>
      </p:pic>
      <p:pic>
        <p:nvPicPr>
          <p:cNvPr id="4" name="Grafik 3">
            <a:extLst>
              <a:ext uri="{FF2B5EF4-FFF2-40B4-BE49-F238E27FC236}">
                <a16:creationId xmlns:a16="http://schemas.microsoft.com/office/drawing/2014/main" id="{0E297B36-1ADE-4B04-A9AD-F135100377EA}"/>
              </a:ext>
            </a:extLst>
          </p:cNvPr>
          <p:cNvPicPr>
            <a:picLocks noChangeAspect="1"/>
          </p:cNvPicPr>
          <p:nvPr/>
        </p:nvPicPr>
        <p:blipFill>
          <a:blip r:embed="rId4"/>
          <a:stretch>
            <a:fillRect/>
          </a:stretch>
        </p:blipFill>
        <p:spPr>
          <a:xfrm>
            <a:off x="4797555" y="4170970"/>
            <a:ext cx="1847199" cy="1514473"/>
          </a:xfrm>
          <a:prstGeom prst="rect">
            <a:avLst/>
          </a:prstGeom>
        </p:spPr>
      </p:pic>
      <p:pic>
        <p:nvPicPr>
          <p:cNvPr id="5" name="Grafik 4">
            <a:extLst>
              <a:ext uri="{FF2B5EF4-FFF2-40B4-BE49-F238E27FC236}">
                <a16:creationId xmlns:a16="http://schemas.microsoft.com/office/drawing/2014/main" id="{6857D7EB-870B-4584-8F73-89C06FA4EA98}"/>
              </a:ext>
            </a:extLst>
          </p:cNvPr>
          <p:cNvPicPr>
            <a:picLocks noChangeAspect="1"/>
          </p:cNvPicPr>
          <p:nvPr/>
        </p:nvPicPr>
        <p:blipFill>
          <a:blip r:embed="rId5"/>
          <a:stretch>
            <a:fillRect/>
          </a:stretch>
        </p:blipFill>
        <p:spPr>
          <a:xfrm>
            <a:off x="7124272" y="4121210"/>
            <a:ext cx="2386204" cy="1563687"/>
          </a:xfrm>
          <a:prstGeom prst="rect">
            <a:avLst/>
          </a:prstGeom>
        </p:spPr>
      </p:pic>
      <p:sp>
        <p:nvSpPr>
          <p:cNvPr id="6" name="Textfeld 5">
            <a:extLst>
              <a:ext uri="{FF2B5EF4-FFF2-40B4-BE49-F238E27FC236}">
                <a16:creationId xmlns:a16="http://schemas.microsoft.com/office/drawing/2014/main" id="{51B3A5DC-182E-419F-B24A-31E6E9354F4C}"/>
              </a:ext>
            </a:extLst>
          </p:cNvPr>
          <p:cNvSpPr txBox="1"/>
          <p:nvPr/>
        </p:nvSpPr>
        <p:spPr>
          <a:xfrm>
            <a:off x="534186" y="5708496"/>
            <a:ext cx="1781175" cy="369332"/>
          </a:xfrm>
          <a:prstGeom prst="rect">
            <a:avLst/>
          </a:prstGeom>
          <a:noFill/>
        </p:spPr>
        <p:txBody>
          <a:bodyPr wrap="square" rtlCol="0">
            <a:spAutoFit/>
          </a:bodyPr>
          <a:lstStyle/>
          <a:p>
            <a:r>
              <a:rPr lang="de-DE" dirty="0"/>
              <a:t>Natriumchlorid</a:t>
            </a:r>
          </a:p>
        </p:txBody>
      </p:sp>
      <p:sp>
        <p:nvSpPr>
          <p:cNvPr id="7" name="Textfeld 6">
            <a:extLst>
              <a:ext uri="{FF2B5EF4-FFF2-40B4-BE49-F238E27FC236}">
                <a16:creationId xmlns:a16="http://schemas.microsoft.com/office/drawing/2014/main" id="{285D59CF-C9D3-4BF1-A999-B97004D7F503}"/>
              </a:ext>
            </a:extLst>
          </p:cNvPr>
          <p:cNvSpPr txBox="1"/>
          <p:nvPr/>
        </p:nvSpPr>
        <p:spPr>
          <a:xfrm>
            <a:off x="3318345" y="5708496"/>
            <a:ext cx="1144415" cy="369332"/>
          </a:xfrm>
          <a:prstGeom prst="rect">
            <a:avLst/>
          </a:prstGeom>
          <a:noFill/>
        </p:spPr>
        <p:txBody>
          <a:bodyPr wrap="square" rtlCol="0">
            <a:spAutoFit/>
          </a:bodyPr>
          <a:lstStyle/>
          <a:p>
            <a:r>
              <a:rPr lang="de-DE" dirty="0"/>
              <a:t>Bleisulfid</a:t>
            </a:r>
          </a:p>
        </p:txBody>
      </p:sp>
      <p:sp>
        <p:nvSpPr>
          <p:cNvPr id="8" name="Textfeld 7">
            <a:extLst>
              <a:ext uri="{FF2B5EF4-FFF2-40B4-BE49-F238E27FC236}">
                <a16:creationId xmlns:a16="http://schemas.microsoft.com/office/drawing/2014/main" id="{D104DE6A-3314-46AD-8239-216A6077932F}"/>
              </a:ext>
            </a:extLst>
          </p:cNvPr>
          <p:cNvSpPr txBox="1"/>
          <p:nvPr/>
        </p:nvSpPr>
        <p:spPr>
          <a:xfrm>
            <a:off x="5465744" y="5708496"/>
            <a:ext cx="1265267" cy="369332"/>
          </a:xfrm>
          <a:prstGeom prst="rect">
            <a:avLst/>
          </a:prstGeom>
          <a:noFill/>
        </p:spPr>
        <p:txBody>
          <a:bodyPr wrap="square" rtlCol="0">
            <a:spAutoFit/>
          </a:bodyPr>
          <a:lstStyle/>
          <a:p>
            <a:r>
              <a:rPr lang="de-DE" dirty="0"/>
              <a:t>Eisensulfid</a:t>
            </a:r>
          </a:p>
        </p:txBody>
      </p:sp>
      <p:sp>
        <p:nvSpPr>
          <p:cNvPr id="9" name="Textfeld 8">
            <a:extLst>
              <a:ext uri="{FF2B5EF4-FFF2-40B4-BE49-F238E27FC236}">
                <a16:creationId xmlns:a16="http://schemas.microsoft.com/office/drawing/2014/main" id="{9FF90850-416E-4A0C-93FD-4633F687C006}"/>
              </a:ext>
            </a:extLst>
          </p:cNvPr>
          <p:cNvSpPr txBox="1"/>
          <p:nvPr/>
        </p:nvSpPr>
        <p:spPr>
          <a:xfrm>
            <a:off x="7592565" y="5708496"/>
            <a:ext cx="1627551" cy="369332"/>
          </a:xfrm>
          <a:prstGeom prst="rect">
            <a:avLst/>
          </a:prstGeom>
          <a:noFill/>
        </p:spPr>
        <p:txBody>
          <a:bodyPr wrap="square" rtlCol="0">
            <a:spAutoFit/>
          </a:bodyPr>
          <a:lstStyle/>
          <a:p>
            <a:r>
              <a:rPr lang="de-DE" dirty="0"/>
              <a:t>Calciumfluorid</a:t>
            </a:r>
          </a:p>
        </p:txBody>
      </p:sp>
      <p:pic>
        <p:nvPicPr>
          <p:cNvPr id="12" name="Grafik 11">
            <a:extLst>
              <a:ext uri="{FF2B5EF4-FFF2-40B4-BE49-F238E27FC236}">
                <a16:creationId xmlns:a16="http://schemas.microsoft.com/office/drawing/2014/main" id="{968FDA8F-EB1A-4EF3-A9DE-3C3BB892301B}"/>
              </a:ext>
            </a:extLst>
          </p:cNvPr>
          <p:cNvPicPr>
            <a:picLocks noChangeAspect="1"/>
          </p:cNvPicPr>
          <p:nvPr/>
        </p:nvPicPr>
        <p:blipFill>
          <a:blip r:embed="rId6"/>
          <a:stretch>
            <a:fillRect/>
          </a:stretch>
        </p:blipFill>
        <p:spPr>
          <a:xfrm>
            <a:off x="9742194" y="4074289"/>
            <a:ext cx="2371974" cy="1579185"/>
          </a:xfrm>
          <a:prstGeom prst="rect">
            <a:avLst/>
          </a:prstGeom>
        </p:spPr>
      </p:pic>
      <p:sp>
        <p:nvSpPr>
          <p:cNvPr id="13" name="Textfeld 12">
            <a:extLst>
              <a:ext uri="{FF2B5EF4-FFF2-40B4-BE49-F238E27FC236}">
                <a16:creationId xmlns:a16="http://schemas.microsoft.com/office/drawing/2014/main" id="{9767377F-2EA0-401C-9442-65A483DE5D94}"/>
              </a:ext>
            </a:extLst>
          </p:cNvPr>
          <p:cNvSpPr txBox="1"/>
          <p:nvPr/>
        </p:nvSpPr>
        <p:spPr>
          <a:xfrm>
            <a:off x="10486617" y="5708496"/>
            <a:ext cx="1171197" cy="369332"/>
          </a:xfrm>
          <a:prstGeom prst="rect">
            <a:avLst/>
          </a:prstGeom>
          <a:noFill/>
        </p:spPr>
        <p:txBody>
          <a:bodyPr wrap="square" rtlCol="0">
            <a:spAutoFit/>
          </a:bodyPr>
          <a:lstStyle/>
          <a:p>
            <a:r>
              <a:rPr lang="de-DE" dirty="0"/>
              <a:t>Eisenoxid</a:t>
            </a:r>
          </a:p>
        </p:txBody>
      </p:sp>
      <p:sp>
        <p:nvSpPr>
          <p:cNvPr id="14" name="Textfeld 13">
            <a:extLst>
              <a:ext uri="{FF2B5EF4-FFF2-40B4-BE49-F238E27FC236}">
                <a16:creationId xmlns:a16="http://schemas.microsoft.com/office/drawing/2014/main" id="{06F3AA5E-CA66-44B3-BEA8-1B496DF1FAC5}"/>
              </a:ext>
            </a:extLst>
          </p:cNvPr>
          <p:cNvSpPr txBox="1"/>
          <p:nvPr/>
        </p:nvSpPr>
        <p:spPr>
          <a:xfrm>
            <a:off x="446857" y="428057"/>
            <a:ext cx="10308227" cy="3677930"/>
          </a:xfrm>
          <a:prstGeom prst="rect">
            <a:avLst/>
          </a:prstGeom>
          <a:noFill/>
        </p:spPr>
        <p:txBody>
          <a:bodyPr wrap="square" rtlCol="0">
            <a:spAutoFit/>
          </a:bodyPr>
          <a:lstStyle/>
          <a:p>
            <a:pPr>
              <a:spcAft>
                <a:spcPts val="600"/>
              </a:spcAft>
            </a:pPr>
            <a:r>
              <a:rPr lang="de-DE" b="1" dirty="0"/>
              <a:t>Aufgaben</a:t>
            </a:r>
            <a:r>
              <a:rPr lang="de-DE" dirty="0"/>
              <a:t>:</a:t>
            </a:r>
          </a:p>
          <a:p>
            <a:pPr marL="342900" indent="-342900">
              <a:spcAft>
                <a:spcPts val="600"/>
              </a:spcAft>
              <a:buFont typeface="+mj-lt"/>
              <a:buAutoNum type="arabicPeriod"/>
            </a:pPr>
            <a:r>
              <a:rPr lang="de-DE" dirty="0" err="1"/>
              <a:t>Lies</a:t>
            </a:r>
            <a:r>
              <a:rPr lang="de-DE" dirty="0"/>
              <a:t> im Buch S. 186/187 über die Eigenschaften von Salzen nach.</a:t>
            </a:r>
          </a:p>
          <a:p>
            <a:pPr marL="342900" indent="-342900">
              <a:spcAft>
                <a:spcPts val="600"/>
              </a:spcAft>
              <a:buFont typeface="+mj-lt"/>
              <a:buAutoNum type="arabicPeriod"/>
            </a:pPr>
            <a:r>
              <a:rPr lang="de-DE" dirty="0"/>
              <a:t>Erstelle in deinem Heft eine Tabelle, in der du die typischen Stoffeigenschaften der Salze mit ihrem besonderen Aufbau begründest.</a:t>
            </a:r>
          </a:p>
          <a:p>
            <a:pPr marL="342900" indent="-342900">
              <a:spcAft>
                <a:spcPts val="600"/>
              </a:spcAft>
              <a:buFont typeface="+mj-lt"/>
              <a:buAutoNum type="arabicPeriod"/>
            </a:pPr>
            <a:endParaRPr lang="de-DE" dirty="0"/>
          </a:p>
          <a:p>
            <a:pPr marL="342900" indent="-342900">
              <a:spcAft>
                <a:spcPts val="600"/>
              </a:spcAft>
              <a:buFont typeface="+mj-lt"/>
              <a:buAutoNum type="arabicPeriod"/>
            </a:pPr>
            <a:endParaRPr lang="de-DE" dirty="0"/>
          </a:p>
          <a:p>
            <a:pPr marL="342900" indent="-342900">
              <a:spcAft>
                <a:spcPts val="600"/>
              </a:spcAft>
              <a:buFont typeface="+mj-lt"/>
              <a:buAutoNum type="arabicPeriod"/>
            </a:pPr>
            <a:endParaRPr lang="de-DE" dirty="0"/>
          </a:p>
          <a:p>
            <a:pPr marL="342900" indent="-342900">
              <a:spcAft>
                <a:spcPts val="600"/>
              </a:spcAft>
              <a:buFont typeface="+mj-lt"/>
              <a:buAutoNum type="arabicPeriod"/>
            </a:pPr>
            <a:endParaRPr lang="de-DE" dirty="0"/>
          </a:p>
          <a:p>
            <a:pPr marL="342900" indent="-342900">
              <a:spcAft>
                <a:spcPts val="600"/>
              </a:spcAft>
              <a:buFont typeface="+mj-lt"/>
              <a:buAutoNum type="arabicPeriod"/>
            </a:pPr>
            <a:r>
              <a:rPr lang="de-DE" dirty="0"/>
              <a:t>Die Abbildungen unten zeigen verschiedene Salze, die als Minerale in der Erde vorkommen. Gib anhand ihres chemischen Namens an, aus welchen Anionen und Kationen diese Salze aufgebaut sind (ohne genaue Ladung).  </a:t>
            </a:r>
          </a:p>
        </p:txBody>
      </p:sp>
      <p:graphicFrame>
        <p:nvGraphicFramePr>
          <p:cNvPr id="15" name="Tabelle 15">
            <a:extLst>
              <a:ext uri="{FF2B5EF4-FFF2-40B4-BE49-F238E27FC236}">
                <a16:creationId xmlns:a16="http://schemas.microsoft.com/office/drawing/2014/main" id="{9736BBFF-5929-40B7-BDC1-BEC6E1D08207}"/>
              </a:ext>
            </a:extLst>
          </p:cNvPr>
          <p:cNvGraphicFramePr>
            <a:graphicFrameLocks noGrp="1"/>
          </p:cNvGraphicFramePr>
          <p:nvPr>
            <p:extLst>
              <p:ext uri="{D42A27DB-BD31-4B8C-83A1-F6EECF244321}">
                <p14:modId xmlns:p14="http://schemas.microsoft.com/office/powerpoint/2010/main" val="2077947417"/>
              </p:ext>
            </p:extLst>
          </p:nvPr>
        </p:nvGraphicFramePr>
        <p:xfrm>
          <a:off x="3317966" y="1890355"/>
          <a:ext cx="4287050" cy="914400"/>
        </p:xfrm>
        <a:graphic>
          <a:graphicData uri="http://schemas.openxmlformats.org/drawingml/2006/table">
            <a:tbl>
              <a:tblPr firstRow="1" bandRow="1">
                <a:tableStyleId>{5C22544A-7EE6-4342-B048-85BDC9FD1C3A}</a:tableStyleId>
              </a:tblPr>
              <a:tblGrid>
                <a:gridCol w="2143525">
                  <a:extLst>
                    <a:ext uri="{9D8B030D-6E8A-4147-A177-3AD203B41FA5}">
                      <a16:colId xmlns:a16="http://schemas.microsoft.com/office/drawing/2014/main" val="1452390294"/>
                    </a:ext>
                  </a:extLst>
                </a:gridCol>
                <a:gridCol w="2143525">
                  <a:extLst>
                    <a:ext uri="{9D8B030D-6E8A-4147-A177-3AD203B41FA5}">
                      <a16:colId xmlns:a16="http://schemas.microsoft.com/office/drawing/2014/main" val="1588943094"/>
                    </a:ext>
                  </a:extLst>
                </a:gridCol>
              </a:tblGrid>
              <a:tr h="220816">
                <a:tc>
                  <a:txBody>
                    <a:bodyPr/>
                    <a:lstStyle/>
                    <a:p>
                      <a:pPr algn="ctr"/>
                      <a:r>
                        <a:rPr lang="de-DE" sz="1400" dirty="0">
                          <a:solidFill>
                            <a:schemeClr val="tx1"/>
                          </a:solidFill>
                        </a:rPr>
                        <a:t>Stoffeigenschaft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400" dirty="0">
                          <a:solidFill>
                            <a:schemeClr val="tx1"/>
                          </a:solidFill>
                        </a:rPr>
                        <a:t>Erklärung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453152"/>
                  </a:ext>
                </a:extLst>
              </a:tr>
              <a:tr h="220816">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147979"/>
                  </a:ext>
                </a:extLst>
              </a:tr>
              <a:tr h="220816">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618642"/>
                  </a:ext>
                </a:extLst>
              </a:tr>
            </a:tbl>
          </a:graphicData>
        </a:graphic>
      </p:graphicFrame>
      <p:sp>
        <p:nvSpPr>
          <p:cNvPr id="16" name="Textfeld 15">
            <a:extLst>
              <a:ext uri="{FF2B5EF4-FFF2-40B4-BE49-F238E27FC236}">
                <a16:creationId xmlns:a16="http://schemas.microsoft.com/office/drawing/2014/main" id="{2D5B3646-6A1A-4E0E-9570-68D177FCBB4A}"/>
              </a:ext>
            </a:extLst>
          </p:cNvPr>
          <p:cNvSpPr txBox="1"/>
          <p:nvPr/>
        </p:nvSpPr>
        <p:spPr>
          <a:xfrm>
            <a:off x="4228155" y="2723949"/>
            <a:ext cx="818606" cy="369332"/>
          </a:xfrm>
          <a:prstGeom prst="rect">
            <a:avLst/>
          </a:prstGeom>
          <a:noFill/>
        </p:spPr>
        <p:txBody>
          <a:bodyPr wrap="square" rtlCol="0">
            <a:spAutoFit/>
          </a:bodyPr>
          <a:lstStyle/>
          <a:p>
            <a:r>
              <a:rPr lang="de-DE" dirty="0"/>
              <a:t>…</a:t>
            </a:r>
          </a:p>
        </p:txBody>
      </p:sp>
      <p:sp>
        <p:nvSpPr>
          <p:cNvPr id="17" name="Textfeld 16">
            <a:extLst>
              <a:ext uri="{FF2B5EF4-FFF2-40B4-BE49-F238E27FC236}">
                <a16:creationId xmlns:a16="http://schemas.microsoft.com/office/drawing/2014/main" id="{385FC83F-49D4-49E4-9F8E-C8A8069B7C2E}"/>
              </a:ext>
            </a:extLst>
          </p:cNvPr>
          <p:cNvSpPr txBox="1"/>
          <p:nvPr/>
        </p:nvSpPr>
        <p:spPr>
          <a:xfrm>
            <a:off x="6326635" y="2754242"/>
            <a:ext cx="818606" cy="369332"/>
          </a:xfrm>
          <a:prstGeom prst="rect">
            <a:avLst/>
          </a:prstGeom>
          <a:noFill/>
        </p:spPr>
        <p:txBody>
          <a:bodyPr wrap="square" rtlCol="0">
            <a:spAutoFit/>
          </a:bodyPr>
          <a:lstStyle/>
          <a:p>
            <a:r>
              <a:rPr lang="de-DE" dirty="0"/>
              <a:t>…</a:t>
            </a:r>
          </a:p>
        </p:txBody>
      </p:sp>
      <p:cxnSp>
        <p:nvCxnSpPr>
          <p:cNvPr id="19" name="Gerade Verbindung mit Pfeil 18">
            <a:extLst>
              <a:ext uri="{FF2B5EF4-FFF2-40B4-BE49-F238E27FC236}">
                <a16:creationId xmlns:a16="http://schemas.microsoft.com/office/drawing/2014/main" id="{6B7B0C13-26F7-4D67-932A-DA2B7A5F7D1E}"/>
              </a:ext>
            </a:extLst>
          </p:cNvPr>
          <p:cNvCxnSpPr>
            <a:cxnSpLocks/>
            <a:stCxn id="20" idx="0"/>
          </p:cNvCxnSpPr>
          <p:nvPr/>
        </p:nvCxnSpPr>
        <p:spPr>
          <a:xfrm flipV="1">
            <a:off x="4893537" y="5544196"/>
            <a:ext cx="166597" cy="7740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0" name="Textfeld 19">
            <a:extLst>
              <a:ext uri="{FF2B5EF4-FFF2-40B4-BE49-F238E27FC236}">
                <a16:creationId xmlns:a16="http://schemas.microsoft.com/office/drawing/2014/main" id="{787D98C0-8D4E-4147-821C-4F3A7F6209C4}"/>
              </a:ext>
            </a:extLst>
          </p:cNvPr>
          <p:cNvSpPr txBox="1"/>
          <p:nvPr/>
        </p:nvSpPr>
        <p:spPr>
          <a:xfrm>
            <a:off x="4321329" y="6318230"/>
            <a:ext cx="1144415" cy="461665"/>
          </a:xfrm>
          <a:prstGeom prst="rect">
            <a:avLst/>
          </a:prstGeom>
          <a:noFill/>
          <a:ln>
            <a:solidFill>
              <a:schemeClr val="bg1">
                <a:lumMod val="65000"/>
              </a:schemeClr>
            </a:solidFill>
          </a:ln>
        </p:spPr>
        <p:txBody>
          <a:bodyPr wrap="square" rtlCol="0">
            <a:spAutoFit/>
          </a:bodyPr>
          <a:lstStyle/>
          <a:p>
            <a:pPr algn="ctr"/>
            <a:r>
              <a:rPr lang="de-DE" sz="1200" i="1" dirty="0"/>
              <a:t>Geologischer Name</a:t>
            </a:r>
          </a:p>
        </p:txBody>
      </p:sp>
      <p:sp>
        <p:nvSpPr>
          <p:cNvPr id="22" name="Textfeld 21">
            <a:extLst>
              <a:ext uri="{FF2B5EF4-FFF2-40B4-BE49-F238E27FC236}">
                <a16:creationId xmlns:a16="http://schemas.microsoft.com/office/drawing/2014/main" id="{AD04ECD0-A22F-4144-942E-0BE8BEDE0B5F}"/>
              </a:ext>
            </a:extLst>
          </p:cNvPr>
          <p:cNvSpPr txBox="1"/>
          <p:nvPr/>
        </p:nvSpPr>
        <p:spPr>
          <a:xfrm>
            <a:off x="6326635" y="6306911"/>
            <a:ext cx="1144415" cy="461665"/>
          </a:xfrm>
          <a:prstGeom prst="rect">
            <a:avLst/>
          </a:prstGeom>
          <a:noFill/>
          <a:ln>
            <a:solidFill>
              <a:schemeClr val="bg1">
                <a:lumMod val="65000"/>
              </a:schemeClr>
            </a:solidFill>
          </a:ln>
        </p:spPr>
        <p:txBody>
          <a:bodyPr wrap="square" rtlCol="0">
            <a:spAutoFit/>
          </a:bodyPr>
          <a:lstStyle/>
          <a:p>
            <a:pPr algn="ctr"/>
            <a:r>
              <a:rPr lang="de-DE" sz="1200" i="1" dirty="0"/>
              <a:t>Chemischer Name</a:t>
            </a:r>
          </a:p>
        </p:txBody>
      </p:sp>
      <p:cxnSp>
        <p:nvCxnSpPr>
          <p:cNvPr id="23" name="Gerade Verbindung mit Pfeil 22">
            <a:extLst>
              <a:ext uri="{FF2B5EF4-FFF2-40B4-BE49-F238E27FC236}">
                <a16:creationId xmlns:a16="http://schemas.microsoft.com/office/drawing/2014/main" id="{C7CB1703-146D-4850-961F-E5E40DE5F4BC}"/>
              </a:ext>
            </a:extLst>
          </p:cNvPr>
          <p:cNvCxnSpPr>
            <a:cxnSpLocks/>
            <a:stCxn id="22" idx="0"/>
          </p:cNvCxnSpPr>
          <p:nvPr/>
        </p:nvCxnSpPr>
        <p:spPr>
          <a:xfrm flipH="1" flipV="1">
            <a:off x="6580354" y="6005750"/>
            <a:ext cx="318489" cy="30116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6" name="Textfeld 25">
            <a:extLst>
              <a:ext uri="{FF2B5EF4-FFF2-40B4-BE49-F238E27FC236}">
                <a16:creationId xmlns:a16="http://schemas.microsoft.com/office/drawing/2014/main" id="{4601F6AB-2C41-4026-BECF-30CCC5631500}"/>
              </a:ext>
            </a:extLst>
          </p:cNvPr>
          <p:cNvSpPr txBox="1"/>
          <p:nvPr/>
        </p:nvSpPr>
        <p:spPr>
          <a:xfrm>
            <a:off x="9641103" y="487903"/>
            <a:ext cx="1801959" cy="369332"/>
          </a:xfrm>
          <a:prstGeom prst="rect">
            <a:avLst/>
          </a:prstGeom>
          <a:noFill/>
        </p:spPr>
        <p:txBody>
          <a:bodyPr wrap="square" rtlCol="0">
            <a:spAutoFit/>
          </a:bodyPr>
          <a:lstStyle/>
          <a:p>
            <a:r>
              <a:rPr lang="de-DE" b="1" dirty="0">
                <a:solidFill>
                  <a:srgbClr val="FF0000"/>
                </a:solidFill>
              </a:rPr>
              <a:t>Zeit: 25 Minuten</a:t>
            </a:r>
          </a:p>
        </p:txBody>
      </p:sp>
      <p:sp>
        <p:nvSpPr>
          <p:cNvPr id="29" name="Rechteck 28">
            <a:extLst>
              <a:ext uri="{FF2B5EF4-FFF2-40B4-BE49-F238E27FC236}">
                <a16:creationId xmlns:a16="http://schemas.microsoft.com/office/drawing/2014/main" id="{A3F7859C-9F22-4E86-8996-9F18EB1AB12B}"/>
              </a:ext>
            </a:extLst>
          </p:cNvPr>
          <p:cNvSpPr/>
          <p:nvPr/>
        </p:nvSpPr>
        <p:spPr>
          <a:xfrm>
            <a:off x="3087331" y="1789012"/>
            <a:ext cx="4885508" cy="136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605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3" grpId="0"/>
      <p:bldP spid="14" grpId="0" build="p"/>
      <p:bldP spid="20" grpId="0" animBg="1"/>
      <p:bldP spid="22" grpId="0" animBg="1"/>
      <p:bldP spid="26"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5">
            <a:extLst>
              <a:ext uri="{FF2B5EF4-FFF2-40B4-BE49-F238E27FC236}">
                <a16:creationId xmlns:a16="http://schemas.microsoft.com/office/drawing/2014/main" id="{C3AD5D56-17E6-4667-97D1-7861DAE6FDBC}"/>
              </a:ext>
            </a:extLst>
          </p:cNvPr>
          <p:cNvGraphicFramePr>
            <a:graphicFrameLocks noGrp="1"/>
          </p:cNvGraphicFramePr>
          <p:nvPr>
            <p:extLst>
              <p:ext uri="{D42A27DB-BD31-4B8C-83A1-F6EECF244321}">
                <p14:modId xmlns:p14="http://schemas.microsoft.com/office/powerpoint/2010/main" val="2044511230"/>
              </p:ext>
            </p:extLst>
          </p:nvPr>
        </p:nvGraphicFramePr>
        <p:xfrm>
          <a:off x="635725" y="1034142"/>
          <a:ext cx="10249990" cy="4789715"/>
        </p:xfrm>
        <a:graphic>
          <a:graphicData uri="http://schemas.openxmlformats.org/drawingml/2006/table">
            <a:tbl>
              <a:tblPr firstRow="1" bandRow="1">
                <a:tableStyleId>{5C22544A-7EE6-4342-B048-85BDC9FD1C3A}</a:tableStyleId>
              </a:tblPr>
              <a:tblGrid>
                <a:gridCol w="3561807">
                  <a:extLst>
                    <a:ext uri="{9D8B030D-6E8A-4147-A177-3AD203B41FA5}">
                      <a16:colId xmlns:a16="http://schemas.microsoft.com/office/drawing/2014/main" val="1452390294"/>
                    </a:ext>
                  </a:extLst>
                </a:gridCol>
                <a:gridCol w="6688183">
                  <a:extLst>
                    <a:ext uri="{9D8B030D-6E8A-4147-A177-3AD203B41FA5}">
                      <a16:colId xmlns:a16="http://schemas.microsoft.com/office/drawing/2014/main" val="1588943094"/>
                    </a:ext>
                  </a:extLst>
                </a:gridCol>
              </a:tblGrid>
              <a:tr h="582881">
                <a:tc>
                  <a:txBody>
                    <a:bodyPr/>
                    <a:lstStyle/>
                    <a:p>
                      <a:pPr algn="ctr"/>
                      <a:r>
                        <a:rPr lang="de-DE" sz="2000" dirty="0">
                          <a:solidFill>
                            <a:schemeClr val="tx1"/>
                          </a:solidFill>
                        </a:rPr>
                        <a:t>Stoffeigenschaft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2000" dirty="0">
                          <a:solidFill>
                            <a:schemeClr val="tx1"/>
                          </a:solidFill>
                        </a:rPr>
                        <a:t>Erklärung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453152"/>
                  </a:ext>
                </a:extLst>
              </a:tr>
              <a:tr h="605246">
                <a:tc>
                  <a:txBody>
                    <a:bodyPr/>
                    <a:lstStyle/>
                    <a:p>
                      <a:r>
                        <a:rPr lang="de-DE" sz="1600" dirty="0">
                          <a:solidFill>
                            <a:schemeClr val="tx1"/>
                          </a:solidFill>
                        </a:rPr>
                        <a:t>Bilden Kristalle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Das Ionengitter hat eine regelmäßige Gitterstruktur.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9056128"/>
                  </a:ext>
                </a:extLst>
              </a:tr>
              <a:tr h="605246">
                <a:tc>
                  <a:txBody>
                    <a:bodyPr/>
                    <a:lstStyle/>
                    <a:p>
                      <a:r>
                        <a:rPr lang="de-DE" sz="1600" dirty="0">
                          <a:solidFill>
                            <a:schemeClr val="tx1"/>
                          </a:solidFill>
                        </a:rPr>
                        <a:t>Sehr hart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Die Ionen im Ionengitter ziehen sich stark 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147979"/>
                  </a:ext>
                </a:extLst>
              </a:tr>
              <a:tr h="936171">
                <a:tc>
                  <a:txBody>
                    <a:bodyPr/>
                    <a:lstStyle/>
                    <a:p>
                      <a:r>
                        <a:rPr lang="de-DE" sz="1600" dirty="0">
                          <a:solidFill>
                            <a:schemeClr val="tx1"/>
                          </a:solidFill>
                        </a:rPr>
                        <a:t>Spröde (Kristalle zerbrechen bei </a:t>
                      </a:r>
                      <a:r>
                        <a:rPr lang="de-DE" sz="1600" dirty="0" err="1">
                          <a:solidFill>
                            <a:schemeClr val="tx1"/>
                          </a:solidFill>
                        </a:rPr>
                        <a:t>mechan</a:t>
                      </a:r>
                      <a:r>
                        <a:rPr lang="de-DE" sz="1600" dirty="0">
                          <a:solidFill>
                            <a:schemeClr val="tx1"/>
                          </a:solidFill>
                        </a:rPr>
                        <a:t>. Einwirkung durch einen Schlag)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Die Ionenschichten verschieben sich gegeneinander. Dabei gelangen gleichartig geladene Ionen nebeneinander und stoßen sich voneinander ab.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618642"/>
                  </a:ext>
                </a:extLst>
              </a:tr>
              <a:tr h="888275">
                <a:tc>
                  <a:txBody>
                    <a:bodyPr/>
                    <a:lstStyle/>
                    <a:p>
                      <a:r>
                        <a:rPr lang="de-DE" sz="1600" dirty="0">
                          <a:solidFill>
                            <a:schemeClr val="tx1"/>
                          </a:solidFill>
                        </a:rPr>
                        <a:t>Hohe Schmelz- und Siedetemperaturen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Durch die starken Ionenbindungen muss viel Wärmeenergie aufgebracht werden, um die Ionen voneinander zu lösen.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0062562"/>
                  </a:ext>
                </a:extLst>
              </a:tr>
              <a:tr h="1171896">
                <a:tc>
                  <a:txBody>
                    <a:bodyPr/>
                    <a:lstStyle/>
                    <a:p>
                      <a:r>
                        <a:rPr lang="de-DE" sz="1600" dirty="0">
                          <a:solidFill>
                            <a:schemeClr val="tx1"/>
                          </a:solidFill>
                        </a:rPr>
                        <a:t>Elektrische Leitfähigkeit nicht im festen, sondern nur im gelösten oder geschmolzenen Zustand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600" dirty="0">
                          <a:solidFill>
                            <a:schemeClr val="tx1"/>
                          </a:solidFill>
                        </a:rPr>
                        <a:t>Die starre Gitterstruktur verhindert, dass sich die Ionen bewegen können. Im flüssigen oder gelösten Zustand können sich die einzelnen Ionen bewegen und so elektrische Ladung transportieren.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866981"/>
                  </a:ext>
                </a:extLst>
              </a:tr>
            </a:tbl>
          </a:graphicData>
        </a:graphic>
      </p:graphicFrame>
      <p:sp>
        <p:nvSpPr>
          <p:cNvPr id="3" name="Textfeld 2">
            <a:extLst>
              <a:ext uri="{FF2B5EF4-FFF2-40B4-BE49-F238E27FC236}">
                <a16:creationId xmlns:a16="http://schemas.microsoft.com/office/drawing/2014/main" id="{017046A5-55EC-4412-AE43-D6A09E67C64B}"/>
              </a:ext>
            </a:extLst>
          </p:cNvPr>
          <p:cNvSpPr txBox="1"/>
          <p:nvPr/>
        </p:nvSpPr>
        <p:spPr>
          <a:xfrm>
            <a:off x="635725" y="357051"/>
            <a:ext cx="8438606" cy="383177"/>
          </a:xfrm>
          <a:prstGeom prst="rect">
            <a:avLst/>
          </a:prstGeom>
          <a:noFill/>
        </p:spPr>
        <p:txBody>
          <a:bodyPr wrap="square" rtlCol="0">
            <a:spAutoFit/>
          </a:bodyPr>
          <a:lstStyle/>
          <a:p>
            <a:r>
              <a:rPr lang="de-DE" b="1" u="sng" dirty="0"/>
              <a:t>Typische Stoffeigenschaften von Salzen:</a:t>
            </a:r>
          </a:p>
        </p:txBody>
      </p:sp>
      <p:sp>
        <p:nvSpPr>
          <p:cNvPr id="4" name="Rechteck 3">
            <a:extLst>
              <a:ext uri="{FF2B5EF4-FFF2-40B4-BE49-F238E27FC236}">
                <a16:creationId xmlns:a16="http://schemas.microsoft.com/office/drawing/2014/main" id="{A4932D05-3345-4E8A-BFC4-2767CF14CF6B}"/>
              </a:ext>
            </a:extLst>
          </p:cNvPr>
          <p:cNvSpPr/>
          <p:nvPr/>
        </p:nvSpPr>
        <p:spPr>
          <a:xfrm>
            <a:off x="705299" y="1649896"/>
            <a:ext cx="3260414"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82A6A53-63C7-4317-B88B-1F473035E6C1}"/>
              </a:ext>
            </a:extLst>
          </p:cNvPr>
          <p:cNvSpPr/>
          <p:nvPr/>
        </p:nvSpPr>
        <p:spPr>
          <a:xfrm>
            <a:off x="665542" y="2265650"/>
            <a:ext cx="3260414"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DB9F26EC-BC50-4FCE-93BE-4BDA3A487B3F}"/>
              </a:ext>
            </a:extLst>
          </p:cNvPr>
          <p:cNvSpPr/>
          <p:nvPr/>
        </p:nvSpPr>
        <p:spPr>
          <a:xfrm>
            <a:off x="705298" y="3004930"/>
            <a:ext cx="3429379"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D609C688-C7BD-424A-9898-F764F3C373EC}"/>
              </a:ext>
            </a:extLst>
          </p:cNvPr>
          <p:cNvSpPr/>
          <p:nvPr/>
        </p:nvSpPr>
        <p:spPr>
          <a:xfrm>
            <a:off x="705299" y="3897559"/>
            <a:ext cx="3260414"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1A96C214-B3CE-4753-A8F2-C16851D20DC3}"/>
              </a:ext>
            </a:extLst>
          </p:cNvPr>
          <p:cNvSpPr/>
          <p:nvPr/>
        </p:nvSpPr>
        <p:spPr>
          <a:xfrm>
            <a:off x="705298" y="4860707"/>
            <a:ext cx="3260414" cy="794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5C043DF-7C2E-47FF-B79B-17F887C0FA0B}"/>
              </a:ext>
            </a:extLst>
          </p:cNvPr>
          <p:cNvSpPr/>
          <p:nvPr/>
        </p:nvSpPr>
        <p:spPr>
          <a:xfrm>
            <a:off x="4274629" y="1649896"/>
            <a:ext cx="5038335"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0190B747-E88B-48D0-9FC0-570382BCFCFD}"/>
              </a:ext>
            </a:extLst>
          </p:cNvPr>
          <p:cNvSpPr/>
          <p:nvPr/>
        </p:nvSpPr>
        <p:spPr>
          <a:xfrm>
            <a:off x="4274629" y="2235833"/>
            <a:ext cx="5038335"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3E861DB-D829-4265-B8EB-0515555F4ACF}"/>
              </a:ext>
            </a:extLst>
          </p:cNvPr>
          <p:cNvSpPr/>
          <p:nvPr/>
        </p:nvSpPr>
        <p:spPr>
          <a:xfrm>
            <a:off x="4274629" y="3011559"/>
            <a:ext cx="6280728"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A82E1867-4D51-4B2A-88B5-6DD3656BBD6B}"/>
              </a:ext>
            </a:extLst>
          </p:cNvPr>
          <p:cNvSpPr/>
          <p:nvPr/>
        </p:nvSpPr>
        <p:spPr>
          <a:xfrm>
            <a:off x="4274629" y="3969026"/>
            <a:ext cx="6091884" cy="516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69C810DF-B6AA-44B4-AD88-4662E1E0A300}"/>
              </a:ext>
            </a:extLst>
          </p:cNvPr>
          <p:cNvSpPr/>
          <p:nvPr/>
        </p:nvSpPr>
        <p:spPr>
          <a:xfrm>
            <a:off x="4274629" y="4779774"/>
            <a:ext cx="6509328" cy="8755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1900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A094060-6313-4A7D-BB2C-A627AF573910}"/>
              </a:ext>
            </a:extLst>
          </p:cNvPr>
          <p:cNvPicPr>
            <a:picLocks noChangeAspect="1"/>
          </p:cNvPicPr>
          <p:nvPr/>
        </p:nvPicPr>
        <p:blipFill>
          <a:blip r:embed="rId2"/>
          <a:stretch>
            <a:fillRect/>
          </a:stretch>
        </p:blipFill>
        <p:spPr>
          <a:xfrm>
            <a:off x="392866" y="634515"/>
            <a:ext cx="1208074" cy="920691"/>
          </a:xfrm>
          <a:prstGeom prst="rect">
            <a:avLst/>
          </a:prstGeom>
        </p:spPr>
      </p:pic>
      <p:pic>
        <p:nvPicPr>
          <p:cNvPr id="3" name="Grafik 2">
            <a:extLst>
              <a:ext uri="{FF2B5EF4-FFF2-40B4-BE49-F238E27FC236}">
                <a16:creationId xmlns:a16="http://schemas.microsoft.com/office/drawing/2014/main" id="{BD9B159A-4E11-4C85-AF80-42A5D3E2212B}"/>
              </a:ext>
            </a:extLst>
          </p:cNvPr>
          <p:cNvPicPr>
            <a:picLocks noChangeAspect="1"/>
          </p:cNvPicPr>
          <p:nvPr/>
        </p:nvPicPr>
        <p:blipFill>
          <a:blip r:embed="rId3"/>
          <a:stretch>
            <a:fillRect/>
          </a:stretch>
        </p:blipFill>
        <p:spPr>
          <a:xfrm>
            <a:off x="323977" y="1755187"/>
            <a:ext cx="1276963" cy="930450"/>
          </a:xfrm>
          <a:prstGeom prst="rect">
            <a:avLst/>
          </a:prstGeom>
        </p:spPr>
      </p:pic>
      <p:pic>
        <p:nvPicPr>
          <p:cNvPr id="4" name="Grafik 3">
            <a:extLst>
              <a:ext uri="{FF2B5EF4-FFF2-40B4-BE49-F238E27FC236}">
                <a16:creationId xmlns:a16="http://schemas.microsoft.com/office/drawing/2014/main" id="{740E15E5-08CB-4D7C-BDD5-1AD64A80416D}"/>
              </a:ext>
            </a:extLst>
          </p:cNvPr>
          <p:cNvPicPr>
            <a:picLocks noChangeAspect="1"/>
          </p:cNvPicPr>
          <p:nvPr/>
        </p:nvPicPr>
        <p:blipFill>
          <a:blip r:embed="rId4"/>
          <a:stretch>
            <a:fillRect/>
          </a:stretch>
        </p:blipFill>
        <p:spPr>
          <a:xfrm>
            <a:off x="209923" y="2788061"/>
            <a:ext cx="1096363" cy="898881"/>
          </a:xfrm>
          <a:prstGeom prst="rect">
            <a:avLst/>
          </a:prstGeom>
        </p:spPr>
      </p:pic>
      <p:pic>
        <p:nvPicPr>
          <p:cNvPr id="5" name="Grafik 4">
            <a:extLst>
              <a:ext uri="{FF2B5EF4-FFF2-40B4-BE49-F238E27FC236}">
                <a16:creationId xmlns:a16="http://schemas.microsoft.com/office/drawing/2014/main" id="{E6B7B25B-4857-4C84-A4D5-700A231AD740}"/>
              </a:ext>
            </a:extLst>
          </p:cNvPr>
          <p:cNvPicPr>
            <a:picLocks noChangeAspect="1"/>
          </p:cNvPicPr>
          <p:nvPr/>
        </p:nvPicPr>
        <p:blipFill>
          <a:blip r:embed="rId5"/>
          <a:stretch>
            <a:fillRect/>
          </a:stretch>
        </p:blipFill>
        <p:spPr>
          <a:xfrm>
            <a:off x="323978" y="3952135"/>
            <a:ext cx="1096363" cy="718450"/>
          </a:xfrm>
          <a:prstGeom prst="rect">
            <a:avLst/>
          </a:prstGeom>
        </p:spPr>
      </p:pic>
      <p:sp>
        <p:nvSpPr>
          <p:cNvPr id="6" name="Textfeld 5">
            <a:extLst>
              <a:ext uri="{FF2B5EF4-FFF2-40B4-BE49-F238E27FC236}">
                <a16:creationId xmlns:a16="http://schemas.microsoft.com/office/drawing/2014/main" id="{7C618666-82D0-49BD-A57C-D5DBA4127285}"/>
              </a:ext>
            </a:extLst>
          </p:cNvPr>
          <p:cNvSpPr txBox="1"/>
          <p:nvPr/>
        </p:nvSpPr>
        <p:spPr>
          <a:xfrm>
            <a:off x="1818158" y="1005841"/>
            <a:ext cx="1827096" cy="369332"/>
          </a:xfrm>
          <a:prstGeom prst="rect">
            <a:avLst/>
          </a:prstGeom>
          <a:noFill/>
        </p:spPr>
        <p:txBody>
          <a:bodyPr wrap="square" rtlCol="0">
            <a:spAutoFit/>
          </a:bodyPr>
          <a:lstStyle/>
          <a:p>
            <a:r>
              <a:rPr lang="de-DE" dirty="0"/>
              <a:t>Natriumchlorid:</a:t>
            </a:r>
          </a:p>
        </p:txBody>
      </p:sp>
      <p:sp>
        <p:nvSpPr>
          <p:cNvPr id="7" name="Textfeld 6">
            <a:extLst>
              <a:ext uri="{FF2B5EF4-FFF2-40B4-BE49-F238E27FC236}">
                <a16:creationId xmlns:a16="http://schemas.microsoft.com/office/drawing/2014/main" id="{BCA2CF06-AD8B-4B02-9855-D9F1FF15833B}"/>
              </a:ext>
            </a:extLst>
          </p:cNvPr>
          <p:cNvSpPr txBox="1"/>
          <p:nvPr/>
        </p:nvSpPr>
        <p:spPr>
          <a:xfrm>
            <a:off x="1839612" y="1967064"/>
            <a:ext cx="1144415" cy="369332"/>
          </a:xfrm>
          <a:prstGeom prst="rect">
            <a:avLst/>
          </a:prstGeom>
          <a:noFill/>
        </p:spPr>
        <p:txBody>
          <a:bodyPr wrap="square" rtlCol="0">
            <a:spAutoFit/>
          </a:bodyPr>
          <a:lstStyle/>
          <a:p>
            <a:r>
              <a:rPr lang="de-DE" dirty="0"/>
              <a:t>Bleisulfid:</a:t>
            </a:r>
          </a:p>
        </p:txBody>
      </p:sp>
      <p:sp>
        <p:nvSpPr>
          <p:cNvPr id="8" name="Textfeld 7">
            <a:extLst>
              <a:ext uri="{FF2B5EF4-FFF2-40B4-BE49-F238E27FC236}">
                <a16:creationId xmlns:a16="http://schemas.microsoft.com/office/drawing/2014/main" id="{FBA22B61-C397-47D4-9C2E-6D6567951D52}"/>
              </a:ext>
            </a:extLst>
          </p:cNvPr>
          <p:cNvSpPr txBox="1"/>
          <p:nvPr/>
        </p:nvSpPr>
        <p:spPr>
          <a:xfrm>
            <a:off x="1839612" y="2972583"/>
            <a:ext cx="1265267" cy="369332"/>
          </a:xfrm>
          <a:prstGeom prst="rect">
            <a:avLst/>
          </a:prstGeom>
          <a:noFill/>
        </p:spPr>
        <p:txBody>
          <a:bodyPr wrap="square" rtlCol="0">
            <a:spAutoFit/>
          </a:bodyPr>
          <a:lstStyle/>
          <a:p>
            <a:r>
              <a:rPr lang="de-DE" dirty="0"/>
              <a:t>Eisensulfid:</a:t>
            </a:r>
          </a:p>
        </p:txBody>
      </p:sp>
      <p:sp>
        <p:nvSpPr>
          <p:cNvPr id="9" name="Textfeld 8">
            <a:extLst>
              <a:ext uri="{FF2B5EF4-FFF2-40B4-BE49-F238E27FC236}">
                <a16:creationId xmlns:a16="http://schemas.microsoft.com/office/drawing/2014/main" id="{8F1D9B61-3312-402C-8A00-EFF2A09A0FDD}"/>
              </a:ext>
            </a:extLst>
          </p:cNvPr>
          <p:cNvSpPr txBox="1"/>
          <p:nvPr/>
        </p:nvSpPr>
        <p:spPr>
          <a:xfrm>
            <a:off x="1812831" y="3975424"/>
            <a:ext cx="1627551" cy="369332"/>
          </a:xfrm>
          <a:prstGeom prst="rect">
            <a:avLst/>
          </a:prstGeom>
          <a:noFill/>
        </p:spPr>
        <p:txBody>
          <a:bodyPr wrap="square" rtlCol="0">
            <a:spAutoFit/>
          </a:bodyPr>
          <a:lstStyle/>
          <a:p>
            <a:r>
              <a:rPr lang="de-DE" dirty="0"/>
              <a:t>Calciumfluorid:</a:t>
            </a:r>
          </a:p>
        </p:txBody>
      </p:sp>
      <p:pic>
        <p:nvPicPr>
          <p:cNvPr id="10" name="Grafik 9">
            <a:extLst>
              <a:ext uri="{FF2B5EF4-FFF2-40B4-BE49-F238E27FC236}">
                <a16:creationId xmlns:a16="http://schemas.microsoft.com/office/drawing/2014/main" id="{70A9E728-74C8-4777-A6C8-4499CEDEE98E}"/>
              </a:ext>
            </a:extLst>
          </p:cNvPr>
          <p:cNvPicPr>
            <a:picLocks noChangeAspect="1"/>
          </p:cNvPicPr>
          <p:nvPr/>
        </p:nvPicPr>
        <p:blipFill>
          <a:blip r:embed="rId6"/>
          <a:stretch>
            <a:fillRect/>
          </a:stretch>
        </p:blipFill>
        <p:spPr>
          <a:xfrm>
            <a:off x="284757" y="4831073"/>
            <a:ext cx="1096363" cy="729924"/>
          </a:xfrm>
          <a:prstGeom prst="rect">
            <a:avLst/>
          </a:prstGeom>
        </p:spPr>
      </p:pic>
      <p:sp>
        <p:nvSpPr>
          <p:cNvPr id="11" name="Textfeld 10">
            <a:extLst>
              <a:ext uri="{FF2B5EF4-FFF2-40B4-BE49-F238E27FC236}">
                <a16:creationId xmlns:a16="http://schemas.microsoft.com/office/drawing/2014/main" id="{D3D3DB45-0961-4006-8BFA-2275E9173747}"/>
              </a:ext>
            </a:extLst>
          </p:cNvPr>
          <p:cNvSpPr txBox="1"/>
          <p:nvPr/>
        </p:nvSpPr>
        <p:spPr>
          <a:xfrm>
            <a:off x="1812830" y="5108950"/>
            <a:ext cx="1171197" cy="369332"/>
          </a:xfrm>
          <a:prstGeom prst="rect">
            <a:avLst/>
          </a:prstGeom>
          <a:noFill/>
        </p:spPr>
        <p:txBody>
          <a:bodyPr wrap="square" rtlCol="0">
            <a:spAutoFit/>
          </a:bodyPr>
          <a:lstStyle/>
          <a:p>
            <a:r>
              <a:rPr lang="de-DE" dirty="0"/>
              <a:t>Eisenoxid:</a:t>
            </a:r>
          </a:p>
        </p:txBody>
      </p:sp>
      <p:sp>
        <p:nvSpPr>
          <p:cNvPr id="17" name="Textfeld 16">
            <a:extLst>
              <a:ext uri="{FF2B5EF4-FFF2-40B4-BE49-F238E27FC236}">
                <a16:creationId xmlns:a16="http://schemas.microsoft.com/office/drawing/2014/main" id="{8C0C1575-0F81-47AF-B15F-7FFD961D6AD9}"/>
              </a:ext>
            </a:extLst>
          </p:cNvPr>
          <p:cNvSpPr txBox="1"/>
          <p:nvPr/>
        </p:nvSpPr>
        <p:spPr>
          <a:xfrm>
            <a:off x="3832872" y="1005841"/>
            <a:ext cx="1985554" cy="369332"/>
          </a:xfrm>
          <a:prstGeom prst="rect">
            <a:avLst/>
          </a:prstGeom>
          <a:noFill/>
        </p:spPr>
        <p:txBody>
          <a:bodyPr wrap="square" rtlCol="0">
            <a:spAutoFit/>
          </a:bodyPr>
          <a:lstStyle/>
          <a:p>
            <a:r>
              <a:rPr lang="de-DE" dirty="0">
                <a:solidFill>
                  <a:schemeClr val="accent1"/>
                </a:solidFill>
              </a:rPr>
              <a:t>Natrium-Kationen</a:t>
            </a:r>
          </a:p>
        </p:txBody>
      </p:sp>
      <p:sp>
        <p:nvSpPr>
          <p:cNvPr id="18" name="Textfeld 17">
            <a:extLst>
              <a:ext uri="{FF2B5EF4-FFF2-40B4-BE49-F238E27FC236}">
                <a16:creationId xmlns:a16="http://schemas.microsoft.com/office/drawing/2014/main" id="{3D28F9AC-C5B4-4722-86B0-8FA1C77FF0BE}"/>
              </a:ext>
            </a:extLst>
          </p:cNvPr>
          <p:cNvSpPr txBox="1"/>
          <p:nvPr/>
        </p:nvSpPr>
        <p:spPr>
          <a:xfrm>
            <a:off x="6006044" y="1005841"/>
            <a:ext cx="1985554" cy="369332"/>
          </a:xfrm>
          <a:prstGeom prst="rect">
            <a:avLst/>
          </a:prstGeom>
          <a:noFill/>
        </p:spPr>
        <p:txBody>
          <a:bodyPr wrap="square" rtlCol="0">
            <a:spAutoFit/>
          </a:bodyPr>
          <a:lstStyle/>
          <a:p>
            <a:r>
              <a:rPr lang="de-DE" dirty="0">
                <a:solidFill>
                  <a:srgbClr val="FF0000"/>
                </a:solidFill>
              </a:rPr>
              <a:t>Chlor-Anionen</a:t>
            </a:r>
          </a:p>
        </p:txBody>
      </p:sp>
      <p:sp>
        <p:nvSpPr>
          <p:cNvPr id="19" name="Textfeld 18">
            <a:extLst>
              <a:ext uri="{FF2B5EF4-FFF2-40B4-BE49-F238E27FC236}">
                <a16:creationId xmlns:a16="http://schemas.microsoft.com/office/drawing/2014/main" id="{C093B6D3-68E3-4FBB-8D99-B8FCCEB5AE4F}"/>
              </a:ext>
            </a:extLst>
          </p:cNvPr>
          <p:cNvSpPr txBox="1"/>
          <p:nvPr/>
        </p:nvSpPr>
        <p:spPr>
          <a:xfrm>
            <a:off x="3832872" y="1967064"/>
            <a:ext cx="1985554" cy="369332"/>
          </a:xfrm>
          <a:prstGeom prst="rect">
            <a:avLst/>
          </a:prstGeom>
          <a:noFill/>
        </p:spPr>
        <p:txBody>
          <a:bodyPr wrap="square" rtlCol="0">
            <a:spAutoFit/>
          </a:bodyPr>
          <a:lstStyle/>
          <a:p>
            <a:r>
              <a:rPr lang="de-DE" dirty="0">
                <a:solidFill>
                  <a:schemeClr val="accent1"/>
                </a:solidFill>
              </a:rPr>
              <a:t>Blei-Kationen</a:t>
            </a:r>
          </a:p>
        </p:txBody>
      </p:sp>
      <p:sp>
        <p:nvSpPr>
          <p:cNvPr id="20" name="Textfeld 19">
            <a:extLst>
              <a:ext uri="{FF2B5EF4-FFF2-40B4-BE49-F238E27FC236}">
                <a16:creationId xmlns:a16="http://schemas.microsoft.com/office/drawing/2014/main" id="{C3676D37-0AD5-4150-A917-F04F21074202}"/>
              </a:ext>
            </a:extLst>
          </p:cNvPr>
          <p:cNvSpPr txBox="1"/>
          <p:nvPr/>
        </p:nvSpPr>
        <p:spPr>
          <a:xfrm>
            <a:off x="3832872" y="2981713"/>
            <a:ext cx="1985554" cy="369332"/>
          </a:xfrm>
          <a:prstGeom prst="rect">
            <a:avLst/>
          </a:prstGeom>
          <a:noFill/>
        </p:spPr>
        <p:txBody>
          <a:bodyPr wrap="square" rtlCol="0">
            <a:spAutoFit/>
          </a:bodyPr>
          <a:lstStyle/>
          <a:p>
            <a:r>
              <a:rPr lang="de-DE" dirty="0">
                <a:solidFill>
                  <a:schemeClr val="accent1"/>
                </a:solidFill>
              </a:rPr>
              <a:t>Eisen-Kationen</a:t>
            </a:r>
          </a:p>
        </p:txBody>
      </p:sp>
      <p:sp>
        <p:nvSpPr>
          <p:cNvPr id="21" name="Textfeld 20">
            <a:extLst>
              <a:ext uri="{FF2B5EF4-FFF2-40B4-BE49-F238E27FC236}">
                <a16:creationId xmlns:a16="http://schemas.microsoft.com/office/drawing/2014/main" id="{D9350C7B-B38C-4FF1-9E1A-829DB1AB24BA}"/>
              </a:ext>
            </a:extLst>
          </p:cNvPr>
          <p:cNvSpPr txBox="1"/>
          <p:nvPr/>
        </p:nvSpPr>
        <p:spPr>
          <a:xfrm>
            <a:off x="3832872" y="3984887"/>
            <a:ext cx="1985554" cy="369332"/>
          </a:xfrm>
          <a:prstGeom prst="rect">
            <a:avLst/>
          </a:prstGeom>
          <a:noFill/>
        </p:spPr>
        <p:txBody>
          <a:bodyPr wrap="square" rtlCol="0">
            <a:spAutoFit/>
          </a:bodyPr>
          <a:lstStyle/>
          <a:p>
            <a:r>
              <a:rPr lang="de-DE" dirty="0">
                <a:solidFill>
                  <a:schemeClr val="accent1"/>
                </a:solidFill>
              </a:rPr>
              <a:t>Calcium-Kationen</a:t>
            </a:r>
          </a:p>
        </p:txBody>
      </p:sp>
      <p:sp>
        <p:nvSpPr>
          <p:cNvPr id="23" name="Textfeld 22">
            <a:extLst>
              <a:ext uri="{FF2B5EF4-FFF2-40B4-BE49-F238E27FC236}">
                <a16:creationId xmlns:a16="http://schemas.microsoft.com/office/drawing/2014/main" id="{14A371E0-3BFC-4DD1-BE44-397149F2E817}"/>
              </a:ext>
            </a:extLst>
          </p:cNvPr>
          <p:cNvSpPr txBox="1"/>
          <p:nvPr/>
        </p:nvSpPr>
        <p:spPr>
          <a:xfrm>
            <a:off x="3832872" y="5108950"/>
            <a:ext cx="1985554" cy="369332"/>
          </a:xfrm>
          <a:prstGeom prst="rect">
            <a:avLst/>
          </a:prstGeom>
          <a:noFill/>
        </p:spPr>
        <p:txBody>
          <a:bodyPr wrap="square" rtlCol="0">
            <a:spAutoFit/>
          </a:bodyPr>
          <a:lstStyle/>
          <a:p>
            <a:r>
              <a:rPr lang="de-DE" dirty="0">
                <a:solidFill>
                  <a:schemeClr val="accent1"/>
                </a:solidFill>
              </a:rPr>
              <a:t>Eisen-Kationen</a:t>
            </a:r>
          </a:p>
        </p:txBody>
      </p:sp>
      <p:sp>
        <p:nvSpPr>
          <p:cNvPr id="24" name="Textfeld 23">
            <a:extLst>
              <a:ext uri="{FF2B5EF4-FFF2-40B4-BE49-F238E27FC236}">
                <a16:creationId xmlns:a16="http://schemas.microsoft.com/office/drawing/2014/main" id="{C2C56954-3FD1-4C98-B3DE-50A99434C753}"/>
              </a:ext>
            </a:extLst>
          </p:cNvPr>
          <p:cNvSpPr txBox="1"/>
          <p:nvPr/>
        </p:nvSpPr>
        <p:spPr>
          <a:xfrm>
            <a:off x="6006044" y="1967064"/>
            <a:ext cx="1985554" cy="369332"/>
          </a:xfrm>
          <a:prstGeom prst="rect">
            <a:avLst/>
          </a:prstGeom>
          <a:noFill/>
        </p:spPr>
        <p:txBody>
          <a:bodyPr wrap="square" rtlCol="0">
            <a:spAutoFit/>
          </a:bodyPr>
          <a:lstStyle/>
          <a:p>
            <a:r>
              <a:rPr lang="de-DE" dirty="0">
                <a:solidFill>
                  <a:srgbClr val="FF0000"/>
                </a:solidFill>
              </a:rPr>
              <a:t>Schwefel-Anionen</a:t>
            </a:r>
          </a:p>
        </p:txBody>
      </p:sp>
      <p:sp>
        <p:nvSpPr>
          <p:cNvPr id="25" name="Textfeld 24">
            <a:extLst>
              <a:ext uri="{FF2B5EF4-FFF2-40B4-BE49-F238E27FC236}">
                <a16:creationId xmlns:a16="http://schemas.microsoft.com/office/drawing/2014/main" id="{8004BF80-9D72-4DFE-AC7D-124CEA2B8164}"/>
              </a:ext>
            </a:extLst>
          </p:cNvPr>
          <p:cNvSpPr txBox="1"/>
          <p:nvPr/>
        </p:nvSpPr>
        <p:spPr>
          <a:xfrm>
            <a:off x="6006044" y="2981713"/>
            <a:ext cx="1985554" cy="369332"/>
          </a:xfrm>
          <a:prstGeom prst="rect">
            <a:avLst/>
          </a:prstGeom>
          <a:noFill/>
        </p:spPr>
        <p:txBody>
          <a:bodyPr wrap="square" rtlCol="0">
            <a:spAutoFit/>
          </a:bodyPr>
          <a:lstStyle/>
          <a:p>
            <a:r>
              <a:rPr lang="de-DE" dirty="0">
                <a:solidFill>
                  <a:srgbClr val="FF0000"/>
                </a:solidFill>
              </a:rPr>
              <a:t>Schwefel-Anionen</a:t>
            </a:r>
          </a:p>
        </p:txBody>
      </p:sp>
      <p:sp>
        <p:nvSpPr>
          <p:cNvPr id="26" name="Textfeld 25">
            <a:extLst>
              <a:ext uri="{FF2B5EF4-FFF2-40B4-BE49-F238E27FC236}">
                <a16:creationId xmlns:a16="http://schemas.microsoft.com/office/drawing/2014/main" id="{4CF0E755-6F6C-4362-BFC9-3DE0E18DFD86}"/>
              </a:ext>
            </a:extLst>
          </p:cNvPr>
          <p:cNvSpPr txBox="1"/>
          <p:nvPr/>
        </p:nvSpPr>
        <p:spPr>
          <a:xfrm>
            <a:off x="6006044" y="3975424"/>
            <a:ext cx="1985554" cy="369332"/>
          </a:xfrm>
          <a:prstGeom prst="rect">
            <a:avLst/>
          </a:prstGeom>
          <a:noFill/>
        </p:spPr>
        <p:txBody>
          <a:bodyPr wrap="square" rtlCol="0">
            <a:spAutoFit/>
          </a:bodyPr>
          <a:lstStyle/>
          <a:p>
            <a:r>
              <a:rPr lang="de-DE" dirty="0">
                <a:solidFill>
                  <a:srgbClr val="FF0000"/>
                </a:solidFill>
              </a:rPr>
              <a:t>Fluor-Anionen</a:t>
            </a:r>
          </a:p>
        </p:txBody>
      </p:sp>
      <p:sp>
        <p:nvSpPr>
          <p:cNvPr id="27" name="Textfeld 26">
            <a:extLst>
              <a:ext uri="{FF2B5EF4-FFF2-40B4-BE49-F238E27FC236}">
                <a16:creationId xmlns:a16="http://schemas.microsoft.com/office/drawing/2014/main" id="{21692BBF-50F2-4E47-89AB-A2A2EE722489}"/>
              </a:ext>
            </a:extLst>
          </p:cNvPr>
          <p:cNvSpPr txBox="1"/>
          <p:nvPr/>
        </p:nvSpPr>
        <p:spPr>
          <a:xfrm>
            <a:off x="6006044" y="5108950"/>
            <a:ext cx="1985554" cy="369332"/>
          </a:xfrm>
          <a:prstGeom prst="rect">
            <a:avLst/>
          </a:prstGeom>
          <a:noFill/>
        </p:spPr>
        <p:txBody>
          <a:bodyPr wrap="square" rtlCol="0">
            <a:spAutoFit/>
          </a:bodyPr>
          <a:lstStyle/>
          <a:p>
            <a:r>
              <a:rPr lang="de-DE" dirty="0">
                <a:solidFill>
                  <a:srgbClr val="FF0000"/>
                </a:solidFill>
              </a:rPr>
              <a:t>Sauerstoff-Anionen</a:t>
            </a:r>
          </a:p>
        </p:txBody>
      </p:sp>
      <p:sp>
        <p:nvSpPr>
          <p:cNvPr id="28" name="Textfeld 27">
            <a:extLst>
              <a:ext uri="{FF2B5EF4-FFF2-40B4-BE49-F238E27FC236}">
                <a16:creationId xmlns:a16="http://schemas.microsoft.com/office/drawing/2014/main" id="{28FA5DEA-4CF1-4B0A-87F2-1B2A5BC99368}"/>
              </a:ext>
            </a:extLst>
          </p:cNvPr>
          <p:cNvSpPr txBox="1"/>
          <p:nvPr/>
        </p:nvSpPr>
        <p:spPr>
          <a:xfrm>
            <a:off x="392866" y="108762"/>
            <a:ext cx="8438606" cy="383177"/>
          </a:xfrm>
          <a:prstGeom prst="rect">
            <a:avLst/>
          </a:prstGeom>
          <a:noFill/>
        </p:spPr>
        <p:txBody>
          <a:bodyPr wrap="square" rtlCol="0">
            <a:spAutoFit/>
          </a:bodyPr>
          <a:lstStyle/>
          <a:p>
            <a:r>
              <a:rPr lang="de-DE" b="1" u="sng" dirty="0"/>
              <a:t>Zusammensetzung der Minerale:</a:t>
            </a:r>
          </a:p>
        </p:txBody>
      </p:sp>
      <p:sp>
        <p:nvSpPr>
          <p:cNvPr id="29" name="Geschweifte Klammer rechts 28">
            <a:extLst>
              <a:ext uri="{FF2B5EF4-FFF2-40B4-BE49-F238E27FC236}">
                <a16:creationId xmlns:a16="http://schemas.microsoft.com/office/drawing/2014/main" id="{6C48A9C8-8D24-46FB-94B3-C64187BD1ECE}"/>
              </a:ext>
            </a:extLst>
          </p:cNvPr>
          <p:cNvSpPr/>
          <p:nvPr/>
        </p:nvSpPr>
        <p:spPr>
          <a:xfrm rot="5400000">
            <a:off x="4443417" y="4940174"/>
            <a:ext cx="391885" cy="1612975"/>
          </a:xfrm>
          <a:prstGeom prst="rightBrace">
            <a:avLst>
              <a:gd name="adj1" fmla="val 30555"/>
              <a:gd name="adj2" fmla="val 483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Geschweifte Klammer rechts 29">
            <a:extLst>
              <a:ext uri="{FF2B5EF4-FFF2-40B4-BE49-F238E27FC236}">
                <a16:creationId xmlns:a16="http://schemas.microsoft.com/office/drawing/2014/main" id="{50FBCCE4-290C-486A-A014-E9A7AA41CCED}"/>
              </a:ext>
            </a:extLst>
          </p:cNvPr>
          <p:cNvSpPr/>
          <p:nvPr/>
        </p:nvSpPr>
        <p:spPr>
          <a:xfrm rot="5400000">
            <a:off x="6715254" y="4941743"/>
            <a:ext cx="391885" cy="1612975"/>
          </a:xfrm>
          <a:prstGeom prst="rightBrace">
            <a:avLst>
              <a:gd name="adj1" fmla="val 30555"/>
              <a:gd name="adj2" fmla="val 48325"/>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FF0000"/>
              </a:solidFill>
            </a:endParaRPr>
          </a:p>
        </p:txBody>
      </p:sp>
      <p:sp>
        <p:nvSpPr>
          <p:cNvPr id="31" name="Textfeld 30">
            <a:extLst>
              <a:ext uri="{FF2B5EF4-FFF2-40B4-BE49-F238E27FC236}">
                <a16:creationId xmlns:a16="http://schemas.microsoft.com/office/drawing/2014/main" id="{E6352721-D5D6-4215-B813-074941E5E502}"/>
              </a:ext>
            </a:extLst>
          </p:cNvPr>
          <p:cNvSpPr txBox="1"/>
          <p:nvPr/>
        </p:nvSpPr>
        <p:spPr>
          <a:xfrm>
            <a:off x="3902158" y="6090657"/>
            <a:ext cx="1749705" cy="369332"/>
          </a:xfrm>
          <a:prstGeom prst="rect">
            <a:avLst/>
          </a:prstGeom>
          <a:noFill/>
          <a:ln>
            <a:solidFill>
              <a:schemeClr val="accent1"/>
            </a:solidFill>
          </a:ln>
        </p:spPr>
        <p:txBody>
          <a:bodyPr wrap="square" rtlCol="0">
            <a:spAutoFit/>
          </a:bodyPr>
          <a:lstStyle/>
          <a:p>
            <a:pPr algn="ctr"/>
            <a:r>
              <a:rPr lang="de-DE" dirty="0">
                <a:solidFill>
                  <a:srgbClr val="0070C0"/>
                </a:solidFill>
              </a:rPr>
              <a:t>Metall-Kationen</a:t>
            </a:r>
          </a:p>
        </p:txBody>
      </p:sp>
      <p:sp>
        <p:nvSpPr>
          <p:cNvPr id="32" name="Textfeld 31">
            <a:extLst>
              <a:ext uri="{FF2B5EF4-FFF2-40B4-BE49-F238E27FC236}">
                <a16:creationId xmlns:a16="http://schemas.microsoft.com/office/drawing/2014/main" id="{593885DF-1D0B-4F6D-970D-4E0427F86ABE}"/>
              </a:ext>
            </a:extLst>
          </p:cNvPr>
          <p:cNvSpPr txBox="1"/>
          <p:nvPr/>
        </p:nvSpPr>
        <p:spPr>
          <a:xfrm>
            <a:off x="6046178" y="6090657"/>
            <a:ext cx="2131171" cy="369332"/>
          </a:xfrm>
          <a:prstGeom prst="rect">
            <a:avLst/>
          </a:prstGeom>
          <a:noFill/>
          <a:ln>
            <a:solidFill>
              <a:srgbClr val="FF0000"/>
            </a:solidFill>
          </a:ln>
        </p:spPr>
        <p:txBody>
          <a:bodyPr wrap="square" rtlCol="0">
            <a:spAutoFit/>
          </a:bodyPr>
          <a:lstStyle/>
          <a:p>
            <a:pPr algn="ctr"/>
            <a:r>
              <a:rPr lang="de-DE" dirty="0">
                <a:solidFill>
                  <a:srgbClr val="FF0000"/>
                </a:solidFill>
              </a:rPr>
              <a:t>Nichtmetall-Anionen</a:t>
            </a:r>
          </a:p>
        </p:txBody>
      </p:sp>
    </p:spTree>
    <p:extLst>
      <p:ext uri="{BB962C8B-B14F-4D97-AF65-F5344CB8AC3E}">
        <p14:creationId xmlns:p14="http://schemas.microsoft.com/office/powerpoint/2010/main" val="11062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7" grpId="0"/>
      <p:bldP spid="18" grpId="0"/>
      <p:bldP spid="19" grpId="0"/>
      <p:bldP spid="20" grpId="0"/>
      <p:bldP spid="21" grpId="0"/>
      <p:bldP spid="23" grpId="0"/>
      <p:bldP spid="24" grpId="0"/>
      <p:bldP spid="25" grpId="0"/>
      <p:bldP spid="26" grpId="0"/>
      <p:bldP spid="27" grpId="0"/>
      <p:bldP spid="2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1C819C-2D33-4C59-889F-D32582FD7F5E}"/>
              </a:ext>
            </a:extLst>
          </p:cNvPr>
          <p:cNvSpPr txBox="1"/>
          <p:nvPr/>
        </p:nvSpPr>
        <p:spPr>
          <a:xfrm>
            <a:off x="931817" y="791698"/>
            <a:ext cx="3817624" cy="461665"/>
          </a:xfrm>
          <a:prstGeom prst="rect">
            <a:avLst/>
          </a:prstGeom>
          <a:noFill/>
        </p:spPr>
        <p:txBody>
          <a:bodyPr wrap="square" rtlCol="0">
            <a:spAutoFit/>
          </a:bodyPr>
          <a:lstStyle/>
          <a:p>
            <a:r>
              <a:rPr lang="de-DE" sz="2400" b="1" dirty="0"/>
              <a:t>Hausaufgabe:</a:t>
            </a:r>
          </a:p>
        </p:txBody>
      </p:sp>
      <p:sp>
        <p:nvSpPr>
          <p:cNvPr id="3" name="Textfeld 2">
            <a:extLst>
              <a:ext uri="{FF2B5EF4-FFF2-40B4-BE49-F238E27FC236}">
                <a16:creationId xmlns:a16="http://schemas.microsoft.com/office/drawing/2014/main" id="{24F8CAC5-DE80-4BB5-9A61-34611AFFCCD6}"/>
              </a:ext>
            </a:extLst>
          </p:cNvPr>
          <p:cNvSpPr txBox="1"/>
          <p:nvPr/>
        </p:nvSpPr>
        <p:spPr>
          <a:xfrm>
            <a:off x="931816" y="1402080"/>
            <a:ext cx="9065624" cy="1723549"/>
          </a:xfrm>
          <a:prstGeom prst="rect">
            <a:avLst/>
          </a:prstGeom>
          <a:noFill/>
        </p:spPr>
        <p:txBody>
          <a:bodyPr wrap="square" rtlCol="0">
            <a:spAutoFit/>
          </a:bodyPr>
          <a:lstStyle/>
          <a:p>
            <a:pPr marL="342900" indent="-342900">
              <a:spcAft>
                <a:spcPts val="600"/>
              </a:spcAft>
              <a:buFont typeface="+mj-lt"/>
              <a:buAutoNum type="arabicPeriod"/>
            </a:pPr>
            <a:r>
              <a:rPr lang="de-DE" sz="2400" dirty="0"/>
              <a:t>Liste auf, wofür Salze in unserem Alltag verwendet werden oder wo sie vorkommen. Gib jeweils ein Beispiel an. (Vgl. auch S. 181)</a:t>
            </a:r>
          </a:p>
          <a:p>
            <a:pPr marL="342900" indent="-342900">
              <a:spcAft>
                <a:spcPts val="600"/>
              </a:spcAft>
              <a:buFont typeface="+mj-lt"/>
              <a:buAutoNum type="arabicPeriod"/>
            </a:pPr>
            <a:r>
              <a:rPr lang="de-DE" sz="2400" dirty="0"/>
              <a:t>S. 187, </a:t>
            </a:r>
            <a:r>
              <a:rPr lang="de-DE" sz="2400" dirty="0" err="1"/>
              <a:t>Aufg</a:t>
            </a:r>
            <a:r>
              <a:rPr lang="de-DE" sz="2400" dirty="0"/>
              <a:t>. 3 und 6.</a:t>
            </a:r>
          </a:p>
          <a:p>
            <a:pPr marL="342900" indent="-342900">
              <a:spcAft>
                <a:spcPts val="600"/>
              </a:spcAft>
              <a:buFont typeface="+mj-lt"/>
              <a:buAutoNum type="arabicPeriod"/>
            </a:pPr>
            <a:r>
              <a:rPr lang="de-DE" sz="2400" dirty="0"/>
              <a:t>Lade die Aufgaben als Text- oder Fotodatei im </a:t>
            </a:r>
            <a:r>
              <a:rPr lang="de-DE" sz="2400" dirty="0" err="1"/>
              <a:t>Assignment</a:t>
            </a:r>
            <a:r>
              <a:rPr lang="de-DE" sz="2400" dirty="0"/>
              <a:t> hoch.</a:t>
            </a:r>
          </a:p>
        </p:txBody>
      </p:sp>
    </p:spTree>
    <p:extLst>
      <p:ext uri="{BB962C8B-B14F-4D97-AF65-F5344CB8AC3E}">
        <p14:creationId xmlns:p14="http://schemas.microsoft.com/office/powerpoint/2010/main" val="21488209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Breitbild</PresentationFormat>
  <Paragraphs>100</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vt:lpstr>
      <vt:lpstr>Online-Unterricht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20</cp:revision>
  <cp:lastPrinted>2021-01-18T09:32:07Z</cp:lastPrinted>
  <dcterms:created xsi:type="dcterms:W3CDTF">2021-01-18T07:49:48Z</dcterms:created>
  <dcterms:modified xsi:type="dcterms:W3CDTF">2021-01-21T10:18:41Z</dcterms:modified>
</cp:coreProperties>
</file>