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67" r:id="rId4"/>
    <p:sldId id="270" r:id="rId5"/>
    <p:sldId id="272" r:id="rId6"/>
    <p:sldId id="274" r:id="rId7"/>
    <p:sldId id="275" r:id="rId8"/>
    <p:sldId id="276" r:id="rId9"/>
  </p:sldIdLst>
  <p:sldSz cx="12192000" cy="6858000"/>
  <p:notesSz cx="6797675" cy="99250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C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6" d="100"/>
          <a:sy n="96" d="100"/>
        </p:scale>
        <p:origin x="90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88B652-461F-4F20-8B42-9B60B0F2D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8C51E25-CBD4-4225-97C5-80279FE430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94D90B-4A56-4D03-9551-A1869C564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89F8D-E707-479E-87E7-AF23C183AB30}" type="datetimeFigureOut">
              <a:rPr lang="de-DE" smtClean="0"/>
              <a:t>21.01.2021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F4DA6AF-F8EC-4380-85A3-4BDCEF99F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BE64EA-4F5A-43B2-A53A-AA4F5F084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7BA31-1BC2-4980-8698-6FC5A15D886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5026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FA4D08-6338-4756-B165-71052552C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D139394-5D7B-404D-A1E9-F69C5F7E3B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AB0E90-9301-49A8-9867-BF1E02C28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89F8D-E707-479E-87E7-AF23C183AB30}" type="datetimeFigureOut">
              <a:rPr lang="de-DE" smtClean="0"/>
              <a:t>21.01.2021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616B3F-BD49-4BF3-BCBE-521B17E53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43D923-3FBA-45AF-B24F-D48D9E25D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7BA31-1BC2-4980-8698-6FC5A15D886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3096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B52D1AF-721F-4A7B-BC68-F5C54C1B55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0D212F2-B85C-4753-89BE-40B511D564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6266EB2-6268-4EA3-AC1D-5ACC58289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89F8D-E707-479E-87E7-AF23C183AB30}" type="datetimeFigureOut">
              <a:rPr lang="de-DE" smtClean="0"/>
              <a:t>21.01.2021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AF1742F-89F0-4250-AEAA-0A3267925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63F7BB-E4E8-46B7-B5CD-A7EA9EF83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7BA31-1BC2-4980-8698-6FC5A15D886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1262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3419F1-339A-4498-8246-4E5108663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2817355-5A99-43C0-8C88-FB779EB79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22F8BA-66F2-4447-AA0D-08D1FB07C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89F8D-E707-479E-87E7-AF23C183AB30}" type="datetimeFigureOut">
              <a:rPr lang="de-DE" smtClean="0"/>
              <a:t>21.01.2021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F7A6050-620F-4ADC-9C3F-AFD3CED6B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79B9A1-8482-4A93-9600-CE88A5CB0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7BA31-1BC2-4980-8698-6FC5A15D886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5419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8B9D2F-4A0B-42BF-89CE-9C819336D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B1B8962-6967-4DE1-A395-A569A53C2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FC9B76-847D-4A21-B623-16E10E946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89F8D-E707-479E-87E7-AF23C183AB30}" type="datetimeFigureOut">
              <a:rPr lang="de-DE" smtClean="0"/>
              <a:t>21.01.2021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966F74-54C2-42FE-952D-91D9E9515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47BC68-5AEF-4FAA-8FBE-A0B8A4F71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7BA31-1BC2-4980-8698-6FC5A15D886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9409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5BE5B5-E1E9-45E9-BD33-78B6579D7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2BE5C3-7851-432B-80AF-B52AF8654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07E5736-7BA0-42F8-B2A3-05E68A74C4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0B9F3AD-F646-43BA-BDDD-7B21DB820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89F8D-E707-479E-87E7-AF23C183AB30}" type="datetimeFigureOut">
              <a:rPr lang="de-DE" smtClean="0"/>
              <a:t>21.01.2021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210AF01-E56A-46B6-B5FF-B91DB37A4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198E839-BEA7-44A4-8EB4-49981621C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7BA31-1BC2-4980-8698-6FC5A15D886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9511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E18F4B-B6E7-48D9-B004-E7DCB90DE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CC94FE9-03E0-43CF-951F-DCDAB2491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09BE397-1C87-4917-B3B1-B009EB0897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CE0756C-0512-4569-8A86-DC26556EB0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73EB8CB-D5CA-4AD7-8EE2-8877F327A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70794D2-845B-4979-8221-2ADB860EC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89F8D-E707-479E-87E7-AF23C183AB30}" type="datetimeFigureOut">
              <a:rPr lang="de-DE" smtClean="0"/>
              <a:t>21.01.2021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5FCE00B-1E3F-49EB-AED2-64544BD6A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A69FFC0-6E52-45B1-B9FC-7036EBF48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7BA31-1BC2-4980-8698-6FC5A15D886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2502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9ADEEF-92CD-4765-A2D6-46B72F637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FEF909D-7C06-494C-BDC3-BFCA37EFB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89F8D-E707-479E-87E7-AF23C183AB30}" type="datetimeFigureOut">
              <a:rPr lang="de-DE" smtClean="0"/>
              <a:t>21.01.2021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4997D9A-BDD0-4DBA-BED2-562036A39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45C80AA-701F-40B2-8E64-B0D5BD993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7BA31-1BC2-4980-8698-6FC5A15D886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8107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CB36D87-AE99-4CDA-96DD-81BF8AF4B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89F8D-E707-479E-87E7-AF23C183AB30}" type="datetimeFigureOut">
              <a:rPr lang="de-DE" smtClean="0"/>
              <a:t>21.01.2021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AA39C40-D5E0-4BC7-9BC3-8799FF705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A35CEB0-2CC5-4755-9EDB-520A77987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7BA31-1BC2-4980-8698-6FC5A15D886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8304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ED2157-503C-4316-97E5-EDB6130E1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767869-3144-4952-A944-504F4C46B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6AF7184-8823-437F-A5D9-6C4FCB87A1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DF58D80-B942-4E32-B25E-C892FB476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89F8D-E707-479E-87E7-AF23C183AB30}" type="datetimeFigureOut">
              <a:rPr lang="de-DE" smtClean="0"/>
              <a:t>21.01.2021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0853ED9-CFF6-4CD7-BCAB-6BC3B8D1A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FFD0D18-9510-4A22-8D39-39CB7D733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7BA31-1BC2-4980-8698-6FC5A15D886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2476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B576A8-F630-4752-B71B-602B40C50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06AD720-98FE-4C01-8A12-0C5A1EF65C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61B1F00-8D88-460A-BCE1-3DFADC6745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351952E-8D07-4751-ABFC-0B9B637FD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89F8D-E707-479E-87E7-AF23C183AB30}" type="datetimeFigureOut">
              <a:rPr lang="de-DE" smtClean="0"/>
              <a:t>21.01.2021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9F23507-4691-4129-9CD4-79306F49A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58BF58C-B580-4B69-A9F3-ADFD1D755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7BA31-1BC2-4980-8698-6FC5A15D886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0378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8E1394E-4CB2-4D92-8CC2-B9C36D2C6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C3126AC-8BFE-4D4B-8106-9F04BC61E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845F8F9-888C-4D1C-B580-2804831080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89F8D-E707-479E-87E7-AF23C183AB30}" type="datetimeFigureOut">
              <a:rPr lang="de-DE" smtClean="0"/>
              <a:t>21.01.2021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CF17BA-C70A-4E31-96B2-C7AF8F435F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A9B619-5EDC-4319-BD40-99D758A22E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7BA31-1BC2-4980-8698-6FC5A15D886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7226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428B92-F553-4D13-ACC7-7715A039F4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3669" y="199033"/>
            <a:ext cx="9144000" cy="2387600"/>
          </a:xfrm>
        </p:spPr>
        <p:txBody>
          <a:bodyPr/>
          <a:lstStyle/>
          <a:p>
            <a:r>
              <a:rPr lang="de-DE" dirty="0"/>
              <a:t>Online-Unterricht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28A1FFC-B281-469D-954C-8543A90C08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3669" y="2678708"/>
            <a:ext cx="9144000" cy="1655762"/>
          </a:xfrm>
        </p:spPr>
        <p:txBody>
          <a:bodyPr>
            <a:normAutofit/>
          </a:bodyPr>
          <a:lstStyle/>
          <a:p>
            <a:r>
              <a:rPr lang="de-DE" sz="3200" dirty="0"/>
              <a:t>21.01.21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9B35B80-DD08-43E2-BE17-0A21D4DD08B8}"/>
              </a:ext>
            </a:extLst>
          </p:cNvPr>
          <p:cNvSpPr txBox="1"/>
          <p:nvPr/>
        </p:nvSpPr>
        <p:spPr>
          <a:xfrm>
            <a:off x="1105988" y="3872805"/>
            <a:ext cx="58173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Themen:</a:t>
            </a:r>
          </a:p>
          <a:p>
            <a:r>
              <a:rPr lang="de-DE" dirty="0"/>
              <a:t>Wiederholung und Besprechung der HA</a:t>
            </a:r>
          </a:p>
          <a:p>
            <a:r>
              <a:rPr lang="de-DE" dirty="0"/>
              <a:t>Salze sind Ionenverbindungen</a:t>
            </a:r>
          </a:p>
        </p:txBody>
      </p:sp>
    </p:spTree>
    <p:extLst>
      <p:ext uri="{BB962C8B-B14F-4D97-AF65-F5344CB8AC3E}">
        <p14:creationId xmlns:p14="http://schemas.microsoft.com/office/powerpoint/2010/main" val="1862041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1856D86B-9EEC-412D-88F8-A47234BAC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5681" y="959813"/>
            <a:ext cx="6636504" cy="3243263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731FDCBE-7B72-4EA8-9441-6CFEF92EC9F6}"/>
              </a:ext>
            </a:extLst>
          </p:cNvPr>
          <p:cNvSpPr txBox="1"/>
          <p:nvPr/>
        </p:nvSpPr>
        <p:spPr>
          <a:xfrm>
            <a:off x="565406" y="353086"/>
            <a:ext cx="4400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Wdh</a:t>
            </a:r>
            <a:r>
              <a:rPr lang="de-DE" dirty="0"/>
              <a:t>: Die Reaktion von Natrium und Chlor</a:t>
            </a:r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2ACDE539-4192-41D8-B0AD-9186C12E5914}"/>
              </a:ext>
            </a:extLst>
          </p:cNvPr>
          <p:cNvGrpSpPr/>
          <p:nvPr/>
        </p:nvGrpSpPr>
        <p:grpSpPr>
          <a:xfrm>
            <a:off x="3324833" y="4425816"/>
            <a:ext cx="6031512" cy="369332"/>
            <a:chOff x="3240950" y="4660793"/>
            <a:chExt cx="6031512" cy="369332"/>
          </a:xfrm>
        </p:grpSpPr>
        <p:sp>
          <p:nvSpPr>
            <p:cNvPr id="4" name="Textfeld 3">
              <a:extLst>
                <a:ext uri="{FF2B5EF4-FFF2-40B4-BE49-F238E27FC236}">
                  <a16:creationId xmlns:a16="http://schemas.microsoft.com/office/drawing/2014/main" id="{2412991D-2935-433D-9B20-955E060DB9A0}"/>
                </a:ext>
              </a:extLst>
            </p:cNvPr>
            <p:cNvSpPr txBox="1"/>
            <p:nvPr/>
          </p:nvSpPr>
          <p:spPr>
            <a:xfrm>
              <a:off x="3240950" y="4660793"/>
              <a:ext cx="6031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2 Na </a:t>
              </a:r>
              <a:r>
                <a:rPr lang="de-DE" sz="1200" dirty="0"/>
                <a:t>(s)</a:t>
              </a:r>
              <a:r>
                <a:rPr lang="de-DE" dirty="0"/>
                <a:t>	+	Cl</a:t>
              </a:r>
              <a:r>
                <a:rPr lang="de-DE" baseline="-25000" dirty="0"/>
                <a:t>2 </a:t>
              </a:r>
              <a:r>
                <a:rPr lang="de-DE" sz="1200" dirty="0"/>
                <a:t>(g)</a:t>
              </a:r>
              <a:r>
                <a:rPr lang="de-DE" dirty="0"/>
                <a:t>			2 NaCl </a:t>
              </a:r>
              <a:r>
                <a:rPr lang="de-DE" sz="1200" dirty="0"/>
                <a:t>(s)</a:t>
              </a:r>
              <a:r>
                <a:rPr lang="de-DE" dirty="0"/>
                <a:t> 	</a:t>
              </a:r>
            </a:p>
          </p:txBody>
        </p:sp>
        <p:cxnSp>
          <p:nvCxnSpPr>
            <p:cNvPr id="6" name="Gerade Verbindung mit Pfeil 5">
              <a:extLst>
                <a:ext uri="{FF2B5EF4-FFF2-40B4-BE49-F238E27FC236}">
                  <a16:creationId xmlns:a16="http://schemas.microsoft.com/office/drawing/2014/main" id="{676481D4-6856-4B10-BD69-63CD93C43D7A}"/>
                </a:ext>
              </a:extLst>
            </p:cNvPr>
            <p:cNvCxnSpPr/>
            <p:nvPr/>
          </p:nvCxnSpPr>
          <p:spPr>
            <a:xfrm>
              <a:off x="6256706" y="4824670"/>
              <a:ext cx="115374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85908500-FE13-4821-9870-088D7056C3F6}"/>
              </a:ext>
            </a:extLst>
          </p:cNvPr>
          <p:cNvGrpSpPr/>
          <p:nvPr/>
        </p:nvGrpSpPr>
        <p:grpSpPr>
          <a:xfrm>
            <a:off x="3234220" y="5018920"/>
            <a:ext cx="1097210" cy="827125"/>
            <a:chOff x="935443" y="3648531"/>
            <a:chExt cx="1837162" cy="1381215"/>
          </a:xfrm>
        </p:grpSpPr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00A8196C-0341-41AE-890B-0592AF26FA1A}"/>
                </a:ext>
              </a:extLst>
            </p:cNvPr>
            <p:cNvSpPr/>
            <p:nvPr/>
          </p:nvSpPr>
          <p:spPr>
            <a:xfrm>
              <a:off x="935443" y="3648533"/>
              <a:ext cx="405200" cy="37882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DBCF534A-0B7E-46BB-92F8-DF8288ACBC6D}"/>
                </a:ext>
              </a:extLst>
            </p:cNvPr>
            <p:cNvSpPr/>
            <p:nvPr/>
          </p:nvSpPr>
          <p:spPr>
            <a:xfrm>
              <a:off x="1340643" y="3648532"/>
              <a:ext cx="405200" cy="37882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F197E7E1-23AC-4E5F-863F-96762B1CE37E}"/>
                </a:ext>
              </a:extLst>
            </p:cNvPr>
            <p:cNvSpPr/>
            <p:nvPr/>
          </p:nvSpPr>
          <p:spPr>
            <a:xfrm>
              <a:off x="1745843" y="3648531"/>
              <a:ext cx="405200" cy="37882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29B185CD-8D4A-46AF-B31E-516E3B9811A5}"/>
                </a:ext>
              </a:extLst>
            </p:cNvPr>
            <p:cNvSpPr/>
            <p:nvPr/>
          </p:nvSpPr>
          <p:spPr>
            <a:xfrm>
              <a:off x="2151043" y="3648531"/>
              <a:ext cx="405200" cy="37882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39F0B5ED-C59F-4A1E-B011-308AD32AACC8}"/>
                </a:ext>
              </a:extLst>
            </p:cNvPr>
            <p:cNvSpPr/>
            <p:nvPr/>
          </p:nvSpPr>
          <p:spPr>
            <a:xfrm>
              <a:off x="1138043" y="3985267"/>
              <a:ext cx="405200" cy="37882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319E28D9-7DD2-4523-BB4F-C4B00D615A35}"/>
                </a:ext>
              </a:extLst>
            </p:cNvPr>
            <p:cNvSpPr/>
            <p:nvPr/>
          </p:nvSpPr>
          <p:spPr>
            <a:xfrm>
              <a:off x="1543243" y="3985266"/>
              <a:ext cx="405200" cy="37882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1616181B-D8BE-485A-BE9E-175B41FD1E1A}"/>
                </a:ext>
              </a:extLst>
            </p:cNvPr>
            <p:cNvSpPr/>
            <p:nvPr/>
          </p:nvSpPr>
          <p:spPr>
            <a:xfrm>
              <a:off x="1948443" y="3985265"/>
              <a:ext cx="405200" cy="37882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722CD963-011C-4563-A9FA-4A5D96458529}"/>
                </a:ext>
              </a:extLst>
            </p:cNvPr>
            <p:cNvSpPr/>
            <p:nvPr/>
          </p:nvSpPr>
          <p:spPr>
            <a:xfrm>
              <a:off x="2353643" y="3985265"/>
              <a:ext cx="405200" cy="37882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6D6F293B-273D-4BD1-A7E7-BCD4F1748B5A}"/>
                </a:ext>
              </a:extLst>
            </p:cNvPr>
            <p:cNvSpPr/>
            <p:nvPr/>
          </p:nvSpPr>
          <p:spPr>
            <a:xfrm>
              <a:off x="949205" y="4314189"/>
              <a:ext cx="405200" cy="37882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2D8C325A-DACE-4413-A374-F7FE1F5F1D71}"/>
                </a:ext>
              </a:extLst>
            </p:cNvPr>
            <p:cNvSpPr/>
            <p:nvPr/>
          </p:nvSpPr>
          <p:spPr>
            <a:xfrm>
              <a:off x="1354405" y="4322048"/>
              <a:ext cx="405200" cy="37882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9C485C5B-FF01-4066-94F8-5C5387F5B85E}"/>
                </a:ext>
              </a:extLst>
            </p:cNvPr>
            <p:cNvSpPr/>
            <p:nvPr/>
          </p:nvSpPr>
          <p:spPr>
            <a:xfrm>
              <a:off x="1759605" y="4314187"/>
              <a:ext cx="405200" cy="37882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F8B5CBAD-2007-470A-A9ED-376E27E3A7CD}"/>
                </a:ext>
              </a:extLst>
            </p:cNvPr>
            <p:cNvSpPr/>
            <p:nvPr/>
          </p:nvSpPr>
          <p:spPr>
            <a:xfrm>
              <a:off x="2164805" y="4314187"/>
              <a:ext cx="405200" cy="37882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A1E693B5-A8AA-4AD2-AA75-2EDFB51B60E8}"/>
                </a:ext>
              </a:extLst>
            </p:cNvPr>
            <p:cNvSpPr/>
            <p:nvPr/>
          </p:nvSpPr>
          <p:spPr>
            <a:xfrm>
              <a:off x="1151805" y="4650923"/>
              <a:ext cx="405200" cy="37882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C073DEF3-4C9B-4DE2-84B6-1EEDCA86E845}"/>
                </a:ext>
              </a:extLst>
            </p:cNvPr>
            <p:cNvSpPr/>
            <p:nvPr/>
          </p:nvSpPr>
          <p:spPr>
            <a:xfrm>
              <a:off x="1557005" y="4650922"/>
              <a:ext cx="405200" cy="37882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B579C8FB-C100-4EFC-8FCC-14031B2B5572}"/>
                </a:ext>
              </a:extLst>
            </p:cNvPr>
            <p:cNvSpPr/>
            <p:nvPr/>
          </p:nvSpPr>
          <p:spPr>
            <a:xfrm>
              <a:off x="1962205" y="4650921"/>
              <a:ext cx="405200" cy="37882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3812DC5A-E8B7-4246-AED9-952808409115}"/>
                </a:ext>
              </a:extLst>
            </p:cNvPr>
            <p:cNvSpPr/>
            <p:nvPr/>
          </p:nvSpPr>
          <p:spPr>
            <a:xfrm>
              <a:off x="2367405" y="4650921"/>
              <a:ext cx="405200" cy="37882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9D113F08-09AD-4DA5-B530-58D4EBC0C355}"/>
              </a:ext>
            </a:extLst>
          </p:cNvPr>
          <p:cNvGrpSpPr/>
          <p:nvPr/>
        </p:nvGrpSpPr>
        <p:grpSpPr>
          <a:xfrm>
            <a:off x="5555947" y="5442160"/>
            <a:ext cx="478955" cy="270665"/>
            <a:chOff x="5042263" y="5226907"/>
            <a:chExt cx="620820" cy="327002"/>
          </a:xfrm>
          <a:solidFill>
            <a:srgbClr val="F1FCCE"/>
          </a:solidFill>
        </p:grpSpPr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C10283FD-38D5-43D9-8AF7-C383BAED3A32}"/>
                </a:ext>
              </a:extLst>
            </p:cNvPr>
            <p:cNvSpPr/>
            <p:nvPr/>
          </p:nvSpPr>
          <p:spPr>
            <a:xfrm>
              <a:off x="5042263" y="5226907"/>
              <a:ext cx="322217" cy="294327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78AFF404-303B-4F64-9829-86329021F969}"/>
                </a:ext>
              </a:extLst>
            </p:cNvPr>
            <p:cNvSpPr/>
            <p:nvPr/>
          </p:nvSpPr>
          <p:spPr>
            <a:xfrm>
              <a:off x="5340866" y="5259582"/>
              <a:ext cx="322217" cy="294327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1C50CD3E-2ECF-40FC-B61D-84FEA1B334EE}"/>
              </a:ext>
            </a:extLst>
          </p:cNvPr>
          <p:cNvGrpSpPr/>
          <p:nvPr/>
        </p:nvGrpSpPr>
        <p:grpSpPr>
          <a:xfrm rot="1731843">
            <a:off x="4847132" y="5029384"/>
            <a:ext cx="466655" cy="270665"/>
            <a:chOff x="5042263" y="5226907"/>
            <a:chExt cx="620820" cy="327002"/>
          </a:xfrm>
          <a:solidFill>
            <a:srgbClr val="F1FCCE"/>
          </a:solidFill>
        </p:grpSpPr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B7AA9508-1208-42D1-87E9-D56D472206C3}"/>
                </a:ext>
              </a:extLst>
            </p:cNvPr>
            <p:cNvSpPr/>
            <p:nvPr/>
          </p:nvSpPr>
          <p:spPr>
            <a:xfrm>
              <a:off x="5042263" y="5226907"/>
              <a:ext cx="322217" cy="294327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8CF4959D-8965-454B-A5EC-9912FCFD442E}"/>
                </a:ext>
              </a:extLst>
            </p:cNvPr>
            <p:cNvSpPr/>
            <p:nvPr/>
          </p:nvSpPr>
          <p:spPr>
            <a:xfrm>
              <a:off x="5340866" y="5259582"/>
              <a:ext cx="322217" cy="294327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38158249-ACB7-4106-8A1C-9AC66F9F4235}"/>
              </a:ext>
            </a:extLst>
          </p:cNvPr>
          <p:cNvGrpSpPr/>
          <p:nvPr/>
        </p:nvGrpSpPr>
        <p:grpSpPr>
          <a:xfrm rot="20254027">
            <a:off x="5023549" y="5676110"/>
            <a:ext cx="447002" cy="270665"/>
            <a:chOff x="5042263" y="5226907"/>
            <a:chExt cx="620820" cy="327002"/>
          </a:xfrm>
          <a:solidFill>
            <a:srgbClr val="F1FCCE"/>
          </a:solidFill>
        </p:grpSpPr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B1DD91C8-7095-49DE-8694-36008F449327}"/>
                </a:ext>
              </a:extLst>
            </p:cNvPr>
            <p:cNvSpPr/>
            <p:nvPr/>
          </p:nvSpPr>
          <p:spPr>
            <a:xfrm>
              <a:off x="5042263" y="5226907"/>
              <a:ext cx="322217" cy="294327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Ellipse 38">
              <a:extLst>
                <a:ext uri="{FF2B5EF4-FFF2-40B4-BE49-F238E27FC236}">
                  <a16:creationId xmlns:a16="http://schemas.microsoft.com/office/drawing/2014/main" id="{8CBBD591-3F9B-41AF-8E69-BFC835EB1AE6}"/>
                </a:ext>
              </a:extLst>
            </p:cNvPr>
            <p:cNvSpPr/>
            <p:nvPr/>
          </p:nvSpPr>
          <p:spPr>
            <a:xfrm>
              <a:off x="5340866" y="5259582"/>
              <a:ext cx="322217" cy="294327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FE8359EF-AC06-4A78-A1F9-62FC1C926D5B}"/>
              </a:ext>
            </a:extLst>
          </p:cNvPr>
          <p:cNvGrpSpPr/>
          <p:nvPr/>
        </p:nvGrpSpPr>
        <p:grpSpPr>
          <a:xfrm rot="20659529">
            <a:off x="5594328" y="4991899"/>
            <a:ext cx="466552" cy="270665"/>
            <a:chOff x="5042263" y="5226907"/>
            <a:chExt cx="620820" cy="327002"/>
          </a:xfrm>
          <a:solidFill>
            <a:srgbClr val="F1FCCE"/>
          </a:solidFill>
        </p:grpSpPr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9D6A0707-DFE8-4785-8D46-0EEF89CBD3DE}"/>
                </a:ext>
              </a:extLst>
            </p:cNvPr>
            <p:cNvSpPr/>
            <p:nvPr/>
          </p:nvSpPr>
          <p:spPr>
            <a:xfrm>
              <a:off x="5042263" y="5226907"/>
              <a:ext cx="322217" cy="294327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5E03B9F2-26CC-429E-9E4C-8E7ECDAD4B58}"/>
                </a:ext>
              </a:extLst>
            </p:cNvPr>
            <p:cNvSpPr/>
            <p:nvPr/>
          </p:nvSpPr>
          <p:spPr>
            <a:xfrm>
              <a:off x="5340866" y="5259582"/>
              <a:ext cx="322217" cy="294327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A4935F6D-A291-45E4-A699-F4961FF529E5}"/>
              </a:ext>
            </a:extLst>
          </p:cNvPr>
          <p:cNvGrpSpPr/>
          <p:nvPr/>
        </p:nvGrpSpPr>
        <p:grpSpPr>
          <a:xfrm>
            <a:off x="7867179" y="5017888"/>
            <a:ext cx="982845" cy="945876"/>
            <a:chOff x="8944049" y="3307541"/>
            <a:chExt cx="1623710" cy="1552917"/>
          </a:xfrm>
        </p:grpSpPr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C5224E6F-7DA3-4AD7-9C25-03FBEB2B8E25}"/>
                </a:ext>
              </a:extLst>
            </p:cNvPr>
            <p:cNvSpPr/>
            <p:nvPr/>
          </p:nvSpPr>
          <p:spPr>
            <a:xfrm>
              <a:off x="8944049" y="3307543"/>
              <a:ext cx="405200" cy="37882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CE727BDE-7616-4F7F-BC8A-62C1519D24D5}"/>
                </a:ext>
              </a:extLst>
            </p:cNvPr>
            <p:cNvSpPr/>
            <p:nvPr/>
          </p:nvSpPr>
          <p:spPr>
            <a:xfrm>
              <a:off x="9349249" y="3307542"/>
              <a:ext cx="405200" cy="378823"/>
            </a:xfrm>
            <a:prstGeom prst="ellipse">
              <a:avLst/>
            </a:prstGeom>
            <a:solidFill>
              <a:srgbClr val="F1FCCE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E8B3C2B2-E185-4371-8E4B-52FCE6A9C4E4}"/>
                </a:ext>
              </a:extLst>
            </p:cNvPr>
            <p:cNvSpPr/>
            <p:nvPr/>
          </p:nvSpPr>
          <p:spPr>
            <a:xfrm>
              <a:off x="9754449" y="3307541"/>
              <a:ext cx="405200" cy="37882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96E65B3A-EF89-469E-813D-164DBEE1280F}"/>
                </a:ext>
              </a:extLst>
            </p:cNvPr>
            <p:cNvSpPr/>
            <p:nvPr/>
          </p:nvSpPr>
          <p:spPr>
            <a:xfrm>
              <a:off x="10159649" y="3307541"/>
              <a:ext cx="405200" cy="378823"/>
            </a:xfrm>
            <a:prstGeom prst="ellipse">
              <a:avLst/>
            </a:prstGeom>
            <a:solidFill>
              <a:srgbClr val="F1FCCE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09E1B3DA-8BF6-4C4B-973B-E17DDC6EC6CD}"/>
                </a:ext>
              </a:extLst>
            </p:cNvPr>
            <p:cNvSpPr/>
            <p:nvPr/>
          </p:nvSpPr>
          <p:spPr>
            <a:xfrm>
              <a:off x="8946959" y="3686317"/>
              <a:ext cx="405200" cy="378823"/>
            </a:xfrm>
            <a:prstGeom prst="ellipse">
              <a:avLst/>
            </a:prstGeom>
            <a:solidFill>
              <a:srgbClr val="F1FCCE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4474B00D-0BEE-4AC3-ABB2-C205D1CF806F}"/>
                </a:ext>
              </a:extLst>
            </p:cNvPr>
            <p:cNvSpPr/>
            <p:nvPr/>
          </p:nvSpPr>
          <p:spPr>
            <a:xfrm>
              <a:off x="9352159" y="3686316"/>
              <a:ext cx="405200" cy="37882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480BF3F5-1B04-49AC-9C63-6A455539C836}"/>
                </a:ext>
              </a:extLst>
            </p:cNvPr>
            <p:cNvSpPr/>
            <p:nvPr/>
          </p:nvSpPr>
          <p:spPr>
            <a:xfrm>
              <a:off x="9757359" y="3686315"/>
              <a:ext cx="405200" cy="378823"/>
            </a:xfrm>
            <a:prstGeom prst="ellipse">
              <a:avLst/>
            </a:prstGeom>
            <a:solidFill>
              <a:srgbClr val="F1FCCE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8E314C28-6C2F-4FDD-8894-CC2FD5A93AC0}"/>
                </a:ext>
              </a:extLst>
            </p:cNvPr>
            <p:cNvSpPr/>
            <p:nvPr/>
          </p:nvSpPr>
          <p:spPr>
            <a:xfrm>
              <a:off x="10162559" y="3686315"/>
              <a:ext cx="405200" cy="37882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610BC97F-01B7-4B4D-BBBB-B42DE1515875}"/>
                </a:ext>
              </a:extLst>
            </p:cNvPr>
            <p:cNvSpPr/>
            <p:nvPr/>
          </p:nvSpPr>
          <p:spPr>
            <a:xfrm>
              <a:off x="8944049" y="4076116"/>
              <a:ext cx="405200" cy="37882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EAB496F9-B899-4216-84E9-844A2FE37620}"/>
                </a:ext>
              </a:extLst>
            </p:cNvPr>
            <p:cNvSpPr/>
            <p:nvPr/>
          </p:nvSpPr>
          <p:spPr>
            <a:xfrm>
              <a:off x="9349249" y="4083975"/>
              <a:ext cx="405200" cy="378823"/>
            </a:xfrm>
            <a:prstGeom prst="ellipse">
              <a:avLst/>
            </a:prstGeom>
            <a:solidFill>
              <a:srgbClr val="F1FCCE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4" name="Ellipse 53">
              <a:extLst>
                <a:ext uri="{FF2B5EF4-FFF2-40B4-BE49-F238E27FC236}">
                  <a16:creationId xmlns:a16="http://schemas.microsoft.com/office/drawing/2014/main" id="{51C540FF-F401-447D-BC47-23A11E121DE0}"/>
                </a:ext>
              </a:extLst>
            </p:cNvPr>
            <p:cNvSpPr/>
            <p:nvPr/>
          </p:nvSpPr>
          <p:spPr>
            <a:xfrm>
              <a:off x="9754449" y="4076114"/>
              <a:ext cx="405200" cy="37882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A6409019-3BB7-4D74-9629-6E962E348F8B}"/>
                </a:ext>
              </a:extLst>
            </p:cNvPr>
            <p:cNvSpPr/>
            <p:nvPr/>
          </p:nvSpPr>
          <p:spPr>
            <a:xfrm>
              <a:off x="10159649" y="4076114"/>
              <a:ext cx="405200" cy="378823"/>
            </a:xfrm>
            <a:prstGeom prst="ellipse">
              <a:avLst/>
            </a:prstGeom>
            <a:solidFill>
              <a:srgbClr val="F1FCCE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15C26EC8-2D13-4178-918C-02BD550BD5DA}"/>
                </a:ext>
              </a:extLst>
            </p:cNvPr>
            <p:cNvSpPr/>
            <p:nvPr/>
          </p:nvSpPr>
          <p:spPr>
            <a:xfrm>
              <a:off x="8944049" y="4481635"/>
              <a:ext cx="405200" cy="378823"/>
            </a:xfrm>
            <a:prstGeom prst="ellipse">
              <a:avLst/>
            </a:prstGeom>
            <a:solidFill>
              <a:srgbClr val="F1FCCE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48C94FAE-0ED1-4801-97CD-9DBB878FCF6E}"/>
                </a:ext>
              </a:extLst>
            </p:cNvPr>
            <p:cNvSpPr/>
            <p:nvPr/>
          </p:nvSpPr>
          <p:spPr>
            <a:xfrm>
              <a:off x="9349249" y="4481634"/>
              <a:ext cx="405200" cy="37882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Ellipse 57">
              <a:extLst>
                <a:ext uri="{FF2B5EF4-FFF2-40B4-BE49-F238E27FC236}">
                  <a16:creationId xmlns:a16="http://schemas.microsoft.com/office/drawing/2014/main" id="{DB850367-FCC3-40D5-9D7F-BE7708AF602E}"/>
                </a:ext>
              </a:extLst>
            </p:cNvPr>
            <p:cNvSpPr/>
            <p:nvPr/>
          </p:nvSpPr>
          <p:spPr>
            <a:xfrm>
              <a:off x="9754449" y="4481633"/>
              <a:ext cx="405200" cy="378823"/>
            </a:xfrm>
            <a:prstGeom prst="ellipse">
              <a:avLst/>
            </a:prstGeom>
            <a:solidFill>
              <a:srgbClr val="F1FCCE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C66AC082-C352-4560-AAE3-86F6E8356691}"/>
                </a:ext>
              </a:extLst>
            </p:cNvPr>
            <p:cNvSpPr/>
            <p:nvPr/>
          </p:nvSpPr>
          <p:spPr>
            <a:xfrm>
              <a:off x="10159649" y="4481633"/>
              <a:ext cx="405200" cy="37882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60" name="Textfeld 59">
            <a:extLst>
              <a:ext uri="{FF2B5EF4-FFF2-40B4-BE49-F238E27FC236}">
                <a16:creationId xmlns:a16="http://schemas.microsoft.com/office/drawing/2014/main" id="{1C291B2D-32D9-43F0-BDC6-FF6B040E1CC6}"/>
              </a:ext>
            </a:extLst>
          </p:cNvPr>
          <p:cNvSpPr txBox="1"/>
          <p:nvPr/>
        </p:nvSpPr>
        <p:spPr>
          <a:xfrm>
            <a:off x="3260707" y="6193132"/>
            <a:ext cx="1029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Element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B95D271F-1788-43D6-875B-11E08C5D6617}"/>
              </a:ext>
            </a:extLst>
          </p:cNvPr>
          <p:cNvSpPr txBox="1"/>
          <p:nvPr/>
        </p:nvSpPr>
        <p:spPr>
          <a:xfrm>
            <a:off x="5043762" y="6169565"/>
            <a:ext cx="1029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Element</a:t>
            </a: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1EA93F86-6C70-469D-B2F2-57869903BB06}"/>
              </a:ext>
            </a:extLst>
          </p:cNvPr>
          <p:cNvSpPr txBox="1"/>
          <p:nvPr/>
        </p:nvSpPr>
        <p:spPr>
          <a:xfrm>
            <a:off x="7818389" y="6169565"/>
            <a:ext cx="1537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Verbindung</a:t>
            </a: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C0F0E887-0844-4EE4-BEFC-D12D28B95464}"/>
              </a:ext>
            </a:extLst>
          </p:cNvPr>
          <p:cNvSpPr txBox="1"/>
          <p:nvPr/>
        </p:nvSpPr>
        <p:spPr>
          <a:xfrm>
            <a:off x="10510089" y="4255870"/>
            <a:ext cx="1435109" cy="73866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400" i="1" dirty="0"/>
              <a:t>(s) solid = fest</a:t>
            </a:r>
          </a:p>
          <a:p>
            <a:r>
              <a:rPr lang="de-DE" sz="1400" i="1" dirty="0"/>
              <a:t>(l) liquid = flüssig</a:t>
            </a:r>
          </a:p>
          <a:p>
            <a:r>
              <a:rPr lang="de-DE" sz="1400" i="1" dirty="0"/>
              <a:t>(g) gasförmig</a:t>
            </a:r>
          </a:p>
        </p:txBody>
      </p:sp>
    </p:spTree>
    <p:extLst>
      <p:ext uri="{BB962C8B-B14F-4D97-AF65-F5344CB8AC3E}">
        <p14:creationId xmlns:p14="http://schemas.microsoft.com/office/powerpoint/2010/main" val="4162497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1" grpId="0"/>
      <p:bldP spid="62" grpId="0"/>
      <p:bldP spid="6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>
            <a:extLst>
              <a:ext uri="{FF2B5EF4-FFF2-40B4-BE49-F238E27FC236}">
                <a16:creationId xmlns:a16="http://schemas.microsoft.com/office/drawing/2014/main" id="{E91DCEDC-5001-423B-A537-2AC05C97B4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4476" y="2215278"/>
            <a:ext cx="1447304" cy="71279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cs typeface="Arial" panose="020B0604020202020204" pitchFamily="34" charset="0"/>
              </a:rPr>
              <a:t>Aktivierungs-energie</a:t>
            </a:r>
            <a:endParaRPr kumimoji="0" lang="de-DE" altLang="de-DE" sz="2800" b="0" i="1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4000" b="0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3" name="Text Box 9">
            <a:extLst>
              <a:ext uri="{FF2B5EF4-FFF2-40B4-BE49-F238E27FC236}">
                <a16:creationId xmlns:a16="http://schemas.microsoft.com/office/drawing/2014/main" id="{EC802D0A-F858-4151-92B8-826670CCC3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3098" y="2140699"/>
            <a:ext cx="2057400" cy="155757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  <a:tabLst/>
            </a:pPr>
            <a:r>
              <a:rPr kumimoji="0" lang="de-DE" altLang="de-DE" b="1" i="0" u="none" strike="noStrike" cap="none" normalizeH="0" baseline="0" dirty="0">
                <a:ln>
                  <a:noFill/>
                </a:ln>
                <a:effectLst/>
                <a:ea typeface="Times New Roman" panose="02020603050405020304" pitchFamily="18" charset="0"/>
              </a:rPr>
              <a:t>Brom</a:t>
            </a:r>
            <a:endParaRPr kumimoji="0" lang="de-DE" altLang="de-DE" sz="1400" b="0" i="0" u="none" strike="noStrike" cap="none" normalizeH="0" baseline="0" dirty="0">
              <a:ln>
                <a:noFill/>
              </a:ln>
              <a:effectLst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i="1" dirty="0"/>
              <a:t>Rotbraune Flüssigkeit, verdampft leicht, giftig</a:t>
            </a:r>
            <a:endParaRPr kumimoji="0" lang="de-DE" altLang="de-DE" sz="40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5728C0E0-B181-4C34-9C9F-D9F7504BE5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559" y="2140681"/>
            <a:ext cx="1919897" cy="155758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  <a:tabLst/>
            </a:pPr>
            <a:r>
              <a:rPr kumimoji="0" lang="de-DE" altLang="de-DE" b="1" i="0" u="none" strike="noStrike" cap="none" normalizeH="0" baseline="0" dirty="0">
                <a:ln>
                  <a:noFill/>
                </a:ln>
                <a:effectLst/>
                <a:ea typeface="Times New Roman" panose="02020603050405020304" pitchFamily="18" charset="0"/>
              </a:rPr>
              <a:t>Aluminium</a:t>
            </a:r>
            <a:endParaRPr kumimoji="0" lang="de-DE" altLang="de-DE" sz="1400" b="1" i="0" u="none" strike="noStrike" cap="none" normalizeH="0" baseline="0" dirty="0">
              <a:ln>
                <a:noFill/>
              </a:ln>
              <a:effectLst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i="1" dirty="0"/>
              <a:t>silbrig-glänzendes, Metall, biegsam</a:t>
            </a:r>
            <a:endParaRPr kumimoji="0" lang="de-DE" altLang="de-DE" sz="40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" name="Line 4">
            <a:extLst>
              <a:ext uri="{FF2B5EF4-FFF2-40B4-BE49-F238E27FC236}">
                <a16:creationId xmlns:a16="http://schemas.microsoft.com/office/drawing/2014/main" id="{FFD1D539-78CE-4F65-9E66-911FB22DDDA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36943" y="2870664"/>
            <a:ext cx="1982371" cy="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sz="2000"/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4BFAC1C8-ED2F-4197-850D-0D1C3B403E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4133" y="2446881"/>
            <a:ext cx="3959707" cy="98587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  <a:tabLst/>
            </a:pPr>
            <a:r>
              <a:rPr kumimoji="0" lang="de-DE" altLang="de-DE" b="1" i="0" u="none" strike="noStrike" cap="none" normalizeH="0" baseline="0" dirty="0">
                <a:ln>
                  <a:noFill/>
                </a:ln>
                <a:ea typeface="Times New Roman" panose="02020603050405020304" pitchFamily="18" charset="0"/>
              </a:rPr>
              <a:t>Aluminiumbromid</a:t>
            </a:r>
            <a:endParaRPr kumimoji="0" lang="de-DE" altLang="de-DE" sz="1400" b="0" i="0" u="none" strike="noStrike" cap="none" normalizeH="0" baseline="0" dirty="0">
              <a:ln>
                <a:noFill/>
              </a:ln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i="1" dirty="0">
                <a:ea typeface="Times New Roman" panose="02020603050405020304" pitchFamily="18" charset="0"/>
              </a:rPr>
              <a:t>gelber, kristalliner Feststoff</a:t>
            </a:r>
          </a:p>
          <a:p>
            <a:pPr marL="92075"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altLang="de-DE" sz="1400" i="1" dirty="0">
              <a:ea typeface="Times New Roman" panose="02020603050405020304" pitchFamily="18" charset="0"/>
            </a:endParaRP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3489153A-1C6A-41FB-89FD-8109917DCE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9200" y="2939817"/>
            <a:ext cx="2057400" cy="114170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Gemisch leuchtet hell auf, es wird Energie in Form von Licht und Wärme frei</a:t>
            </a:r>
            <a:endParaRPr kumimoji="0" lang="de-DE" altLang="de-D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25A3E86-AF81-463F-964A-6A462B2A491F}"/>
              </a:ext>
            </a:extLst>
          </p:cNvPr>
          <p:cNvSpPr txBox="1"/>
          <p:nvPr/>
        </p:nvSpPr>
        <p:spPr>
          <a:xfrm>
            <a:off x="2561963" y="2562881"/>
            <a:ext cx="3918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+</a:t>
            </a:r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89E02CD6-9C28-4807-B58B-8C8DC8718B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126" y="1474571"/>
            <a:ext cx="148899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Beobachtung</a:t>
            </a:r>
            <a:r>
              <a:rPr kumimoji="0" lang="de-DE" altLang="de-DE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kumimoji="0" lang="de-DE" altLang="de-DE" sz="105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A7608040-78A8-4133-8478-4EDB1C9462EB}"/>
              </a:ext>
            </a:extLst>
          </p:cNvPr>
          <p:cNvSpPr txBox="1"/>
          <p:nvPr/>
        </p:nvSpPr>
        <p:spPr>
          <a:xfrm>
            <a:off x="690126" y="621529"/>
            <a:ext cx="624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Versuch</a:t>
            </a:r>
            <a:r>
              <a:rPr lang="de-DE" dirty="0"/>
              <a:t>: </a:t>
            </a:r>
            <a:r>
              <a:rPr lang="de-DE" b="1" dirty="0"/>
              <a:t>Brom reagiert mit Aluminium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730F86-CEF3-4E5B-A153-430ADDC116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314" y="3964714"/>
            <a:ext cx="104522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Ergebnis:</a:t>
            </a:r>
            <a:endParaRPr kumimoji="0" lang="de-DE" altLang="de-DE" sz="105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84F27474-E6BA-4945-9B48-CB67CCD3FDA0}"/>
              </a:ext>
            </a:extLst>
          </p:cNvPr>
          <p:cNvSpPr txBox="1"/>
          <p:nvPr/>
        </p:nvSpPr>
        <p:spPr>
          <a:xfrm>
            <a:off x="690126" y="4310867"/>
            <a:ext cx="10729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Brom und Aluminium reagieren in einer exothermen Reaktion zu dem salzartigen Stoff Aluminiumbromid.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0D8A5E11-B7AC-447B-8147-63918CCE2DBB}"/>
              </a:ext>
            </a:extLst>
          </p:cNvPr>
          <p:cNvSpPr txBox="1"/>
          <p:nvPr/>
        </p:nvSpPr>
        <p:spPr>
          <a:xfrm>
            <a:off x="2953848" y="4996226"/>
            <a:ext cx="6031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 Al </a:t>
            </a:r>
            <a:r>
              <a:rPr lang="de-DE" sz="1200" dirty="0"/>
              <a:t>(s)</a:t>
            </a:r>
            <a:r>
              <a:rPr lang="de-DE" dirty="0"/>
              <a:t>	+	3 Br</a:t>
            </a:r>
            <a:r>
              <a:rPr lang="de-DE" baseline="-25000" dirty="0"/>
              <a:t>2  </a:t>
            </a:r>
            <a:r>
              <a:rPr lang="de-DE" sz="1200" dirty="0"/>
              <a:t>(l)</a:t>
            </a:r>
            <a:r>
              <a:rPr lang="de-DE" dirty="0"/>
              <a:t>			2 AlBr</a:t>
            </a:r>
            <a:r>
              <a:rPr lang="de-DE" baseline="-25000" dirty="0"/>
              <a:t>3  </a:t>
            </a:r>
            <a:r>
              <a:rPr lang="de-DE" sz="1200" dirty="0"/>
              <a:t>(s)</a:t>
            </a:r>
            <a:r>
              <a:rPr lang="de-DE" dirty="0"/>
              <a:t>	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18A5DA7E-796F-4A13-B95C-3F475CDDCC17}"/>
              </a:ext>
            </a:extLst>
          </p:cNvPr>
          <p:cNvSpPr txBox="1"/>
          <p:nvPr/>
        </p:nvSpPr>
        <p:spPr>
          <a:xfrm>
            <a:off x="841263" y="5005838"/>
            <a:ext cx="1555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RG: </a:t>
            </a: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4D91A360-79FB-4986-89D9-E0264A34C1BA}"/>
              </a:ext>
            </a:extLst>
          </p:cNvPr>
          <p:cNvCxnSpPr/>
          <p:nvPr/>
        </p:nvCxnSpPr>
        <p:spPr>
          <a:xfrm>
            <a:off x="6156960" y="5165916"/>
            <a:ext cx="7089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31BCDE46-5D4D-419D-92EC-343C3FD6AC89}"/>
              </a:ext>
            </a:extLst>
          </p:cNvPr>
          <p:cNvGrpSpPr/>
          <p:nvPr/>
        </p:nvGrpSpPr>
        <p:grpSpPr>
          <a:xfrm>
            <a:off x="2847664" y="5657453"/>
            <a:ext cx="1097210" cy="827125"/>
            <a:chOff x="935443" y="3648531"/>
            <a:chExt cx="1837162" cy="1381215"/>
          </a:xfrm>
          <a:solidFill>
            <a:schemeClr val="bg1">
              <a:lumMod val="75000"/>
            </a:schemeClr>
          </a:solidFill>
        </p:grpSpPr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B5C609E0-E8E6-406D-BD9F-D433CA0856D4}"/>
                </a:ext>
              </a:extLst>
            </p:cNvPr>
            <p:cNvSpPr/>
            <p:nvPr/>
          </p:nvSpPr>
          <p:spPr>
            <a:xfrm>
              <a:off x="935443" y="3648533"/>
              <a:ext cx="405200" cy="378823"/>
            </a:xfrm>
            <a:prstGeom prst="ellipse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F4EDE8CD-49BE-40DF-A23A-696319DB6B15}"/>
                </a:ext>
              </a:extLst>
            </p:cNvPr>
            <p:cNvSpPr/>
            <p:nvPr/>
          </p:nvSpPr>
          <p:spPr>
            <a:xfrm>
              <a:off x="1340643" y="3648532"/>
              <a:ext cx="405200" cy="378823"/>
            </a:xfrm>
            <a:prstGeom prst="ellipse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DA12DB4C-8C68-431B-A183-3CA382FAA529}"/>
                </a:ext>
              </a:extLst>
            </p:cNvPr>
            <p:cNvSpPr/>
            <p:nvPr/>
          </p:nvSpPr>
          <p:spPr>
            <a:xfrm>
              <a:off x="1745843" y="3648531"/>
              <a:ext cx="405200" cy="378823"/>
            </a:xfrm>
            <a:prstGeom prst="ellipse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48AFBA52-FECE-495F-9A2C-9617C3D502B9}"/>
                </a:ext>
              </a:extLst>
            </p:cNvPr>
            <p:cNvSpPr/>
            <p:nvPr/>
          </p:nvSpPr>
          <p:spPr>
            <a:xfrm>
              <a:off x="2151043" y="3648531"/>
              <a:ext cx="405200" cy="378823"/>
            </a:xfrm>
            <a:prstGeom prst="ellipse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BB830764-65D2-4360-8801-6951FCA79466}"/>
                </a:ext>
              </a:extLst>
            </p:cNvPr>
            <p:cNvSpPr/>
            <p:nvPr/>
          </p:nvSpPr>
          <p:spPr>
            <a:xfrm>
              <a:off x="1138043" y="3985267"/>
              <a:ext cx="405200" cy="378823"/>
            </a:xfrm>
            <a:prstGeom prst="ellipse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5DBAF5AC-9013-4F2B-ADFC-F0A8CDB3BEDF}"/>
                </a:ext>
              </a:extLst>
            </p:cNvPr>
            <p:cNvSpPr/>
            <p:nvPr/>
          </p:nvSpPr>
          <p:spPr>
            <a:xfrm>
              <a:off x="1543243" y="3985266"/>
              <a:ext cx="405200" cy="378823"/>
            </a:xfrm>
            <a:prstGeom prst="ellipse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0938199F-D843-43A0-B678-2168AFFBBCED}"/>
                </a:ext>
              </a:extLst>
            </p:cNvPr>
            <p:cNvSpPr/>
            <p:nvPr/>
          </p:nvSpPr>
          <p:spPr>
            <a:xfrm>
              <a:off x="1948443" y="3985265"/>
              <a:ext cx="405200" cy="378823"/>
            </a:xfrm>
            <a:prstGeom prst="ellipse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CD5EB664-8634-4866-9CE1-133CDBA3F82A}"/>
                </a:ext>
              </a:extLst>
            </p:cNvPr>
            <p:cNvSpPr/>
            <p:nvPr/>
          </p:nvSpPr>
          <p:spPr>
            <a:xfrm>
              <a:off x="2353643" y="3985265"/>
              <a:ext cx="405200" cy="378823"/>
            </a:xfrm>
            <a:prstGeom prst="ellipse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49F6DB5E-E7FC-48AB-9581-2D3E8C19B0A8}"/>
                </a:ext>
              </a:extLst>
            </p:cNvPr>
            <p:cNvSpPr/>
            <p:nvPr/>
          </p:nvSpPr>
          <p:spPr>
            <a:xfrm>
              <a:off x="949205" y="4314189"/>
              <a:ext cx="405200" cy="378823"/>
            </a:xfrm>
            <a:prstGeom prst="ellipse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EDF39062-F33D-4AE4-8335-611CFEF26F08}"/>
                </a:ext>
              </a:extLst>
            </p:cNvPr>
            <p:cNvSpPr/>
            <p:nvPr/>
          </p:nvSpPr>
          <p:spPr>
            <a:xfrm>
              <a:off x="1354405" y="4322048"/>
              <a:ext cx="405200" cy="378823"/>
            </a:xfrm>
            <a:prstGeom prst="ellipse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75FD499E-EAF8-4FC9-BFCA-A490C4402770}"/>
                </a:ext>
              </a:extLst>
            </p:cNvPr>
            <p:cNvSpPr/>
            <p:nvPr/>
          </p:nvSpPr>
          <p:spPr>
            <a:xfrm>
              <a:off x="1759605" y="4314187"/>
              <a:ext cx="405200" cy="378823"/>
            </a:xfrm>
            <a:prstGeom prst="ellipse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F42FAABE-C11E-46F1-854F-A4C866DC1EE9}"/>
                </a:ext>
              </a:extLst>
            </p:cNvPr>
            <p:cNvSpPr/>
            <p:nvPr/>
          </p:nvSpPr>
          <p:spPr>
            <a:xfrm>
              <a:off x="2164805" y="4314187"/>
              <a:ext cx="405200" cy="378823"/>
            </a:xfrm>
            <a:prstGeom prst="ellipse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C85E72AC-1F68-445A-A780-700401890FD1}"/>
                </a:ext>
              </a:extLst>
            </p:cNvPr>
            <p:cNvSpPr/>
            <p:nvPr/>
          </p:nvSpPr>
          <p:spPr>
            <a:xfrm>
              <a:off x="1151805" y="4650923"/>
              <a:ext cx="405200" cy="378823"/>
            </a:xfrm>
            <a:prstGeom prst="ellipse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4A58AABB-9861-42D0-8E87-B9E4C0BF7E3B}"/>
                </a:ext>
              </a:extLst>
            </p:cNvPr>
            <p:cNvSpPr/>
            <p:nvPr/>
          </p:nvSpPr>
          <p:spPr>
            <a:xfrm>
              <a:off x="1557005" y="4650922"/>
              <a:ext cx="405200" cy="378823"/>
            </a:xfrm>
            <a:prstGeom prst="ellipse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4A848193-9328-44C5-AF2E-223535585F7D}"/>
                </a:ext>
              </a:extLst>
            </p:cNvPr>
            <p:cNvSpPr/>
            <p:nvPr/>
          </p:nvSpPr>
          <p:spPr>
            <a:xfrm>
              <a:off x="1962205" y="4650921"/>
              <a:ext cx="405200" cy="378823"/>
            </a:xfrm>
            <a:prstGeom prst="ellipse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6F0ADABE-C8BA-4481-889C-AA23E11F9FF4}"/>
                </a:ext>
              </a:extLst>
            </p:cNvPr>
            <p:cNvSpPr/>
            <p:nvPr/>
          </p:nvSpPr>
          <p:spPr>
            <a:xfrm>
              <a:off x="2367405" y="4650921"/>
              <a:ext cx="405200" cy="378823"/>
            </a:xfrm>
            <a:prstGeom prst="ellipse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5A0718C5-11E7-4BEA-99D1-FB3D71FEB3D8}"/>
              </a:ext>
            </a:extLst>
          </p:cNvPr>
          <p:cNvGrpSpPr/>
          <p:nvPr/>
        </p:nvGrpSpPr>
        <p:grpSpPr>
          <a:xfrm>
            <a:off x="7571087" y="5607490"/>
            <a:ext cx="982845" cy="945876"/>
            <a:chOff x="8944049" y="3307541"/>
            <a:chExt cx="1623710" cy="1552917"/>
          </a:xfrm>
        </p:grpSpPr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9D6D4EB1-1870-48E4-8CC3-25100F04898A}"/>
                </a:ext>
              </a:extLst>
            </p:cNvPr>
            <p:cNvSpPr/>
            <p:nvPr/>
          </p:nvSpPr>
          <p:spPr>
            <a:xfrm>
              <a:off x="8944049" y="3307543"/>
              <a:ext cx="405200" cy="378823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32D894CA-83A6-4AA6-A2D3-A3C0C35D1475}"/>
                </a:ext>
              </a:extLst>
            </p:cNvPr>
            <p:cNvSpPr/>
            <p:nvPr/>
          </p:nvSpPr>
          <p:spPr>
            <a:xfrm>
              <a:off x="9349249" y="3307542"/>
              <a:ext cx="405200" cy="37882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Ellipse 38">
              <a:extLst>
                <a:ext uri="{FF2B5EF4-FFF2-40B4-BE49-F238E27FC236}">
                  <a16:creationId xmlns:a16="http://schemas.microsoft.com/office/drawing/2014/main" id="{9486B9DA-1D43-4F82-AB42-5FA0E44F73EC}"/>
                </a:ext>
              </a:extLst>
            </p:cNvPr>
            <p:cNvSpPr/>
            <p:nvPr/>
          </p:nvSpPr>
          <p:spPr>
            <a:xfrm>
              <a:off x="9754449" y="3307541"/>
              <a:ext cx="405200" cy="378823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A169F7E7-63E7-45B6-ACAA-C4C9CABD6504}"/>
                </a:ext>
              </a:extLst>
            </p:cNvPr>
            <p:cNvSpPr/>
            <p:nvPr/>
          </p:nvSpPr>
          <p:spPr>
            <a:xfrm>
              <a:off x="10159649" y="3307541"/>
              <a:ext cx="405200" cy="37882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43E0D213-6747-4A16-AA66-95E26035959A}"/>
                </a:ext>
              </a:extLst>
            </p:cNvPr>
            <p:cNvSpPr/>
            <p:nvPr/>
          </p:nvSpPr>
          <p:spPr>
            <a:xfrm>
              <a:off x="8946959" y="3686317"/>
              <a:ext cx="405200" cy="37882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AA1D1289-9DDB-46E8-852E-F373607C2902}"/>
                </a:ext>
              </a:extLst>
            </p:cNvPr>
            <p:cNvSpPr/>
            <p:nvPr/>
          </p:nvSpPr>
          <p:spPr>
            <a:xfrm>
              <a:off x="9352159" y="3686316"/>
              <a:ext cx="405200" cy="378823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C7DDB252-0CCB-4851-BF20-A3B7D8DBBD92}"/>
                </a:ext>
              </a:extLst>
            </p:cNvPr>
            <p:cNvSpPr/>
            <p:nvPr/>
          </p:nvSpPr>
          <p:spPr>
            <a:xfrm>
              <a:off x="9757359" y="3686315"/>
              <a:ext cx="405200" cy="37882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F4D03B3C-7D02-419B-858F-11E1F6D4A20D}"/>
                </a:ext>
              </a:extLst>
            </p:cNvPr>
            <p:cNvSpPr/>
            <p:nvPr/>
          </p:nvSpPr>
          <p:spPr>
            <a:xfrm>
              <a:off x="10162559" y="3686315"/>
              <a:ext cx="405200" cy="378823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A11A0FF6-B511-4C78-9B4B-51872F2ECAFA}"/>
                </a:ext>
              </a:extLst>
            </p:cNvPr>
            <p:cNvSpPr/>
            <p:nvPr/>
          </p:nvSpPr>
          <p:spPr>
            <a:xfrm>
              <a:off x="8944049" y="4076116"/>
              <a:ext cx="405200" cy="378823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26D40132-386B-4954-A497-F772A1DF0B2E}"/>
                </a:ext>
              </a:extLst>
            </p:cNvPr>
            <p:cNvSpPr/>
            <p:nvPr/>
          </p:nvSpPr>
          <p:spPr>
            <a:xfrm>
              <a:off x="9349249" y="4083975"/>
              <a:ext cx="405200" cy="37882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905046ED-044B-4097-9DE0-DFC908B48E84}"/>
                </a:ext>
              </a:extLst>
            </p:cNvPr>
            <p:cNvSpPr/>
            <p:nvPr/>
          </p:nvSpPr>
          <p:spPr>
            <a:xfrm>
              <a:off x="9754449" y="4076114"/>
              <a:ext cx="405200" cy="378823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F52E1468-DDAF-4E5A-A048-7B8C652019D6}"/>
                </a:ext>
              </a:extLst>
            </p:cNvPr>
            <p:cNvSpPr/>
            <p:nvPr/>
          </p:nvSpPr>
          <p:spPr>
            <a:xfrm>
              <a:off x="10159649" y="4076114"/>
              <a:ext cx="405200" cy="37882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36A0F561-90CC-4B8D-951D-B3A1258E95D2}"/>
                </a:ext>
              </a:extLst>
            </p:cNvPr>
            <p:cNvSpPr/>
            <p:nvPr/>
          </p:nvSpPr>
          <p:spPr>
            <a:xfrm>
              <a:off x="8944049" y="4481635"/>
              <a:ext cx="405200" cy="37882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7ED24764-34B8-4B1C-A572-153BF52C9AD3}"/>
                </a:ext>
              </a:extLst>
            </p:cNvPr>
            <p:cNvSpPr/>
            <p:nvPr/>
          </p:nvSpPr>
          <p:spPr>
            <a:xfrm>
              <a:off x="9349249" y="4481634"/>
              <a:ext cx="405200" cy="378823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CD20C910-C0FD-4063-A2AB-BF6BBBE9626F}"/>
                </a:ext>
              </a:extLst>
            </p:cNvPr>
            <p:cNvSpPr/>
            <p:nvPr/>
          </p:nvSpPr>
          <p:spPr>
            <a:xfrm>
              <a:off x="9754449" y="4481633"/>
              <a:ext cx="405200" cy="37882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1D51CB4F-A4B0-48DF-93B9-BBCC897DB554}"/>
                </a:ext>
              </a:extLst>
            </p:cNvPr>
            <p:cNvSpPr/>
            <p:nvPr/>
          </p:nvSpPr>
          <p:spPr>
            <a:xfrm>
              <a:off x="10159649" y="4481633"/>
              <a:ext cx="405200" cy="378823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74" name="Gruppieren 73">
            <a:extLst>
              <a:ext uri="{FF2B5EF4-FFF2-40B4-BE49-F238E27FC236}">
                <a16:creationId xmlns:a16="http://schemas.microsoft.com/office/drawing/2014/main" id="{2FA40C71-FF71-40EF-B617-3A5CE36C86EF}"/>
              </a:ext>
            </a:extLst>
          </p:cNvPr>
          <p:cNvGrpSpPr/>
          <p:nvPr/>
        </p:nvGrpSpPr>
        <p:grpSpPr>
          <a:xfrm>
            <a:off x="4691371" y="5533156"/>
            <a:ext cx="1258296" cy="1171231"/>
            <a:chOff x="4691371" y="5533156"/>
            <a:chExt cx="1258296" cy="1171231"/>
          </a:xfrm>
        </p:grpSpPr>
        <p:grpSp>
          <p:nvGrpSpPr>
            <p:cNvPr id="33" name="Gruppieren 32">
              <a:extLst>
                <a:ext uri="{FF2B5EF4-FFF2-40B4-BE49-F238E27FC236}">
                  <a16:creationId xmlns:a16="http://schemas.microsoft.com/office/drawing/2014/main" id="{12B618C9-AEB1-4B2D-B1E9-DF9CF0D95819}"/>
                </a:ext>
              </a:extLst>
            </p:cNvPr>
            <p:cNvGrpSpPr/>
            <p:nvPr/>
          </p:nvGrpSpPr>
          <p:grpSpPr>
            <a:xfrm rot="3477884">
              <a:off x="4593376" y="5642920"/>
              <a:ext cx="466655" cy="270665"/>
              <a:chOff x="5042263" y="5226907"/>
              <a:chExt cx="620820" cy="327002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34" name="Ellipse 33">
                <a:extLst>
                  <a:ext uri="{FF2B5EF4-FFF2-40B4-BE49-F238E27FC236}">
                    <a16:creationId xmlns:a16="http://schemas.microsoft.com/office/drawing/2014/main" id="{85C608B3-0211-4DDE-B907-2B1577DA32E4}"/>
                  </a:ext>
                </a:extLst>
              </p:cNvPr>
              <p:cNvSpPr/>
              <p:nvPr/>
            </p:nvSpPr>
            <p:spPr>
              <a:xfrm>
                <a:off x="5042263" y="5226907"/>
                <a:ext cx="322217" cy="294327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5" name="Ellipse 34">
                <a:extLst>
                  <a:ext uri="{FF2B5EF4-FFF2-40B4-BE49-F238E27FC236}">
                    <a16:creationId xmlns:a16="http://schemas.microsoft.com/office/drawing/2014/main" id="{32AB7DB0-8F03-49E7-9668-453145E8A54B}"/>
                  </a:ext>
                </a:extLst>
              </p:cNvPr>
              <p:cNvSpPr/>
              <p:nvPr/>
            </p:nvSpPr>
            <p:spPr>
              <a:xfrm>
                <a:off x="5340866" y="5259582"/>
                <a:ext cx="322217" cy="294327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53" name="Gruppieren 52">
              <a:extLst>
                <a:ext uri="{FF2B5EF4-FFF2-40B4-BE49-F238E27FC236}">
                  <a16:creationId xmlns:a16="http://schemas.microsoft.com/office/drawing/2014/main" id="{2EFBFF1C-00D3-4295-9C33-4186C2E38DCD}"/>
                </a:ext>
              </a:extLst>
            </p:cNvPr>
            <p:cNvGrpSpPr/>
            <p:nvPr/>
          </p:nvGrpSpPr>
          <p:grpSpPr>
            <a:xfrm rot="1731843">
              <a:off x="4974046" y="5753276"/>
              <a:ext cx="466655" cy="270665"/>
              <a:chOff x="5042263" y="5226907"/>
              <a:chExt cx="620820" cy="327002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54" name="Ellipse 53">
                <a:extLst>
                  <a:ext uri="{FF2B5EF4-FFF2-40B4-BE49-F238E27FC236}">
                    <a16:creationId xmlns:a16="http://schemas.microsoft.com/office/drawing/2014/main" id="{E8BF6284-EC45-4744-825F-A4A2E9339A9B}"/>
                  </a:ext>
                </a:extLst>
              </p:cNvPr>
              <p:cNvSpPr/>
              <p:nvPr/>
            </p:nvSpPr>
            <p:spPr>
              <a:xfrm>
                <a:off x="5042263" y="5226907"/>
                <a:ext cx="322217" cy="294327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5" name="Ellipse 54">
                <a:extLst>
                  <a:ext uri="{FF2B5EF4-FFF2-40B4-BE49-F238E27FC236}">
                    <a16:creationId xmlns:a16="http://schemas.microsoft.com/office/drawing/2014/main" id="{3CAC734D-6EEF-4B83-B3A0-FD931DACAF95}"/>
                  </a:ext>
                </a:extLst>
              </p:cNvPr>
              <p:cNvSpPr/>
              <p:nvPr/>
            </p:nvSpPr>
            <p:spPr>
              <a:xfrm>
                <a:off x="5340866" y="5259582"/>
                <a:ext cx="322217" cy="294327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56" name="Gruppieren 55">
              <a:extLst>
                <a:ext uri="{FF2B5EF4-FFF2-40B4-BE49-F238E27FC236}">
                  <a16:creationId xmlns:a16="http://schemas.microsoft.com/office/drawing/2014/main" id="{19B9BB15-8962-4B3B-92AA-216D97DE6C9E}"/>
                </a:ext>
              </a:extLst>
            </p:cNvPr>
            <p:cNvGrpSpPr/>
            <p:nvPr/>
          </p:nvGrpSpPr>
          <p:grpSpPr>
            <a:xfrm rot="185939">
              <a:off x="4723619" y="5988955"/>
              <a:ext cx="466655" cy="270665"/>
              <a:chOff x="5042263" y="5226907"/>
              <a:chExt cx="620820" cy="327002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57" name="Ellipse 56">
                <a:extLst>
                  <a:ext uri="{FF2B5EF4-FFF2-40B4-BE49-F238E27FC236}">
                    <a16:creationId xmlns:a16="http://schemas.microsoft.com/office/drawing/2014/main" id="{F73E5021-BAA3-4927-9147-E7C04492385C}"/>
                  </a:ext>
                </a:extLst>
              </p:cNvPr>
              <p:cNvSpPr/>
              <p:nvPr/>
            </p:nvSpPr>
            <p:spPr>
              <a:xfrm>
                <a:off x="5042263" y="5226907"/>
                <a:ext cx="322217" cy="294327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8" name="Ellipse 57">
                <a:extLst>
                  <a:ext uri="{FF2B5EF4-FFF2-40B4-BE49-F238E27FC236}">
                    <a16:creationId xmlns:a16="http://schemas.microsoft.com/office/drawing/2014/main" id="{4AF99CC0-5AC0-4EE9-BB3E-BC69B6F0550A}"/>
                  </a:ext>
                </a:extLst>
              </p:cNvPr>
              <p:cNvSpPr/>
              <p:nvPr/>
            </p:nvSpPr>
            <p:spPr>
              <a:xfrm>
                <a:off x="5340866" y="5259582"/>
                <a:ext cx="322217" cy="294327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59" name="Gruppieren 58">
              <a:extLst>
                <a:ext uri="{FF2B5EF4-FFF2-40B4-BE49-F238E27FC236}">
                  <a16:creationId xmlns:a16="http://schemas.microsoft.com/office/drawing/2014/main" id="{791D809C-85D2-4786-B5D7-66D59C4E2A31}"/>
                </a:ext>
              </a:extLst>
            </p:cNvPr>
            <p:cNvGrpSpPr/>
            <p:nvPr/>
          </p:nvGrpSpPr>
          <p:grpSpPr>
            <a:xfrm rot="3365106">
              <a:off x="5173704" y="6126777"/>
              <a:ext cx="466655" cy="270665"/>
              <a:chOff x="5042263" y="5226907"/>
              <a:chExt cx="620820" cy="327002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60" name="Ellipse 59">
                <a:extLst>
                  <a:ext uri="{FF2B5EF4-FFF2-40B4-BE49-F238E27FC236}">
                    <a16:creationId xmlns:a16="http://schemas.microsoft.com/office/drawing/2014/main" id="{BFE03175-A10E-4AEB-8427-1F2A688FD653}"/>
                  </a:ext>
                </a:extLst>
              </p:cNvPr>
              <p:cNvSpPr/>
              <p:nvPr/>
            </p:nvSpPr>
            <p:spPr>
              <a:xfrm>
                <a:off x="5042263" y="5226907"/>
                <a:ext cx="322217" cy="294327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1" name="Ellipse 60">
                <a:extLst>
                  <a:ext uri="{FF2B5EF4-FFF2-40B4-BE49-F238E27FC236}">
                    <a16:creationId xmlns:a16="http://schemas.microsoft.com/office/drawing/2014/main" id="{75E6212A-B72F-4959-9324-095C93046527}"/>
                  </a:ext>
                </a:extLst>
              </p:cNvPr>
              <p:cNvSpPr/>
              <p:nvPr/>
            </p:nvSpPr>
            <p:spPr>
              <a:xfrm>
                <a:off x="5340866" y="5259582"/>
                <a:ext cx="322217" cy="294327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62" name="Gruppieren 61">
              <a:extLst>
                <a:ext uri="{FF2B5EF4-FFF2-40B4-BE49-F238E27FC236}">
                  <a16:creationId xmlns:a16="http://schemas.microsoft.com/office/drawing/2014/main" id="{DF982584-301A-429B-B60B-C4EB1669E452}"/>
                </a:ext>
              </a:extLst>
            </p:cNvPr>
            <p:cNvGrpSpPr/>
            <p:nvPr/>
          </p:nvGrpSpPr>
          <p:grpSpPr>
            <a:xfrm rot="594612">
              <a:off x="5438289" y="5977732"/>
              <a:ext cx="466655" cy="270665"/>
              <a:chOff x="5042263" y="5226907"/>
              <a:chExt cx="620820" cy="327002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63" name="Ellipse 62">
                <a:extLst>
                  <a:ext uri="{FF2B5EF4-FFF2-40B4-BE49-F238E27FC236}">
                    <a16:creationId xmlns:a16="http://schemas.microsoft.com/office/drawing/2014/main" id="{A81C03DD-4B50-4972-AF96-4928EF1CEC52}"/>
                  </a:ext>
                </a:extLst>
              </p:cNvPr>
              <p:cNvSpPr/>
              <p:nvPr/>
            </p:nvSpPr>
            <p:spPr>
              <a:xfrm>
                <a:off x="5042263" y="5226907"/>
                <a:ext cx="322217" cy="294327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4" name="Ellipse 63">
                <a:extLst>
                  <a:ext uri="{FF2B5EF4-FFF2-40B4-BE49-F238E27FC236}">
                    <a16:creationId xmlns:a16="http://schemas.microsoft.com/office/drawing/2014/main" id="{5558081A-23CC-4858-BD08-A9EA86BD0E33}"/>
                  </a:ext>
                </a:extLst>
              </p:cNvPr>
              <p:cNvSpPr/>
              <p:nvPr/>
            </p:nvSpPr>
            <p:spPr>
              <a:xfrm>
                <a:off x="5340866" y="5259582"/>
                <a:ext cx="322217" cy="294327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65" name="Gruppieren 64">
              <a:extLst>
                <a:ext uri="{FF2B5EF4-FFF2-40B4-BE49-F238E27FC236}">
                  <a16:creationId xmlns:a16="http://schemas.microsoft.com/office/drawing/2014/main" id="{CA2622A0-EAAA-4807-8948-3070EE49D388}"/>
                </a:ext>
              </a:extLst>
            </p:cNvPr>
            <p:cNvGrpSpPr/>
            <p:nvPr/>
          </p:nvGrpSpPr>
          <p:grpSpPr>
            <a:xfrm rot="4419771">
              <a:off x="5000418" y="6335727"/>
              <a:ext cx="466655" cy="270665"/>
              <a:chOff x="5042263" y="5226907"/>
              <a:chExt cx="620820" cy="327002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66" name="Ellipse 65">
                <a:extLst>
                  <a:ext uri="{FF2B5EF4-FFF2-40B4-BE49-F238E27FC236}">
                    <a16:creationId xmlns:a16="http://schemas.microsoft.com/office/drawing/2014/main" id="{F459B26C-C806-466A-B768-D972B867AE26}"/>
                  </a:ext>
                </a:extLst>
              </p:cNvPr>
              <p:cNvSpPr/>
              <p:nvPr/>
            </p:nvSpPr>
            <p:spPr>
              <a:xfrm>
                <a:off x="5042263" y="5226907"/>
                <a:ext cx="322217" cy="294327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7" name="Ellipse 66">
                <a:extLst>
                  <a:ext uri="{FF2B5EF4-FFF2-40B4-BE49-F238E27FC236}">
                    <a16:creationId xmlns:a16="http://schemas.microsoft.com/office/drawing/2014/main" id="{4D9C2794-A77A-45A6-B2E9-9F0D97ACFBEA}"/>
                  </a:ext>
                </a:extLst>
              </p:cNvPr>
              <p:cNvSpPr/>
              <p:nvPr/>
            </p:nvSpPr>
            <p:spPr>
              <a:xfrm>
                <a:off x="5340866" y="5259582"/>
                <a:ext cx="322217" cy="294327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68" name="Gruppieren 67">
              <a:extLst>
                <a:ext uri="{FF2B5EF4-FFF2-40B4-BE49-F238E27FC236}">
                  <a16:creationId xmlns:a16="http://schemas.microsoft.com/office/drawing/2014/main" id="{7E35A8EF-0272-4405-92B1-53217EE3B99C}"/>
                </a:ext>
              </a:extLst>
            </p:cNvPr>
            <p:cNvGrpSpPr/>
            <p:nvPr/>
          </p:nvGrpSpPr>
          <p:grpSpPr>
            <a:xfrm rot="533395">
              <a:off x="5265813" y="5659398"/>
              <a:ext cx="466655" cy="270665"/>
              <a:chOff x="5042263" y="5226907"/>
              <a:chExt cx="620820" cy="327002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69" name="Ellipse 68">
                <a:extLst>
                  <a:ext uri="{FF2B5EF4-FFF2-40B4-BE49-F238E27FC236}">
                    <a16:creationId xmlns:a16="http://schemas.microsoft.com/office/drawing/2014/main" id="{FA19346F-EC57-4C52-ABEE-A4917071B9E0}"/>
                  </a:ext>
                </a:extLst>
              </p:cNvPr>
              <p:cNvSpPr/>
              <p:nvPr/>
            </p:nvSpPr>
            <p:spPr>
              <a:xfrm>
                <a:off x="5042263" y="5226907"/>
                <a:ext cx="322217" cy="294327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0" name="Ellipse 69">
                <a:extLst>
                  <a:ext uri="{FF2B5EF4-FFF2-40B4-BE49-F238E27FC236}">
                    <a16:creationId xmlns:a16="http://schemas.microsoft.com/office/drawing/2014/main" id="{E5B6A0E5-678D-4CA5-B0D8-007513D753A1}"/>
                  </a:ext>
                </a:extLst>
              </p:cNvPr>
              <p:cNvSpPr/>
              <p:nvPr/>
            </p:nvSpPr>
            <p:spPr>
              <a:xfrm>
                <a:off x="5340866" y="5259582"/>
                <a:ext cx="322217" cy="294327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71" name="Gruppieren 70">
              <a:extLst>
                <a:ext uri="{FF2B5EF4-FFF2-40B4-BE49-F238E27FC236}">
                  <a16:creationId xmlns:a16="http://schemas.microsoft.com/office/drawing/2014/main" id="{23CCE2B8-13F8-4323-B961-BA05EE06D549}"/>
                </a:ext>
              </a:extLst>
            </p:cNvPr>
            <p:cNvGrpSpPr/>
            <p:nvPr/>
          </p:nvGrpSpPr>
          <p:grpSpPr>
            <a:xfrm rot="3477884">
              <a:off x="5581007" y="5631151"/>
              <a:ext cx="466655" cy="270665"/>
              <a:chOff x="5042263" y="5226907"/>
              <a:chExt cx="620820" cy="327002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72" name="Ellipse 71">
                <a:extLst>
                  <a:ext uri="{FF2B5EF4-FFF2-40B4-BE49-F238E27FC236}">
                    <a16:creationId xmlns:a16="http://schemas.microsoft.com/office/drawing/2014/main" id="{3968EBD9-9F80-4F00-893F-D09170B73C5C}"/>
                  </a:ext>
                </a:extLst>
              </p:cNvPr>
              <p:cNvSpPr/>
              <p:nvPr/>
            </p:nvSpPr>
            <p:spPr>
              <a:xfrm>
                <a:off x="5042263" y="5226907"/>
                <a:ext cx="322217" cy="294327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3" name="Ellipse 72">
                <a:extLst>
                  <a:ext uri="{FF2B5EF4-FFF2-40B4-BE49-F238E27FC236}">
                    <a16:creationId xmlns:a16="http://schemas.microsoft.com/office/drawing/2014/main" id="{67FCBCA5-5446-4AC4-9F5D-570D19057B3E}"/>
                  </a:ext>
                </a:extLst>
              </p:cNvPr>
              <p:cNvSpPr/>
              <p:nvPr/>
            </p:nvSpPr>
            <p:spPr>
              <a:xfrm>
                <a:off x="5340866" y="5259582"/>
                <a:ext cx="322217" cy="294327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1673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/>
      <p:bldP spid="11" grpId="0"/>
      <p:bldP spid="12" grpId="0"/>
      <p:bldP spid="13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9FB17A1E-79F7-47B7-8837-B057BFD00B56}"/>
              </a:ext>
            </a:extLst>
          </p:cNvPr>
          <p:cNvSpPr txBox="1"/>
          <p:nvPr/>
        </p:nvSpPr>
        <p:spPr>
          <a:xfrm>
            <a:off x="894080" y="1127760"/>
            <a:ext cx="9834880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de-DE" sz="2400" b="1" dirty="0"/>
              <a:t>Merke</a:t>
            </a:r>
            <a:r>
              <a:rPr lang="de-DE" sz="2400" dirty="0"/>
              <a:t>:</a:t>
            </a:r>
          </a:p>
          <a:p>
            <a:r>
              <a:rPr lang="de-DE" sz="2400" dirty="0"/>
              <a:t>Halogene reagieren mit Metallen zu Metallhalogeniden. Die Metallhalogenide sind Salze.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CF43882-628B-40C8-AC68-26603D7BBE51}"/>
              </a:ext>
            </a:extLst>
          </p:cNvPr>
          <p:cNvSpPr txBox="1"/>
          <p:nvPr/>
        </p:nvSpPr>
        <p:spPr>
          <a:xfrm rot="885118">
            <a:off x="10095871" y="550526"/>
            <a:ext cx="168075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i="1" dirty="0">
                <a:solidFill>
                  <a:schemeClr val="accent1"/>
                </a:solidFill>
              </a:rPr>
              <a:t>Heftaufschrieb!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EAAC937-1448-43A8-9E77-95FA39B4B833}"/>
              </a:ext>
            </a:extLst>
          </p:cNvPr>
          <p:cNvSpPr txBox="1"/>
          <p:nvPr/>
        </p:nvSpPr>
        <p:spPr>
          <a:xfrm>
            <a:off x="1036320" y="2733040"/>
            <a:ext cx="983488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dirty="0"/>
              <a:t>Natrium 	       +	Chlor			Natriumchlor</a:t>
            </a:r>
            <a:r>
              <a:rPr lang="de-DE" b="1" dirty="0"/>
              <a:t>id</a:t>
            </a:r>
          </a:p>
          <a:p>
            <a:pPr>
              <a:spcAft>
                <a:spcPts val="600"/>
              </a:spcAft>
            </a:pPr>
            <a:r>
              <a:rPr lang="de-DE" dirty="0"/>
              <a:t>Aluminium     + 	Brom			Aluminiumbrom</a:t>
            </a:r>
            <a:r>
              <a:rPr lang="de-DE" b="1" dirty="0"/>
              <a:t>id</a:t>
            </a:r>
          </a:p>
          <a:p>
            <a:pPr>
              <a:spcAft>
                <a:spcPts val="600"/>
              </a:spcAft>
            </a:pPr>
            <a:r>
              <a:rPr lang="de-DE" dirty="0"/>
              <a:t>Zink	       +         Iod			Zinkiod</a:t>
            </a:r>
            <a:r>
              <a:rPr lang="de-DE" b="1" dirty="0"/>
              <a:t>id</a:t>
            </a:r>
          </a:p>
          <a:p>
            <a:pPr>
              <a:spcAft>
                <a:spcPts val="600"/>
              </a:spcAft>
            </a:pPr>
            <a:r>
              <a:rPr lang="de-DE" dirty="0"/>
              <a:t>Kalium             +         Fluor			Kaliumfluor</a:t>
            </a:r>
            <a:r>
              <a:rPr lang="de-DE" b="1" dirty="0"/>
              <a:t>id</a:t>
            </a:r>
          </a:p>
          <a:p>
            <a:pPr>
              <a:spcAft>
                <a:spcPts val="600"/>
              </a:spcAft>
            </a:pPr>
            <a:r>
              <a:rPr lang="de-DE" dirty="0"/>
              <a:t>Silber 	       + 	 Brom			Silberbrom</a:t>
            </a:r>
            <a:r>
              <a:rPr lang="de-DE" b="1" dirty="0"/>
              <a:t>id</a:t>
            </a: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320DF610-5E75-47F9-9273-112B83A6EB19}"/>
              </a:ext>
            </a:extLst>
          </p:cNvPr>
          <p:cNvCxnSpPr/>
          <p:nvPr/>
        </p:nvCxnSpPr>
        <p:spPr>
          <a:xfrm>
            <a:off x="4114800" y="2936240"/>
            <a:ext cx="7315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A53AF16E-9BD6-4452-BC44-6D31B5DE3AF7}"/>
              </a:ext>
            </a:extLst>
          </p:cNvPr>
          <p:cNvCxnSpPr/>
          <p:nvPr/>
        </p:nvCxnSpPr>
        <p:spPr>
          <a:xfrm>
            <a:off x="4114800" y="3281680"/>
            <a:ext cx="7315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E274A961-E1CD-4350-956A-3CF6180A4F4C}"/>
              </a:ext>
            </a:extLst>
          </p:cNvPr>
          <p:cNvCxnSpPr/>
          <p:nvPr/>
        </p:nvCxnSpPr>
        <p:spPr>
          <a:xfrm>
            <a:off x="4114800" y="3647440"/>
            <a:ext cx="7315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797ABA59-312F-4772-9BCC-9B4E61622E16}"/>
              </a:ext>
            </a:extLst>
          </p:cNvPr>
          <p:cNvCxnSpPr/>
          <p:nvPr/>
        </p:nvCxnSpPr>
        <p:spPr>
          <a:xfrm>
            <a:off x="4114800" y="3962400"/>
            <a:ext cx="7315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eschweifte Klammer rechts 9">
            <a:extLst>
              <a:ext uri="{FF2B5EF4-FFF2-40B4-BE49-F238E27FC236}">
                <a16:creationId xmlns:a16="http://schemas.microsoft.com/office/drawing/2014/main" id="{D07578FB-35A3-41A2-9873-A97FE11BD6B6}"/>
              </a:ext>
            </a:extLst>
          </p:cNvPr>
          <p:cNvSpPr/>
          <p:nvPr/>
        </p:nvSpPr>
        <p:spPr>
          <a:xfrm rot="5400000">
            <a:off x="6271260" y="4036635"/>
            <a:ext cx="355600" cy="177292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C0E82B5-203B-4854-9672-096FC706033F}"/>
              </a:ext>
            </a:extLst>
          </p:cNvPr>
          <p:cNvSpPr txBox="1"/>
          <p:nvPr/>
        </p:nvSpPr>
        <p:spPr>
          <a:xfrm>
            <a:off x="4295509" y="5242560"/>
            <a:ext cx="5781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Name des Metalls + Name des Halogens + Endung -</a:t>
            </a:r>
            <a:r>
              <a:rPr lang="de-DE" b="1" dirty="0" err="1"/>
              <a:t>id</a:t>
            </a:r>
            <a:endParaRPr lang="de-DE" b="1" dirty="0"/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812E904D-AD77-4045-A974-5F216CCCC3CA}"/>
              </a:ext>
            </a:extLst>
          </p:cNvPr>
          <p:cNvCxnSpPr/>
          <p:nvPr/>
        </p:nvCxnSpPr>
        <p:spPr>
          <a:xfrm>
            <a:off x="4114800" y="4318000"/>
            <a:ext cx="7315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970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10" grpId="0" animBg="1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135B8B8C-2F40-4ACA-99D0-7FC7D2DE6D40}"/>
              </a:ext>
            </a:extLst>
          </p:cNvPr>
          <p:cNvSpPr txBox="1"/>
          <p:nvPr/>
        </p:nvSpPr>
        <p:spPr>
          <a:xfrm>
            <a:off x="1001486" y="413986"/>
            <a:ext cx="8064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u="sng" dirty="0"/>
              <a:t>Salze sind Ionenverbindungen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180D2FDF-FF73-4FB8-9F15-21CA319888E2}"/>
              </a:ext>
            </a:extLst>
          </p:cNvPr>
          <p:cNvSpPr txBox="1"/>
          <p:nvPr/>
        </p:nvSpPr>
        <p:spPr>
          <a:xfrm>
            <a:off x="1001486" y="917266"/>
            <a:ext cx="3535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Bsp. Natriumchlorid (Kochsalz)</a:t>
            </a:r>
          </a:p>
        </p:txBody>
      </p: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0CD9F3FD-885E-44EF-9D08-3DDE210945E4}"/>
              </a:ext>
            </a:extLst>
          </p:cNvPr>
          <p:cNvGrpSpPr/>
          <p:nvPr/>
        </p:nvGrpSpPr>
        <p:grpSpPr>
          <a:xfrm>
            <a:off x="1118038" y="1604501"/>
            <a:ext cx="4586077" cy="1242053"/>
            <a:chOff x="1222540" y="1604501"/>
            <a:chExt cx="3950351" cy="1017777"/>
          </a:xfrm>
        </p:grpSpPr>
        <p:grpSp>
          <p:nvGrpSpPr>
            <p:cNvPr id="3" name="Gruppieren 2">
              <a:extLst>
                <a:ext uri="{FF2B5EF4-FFF2-40B4-BE49-F238E27FC236}">
                  <a16:creationId xmlns:a16="http://schemas.microsoft.com/office/drawing/2014/main" id="{3293482F-2A63-433E-A6AF-48B4FFD80ECB}"/>
                </a:ext>
              </a:extLst>
            </p:cNvPr>
            <p:cNvGrpSpPr/>
            <p:nvPr/>
          </p:nvGrpSpPr>
          <p:grpSpPr>
            <a:xfrm>
              <a:off x="1222540" y="1673797"/>
              <a:ext cx="982845" cy="945876"/>
              <a:chOff x="8944049" y="3307541"/>
              <a:chExt cx="1623710" cy="1552917"/>
            </a:xfrm>
          </p:grpSpPr>
          <p:sp>
            <p:nvSpPr>
              <p:cNvPr id="4" name="Ellipse 3">
                <a:extLst>
                  <a:ext uri="{FF2B5EF4-FFF2-40B4-BE49-F238E27FC236}">
                    <a16:creationId xmlns:a16="http://schemas.microsoft.com/office/drawing/2014/main" id="{FBBEAE98-3507-4A2F-B8B1-AE01AEE81246}"/>
                  </a:ext>
                </a:extLst>
              </p:cNvPr>
              <p:cNvSpPr/>
              <p:nvPr/>
            </p:nvSpPr>
            <p:spPr>
              <a:xfrm>
                <a:off x="8944049" y="3307543"/>
                <a:ext cx="405200" cy="378823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" name="Ellipse 4">
                <a:extLst>
                  <a:ext uri="{FF2B5EF4-FFF2-40B4-BE49-F238E27FC236}">
                    <a16:creationId xmlns:a16="http://schemas.microsoft.com/office/drawing/2014/main" id="{7896258F-30D1-4B52-8CEF-1D1116DA7F68}"/>
                  </a:ext>
                </a:extLst>
              </p:cNvPr>
              <p:cNvSpPr/>
              <p:nvPr/>
            </p:nvSpPr>
            <p:spPr>
              <a:xfrm>
                <a:off x="9349249" y="3307542"/>
                <a:ext cx="405200" cy="378823"/>
              </a:xfrm>
              <a:prstGeom prst="ellipse">
                <a:avLst/>
              </a:prstGeom>
              <a:solidFill>
                <a:srgbClr val="F1FCCE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" name="Ellipse 5">
                <a:extLst>
                  <a:ext uri="{FF2B5EF4-FFF2-40B4-BE49-F238E27FC236}">
                    <a16:creationId xmlns:a16="http://schemas.microsoft.com/office/drawing/2014/main" id="{61478207-FD89-4FE0-94C3-D4D3B1C85C4A}"/>
                  </a:ext>
                </a:extLst>
              </p:cNvPr>
              <p:cNvSpPr/>
              <p:nvPr/>
            </p:nvSpPr>
            <p:spPr>
              <a:xfrm>
                <a:off x="9754449" y="3307541"/>
                <a:ext cx="405200" cy="378823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" name="Ellipse 6">
                <a:extLst>
                  <a:ext uri="{FF2B5EF4-FFF2-40B4-BE49-F238E27FC236}">
                    <a16:creationId xmlns:a16="http://schemas.microsoft.com/office/drawing/2014/main" id="{FA95930E-D472-42A1-9A46-9C92A8A6DC6E}"/>
                  </a:ext>
                </a:extLst>
              </p:cNvPr>
              <p:cNvSpPr/>
              <p:nvPr/>
            </p:nvSpPr>
            <p:spPr>
              <a:xfrm>
                <a:off x="10159649" y="3307541"/>
                <a:ext cx="405200" cy="378823"/>
              </a:xfrm>
              <a:prstGeom prst="ellipse">
                <a:avLst/>
              </a:prstGeom>
              <a:solidFill>
                <a:srgbClr val="F1FCCE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" name="Ellipse 7">
                <a:extLst>
                  <a:ext uri="{FF2B5EF4-FFF2-40B4-BE49-F238E27FC236}">
                    <a16:creationId xmlns:a16="http://schemas.microsoft.com/office/drawing/2014/main" id="{50382AA9-4EF0-4179-9799-1D4A2D8ECA38}"/>
                  </a:ext>
                </a:extLst>
              </p:cNvPr>
              <p:cNvSpPr/>
              <p:nvPr/>
            </p:nvSpPr>
            <p:spPr>
              <a:xfrm>
                <a:off x="8946959" y="3686317"/>
                <a:ext cx="405200" cy="378823"/>
              </a:xfrm>
              <a:prstGeom prst="ellipse">
                <a:avLst/>
              </a:prstGeom>
              <a:solidFill>
                <a:srgbClr val="F1FCCE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" name="Ellipse 8">
                <a:extLst>
                  <a:ext uri="{FF2B5EF4-FFF2-40B4-BE49-F238E27FC236}">
                    <a16:creationId xmlns:a16="http://schemas.microsoft.com/office/drawing/2014/main" id="{1C5798FA-A65A-469F-BA6B-6C444994165D}"/>
                  </a:ext>
                </a:extLst>
              </p:cNvPr>
              <p:cNvSpPr/>
              <p:nvPr/>
            </p:nvSpPr>
            <p:spPr>
              <a:xfrm>
                <a:off x="9352159" y="3686316"/>
                <a:ext cx="405200" cy="378823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" name="Ellipse 9">
                <a:extLst>
                  <a:ext uri="{FF2B5EF4-FFF2-40B4-BE49-F238E27FC236}">
                    <a16:creationId xmlns:a16="http://schemas.microsoft.com/office/drawing/2014/main" id="{29790E5C-48BA-4BFC-B004-D8CF4373CFD2}"/>
                  </a:ext>
                </a:extLst>
              </p:cNvPr>
              <p:cNvSpPr/>
              <p:nvPr/>
            </p:nvSpPr>
            <p:spPr>
              <a:xfrm>
                <a:off x="9757359" y="3686315"/>
                <a:ext cx="405200" cy="378823"/>
              </a:xfrm>
              <a:prstGeom prst="ellipse">
                <a:avLst/>
              </a:prstGeom>
              <a:solidFill>
                <a:srgbClr val="F1FCCE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Ellipse 10">
                <a:extLst>
                  <a:ext uri="{FF2B5EF4-FFF2-40B4-BE49-F238E27FC236}">
                    <a16:creationId xmlns:a16="http://schemas.microsoft.com/office/drawing/2014/main" id="{21D40588-09E2-47FC-9C58-C9AA430F331C}"/>
                  </a:ext>
                </a:extLst>
              </p:cNvPr>
              <p:cNvSpPr/>
              <p:nvPr/>
            </p:nvSpPr>
            <p:spPr>
              <a:xfrm>
                <a:off x="10162559" y="3686315"/>
                <a:ext cx="405200" cy="378823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" name="Ellipse 11">
                <a:extLst>
                  <a:ext uri="{FF2B5EF4-FFF2-40B4-BE49-F238E27FC236}">
                    <a16:creationId xmlns:a16="http://schemas.microsoft.com/office/drawing/2014/main" id="{5C40DBCC-2663-4014-BB20-56ABD4E2B433}"/>
                  </a:ext>
                </a:extLst>
              </p:cNvPr>
              <p:cNvSpPr/>
              <p:nvPr/>
            </p:nvSpPr>
            <p:spPr>
              <a:xfrm>
                <a:off x="8944049" y="4076116"/>
                <a:ext cx="405200" cy="378823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Ellipse 12">
                <a:extLst>
                  <a:ext uri="{FF2B5EF4-FFF2-40B4-BE49-F238E27FC236}">
                    <a16:creationId xmlns:a16="http://schemas.microsoft.com/office/drawing/2014/main" id="{FD8AC12A-1BEB-4FC5-B677-88B87677E272}"/>
                  </a:ext>
                </a:extLst>
              </p:cNvPr>
              <p:cNvSpPr/>
              <p:nvPr/>
            </p:nvSpPr>
            <p:spPr>
              <a:xfrm>
                <a:off x="9349249" y="4083975"/>
                <a:ext cx="405200" cy="378823"/>
              </a:xfrm>
              <a:prstGeom prst="ellipse">
                <a:avLst/>
              </a:prstGeom>
              <a:solidFill>
                <a:srgbClr val="F1FCCE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" name="Ellipse 13">
                <a:extLst>
                  <a:ext uri="{FF2B5EF4-FFF2-40B4-BE49-F238E27FC236}">
                    <a16:creationId xmlns:a16="http://schemas.microsoft.com/office/drawing/2014/main" id="{95077479-1D8D-401C-8CB0-6E3FBA39B525}"/>
                  </a:ext>
                </a:extLst>
              </p:cNvPr>
              <p:cNvSpPr/>
              <p:nvPr/>
            </p:nvSpPr>
            <p:spPr>
              <a:xfrm>
                <a:off x="9754449" y="4076114"/>
                <a:ext cx="405200" cy="378823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5" name="Ellipse 14">
                <a:extLst>
                  <a:ext uri="{FF2B5EF4-FFF2-40B4-BE49-F238E27FC236}">
                    <a16:creationId xmlns:a16="http://schemas.microsoft.com/office/drawing/2014/main" id="{BE132400-278E-450C-9C74-80F5A26CE425}"/>
                  </a:ext>
                </a:extLst>
              </p:cNvPr>
              <p:cNvSpPr/>
              <p:nvPr/>
            </p:nvSpPr>
            <p:spPr>
              <a:xfrm>
                <a:off x="10159649" y="4076114"/>
                <a:ext cx="405200" cy="378823"/>
              </a:xfrm>
              <a:prstGeom prst="ellipse">
                <a:avLst/>
              </a:prstGeom>
              <a:solidFill>
                <a:srgbClr val="F1FCCE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" name="Ellipse 15">
                <a:extLst>
                  <a:ext uri="{FF2B5EF4-FFF2-40B4-BE49-F238E27FC236}">
                    <a16:creationId xmlns:a16="http://schemas.microsoft.com/office/drawing/2014/main" id="{67075059-F850-4A8D-A802-4CEC7DB21E24}"/>
                  </a:ext>
                </a:extLst>
              </p:cNvPr>
              <p:cNvSpPr/>
              <p:nvPr/>
            </p:nvSpPr>
            <p:spPr>
              <a:xfrm>
                <a:off x="8944049" y="4481635"/>
                <a:ext cx="405200" cy="378823"/>
              </a:xfrm>
              <a:prstGeom prst="ellipse">
                <a:avLst/>
              </a:prstGeom>
              <a:solidFill>
                <a:srgbClr val="F1FCCE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" name="Ellipse 16">
                <a:extLst>
                  <a:ext uri="{FF2B5EF4-FFF2-40B4-BE49-F238E27FC236}">
                    <a16:creationId xmlns:a16="http://schemas.microsoft.com/office/drawing/2014/main" id="{2F33D927-C6DD-4F57-AB07-BCC055CD806C}"/>
                  </a:ext>
                </a:extLst>
              </p:cNvPr>
              <p:cNvSpPr/>
              <p:nvPr/>
            </p:nvSpPr>
            <p:spPr>
              <a:xfrm>
                <a:off x="9349249" y="4481634"/>
                <a:ext cx="405200" cy="378823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" name="Ellipse 17">
                <a:extLst>
                  <a:ext uri="{FF2B5EF4-FFF2-40B4-BE49-F238E27FC236}">
                    <a16:creationId xmlns:a16="http://schemas.microsoft.com/office/drawing/2014/main" id="{07DFC57E-E372-481E-A76B-3846F8646CCA}"/>
                  </a:ext>
                </a:extLst>
              </p:cNvPr>
              <p:cNvSpPr/>
              <p:nvPr/>
            </p:nvSpPr>
            <p:spPr>
              <a:xfrm>
                <a:off x="9754449" y="4481633"/>
                <a:ext cx="405200" cy="378823"/>
              </a:xfrm>
              <a:prstGeom prst="ellipse">
                <a:avLst/>
              </a:prstGeom>
              <a:solidFill>
                <a:srgbClr val="F1FCCE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" name="Ellipse 18">
                <a:extLst>
                  <a:ext uri="{FF2B5EF4-FFF2-40B4-BE49-F238E27FC236}">
                    <a16:creationId xmlns:a16="http://schemas.microsoft.com/office/drawing/2014/main" id="{D16E14FB-E8CA-4DFF-9A7C-1274A6C3A135}"/>
                  </a:ext>
                </a:extLst>
              </p:cNvPr>
              <p:cNvSpPr/>
              <p:nvPr/>
            </p:nvSpPr>
            <p:spPr>
              <a:xfrm>
                <a:off x="10159649" y="4481633"/>
                <a:ext cx="405200" cy="378823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454A3F7B-D1BF-4AEC-AE9E-4DF9EF03F642}"/>
                </a:ext>
              </a:extLst>
            </p:cNvPr>
            <p:cNvCxnSpPr/>
            <p:nvPr/>
          </p:nvCxnSpPr>
          <p:spPr>
            <a:xfrm>
              <a:off x="2080988" y="1789167"/>
              <a:ext cx="59254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Gerader Verbinder 23">
              <a:extLst>
                <a:ext uri="{FF2B5EF4-FFF2-40B4-BE49-F238E27FC236}">
                  <a16:creationId xmlns:a16="http://schemas.microsoft.com/office/drawing/2014/main" id="{0C288AEA-A946-4D88-8162-A9FA80E96660}"/>
                </a:ext>
              </a:extLst>
            </p:cNvPr>
            <p:cNvCxnSpPr/>
            <p:nvPr/>
          </p:nvCxnSpPr>
          <p:spPr>
            <a:xfrm>
              <a:off x="2080988" y="2504302"/>
              <a:ext cx="59254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DC1C1C1D-17B3-4D45-9D6F-8D382A4A205B}"/>
                </a:ext>
              </a:extLst>
            </p:cNvPr>
            <p:cNvSpPr txBox="1"/>
            <p:nvPr/>
          </p:nvSpPr>
          <p:spPr>
            <a:xfrm>
              <a:off x="2769326" y="1604501"/>
              <a:ext cx="21945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Chlor-Anionen (Cl</a:t>
              </a:r>
              <a:r>
                <a:rPr lang="de-DE" sz="2400" b="1" baseline="30000" dirty="0"/>
                <a:t>-</a:t>
              </a:r>
              <a:r>
                <a:rPr lang="de-DE" dirty="0"/>
                <a:t>)</a:t>
              </a:r>
            </a:p>
          </p:txBody>
        </p: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B75822F7-8A1F-4477-AD15-9F74ACC941E0}"/>
                </a:ext>
              </a:extLst>
            </p:cNvPr>
            <p:cNvSpPr txBox="1"/>
            <p:nvPr/>
          </p:nvSpPr>
          <p:spPr>
            <a:xfrm>
              <a:off x="2769325" y="2319636"/>
              <a:ext cx="2403566" cy="3026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Natrium-Kationen (Na</a:t>
              </a:r>
              <a:r>
                <a:rPr lang="de-DE" sz="2400" b="1" baseline="30000" dirty="0"/>
                <a:t>+</a:t>
              </a:r>
              <a:r>
                <a:rPr lang="de-DE" dirty="0"/>
                <a:t>)</a:t>
              </a:r>
            </a:p>
          </p:txBody>
        </p:sp>
      </p:grpSp>
      <p:sp>
        <p:nvSpPr>
          <p:cNvPr id="27" name="Textfeld 26">
            <a:extLst>
              <a:ext uri="{FF2B5EF4-FFF2-40B4-BE49-F238E27FC236}">
                <a16:creationId xmlns:a16="http://schemas.microsoft.com/office/drawing/2014/main" id="{D8514C8A-FB4C-4F49-8930-1A769A1F63A2}"/>
              </a:ext>
            </a:extLst>
          </p:cNvPr>
          <p:cNvSpPr txBox="1"/>
          <p:nvPr/>
        </p:nvSpPr>
        <p:spPr>
          <a:xfrm>
            <a:off x="1024510" y="3399314"/>
            <a:ext cx="10142980" cy="19389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de-DE" sz="2000" b="1" dirty="0"/>
              <a:t>Merke</a:t>
            </a:r>
            <a:r>
              <a:rPr lang="de-DE" sz="2000" dirty="0"/>
              <a:t>: </a:t>
            </a:r>
          </a:p>
          <a:p>
            <a:r>
              <a:rPr lang="de-DE" sz="2000" dirty="0"/>
              <a:t>In einem Salzkristall sind </a:t>
            </a:r>
            <a:r>
              <a:rPr lang="de-DE" sz="2000" b="1" u="sng" dirty="0"/>
              <a:t>Metall-Kationen</a:t>
            </a:r>
            <a:r>
              <a:rPr lang="de-DE" sz="2000" dirty="0"/>
              <a:t> und </a:t>
            </a:r>
            <a:r>
              <a:rPr lang="de-DE" sz="2000" b="1" u="sng" dirty="0"/>
              <a:t>Nichtmetall-Anionen</a:t>
            </a:r>
            <a:r>
              <a:rPr lang="de-DE" sz="2000" dirty="0"/>
              <a:t> in einem regelmäßigen Gitter angeordnet (</a:t>
            </a:r>
            <a:r>
              <a:rPr lang="de-DE" sz="2000" b="1" u="sng" dirty="0"/>
              <a:t>Ionengitter</a:t>
            </a:r>
            <a:r>
              <a:rPr lang="de-DE" sz="2000" dirty="0"/>
              <a:t>). Die positive und negative Ladung gleicht sich aus, daher sind Salze insgesamt elektrisch neutral. </a:t>
            </a:r>
          </a:p>
          <a:p>
            <a:r>
              <a:rPr lang="de-DE" sz="2000" dirty="0"/>
              <a:t>Die Ionen ziehen sich aufgrund ihrer entgegengesetzten Ladung stark an. Diese Bindung bezeichnet man als </a:t>
            </a:r>
            <a:r>
              <a:rPr lang="de-DE" sz="2000" b="1" u="sng" dirty="0"/>
              <a:t>Ionenbindung</a:t>
            </a:r>
            <a:r>
              <a:rPr lang="de-DE" sz="2000" dirty="0"/>
              <a:t>.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5A298093-D683-4DEA-AFC3-B26D8BB342EA}"/>
              </a:ext>
            </a:extLst>
          </p:cNvPr>
          <p:cNvSpPr txBox="1"/>
          <p:nvPr/>
        </p:nvSpPr>
        <p:spPr>
          <a:xfrm rot="885118">
            <a:off x="10141187" y="479815"/>
            <a:ext cx="168075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i="1" dirty="0">
                <a:solidFill>
                  <a:schemeClr val="accent1"/>
                </a:solidFill>
              </a:rPr>
              <a:t>Heftaufschrieb!</a:t>
            </a:r>
          </a:p>
        </p:txBody>
      </p:sp>
    </p:spTree>
    <p:extLst>
      <p:ext uri="{BB962C8B-B14F-4D97-AF65-F5344CB8AC3E}">
        <p14:creationId xmlns:p14="http://schemas.microsoft.com/office/powerpoint/2010/main" val="975483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e 15">
            <a:extLst>
              <a:ext uri="{FF2B5EF4-FFF2-40B4-BE49-F238E27FC236}">
                <a16:creationId xmlns:a16="http://schemas.microsoft.com/office/drawing/2014/main" id="{C3AD5D56-17E6-4667-97D1-7861DAE6FD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4511230"/>
              </p:ext>
            </p:extLst>
          </p:nvPr>
        </p:nvGraphicFramePr>
        <p:xfrm>
          <a:off x="635725" y="1034142"/>
          <a:ext cx="10249990" cy="47897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1807">
                  <a:extLst>
                    <a:ext uri="{9D8B030D-6E8A-4147-A177-3AD203B41FA5}">
                      <a16:colId xmlns:a16="http://schemas.microsoft.com/office/drawing/2014/main" val="1452390294"/>
                    </a:ext>
                  </a:extLst>
                </a:gridCol>
                <a:gridCol w="6688183">
                  <a:extLst>
                    <a:ext uri="{9D8B030D-6E8A-4147-A177-3AD203B41FA5}">
                      <a16:colId xmlns:a16="http://schemas.microsoft.com/office/drawing/2014/main" val="1588943094"/>
                    </a:ext>
                  </a:extLst>
                </a:gridCol>
              </a:tblGrid>
              <a:tr h="582881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solidFill>
                            <a:schemeClr val="tx1"/>
                          </a:solidFill>
                        </a:rPr>
                        <a:t>Stoffeigenschaft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solidFill>
                            <a:schemeClr val="tx1"/>
                          </a:solidFill>
                        </a:rPr>
                        <a:t>Erklärung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4453152"/>
                  </a:ext>
                </a:extLst>
              </a:tr>
              <a:tr h="605246">
                <a:tc>
                  <a:txBody>
                    <a:bodyPr/>
                    <a:lstStyle/>
                    <a:p>
                      <a:r>
                        <a:rPr lang="de-DE" sz="1600" dirty="0">
                          <a:solidFill>
                            <a:schemeClr val="tx1"/>
                          </a:solidFill>
                        </a:rPr>
                        <a:t>Bilden Kristalle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>
                          <a:solidFill>
                            <a:schemeClr val="tx1"/>
                          </a:solidFill>
                        </a:rPr>
                        <a:t>Das Ionengitter hat eine regelmäßige Gitterstruktur.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9056128"/>
                  </a:ext>
                </a:extLst>
              </a:tr>
              <a:tr h="605246">
                <a:tc>
                  <a:txBody>
                    <a:bodyPr/>
                    <a:lstStyle/>
                    <a:p>
                      <a:r>
                        <a:rPr lang="de-DE" sz="1600" dirty="0">
                          <a:solidFill>
                            <a:schemeClr val="tx1"/>
                          </a:solidFill>
                        </a:rPr>
                        <a:t>Sehr hart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>
                          <a:solidFill>
                            <a:schemeClr val="tx1"/>
                          </a:solidFill>
                        </a:rPr>
                        <a:t>Die Ionen im Ionengitter ziehen sich stark an.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5147979"/>
                  </a:ext>
                </a:extLst>
              </a:tr>
              <a:tr h="936171">
                <a:tc>
                  <a:txBody>
                    <a:bodyPr/>
                    <a:lstStyle/>
                    <a:p>
                      <a:r>
                        <a:rPr lang="de-DE" sz="1600" dirty="0">
                          <a:solidFill>
                            <a:schemeClr val="tx1"/>
                          </a:solidFill>
                        </a:rPr>
                        <a:t>Spröde (Kristalle zerbrechen bei </a:t>
                      </a:r>
                      <a:r>
                        <a:rPr lang="de-DE" sz="1600" dirty="0" err="1">
                          <a:solidFill>
                            <a:schemeClr val="tx1"/>
                          </a:solidFill>
                        </a:rPr>
                        <a:t>mechan</a:t>
                      </a:r>
                      <a:r>
                        <a:rPr lang="de-DE" sz="1600" dirty="0">
                          <a:solidFill>
                            <a:schemeClr val="tx1"/>
                          </a:solidFill>
                        </a:rPr>
                        <a:t>. Einwirkung durch einen Schlag)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>
                          <a:solidFill>
                            <a:schemeClr val="tx1"/>
                          </a:solidFill>
                        </a:rPr>
                        <a:t>Die Ionenschichten verschieben sich gegeneinander. Dabei gelangen gleichartig geladene Ionen nebeneinander und stoßen sich voneinander ab.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9618642"/>
                  </a:ext>
                </a:extLst>
              </a:tr>
              <a:tr h="888275">
                <a:tc>
                  <a:txBody>
                    <a:bodyPr/>
                    <a:lstStyle/>
                    <a:p>
                      <a:r>
                        <a:rPr lang="de-DE" sz="1600" dirty="0">
                          <a:solidFill>
                            <a:schemeClr val="tx1"/>
                          </a:solidFill>
                        </a:rPr>
                        <a:t>Hohe Schmelz- und Siedetemperaturen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>
                          <a:solidFill>
                            <a:schemeClr val="tx1"/>
                          </a:solidFill>
                        </a:rPr>
                        <a:t>Durch die starken Ionenbindungen muss viel Wärmeenergie aufgebracht werden, um die Ionen voneinander zu lösen.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0062562"/>
                  </a:ext>
                </a:extLst>
              </a:tr>
              <a:tr h="1171896">
                <a:tc>
                  <a:txBody>
                    <a:bodyPr/>
                    <a:lstStyle/>
                    <a:p>
                      <a:r>
                        <a:rPr lang="de-DE" sz="1600" dirty="0">
                          <a:solidFill>
                            <a:schemeClr val="tx1"/>
                          </a:solidFill>
                        </a:rPr>
                        <a:t>Elektrische Leitfähigkeit nicht im festen, sondern nur im gelösten oder geschmolzenen Zustand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>
                          <a:solidFill>
                            <a:schemeClr val="tx1"/>
                          </a:solidFill>
                        </a:rPr>
                        <a:t>Die starre Gitterstruktur verhindert, dass sich die Ionen bewegen können. Im flüssigen oder gelösten Zustand können sich die einzelnen Ionen bewegen und so elektrische Ladung transportieren.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7866981"/>
                  </a:ext>
                </a:extLst>
              </a:tr>
            </a:tbl>
          </a:graphicData>
        </a:graphic>
      </p:graphicFrame>
      <p:sp>
        <p:nvSpPr>
          <p:cNvPr id="3" name="Textfeld 2">
            <a:extLst>
              <a:ext uri="{FF2B5EF4-FFF2-40B4-BE49-F238E27FC236}">
                <a16:creationId xmlns:a16="http://schemas.microsoft.com/office/drawing/2014/main" id="{017046A5-55EC-4412-AE43-D6A09E67C64B}"/>
              </a:ext>
            </a:extLst>
          </p:cNvPr>
          <p:cNvSpPr txBox="1"/>
          <p:nvPr/>
        </p:nvSpPr>
        <p:spPr>
          <a:xfrm>
            <a:off x="635725" y="357051"/>
            <a:ext cx="8438606" cy="383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u="sng" dirty="0"/>
              <a:t>Typische Stoffeigenschaften von Salzen:</a:t>
            </a:r>
          </a:p>
        </p:txBody>
      </p:sp>
    </p:spTree>
    <p:extLst>
      <p:ext uri="{BB962C8B-B14F-4D97-AF65-F5344CB8AC3E}">
        <p14:creationId xmlns:p14="http://schemas.microsoft.com/office/powerpoint/2010/main" val="2319009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EA094060-6313-4A7D-BB2C-A627AF573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866" y="634515"/>
            <a:ext cx="1208074" cy="920691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BD9B159A-4E11-4C85-AF80-42A5D3E221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977" y="1755187"/>
            <a:ext cx="1276963" cy="93045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740E15E5-08CB-4D7C-BDD5-1AD64A8041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923" y="2788061"/>
            <a:ext cx="1096363" cy="898881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E6B7B25B-4857-4C84-A4D5-700A231AD7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361" y="3841874"/>
            <a:ext cx="1488852" cy="975649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7C618666-82D0-49BD-A57C-D5DBA4127285}"/>
              </a:ext>
            </a:extLst>
          </p:cNvPr>
          <p:cNvSpPr txBox="1"/>
          <p:nvPr/>
        </p:nvSpPr>
        <p:spPr>
          <a:xfrm>
            <a:off x="1818158" y="1005841"/>
            <a:ext cx="1827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Natriumchlorid: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CA2CF06-AD8B-4B02-9855-D9F1FF15833B}"/>
              </a:ext>
            </a:extLst>
          </p:cNvPr>
          <p:cNvSpPr txBox="1"/>
          <p:nvPr/>
        </p:nvSpPr>
        <p:spPr>
          <a:xfrm>
            <a:off x="1839612" y="1967064"/>
            <a:ext cx="1144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Bleisulfid: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FBA22B61-C397-47D4-9C2E-6D6567951D52}"/>
              </a:ext>
            </a:extLst>
          </p:cNvPr>
          <p:cNvSpPr txBox="1"/>
          <p:nvPr/>
        </p:nvSpPr>
        <p:spPr>
          <a:xfrm>
            <a:off x="1839612" y="2972583"/>
            <a:ext cx="1265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Eisensulfid: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8F1D9B61-3312-402C-8A00-EFF2A09A0FDD}"/>
              </a:ext>
            </a:extLst>
          </p:cNvPr>
          <p:cNvSpPr txBox="1"/>
          <p:nvPr/>
        </p:nvSpPr>
        <p:spPr>
          <a:xfrm>
            <a:off x="1812831" y="3975424"/>
            <a:ext cx="1627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Calciumfluorid: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70A9E728-74C8-4777-A6C8-4499CEDEE9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3370" y="4907223"/>
            <a:ext cx="1414834" cy="941952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D3D3DB45-0961-4006-8BFA-2275E9173747}"/>
              </a:ext>
            </a:extLst>
          </p:cNvPr>
          <p:cNvSpPr txBox="1"/>
          <p:nvPr/>
        </p:nvSpPr>
        <p:spPr>
          <a:xfrm>
            <a:off x="1812830" y="5108950"/>
            <a:ext cx="1171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Eisenoxid: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8C0C1575-0F81-47AF-B15F-7FFD961D6AD9}"/>
              </a:ext>
            </a:extLst>
          </p:cNvPr>
          <p:cNvSpPr txBox="1"/>
          <p:nvPr/>
        </p:nvSpPr>
        <p:spPr>
          <a:xfrm>
            <a:off x="3832872" y="1005841"/>
            <a:ext cx="1985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Natrium-Kationen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3D28F9AC-C5B4-4722-86B0-8FA1C77FF0BE}"/>
              </a:ext>
            </a:extLst>
          </p:cNvPr>
          <p:cNvSpPr txBox="1"/>
          <p:nvPr/>
        </p:nvSpPr>
        <p:spPr>
          <a:xfrm>
            <a:off x="6006044" y="1005841"/>
            <a:ext cx="1985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Chlor-Anionen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C093B6D3-68E3-4FBB-8D99-B8FCCEB5AE4F}"/>
              </a:ext>
            </a:extLst>
          </p:cNvPr>
          <p:cNvSpPr txBox="1"/>
          <p:nvPr/>
        </p:nvSpPr>
        <p:spPr>
          <a:xfrm>
            <a:off x="3832872" y="1967064"/>
            <a:ext cx="1985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Blei-Kationen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3676D37-0AD5-4150-A917-F04F21074202}"/>
              </a:ext>
            </a:extLst>
          </p:cNvPr>
          <p:cNvSpPr txBox="1"/>
          <p:nvPr/>
        </p:nvSpPr>
        <p:spPr>
          <a:xfrm>
            <a:off x="3832872" y="2981713"/>
            <a:ext cx="1985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Eisen-Kationen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D9350C7B-B38C-4FF1-9E1A-829DB1AB24BA}"/>
              </a:ext>
            </a:extLst>
          </p:cNvPr>
          <p:cNvSpPr txBox="1"/>
          <p:nvPr/>
        </p:nvSpPr>
        <p:spPr>
          <a:xfrm>
            <a:off x="3832872" y="3984887"/>
            <a:ext cx="1985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Calcium-Kationen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14A371E0-3BFC-4DD1-BE44-397149F2E817}"/>
              </a:ext>
            </a:extLst>
          </p:cNvPr>
          <p:cNvSpPr txBox="1"/>
          <p:nvPr/>
        </p:nvSpPr>
        <p:spPr>
          <a:xfrm>
            <a:off x="3832872" y="5108950"/>
            <a:ext cx="1985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Eisen-Kationen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C2C56954-3FD1-4C98-B3DE-50A99434C753}"/>
              </a:ext>
            </a:extLst>
          </p:cNvPr>
          <p:cNvSpPr txBox="1"/>
          <p:nvPr/>
        </p:nvSpPr>
        <p:spPr>
          <a:xfrm>
            <a:off x="6006044" y="1967064"/>
            <a:ext cx="1985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Schwefel-Anionen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8004BF80-9D72-4DFE-AC7D-124CEA2B8164}"/>
              </a:ext>
            </a:extLst>
          </p:cNvPr>
          <p:cNvSpPr txBox="1"/>
          <p:nvPr/>
        </p:nvSpPr>
        <p:spPr>
          <a:xfrm>
            <a:off x="6006044" y="2981713"/>
            <a:ext cx="1985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Schwefel-Anionen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4CF0E755-6F6C-4362-BFC9-3DE0E18DFD86}"/>
              </a:ext>
            </a:extLst>
          </p:cNvPr>
          <p:cNvSpPr txBox="1"/>
          <p:nvPr/>
        </p:nvSpPr>
        <p:spPr>
          <a:xfrm>
            <a:off x="6006044" y="3975424"/>
            <a:ext cx="1985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Fluor-Anionen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21692BBF-50F2-4E47-89AB-A2A2EE722489}"/>
              </a:ext>
            </a:extLst>
          </p:cNvPr>
          <p:cNvSpPr txBox="1"/>
          <p:nvPr/>
        </p:nvSpPr>
        <p:spPr>
          <a:xfrm>
            <a:off x="6006044" y="5108950"/>
            <a:ext cx="1985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Sauerstoff-Anionen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28FA5DEA-4CF1-4B0A-87F2-1B2A5BC99368}"/>
              </a:ext>
            </a:extLst>
          </p:cNvPr>
          <p:cNvSpPr txBox="1"/>
          <p:nvPr/>
        </p:nvSpPr>
        <p:spPr>
          <a:xfrm>
            <a:off x="392866" y="108762"/>
            <a:ext cx="8438606" cy="383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u="sng" dirty="0"/>
              <a:t>Zusammensetzung von Mineralen:</a:t>
            </a:r>
          </a:p>
        </p:txBody>
      </p:sp>
      <p:sp>
        <p:nvSpPr>
          <p:cNvPr id="29" name="Geschweifte Klammer rechts 28">
            <a:extLst>
              <a:ext uri="{FF2B5EF4-FFF2-40B4-BE49-F238E27FC236}">
                <a16:creationId xmlns:a16="http://schemas.microsoft.com/office/drawing/2014/main" id="{6C48A9C8-8D24-46FB-94B3-C64187BD1ECE}"/>
              </a:ext>
            </a:extLst>
          </p:cNvPr>
          <p:cNvSpPr/>
          <p:nvPr/>
        </p:nvSpPr>
        <p:spPr>
          <a:xfrm rot="5400000">
            <a:off x="4443417" y="4940174"/>
            <a:ext cx="391885" cy="1612975"/>
          </a:xfrm>
          <a:prstGeom prst="rightBrace">
            <a:avLst>
              <a:gd name="adj1" fmla="val 30555"/>
              <a:gd name="adj2" fmla="val 4832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Geschweifte Klammer rechts 29">
            <a:extLst>
              <a:ext uri="{FF2B5EF4-FFF2-40B4-BE49-F238E27FC236}">
                <a16:creationId xmlns:a16="http://schemas.microsoft.com/office/drawing/2014/main" id="{50FBCCE4-290C-486A-A014-E9A7AA41CCED}"/>
              </a:ext>
            </a:extLst>
          </p:cNvPr>
          <p:cNvSpPr/>
          <p:nvPr/>
        </p:nvSpPr>
        <p:spPr>
          <a:xfrm rot="5400000">
            <a:off x="6715254" y="4941743"/>
            <a:ext cx="391885" cy="1612975"/>
          </a:xfrm>
          <a:prstGeom prst="rightBrace">
            <a:avLst>
              <a:gd name="adj1" fmla="val 30555"/>
              <a:gd name="adj2" fmla="val 48325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E6352721-D5D6-4215-B813-074941E5E502}"/>
              </a:ext>
            </a:extLst>
          </p:cNvPr>
          <p:cNvSpPr txBox="1"/>
          <p:nvPr/>
        </p:nvSpPr>
        <p:spPr>
          <a:xfrm>
            <a:off x="3902158" y="6090657"/>
            <a:ext cx="174970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0070C0"/>
                </a:solidFill>
              </a:rPr>
              <a:t>Metall-Kationen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593885DF-1D0B-4F6D-970D-4E0427F86ABE}"/>
              </a:ext>
            </a:extLst>
          </p:cNvPr>
          <p:cNvSpPr txBox="1"/>
          <p:nvPr/>
        </p:nvSpPr>
        <p:spPr>
          <a:xfrm>
            <a:off x="6046178" y="6090657"/>
            <a:ext cx="213117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FF0000"/>
                </a:solidFill>
              </a:rPr>
              <a:t>Nichtmetall-Anionen</a:t>
            </a:r>
          </a:p>
        </p:txBody>
      </p:sp>
    </p:spTree>
    <p:extLst>
      <p:ext uri="{BB962C8B-B14F-4D97-AF65-F5344CB8AC3E}">
        <p14:creationId xmlns:p14="http://schemas.microsoft.com/office/powerpoint/2010/main" val="1106217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1" grpId="0"/>
      <p:bldP spid="17" grpId="0"/>
      <p:bldP spid="18" grpId="0"/>
      <p:bldP spid="19" grpId="0"/>
      <p:bldP spid="20" grpId="0"/>
      <p:bldP spid="21" grpId="0"/>
      <p:bldP spid="23" grpId="0"/>
      <p:bldP spid="24" grpId="0"/>
      <p:bldP spid="25" grpId="0"/>
      <p:bldP spid="26" grpId="0"/>
      <p:bldP spid="27" grpId="0"/>
      <p:bldP spid="29" grpId="0" animBg="1"/>
      <p:bldP spid="30" grpId="0" animBg="1"/>
      <p:bldP spid="31" grpId="0" animBg="1"/>
      <p:bldP spid="3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041C819C-2D33-4C59-889F-D32582FD7F5E}"/>
              </a:ext>
            </a:extLst>
          </p:cNvPr>
          <p:cNvSpPr txBox="1"/>
          <p:nvPr/>
        </p:nvSpPr>
        <p:spPr>
          <a:xfrm>
            <a:off x="931817" y="791698"/>
            <a:ext cx="3817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Hausaufgabe: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24F8CAC5-DE80-4BB5-9A61-34611AFFCCD6}"/>
              </a:ext>
            </a:extLst>
          </p:cNvPr>
          <p:cNvSpPr txBox="1"/>
          <p:nvPr/>
        </p:nvSpPr>
        <p:spPr>
          <a:xfrm>
            <a:off x="931816" y="1402080"/>
            <a:ext cx="9065624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de-DE" sz="2400" dirty="0"/>
              <a:t>Liste auf, wofür Salze in unserem Alltag verwendet werden oder wo sie vorkommen. Gib jeweils ein Beispiel an. (Vgl. auch S. 181)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de-DE" sz="2400" dirty="0"/>
              <a:t>S. 187, </a:t>
            </a:r>
            <a:r>
              <a:rPr lang="de-DE" sz="2400" dirty="0" err="1"/>
              <a:t>Aufg</a:t>
            </a:r>
            <a:r>
              <a:rPr lang="de-DE" sz="2400" dirty="0"/>
              <a:t>. 3 und 6.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de-DE" sz="2400" dirty="0"/>
              <a:t>Lade die Aufgaben als Text- oder Fotodatei im </a:t>
            </a:r>
            <a:r>
              <a:rPr lang="de-DE" sz="2400" dirty="0" err="1"/>
              <a:t>Assignment</a:t>
            </a:r>
            <a:r>
              <a:rPr lang="de-DE" sz="2400" dirty="0"/>
              <a:t> hoch.</a:t>
            </a:r>
          </a:p>
        </p:txBody>
      </p:sp>
    </p:spTree>
    <p:extLst>
      <p:ext uri="{BB962C8B-B14F-4D97-AF65-F5344CB8AC3E}">
        <p14:creationId xmlns:p14="http://schemas.microsoft.com/office/powerpoint/2010/main" val="2148820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484</Words>
  <Application>Microsoft Office PowerPoint</Application>
  <PresentationFormat>Breitbild</PresentationFormat>
  <Paragraphs>80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</vt:lpstr>
      <vt:lpstr>Online-Unterricht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Online-Unterricht</dc:title>
  <dc:creator>Claudia Eysel</dc:creator>
  <cp:lastModifiedBy>Claudia Eysel</cp:lastModifiedBy>
  <cp:revision>21</cp:revision>
  <cp:lastPrinted>2021-01-18T09:32:07Z</cp:lastPrinted>
  <dcterms:created xsi:type="dcterms:W3CDTF">2021-01-18T07:49:48Z</dcterms:created>
  <dcterms:modified xsi:type="dcterms:W3CDTF">2021-01-21T10:17:48Z</dcterms:modified>
</cp:coreProperties>
</file>