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9" r:id="rId13"/>
    <p:sldId id="290" r:id="rId14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B652-461F-4F20-8B42-9B60B0F2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C51E25-CBD4-4225-97C5-80279FE43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4D90B-4A56-4D03-9551-A1869C5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DA6AF-F8EC-4380-85A3-4BDCEF99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E64EA-4F5A-43B2-A53A-AA4F5F0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A4D08-6338-4756-B165-71052552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39394-5D7B-404D-A1E9-F69C5F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B0E90-9301-49A8-9867-BF1E02C2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16B3F-BD49-4BF3-BCBE-521B17E5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3D923-3FBA-45AF-B24F-D48D9E25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0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52D1AF-721F-4A7B-BC68-F5C54C1B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212F2-B85C-4753-89BE-40B511D5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6EB2-6268-4EA3-AC1D-5ACC5828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1742F-89F0-4250-AEAA-0A326792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3F7BB-E4E8-46B7-B5CD-A7EA9EF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2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419F1-339A-4498-8246-4E51086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17355-5A99-43C0-8C88-FB779EB7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F8BA-66F2-4447-AA0D-08D1FB07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A6050-620F-4ADC-9C3F-AFD3CED6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9B9A1-8482-4A93-9600-CE88A5CB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9D2F-4A0B-42BF-89CE-9C819336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B8962-6967-4DE1-A395-A569A53C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C9B76-847D-4A21-B623-16E10E94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66F74-54C2-42FE-952D-91D9E951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7BC68-5AEF-4FAA-8FBE-A0B8A4F7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BE5B5-E1E9-45E9-BD33-78B6579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BE5C3-7851-432B-80AF-B52AF865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E5736-7BA0-42F8-B2A3-05E68A74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9F3AD-F646-43BA-BDDD-7B21DB82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0AF01-E56A-46B6-B5FF-B91DB37A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8E839-BEA7-44A4-8EB4-4998162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F4B-B6E7-48D9-B004-E7DCB90D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C94FE9-03E0-43CF-951F-DCDAB249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BE397-1C87-4917-B3B1-B009EB08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E0756C-0512-4569-8A86-DC26556E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3EB8CB-D5CA-4AD7-8EE2-8877F327A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0794D2-845B-4979-8221-2ADB860E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FCE00B-1E3F-49EB-AED2-64544BD6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69FFC0-6E52-45B1-B9FC-7036EBF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0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ADEEF-92CD-4765-A2D6-46B72F63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EF909D-7C06-494C-BDC3-BFCA37E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97D9A-BDD0-4DBA-BED2-562036A3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C80AA-701F-40B2-8E64-B0D5BD99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B36D87-AE99-4CDA-96DD-81BF8AF4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A39C40-D5E0-4BC7-9BC3-8799FF7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5CEB0-2CC5-4755-9EDB-520A7798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3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D2157-503C-4316-97E5-EDB6130E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67869-3144-4952-A944-504F4C46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F7184-8823-437F-A5D9-6C4FCB87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58D80-B942-4E32-B25E-C892FB47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853ED9-CFF6-4CD7-BCAB-6BC3B8D1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D0D18-9510-4A22-8D39-39CB7D7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76A8-F630-4752-B71B-602B40C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6AD720-98FE-4C01-8A12-0C5A1EF6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B1F00-8D88-460A-BCE1-3DFADC67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1952E-8D07-4751-ABFC-0B9B637F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23507-4691-4129-9CD4-79306F4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8BF58C-B580-4B69-A9F3-ADFD1D75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E1394E-4CB2-4D92-8CC2-B9C36D2C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126AC-8BFE-4D4B-8106-9F04BC61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5F8F9-888C-4D1C-B580-280483108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F17BA-C70A-4E31-96B2-C7AF8F435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9B619-5EDC-4319-BD40-99D758A2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2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28B92-F553-4D13-ACC7-7715A039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669" y="199033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8A1FFC-B281-469D-954C-8543A90C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669" y="267870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28.01.21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B35B80-DD08-43E2-BE17-0A21D4DD08B8}"/>
              </a:ext>
            </a:extLst>
          </p:cNvPr>
          <p:cNvSpPr txBox="1"/>
          <p:nvPr/>
        </p:nvSpPr>
        <p:spPr>
          <a:xfrm>
            <a:off x="1105988" y="3872805"/>
            <a:ext cx="5817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Themen</a:t>
            </a:r>
            <a:r>
              <a:rPr lang="de-DE" dirty="0"/>
              <a:t>:</a:t>
            </a:r>
          </a:p>
          <a:p>
            <a:r>
              <a:rPr lang="de-DE" dirty="0"/>
              <a:t>Besprechung der HA</a:t>
            </a:r>
          </a:p>
          <a:p>
            <a:r>
              <a:rPr lang="de-DE" dirty="0"/>
              <a:t>Bildung von Ionen aus Atomen</a:t>
            </a:r>
          </a:p>
        </p:txBody>
      </p:sp>
    </p:spTree>
    <p:extLst>
      <p:ext uri="{BB962C8B-B14F-4D97-AF65-F5344CB8AC3E}">
        <p14:creationId xmlns:p14="http://schemas.microsoft.com/office/powerpoint/2010/main" val="186204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3">
            <a:extLst>
              <a:ext uri="{FF2B5EF4-FFF2-40B4-BE49-F238E27FC236}">
                <a16:creationId xmlns:a16="http://schemas.microsoft.com/office/drawing/2014/main" id="{B23C9A82-BABD-4345-80E3-D9EB374F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154" y="96683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C2B81F9D-F549-45B9-99B0-500A2B5D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55" y="1218661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4F788A5-0CB3-43BE-A21D-202D1FE9CE54}"/>
              </a:ext>
            </a:extLst>
          </p:cNvPr>
          <p:cNvSpPr/>
          <p:nvPr/>
        </p:nvSpPr>
        <p:spPr>
          <a:xfrm>
            <a:off x="2211755" y="1047211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E2F59E4-1108-4C98-A219-DF84F1C94029}"/>
              </a:ext>
            </a:extLst>
          </p:cNvPr>
          <p:cNvSpPr/>
          <p:nvPr/>
        </p:nvSpPr>
        <p:spPr>
          <a:xfrm>
            <a:off x="3605863" y="4170145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C83D731-0B84-44AA-BD4E-497DBA401A7C}"/>
              </a:ext>
            </a:extLst>
          </p:cNvPr>
          <p:cNvSpPr txBox="1"/>
          <p:nvPr/>
        </p:nvSpPr>
        <p:spPr>
          <a:xfrm>
            <a:off x="2121421" y="1090351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FF2AC1FF-E0A8-4D7B-9A80-ADE5639102A0}"/>
              </a:ext>
            </a:extLst>
          </p:cNvPr>
          <p:cNvSpPr txBox="1"/>
          <p:nvPr/>
        </p:nvSpPr>
        <p:spPr>
          <a:xfrm>
            <a:off x="2769928" y="404543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6AB2522-41E2-4D7D-84B0-116A13C47CFE}"/>
              </a:ext>
            </a:extLst>
          </p:cNvPr>
          <p:cNvCxnSpPr>
            <a:cxnSpLocks/>
          </p:cNvCxnSpPr>
          <p:nvPr/>
        </p:nvCxnSpPr>
        <p:spPr>
          <a:xfrm>
            <a:off x="4327676" y="1387307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EE261543-8619-4111-A352-CDF7EBCDC686}"/>
              </a:ext>
            </a:extLst>
          </p:cNvPr>
          <p:cNvSpPr txBox="1"/>
          <p:nvPr/>
        </p:nvSpPr>
        <p:spPr>
          <a:xfrm>
            <a:off x="4199589" y="986250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06" name="Oval 3">
            <a:extLst>
              <a:ext uri="{FF2B5EF4-FFF2-40B4-BE49-F238E27FC236}">
                <a16:creationId xmlns:a16="http://schemas.microsoft.com/office/drawing/2014/main" id="{7D80287C-969E-4585-83A9-1B01C028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69" y="96683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7" name="Oval 6">
            <a:extLst>
              <a:ext uri="{FF2B5EF4-FFF2-40B4-BE49-F238E27FC236}">
                <a16:creationId xmlns:a16="http://schemas.microsoft.com/office/drawing/2014/main" id="{1F5C7C7E-2321-4954-A516-D6703566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70" y="1218661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95C8C0-B595-441D-8A75-0946760D7834}"/>
              </a:ext>
            </a:extLst>
          </p:cNvPr>
          <p:cNvSpPr txBox="1"/>
          <p:nvPr/>
        </p:nvSpPr>
        <p:spPr>
          <a:xfrm>
            <a:off x="7059136" y="1090351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0000DF3-6C5E-4AAB-940C-DD1D84517030}"/>
              </a:ext>
            </a:extLst>
          </p:cNvPr>
          <p:cNvCxnSpPr>
            <a:cxnSpLocks/>
          </p:cNvCxnSpPr>
          <p:nvPr/>
        </p:nvCxnSpPr>
        <p:spPr>
          <a:xfrm>
            <a:off x="4245789" y="4414765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5DC5E86A-C1F8-4F1B-A8AB-FDC6947967DE}"/>
              </a:ext>
            </a:extLst>
          </p:cNvPr>
          <p:cNvSpPr txBox="1"/>
          <p:nvPr/>
        </p:nvSpPr>
        <p:spPr>
          <a:xfrm>
            <a:off x="4117702" y="3975974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113" name="Oval 3">
            <a:extLst>
              <a:ext uri="{FF2B5EF4-FFF2-40B4-BE49-F238E27FC236}">
                <a16:creationId xmlns:a16="http://schemas.microsoft.com/office/drawing/2014/main" id="{D2297407-91ED-428C-844E-0BF755B3C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574" y="4106580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4" name="Oval 6">
            <a:extLst>
              <a:ext uri="{FF2B5EF4-FFF2-40B4-BE49-F238E27FC236}">
                <a16:creationId xmlns:a16="http://schemas.microsoft.com/office/drawing/2014/main" id="{5F210025-8E4A-41AA-9C78-9A05715A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175" y="4358409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B92F8C84-51C2-4CC6-AD3F-A628B6F609E2}"/>
              </a:ext>
            </a:extLst>
          </p:cNvPr>
          <p:cNvSpPr/>
          <p:nvPr/>
        </p:nvSpPr>
        <p:spPr>
          <a:xfrm>
            <a:off x="7077175" y="4186959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7F30F3E4-34DE-4122-A3BD-13F13D83EBB3}"/>
              </a:ext>
            </a:extLst>
          </p:cNvPr>
          <p:cNvSpPr txBox="1"/>
          <p:nvPr/>
        </p:nvSpPr>
        <p:spPr>
          <a:xfrm>
            <a:off x="6986841" y="4230099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7E91516C-C150-46FB-B8DC-6EC89CCABBC6}"/>
              </a:ext>
            </a:extLst>
          </p:cNvPr>
          <p:cNvSpPr/>
          <p:nvPr/>
        </p:nvSpPr>
        <p:spPr>
          <a:xfrm>
            <a:off x="7077174" y="4524456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3">
            <a:extLst>
              <a:ext uri="{FF2B5EF4-FFF2-40B4-BE49-F238E27FC236}">
                <a16:creationId xmlns:a16="http://schemas.microsoft.com/office/drawing/2014/main" id="{7B8630AD-59FC-4666-A21A-B140F4EB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04" y="3975974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" name="Oval 6">
            <a:extLst>
              <a:ext uri="{FF2B5EF4-FFF2-40B4-BE49-F238E27FC236}">
                <a16:creationId xmlns:a16="http://schemas.microsoft.com/office/drawing/2014/main" id="{A1AF5B2E-4FDF-4EF7-A2BE-3AB2B5C1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005" y="4227803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B3733025-1278-458E-911F-FBA29F6B800F}"/>
              </a:ext>
            </a:extLst>
          </p:cNvPr>
          <p:cNvSpPr/>
          <p:nvPr/>
        </p:nvSpPr>
        <p:spPr>
          <a:xfrm>
            <a:off x="1926005" y="4056353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33E58F6-240F-4DB3-BDD3-4BCF599A2BB9}"/>
              </a:ext>
            </a:extLst>
          </p:cNvPr>
          <p:cNvSpPr txBox="1"/>
          <p:nvPr/>
        </p:nvSpPr>
        <p:spPr>
          <a:xfrm>
            <a:off x="1835671" y="4099493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5A823221-DF34-45DD-A0C8-E567F7747AE0}"/>
              </a:ext>
            </a:extLst>
          </p:cNvPr>
          <p:cNvSpPr txBox="1"/>
          <p:nvPr/>
        </p:nvSpPr>
        <p:spPr>
          <a:xfrm>
            <a:off x="1552437" y="1692844"/>
            <a:ext cx="384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Wasserstoffatom (H)</a:t>
            </a:r>
          </a:p>
          <a:p>
            <a:r>
              <a:rPr lang="de-DE" sz="1600" dirty="0"/>
              <a:t>1 Proton</a:t>
            </a:r>
          </a:p>
          <a:p>
            <a:r>
              <a:rPr lang="de-DE" sz="1600" dirty="0"/>
              <a:t>1 Elektron</a:t>
            </a:r>
          </a:p>
          <a:p>
            <a:r>
              <a:rPr lang="de-DE" sz="1600" dirty="0"/>
              <a:t>1 Außenelektron in der 1. Schale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253EAE1-D9DE-4BEE-B296-45DE52A3BDF1}"/>
              </a:ext>
            </a:extLst>
          </p:cNvPr>
          <p:cNvGrpSpPr/>
          <p:nvPr/>
        </p:nvGrpSpPr>
        <p:grpSpPr>
          <a:xfrm>
            <a:off x="6702341" y="1783421"/>
            <a:ext cx="4094828" cy="1077218"/>
            <a:chOff x="6797008" y="1955700"/>
            <a:chExt cx="4094828" cy="1077218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29824AA4-4C38-488B-8A29-57F608939277}"/>
                </a:ext>
              </a:extLst>
            </p:cNvPr>
            <p:cNvSpPr txBox="1"/>
            <p:nvPr/>
          </p:nvSpPr>
          <p:spPr>
            <a:xfrm>
              <a:off x="6797008" y="1955700"/>
              <a:ext cx="4094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H-Kation (</a:t>
              </a:r>
              <a:r>
                <a:rPr lang="de-DE" sz="1600" b="1" dirty="0">
                  <a:solidFill>
                    <a:srgbClr val="FF0000"/>
                  </a:solidFill>
                </a:rPr>
                <a:t>H</a:t>
              </a:r>
              <a:r>
                <a:rPr lang="de-DE" sz="1600" b="1" baseline="30000" dirty="0">
                  <a:solidFill>
                    <a:srgbClr val="FF0000"/>
                  </a:solidFill>
                </a:rPr>
                <a:t>+</a:t>
              </a:r>
              <a:r>
                <a:rPr lang="de-DE" sz="1600" b="1" dirty="0"/>
                <a:t>)</a:t>
              </a:r>
            </a:p>
            <a:p>
              <a:r>
                <a:rPr lang="de-DE" sz="1600" dirty="0"/>
                <a:t>1 Proton</a:t>
              </a:r>
            </a:p>
            <a:p>
              <a:r>
                <a:rPr lang="de-DE" sz="1600" dirty="0">
                  <a:solidFill>
                    <a:srgbClr val="FF0000"/>
                  </a:solidFill>
                </a:rPr>
                <a:t>0</a:t>
              </a:r>
              <a:r>
                <a:rPr lang="de-DE" sz="1600" dirty="0"/>
                <a:t> Elektronen</a:t>
              </a:r>
            </a:p>
            <a:p>
              <a:r>
                <a:rPr lang="de-DE" sz="1600" dirty="0"/>
                <a:t>Besitzt keine Schale, ist nur ein </a:t>
              </a:r>
              <a:r>
                <a:rPr lang="de-DE" sz="1600" b="1" dirty="0"/>
                <a:t>Proton</a:t>
              </a:r>
            </a:p>
          </p:txBody>
        </p:sp>
        <p:sp>
          <p:nvSpPr>
            <p:cNvPr id="123" name="Geschweifte Klammer rechts 122">
              <a:extLst>
                <a:ext uri="{FF2B5EF4-FFF2-40B4-BE49-F238E27FC236}">
                  <a16:creationId xmlns:a16="http://schemas.microsoft.com/office/drawing/2014/main" id="{EA751F10-D9E5-4835-80A4-2E28A5DF749B}"/>
                </a:ext>
              </a:extLst>
            </p:cNvPr>
            <p:cNvSpPr/>
            <p:nvPr/>
          </p:nvSpPr>
          <p:spPr>
            <a:xfrm>
              <a:off x="8073517" y="2309472"/>
              <a:ext cx="109318" cy="37624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4A665EF4-3B1D-4A18-9EB0-CCFCA5D06C78}"/>
                </a:ext>
              </a:extLst>
            </p:cNvPr>
            <p:cNvSpPr txBox="1"/>
            <p:nvPr/>
          </p:nvSpPr>
          <p:spPr>
            <a:xfrm>
              <a:off x="8235909" y="2329136"/>
              <a:ext cx="2082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1-fach positiv geladen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523DFA6-88D5-4AAC-822C-C5AF771E5590}"/>
              </a:ext>
            </a:extLst>
          </p:cNvPr>
          <p:cNvGrpSpPr/>
          <p:nvPr/>
        </p:nvGrpSpPr>
        <p:grpSpPr>
          <a:xfrm>
            <a:off x="6702341" y="4934247"/>
            <a:ext cx="4094828" cy="1077218"/>
            <a:chOff x="6719758" y="4667336"/>
            <a:chExt cx="4094828" cy="1077218"/>
          </a:xfrm>
        </p:grpSpPr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6A51593A-3D3F-42F6-9469-1673BCDF03C2}"/>
                </a:ext>
              </a:extLst>
            </p:cNvPr>
            <p:cNvSpPr txBox="1"/>
            <p:nvPr/>
          </p:nvSpPr>
          <p:spPr>
            <a:xfrm>
              <a:off x="6719758" y="4667336"/>
              <a:ext cx="4094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H-Anion (</a:t>
              </a:r>
              <a:r>
                <a:rPr lang="de-DE" sz="1600" b="1" dirty="0">
                  <a:solidFill>
                    <a:srgbClr val="FF0000"/>
                  </a:solidFill>
                </a:rPr>
                <a:t>H</a:t>
              </a:r>
              <a:r>
                <a:rPr lang="de-DE" sz="1600" b="1" baseline="30000" dirty="0">
                  <a:solidFill>
                    <a:srgbClr val="FF0000"/>
                  </a:solidFill>
                </a:rPr>
                <a:t>-</a:t>
              </a:r>
              <a:r>
                <a:rPr lang="de-DE" sz="1600" b="1" dirty="0"/>
                <a:t>)</a:t>
              </a:r>
            </a:p>
            <a:p>
              <a:r>
                <a:rPr lang="de-DE" sz="1600" dirty="0"/>
                <a:t>1 Proton</a:t>
              </a:r>
            </a:p>
            <a:p>
              <a:r>
                <a:rPr lang="de-DE" sz="1600" dirty="0">
                  <a:solidFill>
                    <a:srgbClr val="FF0000"/>
                  </a:solidFill>
                </a:rPr>
                <a:t>2</a:t>
              </a:r>
              <a:r>
                <a:rPr lang="de-DE" sz="1600" dirty="0"/>
                <a:t> Elektronen</a:t>
              </a:r>
            </a:p>
            <a:p>
              <a:r>
                <a:rPr lang="de-DE" sz="1600" dirty="0"/>
                <a:t>Voll besetzte äußere Schale </a:t>
              </a:r>
              <a:endParaRPr lang="de-DE" sz="1600" b="1" dirty="0"/>
            </a:p>
          </p:txBody>
        </p:sp>
        <p:sp>
          <p:nvSpPr>
            <p:cNvPr id="126" name="Geschweifte Klammer rechts 125">
              <a:extLst>
                <a:ext uri="{FF2B5EF4-FFF2-40B4-BE49-F238E27FC236}">
                  <a16:creationId xmlns:a16="http://schemas.microsoft.com/office/drawing/2014/main" id="{A22B9E2D-EC5E-466A-B134-BF528125E671}"/>
                </a:ext>
              </a:extLst>
            </p:cNvPr>
            <p:cNvSpPr/>
            <p:nvPr/>
          </p:nvSpPr>
          <p:spPr>
            <a:xfrm>
              <a:off x="7911623" y="5017004"/>
              <a:ext cx="109318" cy="37624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0A8EB641-69AA-4F3C-BEC7-D1581CDEF3BE}"/>
                </a:ext>
              </a:extLst>
            </p:cNvPr>
            <p:cNvSpPr txBox="1"/>
            <p:nvPr/>
          </p:nvSpPr>
          <p:spPr>
            <a:xfrm>
              <a:off x="8074015" y="5036668"/>
              <a:ext cx="2082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1-fach negativ geladen</a:t>
              </a:r>
            </a:p>
          </p:txBody>
        </p:sp>
      </p:grpSp>
      <p:sp>
        <p:nvSpPr>
          <p:cNvPr id="128" name="Ellipse 127">
            <a:extLst>
              <a:ext uri="{FF2B5EF4-FFF2-40B4-BE49-F238E27FC236}">
                <a16:creationId xmlns:a16="http://schemas.microsoft.com/office/drawing/2014/main" id="{1DBB7C76-F744-4E0A-8C9B-F5D0BCEEEFC1}"/>
              </a:ext>
            </a:extLst>
          </p:cNvPr>
          <p:cNvSpPr/>
          <p:nvPr/>
        </p:nvSpPr>
        <p:spPr>
          <a:xfrm>
            <a:off x="8466571" y="1273007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E0FA8A3-8DB7-43DC-A5DA-F77AD09AF615}"/>
              </a:ext>
            </a:extLst>
          </p:cNvPr>
          <p:cNvSpPr txBox="1"/>
          <p:nvPr/>
        </p:nvSpPr>
        <p:spPr>
          <a:xfrm>
            <a:off x="7856859" y="113208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33" name="Eckige Klammer links 32">
            <a:extLst>
              <a:ext uri="{FF2B5EF4-FFF2-40B4-BE49-F238E27FC236}">
                <a16:creationId xmlns:a16="http://schemas.microsoft.com/office/drawing/2014/main" id="{E2FAE6E5-498A-4FE6-8F53-EC0E9624E912}"/>
              </a:ext>
            </a:extLst>
          </p:cNvPr>
          <p:cNvSpPr/>
          <p:nvPr/>
        </p:nvSpPr>
        <p:spPr>
          <a:xfrm>
            <a:off x="6783646" y="828049"/>
            <a:ext cx="91668" cy="8121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ckige Klammer rechts 33">
            <a:extLst>
              <a:ext uri="{FF2B5EF4-FFF2-40B4-BE49-F238E27FC236}">
                <a16:creationId xmlns:a16="http://schemas.microsoft.com/office/drawing/2014/main" id="{C0DEB63A-5CBB-4AE5-B8D1-52E0069ED2B2}"/>
              </a:ext>
            </a:extLst>
          </p:cNvPr>
          <p:cNvSpPr/>
          <p:nvPr/>
        </p:nvSpPr>
        <p:spPr>
          <a:xfrm>
            <a:off x="7526600" y="828049"/>
            <a:ext cx="56103" cy="83667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2B9670-D87E-4201-B96D-BBD03B1395A6}"/>
              </a:ext>
            </a:extLst>
          </p:cNvPr>
          <p:cNvSpPr txBox="1"/>
          <p:nvPr/>
        </p:nvSpPr>
        <p:spPr>
          <a:xfrm>
            <a:off x="7608900" y="67824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" name="Eckige Klammer links 35">
            <a:extLst>
              <a:ext uri="{FF2B5EF4-FFF2-40B4-BE49-F238E27FC236}">
                <a16:creationId xmlns:a16="http://schemas.microsoft.com/office/drawing/2014/main" id="{1D61110C-AE7E-47DF-945C-0B19066E20C1}"/>
              </a:ext>
            </a:extLst>
          </p:cNvPr>
          <p:cNvSpPr/>
          <p:nvPr/>
        </p:nvSpPr>
        <p:spPr>
          <a:xfrm>
            <a:off x="6702341" y="4043048"/>
            <a:ext cx="111798" cy="7087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ckige Klammer rechts 36">
            <a:extLst>
              <a:ext uri="{FF2B5EF4-FFF2-40B4-BE49-F238E27FC236}">
                <a16:creationId xmlns:a16="http://schemas.microsoft.com/office/drawing/2014/main" id="{D6B7E047-CB40-45A2-A9F6-F56F68AEC148}"/>
              </a:ext>
            </a:extLst>
          </p:cNvPr>
          <p:cNvSpPr/>
          <p:nvPr/>
        </p:nvSpPr>
        <p:spPr>
          <a:xfrm>
            <a:off x="7482047" y="4043048"/>
            <a:ext cx="87573" cy="70877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7CE1EF1-9FAE-4BED-8A99-054A04F82A3B}"/>
              </a:ext>
            </a:extLst>
          </p:cNvPr>
          <p:cNvSpPr txBox="1"/>
          <p:nvPr/>
        </p:nvSpPr>
        <p:spPr>
          <a:xfrm>
            <a:off x="7635738" y="385796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A529392-69DE-42C8-B579-E573FBE48F53}"/>
              </a:ext>
            </a:extLst>
          </p:cNvPr>
          <p:cNvGrpSpPr/>
          <p:nvPr/>
        </p:nvGrpSpPr>
        <p:grpSpPr>
          <a:xfrm>
            <a:off x="1595003" y="2827212"/>
            <a:ext cx="4172781" cy="369332"/>
            <a:chOff x="1656276" y="2981516"/>
            <a:chExt cx="4628608" cy="369332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73B269A-AE95-46A3-8F2D-9821CA8BC1C7}"/>
                </a:ext>
              </a:extLst>
            </p:cNvPr>
            <p:cNvSpPr txBox="1"/>
            <p:nvPr/>
          </p:nvSpPr>
          <p:spPr>
            <a:xfrm>
              <a:off x="1656276" y="2981516"/>
              <a:ext cx="462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   H		H</a:t>
              </a:r>
              <a:r>
                <a:rPr lang="de-DE" baseline="30000" dirty="0"/>
                <a:t>+</a:t>
              </a:r>
              <a:r>
                <a:rPr lang="de-DE" dirty="0"/>
                <a:t>  +   e</a:t>
              </a:r>
              <a:r>
                <a:rPr lang="de-DE" baseline="30000" dirty="0"/>
                <a:t>-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6E72FBF-80BB-426C-98FC-AD0CB8A4BD50}"/>
                </a:ext>
              </a:extLst>
            </p:cNvPr>
            <p:cNvCxnSpPr/>
            <p:nvPr/>
          </p:nvCxnSpPr>
          <p:spPr>
            <a:xfrm>
              <a:off x="3509707" y="3159495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FA7A0C5-C799-476F-9B9B-008D64FC5BC3}"/>
                </a:ext>
              </a:extLst>
            </p:cNvPr>
            <p:cNvSpPr/>
            <p:nvPr/>
          </p:nvSpPr>
          <p:spPr>
            <a:xfrm>
              <a:off x="3114955" y="3138711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04B70C0-217F-4EFF-9017-36B4C7474451}"/>
              </a:ext>
            </a:extLst>
          </p:cNvPr>
          <p:cNvGrpSpPr/>
          <p:nvPr/>
        </p:nvGrpSpPr>
        <p:grpSpPr>
          <a:xfrm>
            <a:off x="1633772" y="4855562"/>
            <a:ext cx="4172781" cy="369332"/>
            <a:chOff x="1656276" y="2981516"/>
            <a:chExt cx="4628608" cy="369332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6661B0AF-9A3B-4181-8369-F20E7D024C72}"/>
                </a:ext>
              </a:extLst>
            </p:cNvPr>
            <p:cNvSpPr txBox="1"/>
            <p:nvPr/>
          </p:nvSpPr>
          <p:spPr>
            <a:xfrm>
              <a:off x="1656276" y="2981516"/>
              <a:ext cx="462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   H       +   e</a:t>
              </a:r>
              <a:r>
                <a:rPr lang="de-DE" baseline="30000" dirty="0"/>
                <a:t>- </a:t>
              </a:r>
              <a:r>
                <a:rPr lang="de-DE" dirty="0"/>
                <a:t>	      H</a:t>
              </a:r>
              <a:r>
                <a:rPr lang="de-DE" sz="24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DDFF09B-251E-48F0-87CF-2563121E8425}"/>
                </a:ext>
              </a:extLst>
            </p:cNvPr>
            <p:cNvCxnSpPr/>
            <p:nvPr/>
          </p:nvCxnSpPr>
          <p:spPr>
            <a:xfrm>
              <a:off x="4172166" y="3161570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49C8D13-1E43-4754-A09D-4F0DD50EA6DC}"/>
                </a:ext>
              </a:extLst>
            </p:cNvPr>
            <p:cNvSpPr/>
            <p:nvPr/>
          </p:nvSpPr>
          <p:spPr>
            <a:xfrm>
              <a:off x="3114955" y="3138711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68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 animBg="1"/>
      <p:bldP spid="107" grpId="0" animBg="1"/>
      <p:bldP spid="109" grpId="0"/>
      <p:bldP spid="112" grpId="0"/>
      <p:bldP spid="113" grpId="0" animBg="1"/>
      <p:bldP spid="114" grpId="0" animBg="1"/>
      <p:bldP spid="115" grpId="0" animBg="1"/>
      <p:bldP spid="116" grpId="0"/>
      <p:bldP spid="108" grpId="0" animBg="1"/>
      <p:bldP spid="117" grpId="0" animBg="1"/>
      <p:bldP spid="118" grpId="0" animBg="1"/>
      <p:bldP spid="119" grpId="0" animBg="1"/>
      <p:bldP spid="120" grpId="0"/>
      <p:bldP spid="121" grpId="0"/>
      <p:bldP spid="128" grpId="0" animBg="1"/>
      <p:bldP spid="129" grpId="0"/>
      <p:bldP spid="33" grpId="0" animBg="1"/>
      <p:bldP spid="34" grpId="0" animBg="1"/>
      <p:bldP spid="35" grpId="0"/>
      <p:bldP spid="36" grpId="0" animBg="1"/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8BFFFF9-3794-447A-873F-F7EEFE718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65220"/>
              </p:ext>
            </p:extLst>
          </p:nvPr>
        </p:nvGraphicFramePr>
        <p:xfrm>
          <a:off x="975360" y="1432560"/>
          <a:ext cx="9827834" cy="442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28761137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470408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8129778"/>
                    </a:ext>
                  </a:extLst>
                </a:gridCol>
                <a:gridCol w="947993">
                  <a:extLst>
                    <a:ext uri="{9D8B030D-6E8A-4147-A177-3AD203B41FA5}">
                      <a16:colId xmlns:a16="http://schemas.microsoft.com/office/drawing/2014/main" val="769162251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224473967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3581249831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217868374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2575112418"/>
                    </a:ext>
                  </a:extLst>
                </a:gridCol>
                <a:gridCol w="1180293">
                  <a:extLst>
                    <a:ext uri="{9D8B030D-6E8A-4147-A177-3AD203B41FA5}">
                      <a16:colId xmlns:a16="http://schemas.microsoft.com/office/drawing/2014/main" val="196433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8.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7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Anz. Außen-elektronen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4829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Abgabe von … Elektronen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(nur Metallatome)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93763"/>
                  </a:ext>
                </a:extLst>
              </a:tr>
              <a:tr h="103886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Aufnahme von … Elektronen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(nur Nichtmetallatome)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bilden i.d.R. keine Ionen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Ionenladung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Geht keine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Verbin-dungen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ein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518116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Beispiel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i="0" dirty="0">
                          <a:solidFill>
                            <a:schemeClr val="tx1"/>
                          </a:solidFill>
                        </a:rPr>
                        <a:t>Sn</a:t>
                      </a:r>
                      <a:r>
                        <a:rPr lang="de-DE" sz="1800" i="0" baseline="30000" dirty="0">
                          <a:solidFill>
                            <a:schemeClr val="tx1"/>
                          </a:solidFill>
                        </a:rPr>
                        <a:t>4+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de-DE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27408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5B2E6FF-1F4D-4B00-8C3D-54E7CC1565AC}"/>
              </a:ext>
            </a:extLst>
          </p:cNvPr>
          <p:cNvSpPr txBox="1"/>
          <p:nvPr/>
        </p:nvSpPr>
        <p:spPr>
          <a:xfrm>
            <a:off x="277760" y="759522"/>
            <a:ext cx="96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</a:t>
            </a:r>
            <a:r>
              <a:rPr lang="de-DE" dirty="0"/>
              <a:t>: Übertrage die Tabelle in dein Heft und fülle sie aus!</a:t>
            </a:r>
          </a:p>
        </p:txBody>
      </p:sp>
    </p:spTree>
    <p:extLst>
      <p:ext uri="{BB962C8B-B14F-4D97-AF65-F5344CB8AC3E}">
        <p14:creationId xmlns:p14="http://schemas.microsoft.com/office/powerpoint/2010/main" val="224643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6B8798-FB11-46FE-810B-1E998B8C0E44}"/>
              </a:ext>
            </a:extLst>
          </p:cNvPr>
          <p:cNvSpPr txBox="1"/>
          <p:nvPr/>
        </p:nvSpPr>
        <p:spPr>
          <a:xfrm>
            <a:off x="1179871" y="1414668"/>
            <a:ext cx="9674942" cy="320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Um Edelgaskonfiguration zu erreichen, geben </a:t>
            </a:r>
            <a:r>
              <a:rPr lang="de-DE" sz="2400" b="1" dirty="0"/>
              <a:t>Metall-Atome</a:t>
            </a:r>
            <a:r>
              <a:rPr lang="de-DE" sz="2400" dirty="0"/>
              <a:t> Außenelektronen ab (bilden </a:t>
            </a:r>
            <a:r>
              <a:rPr lang="de-DE" sz="2400" b="1" dirty="0"/>
              <a:t>Kationen</a:t>
            </a:r>
            <a:r>
              <a:rPr lang="de-DE" sz="2400" dirty="0"/>
              <a:t>) und </a:t>
            </a:r>
            <a:r>
              <a:rPr lang="de-DE" sz="2400" b="1" dirty="0"/>
              <a:t>Nichtmetalle</a:t>
            </a:r>
            <a:r>
              <a:rPr lang="de-DE" sz="2400" dirty="0"/>
              <a:t> nehmen Elektronen in die äußerste Schale auf (bilden </a:t>
            </a:r>
            <a:r>
              <a:rPr lang="de-DE" sz="2400" b="1" dirty="0"/>
              <a:t>Anionen</a:t>
            </a:r>
            <a:r>
              <a:rPr lang="de-DE" sz="2400" dirty="0"/>
              <a:t>). 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Anhand der Hauptgruppe des Atoms kann man die Höhe der Ionenladung ermitteln: Ionen besitzen meist dieselbe Anzahl von Außenelektronen, wie das Atom des Edelgases, das ihnen im Periodensystem am nächsten steht. Das sind 8 Elektronen (in der 1. Periode: 2) (</a:t>
            </a:r>
            <a:r>
              <a:rPr lang="de-DE" sz="2400" b="1" dirty="0"/>
              <a:t>Edelgasregel</a:t>
            </a:r>
            <a:r>
              <a:rPr lang="de-DE" sz="2400" dirty="0"/>
              <a:t> / </a:t>
            </a:r>
            <a:r>
              <a:rPr lang="de-DE" sz="2400" b="1" dirty="0"/>
              <a:t>Oktettregel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16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C21D05-27A8-43EA-99A0-863AD8306C1B}"/>
              </a:ext>
            </a:extLst>
          </p:cNvPr>
          <p:cNvSpPr txBox="1"/>
          <p:nvPr/>
        </p:nvSpPr>
        <p:spPr>
          <a:xfrm>
            <a:off x="1471749" y="1236617"/>
            <a:ext cx="736745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Hausaufgabe</a:t>
            </a:r>
            <a:r>
              <a:rPr lang="de-DE" sz="2400" dirty="0"/>
              <a:t>:</a:t>
            </a:r>
          </a:p>
          <a:p>
            <a:r>
              <a:rPr lang="de-DE" sz="2400" dirty="0"/>
              <a:t>Bearbeite das AB und stelle ein Foto davon in Teams ein (bitte </a:t>
            </a:r>
            <a:r>
              <a:rPr lang="de-DE" sz="2400" b="1" dirty="0"/>
              <a:t>hochkant</a:t>
            </a:r>
            <a:r>
              <a:rPr lang="de-DE" sz="2400" dirty="0"/>
              <a:t> fotografieren!)</a:t>
            </a:r>
          </a:p>
        </p:txBody>
      </p:sp>
    </p:spTree>
    <p:extLst>
      <p:ext uri="{BB962C8B-B14F-4D97-AF65-F5344CB8AC3E}">
        <p14:creationId xmlns:p14="http://schemas.microsoft.com/office/powerpoint/2010/main" val="417953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1C819C-2D33-4C59-889F-D32582FD7F5E}"/>
              </a:ext>
            </a:extLst>
          </p:cNvPr>
          <p:cNvSpPr txBox="1"/>
          <p:nvPr/>
        </p:nvSpPr>
        <p:spPr>
          <a:xfrm>
            <a:off x="931817" y="791698"/>
            <a:ext cx="381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Hausaufgabe: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F8CAC5-DE80-4BB5-9A61-34611AFFCCD6}"/>
              </a:ext>
            </a:extLst>
          </p:cNvPr>
          <p:cNvSpPr txBox="1"/>
          <p:nvPr/>
        </p:nvSpPr>
        <p:spPr>
          <a:xfrm>
            <a:off x="931816" y="1402080"/>
            <a:ext cx="90656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Liste auf, wofür Salze in unserem Alltag verwendet werden oder wo sie vorkommen. Gib jeweils ein Beispiel an. (Vgl. auch S. 181)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S. 187, </a:t>
            </a:r>
            <a:r>
              <a:rPr lang="de-DE" sz="2400" dirty="0" err="1"/>
              <a:t>Aufg</a:t>
            </a:r>
            <a:r>
              <a:rPr lang="de-DE" sz="2400" dirty="0"/>
              <a:t>. 3 und 6.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Lade die Aufgaben als Text- oder Fotodatei im </a:t>
            </a:r>
            <a:r>
              <a:rPr lang="de-DE" sz="2400" dirty="0" err="1"/>
              <a:t>Assignment</a:t>
            </a:r>
            <a:r>
              <a:rPr lang="de-DE" sz="2400" dirty="0"/>
              <a:t> hoch.</a:t>
            </a:r>
          </a:p>
        </p:txBody>
      </p:sp>
    </p:spTree>
    <p:extLst>
      <p:ext uri="{BB962C8B-B14F-4D97-AF65-F5344CB8AC3E}">
        <p14:creationId xmlns:p14="http://schemas.microsoft.com/office/powerpoint/2010/main" val="21488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248D0CC-C3D3-4E66-A430-F53D45F5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8" y="1963979"/>
            <a:ext cx="2409825" cy="29483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E0C6A1-A372-481E-838C-98F931E3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84" y="1373753"/>
            <a:ext cx="2281237" cy="35386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E3A6E4-10C9-42A6-8B2B-B8C82F7C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877" y="1963979"/>
            <a:ext cx="2479950" cy="29483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2F2ADA8-9DFB-4BB5-BE8C-AEF7DCC00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512" y="3335903"/>
            <a:ext cx="2218340" cy="1441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60300A9-FB50-4557-B769-81D6890B777D}"/>
              </a:ext>
            </a:extLst>
          </p:cNvPr>
          <p:cNvSpPr txBox="1"/>
          <p:nvPr/>
        </p:nvSpPr>
        <p:spPr>
          <a:xfrm>
            <a:off x="485775" y="243840"/>
            <a:ext cx="33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187, Aufgabe 3a.</a:t>
            </a:r>
          </a:p>
        </p:txBody>
      </p:sp>
    </p:spTree>
    <p:extLst>
      <p:ext uri="{BB962C8B-B14F-4D97-AF65-F5344CB8AC3E}">
        <p14:creationId xmlns:p14="http://schemas.microsoft.com/office/powerpoint/2010/main" val="9213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8423A4D-E150-45E6-A164-654BD618BE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73" y="2714146"/>
            <a:ext cx="1828800" cy="2324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4C0C87A-A247-42A2-9EDA-0FC962066B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699" y="2639148"/>
            <a:ext cx="1576705" cy="23164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95B5C8-5FB4-4B3A-BAE2-0F602F6885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41084" y="2578552"/>
            <a:ext cx="1529080" cy="236982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EEB86D-D6DC-4A98-9670-9BAF1A190B4F}"/>
              </a:ext>
            </a:extLst>
          </p:cNvPr>
          <p:cNvCxnSpPr/>
          <p:nvPr/>
        </p:nvCxnSpPr>
        <p:spPr>
          <a:xfrm flipV="1">
            <a:off x="3147891" y="3678824"/>
            <a:ext cx="9448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6A9D3BE-E83A-4A8B-8722-BE900D983D44}"/>
              </a:ext>
            </a:extLst>
          </p:cNvPr>
          <p:cNvCxnSpPr/>
          <p:nvPr/>
        </p:nvCxnSpPr>
        <p:spPr>
          <a:xfrm flipV="1">
            <a:off x="6011333" y="3678824"/>
            <a:ext cx="9448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98165E9-DF4B-4F19-A62A-35ED72211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71" y="492487"/>
            <a:ext cx="7086600" cy="1990725"/>
          </a:xfrm>
          <a:prstGeom prst="rect">
            <a:avLst/>
          </a:prstGeom>
        </p:spPr>
      </p:pic>
      <p:grpSp>
        <p:nvGrpSpPr>
          <p:cNvPr id="13" name="Group 2">
            <a:extLst>
              <a:ext uri="{FF2B5EF4-FFF2-40B4-BE49-F238E27FC236}">
                <a16:creationId xmlns:a16="http://schemas.microsoft.com/office/drawing/2014/main" id="{A112D438-6892-4A72-A93F-2D0306266E7D}"/>
              </a:ext>
            </a:extLst>
          </p:cNvPr>
          <p:cNvGrpSpPr>
            <a:grpSpLocks/>
          </p:cNvGrpSpPr>
          <p:nvPr/>
        </p:nvGrpSpPr>
        <p:grpSpPr bwMode="auto">
          <a:xfrm>
            <a:off x="1271851" y="5314392"/>
            <a:ext cx="1039812" cy="914400"/>
            <a:chOff x="8797" y="8257"/>
            <a:chExt cx="1638" cy="1440"/>
          </a:xfrm>
        </p:grpSpPr>
        <p:sp>
          <p:nvSpPr>
            <p:cNvPr id="14" name="Oval 3">
              <a:extLst>
                <a:ext uri="{FF2B5EF4-FFF2-40B4-BE49-F238E27FC236}">
                  <a16:creationId xmlns:a16="http://schemas.microsoft.com/office/drawing/2014/main" id="{69438816-60DA-40A9-9E36-1D8D11B6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" y="82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6BDF2551-42F4-46C1-B2B1-89735DD0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" y="825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4FDFF5ED-2BBE-4319-A504-975FEF4F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2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A0D9BD1-1CD5-4D34-AD38-E5D04AFB9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7" y="825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0D5A7064-DD43-4BA6-B0AE-2D6AF0795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7" y="861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BDC069B-D7D3-49FC-B37B-788591ED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7" y="861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73282A7-1DBC-48E5-BDCA-7FA46B3E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861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9AEF2142-B43B-416D-A579-9D4BAC480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" y="860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751827B9-C322-4CA0-A6C8-5C0C89224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6" y="89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B9C3DE87-E5D4-4706-9291-F56A9C45D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" y="896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481DDD5E-AC04-4794-B5EC-CC48EF29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97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94C6C4DF-9C29-435F-80E8-E3FDEDA1D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5" y="8955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DBDA2C7D-C43B-4705-84F7-7B0D1C67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" y="932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65CEBF08-02F9-4F1C-9C19-7D93CCE8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" y="93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2EBC809D-2706-4B8F-9B66-B802BBF8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933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5C53CF8A-EFF5-4BE1-889B-CD7C98BBA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" y="9315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46DAE07C-2E2F-448E-BDC6-EBC3E931EB53}"/>
              </a:ext>
            </a:extLst>
          </p:cNvPr>
          <p:cNvGrpSpPr>
            <a:grpSpLocks/>
          </p:cNvGrpSpPr>
          <p:nvPr/>
        </p:nvGrpSpPr>
        <p:grpSpPr bwMode="auto">
          <a:xfrm>
            <a:off x="3276023" y="5321876"/>
            <a:ext cx="1395938" cy="914400"/>
            <a:chOff x="8617" y="8257"/>
            <a:chExt cx="2199" cy="1440"/>
          </a:xfrm>
        </p:grpSpPr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2B4B82F2-9538-4D79-97C3-931FA20C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7" y="8474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EB47A91F-C5F5-4B62-9D21-BA44534A7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" y="825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B8F952B0-F3A2-407E-B0BF-4E7BDF57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2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493B0FF6-6023-47F6-8855-CDDC56CB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" y="863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EADDFE72-7454-469F-8738-F6B9D8054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7" y="861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5A82E292-A722-4F5A-A19A-81FC72AF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7" y="861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4A2079E0-5BA4-46A4-B7E3-52568F4E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4" y="873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D6B4761C-40C7-4AA6-8949-6621BD7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" y="860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90BAFBF1-5A04-469B-A41F-0B0A243E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5" y="9059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76D3E8A8-0265-47B8-914F-ADA8C48A9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" y="896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AE8D1CB5-B2F7-40F4-A761-B425ADFE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97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498FA625-3E67-475E-8010-260B3291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" y="896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C7A43BAE-DA65-40C9-9228-AD649DD1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" y="932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34BFF566-78E0-47B3-A5A6-CEC25C06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" y="93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Oval 17">
              <a:extLst>
                <a:ext uri="{FF2B5EF4-FFF2-40B4-BE49-F238E27FC236}">
                  <a16:creationId xmlns:a16="http://schemas.microsoft.com/office/drawing/2014/main" id="{109F9E1C-699A-4F2F-8552-DA3AACE8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933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23C5AC36-BFF0-4761-9325-B16BF873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" y="9315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3" name="Group 2">
            <a:extLst>
              <a:ext uri="{FF2B5EF4-FFF2-40B4-BE49-F238E27FC236}">
                <a16:creationId xmlns:a16="http://schemas.microsoft.com/office/drawing/2014/main" id="{E71862BC-3E17-49AE-93F1-68B42250F027}"/>
              </a:ext>
            </a:extLst>
          </p:cNvPr>
          <p:cNvGrpSpPr>
            <a:grpSpLocks/>
          </p:cNvGrpSpPr>
          <p:nvPr/>
        </p:nvGrpSpPr>
        <p:grpSpPr bwMode="auto">
          <a:xfrm>
            <a:off x="5520135" y="5629654"/>
            <a:ext cx="1898704" cy="615315"/>
            <a:chOff x="8229" y="8728"/>
            <a:chExt cx="2991" cy="969"/>
          </a:xfrm>
        </p:grpSpPr>
        <p:sp>
          <p:nvSpPr>
            <p:cNvPr id="64" name="Oval 3">
              <a:extLst>
                <a:ext uri="{FF2B5EF4-FFF2-40B4-BE49-F238E27FC236}">
                  <a16:creationId xmlns:a16="http://schemas.microsoft.com/office/drawing/2014/main" id="{E77C726C-3084-4C1E-8CBE-75E711C68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" y="8945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7548210B-A556-4EEE-9B3E-FC99B350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" y="922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22195142-4630-4571-B5C6-336DFEC2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" y="927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5B62DC11-2FE3-4B32-94E5-B7A79185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1" y="888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852758C5-AD07-44E2-8142-0A08F333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" y="895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516298CD-63A8-4CF9-946B-0949485AD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" y="90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A17EBE7B-1527-4517-B999-F4F64CC7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" y="872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56430C27-B90E-42A9-897B-82B835F3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" y="926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92318ED9-690A-4B3B-8A06-7524713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" y="926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02D9B232-076F-4C08-B815-ADB5EA8F7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" y="9044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C8AE69ED-6BC4-40B4-889C-B08A4664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6" y="9089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15EB4EEC-5555-4AC7-9D07-B24EE3B59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" y="8952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Oval 15">
              <a:extLst>
                <a:ext uri="{FF2B5EF4-FFF2-40B4-BE49-F238E27FC236}">
                  <a16:creationId xmlns:a16="http://schemas.microsoft.com/office/drawing/2014/main" id="{D4242709-4DB5-4295-B24A-840BC1E7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" y="932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53127C2A-D211-42C2-898C-1091ECBD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" y="93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Oval 17">
              <a:extLst>
                <a:ext uri="{FF2B5EF4-FFF2-40B4-BE49-F238E27FC236}">
                  <a16:creationId xmlns:a16="http://schemas.microsoft.com/office/drawing/2014/main" id="{9CA1F126-EABD-4687-9A4F-37C74C7A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933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E94E7DE5-C31B-4BB1-AC86-40C75FE3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" y="9315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0" name="Textfeld 79">
            <a:extLst>
              <a:ext uri="{FF2B5EF4-FFF2-40B4-BE49-F238E27FC236}">
                <a16:creationId xmlns:a16="http://schemas.microsoft.com/office/drawing/2014/main" id="{89F3BA40-B38B-4A88-8DC4-961C06CB1B26}"/>
              </a:ext>
            </a:extLst>
          </p:cNvPr>
          <p:cNvSpPr txBox="1"/>
          <p:nvPr/>
        </p:nvSpPr>
        <p:spPr>
          <a:xfrm>
            <a:off x="316835" y="0"/>
            <a:ext cx="33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187, Aufgabe 3b.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BF5A53A-4A86-4471-8D84-E1A991A344EC}"/>
              </a:ext>
            </a:extLst>
          </p:cNvPr>
          <p:cNvSpPr txBox="1"/>
          <p:nvPr/>
        </p:nvSpPr>
        <p:spPr>
          <a:xfrm>
            <a:off x="1496536" y="6251771"/>
            <a:ext cx="9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CAFED24-0638-4D1A-8C62-C9FB7164CC49}"/>
              </a:ext>
            </a:extLst>
          </p:cNvPr>
          <p:cNvSpPr txBox="1"/>
          <p:nvPr/>
        </p:nvSpPr>
        <p:spPr>
          <a:xfrm>
            <a:off x="3544227" y="6273225"/>
            <a:ext cx="1910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beginnt zu schmelzen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3C3D83B-D8D5-481F-A437-59276B27EC0F}"/>
              </a:ext>
            </a:extLst>
          </p:cNvPr>
          <p:cNvSpPr txBox="1"/>
          <p:nvPr/>
        </p:nvSpPr>
        <p:spPr>
          <a:xfrm>
            <a:off x="6175795" y="6264335"/>
            <a:ext cx="9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flüssig</a:t>
            </a:r>
          </a:p>
        </p:txBody>
      </p:sp>
      <p:sp>
        <p:nvSpPr>
          <p:cNvPr id="84" name="Oval 18">
            <a:extLst>
              <a:ext uri="{FF2B5EF4-FFF2-40B4-BE49-F238E27FC236}">
                <a16:creationId xmlns:a16="http://schemas.microsoft.com/office/drawing/2014/main" id="{58279AAA-5C0B-42E7-B9BD-274857B2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386" y="5627521"/>
            <a:ext cx="22853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Oval 17">
            <a:extLst>
              <a:ext uri="{FF2B5EF4-FFF2-40B4-BE49-F238E27FC236}">
                <a16:creationId xmlns:a16="http://schemas.microsoft.com/office/drawing/2014/main" id="{2CE7A602-E23E-4907-934C-C01CF1BF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857" y="5977513"/>
            <a:ext cx="22853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CA0034A-C485-45BE-AE89-B4FB4216E52D}"/>
              </a:ext>
            </a:extLst>
          </p:cNvPr>
          <p:cNvSpPr txBox="1"/>
          <p:nvPr/>
        </p:nvSpPr>
        <p:spPr>
          <a:xfrm>
            <a:off x="8801751" y="5592396"/>
            <a:ext cx="15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Natrium-Ion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9482C2F-E00D-4F7A-AFEA-C1FC84A4DAF5}"/>
              </a:ext>
            </a:extLst>
          </p:cNvPr>
          <p:cNvSpPr txBox="1"/>
          <p:nvPr/>
        </p:nvSpPr>
        <p:spPr>
          <a:xfrm>
            <a:off x="8811063" y="5901641"/>
            <a:ext cx="15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Chlor-Ion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84FBF0F-02B7-4E9D-A937-08E6BD1B4716}"/>
              </a:ext>
            </a:extLst>
          </p:cNvPr>
          <p:cNvCxnSpPr>
            <a:cxnSpLocks/>
          </p:cNvCxnSpPr>
          <p:nvPr/>
        </p:nvCxnSpPr>
        <p:spPr>
          <a:xfrm>
            <a:off x="2528397" y="5865436"/>
            <a:ext cx="67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6ADB9F7-250E-4629-8B4A-3E202E00B8BC}"/>
              </a:ext>
            </a:extLst>
          </p:cNvPr>
          <p:cNvCxnSpPr/>
          <p:nvPr/>
        </p:nvCxnSpPr>
        <p:spPr>
          <a:xfrm>
            <a:off x="4671961" y="5852101"/>
            <a:ext cx="704139" cy="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 animBg="1"/>
      <p:bldP spid="85" grpId="0" animBg="1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ADB8EA-0BA5-408E-9656-0B30E41C23B6}"/>
              </a:ext>
            </a:extLst>
          </p:cNvPr>
          <p:cNvSpPr txBox="1"/>
          <p:nvPr/>
        </p:nvSpPr>
        <p:spPr>
          <a:xfrm>
            <a:off x="896983" y="787343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a. Schmelztemperaturen der Natriumhalogenide nehmen ab:  </a:t>
            </a:r>
            <a:r>
              <a:rPr lang="de-DE" dirty="0" err="1"/>
              <a:t>NaF</a:t>
            </a:r>
            <a:r>
              <a:rPr lang="de-DE" dirty="0"/>
              <a:t> &gt; NaCl &gt; </a:t>
            </a:r>
            <a:r>
              <a:rPr lang="de-DE" dirty="0" err="1"/>
              <a:t>NaBr</a:t>
            </a:r>
            <a:r>
              <a:rPr lang="de-DE" dirty="0"/>
              <a:t> &gt; </a:t>
            </a:r>
            <a:r>
              <a:rPr lang="de-DE" dirty="0" err="1"/>
              <a:t>NaI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017255-DA75-4E2B-A7D0-03360DEA46F0}"/>
              </a:ext>
            </a:extLst>
          </p:cNvPr>
          <p:cNvSpPr txBox="1"/>
          <p:nvPr/>
        </p:nvSpPr>
        <p:spPr>
          <a:xfrm>
            <a:off x="896983" y="278675"/>
            <a:ext cx="33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187, Aufgabe 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F431D8-C973-4C6B-A6AE-69D4C5238D80}"/>
              </a:ext>
            </a:extLst>
          </p:cNvPr>
          <p:cNvSpPr txBox="1"/>
          <p:nvPr/>
        </p:nvSpPr>
        <p:spPr>
          <a:xfrm>
            <a:off x="1114697" y="1111345"/>
            <a:ext cx="71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Ionenradien der Halogen-Ionen nehmen zu:  F &lt; Cl &lt; Br &lt; I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86597E-4EB2-4F5E-AC95-A2311C60158C}"/>
              </a:ext>
            </a:extLst>
          </p:cNvPr>
          <p:cNvSpPr txBox="1"/>
          <p:nvPr/>
        </p:nvSpPr>
        <p:spPr>
          <a:xfrm>
            <a:off x="1611085" y="1584959"/>
            <a:ext cx="836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 größer die Ionenradien der Halogene, desto geringer ist die elektrische Anziehung der Ionen und desto geringer die Schmelztemperaturen.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186222-8F8A-4405-8BF3-C0E6CA1DA879}"/>
              </a:ext>
            </a:extLst>
          </p:cNvPr>
          <p:cNvSpPr/>
          <p:nvPr/>
        </p:nvSpPr>
        <p:spPr>
          <a:xfrm>
            <a:off x="1258388" y="1672994"/>
            <a:ext cx="287383" cy="235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5614AA-7139-435B-95D4-181BB77C66BC}"/>
              </a:ext>
            </a:extLst>
          </p:cNvPr>
          <p:cNvSpPr txBox="1"/>
          <p:nvPr/>
        </p:nvSpPr>
        <p:spPr>
          <a:xfrm>
            <a:off x="1036320" y="2952206"/>
            <a:ext cx="1085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b. MgO und Al</a:t>
            </a:r>
            <a:r>
              <a:rPr lang="de-DE" baseline="-25000" dirty="0"/>
              <a:t>2</a:t>
            </a:r>
            <a:r>
              <a:rPr lang="de-DE" dirty="0"/>
              <a:t>O</a:t>
            </a:r>
            <a:r>
              <a:rPr lang="de-DE" baseline="-25000" dirty="0"/>
              <a:t>3</a:t>
            </a:r>
            <a:r>
              <a:rPr lang="de-DE" dirty="0"/>
              <a:t>: 	 Ionen mehrfach geladen, sehr kleine Metallkationen 	</a:t>
            </a:r>
          </a:p>
          <a:p>
            <a:r>
              <a:rPr lang="de-DE" dirty="0"/>
              <a:t>           </a:t>
            </a:r>
          </a:p>
          <a:p>
            <a:r>
              <a:rPr lang="de-DE" dirty="0"/>
              <a:t>     NaCl:      1-fach positiv geladene Anionen und Kationen, Na-Ion ist größer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AA4DFD-3926-4ED2-B43A-326D2245AD50}"/>
              </a:ext>
            </a:extLst>
          </p:cNvPr>
          <p:cNvSpPr txBox="1"/>
          <p:nvPr/>
        </p:nvSpPr>
        <p:spPr>
          <a:xfrm>
            <a:off x="1611085" y="4026821"/>
            <a:ext cx="836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 größer die Ionenladungen und je kleiner die Metallionen, desto stärker ist die elektrische Anziehung der Ionen und desto höher die Schmelztemperatur.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BD36823-741C-4A74-9528-9C9B1F442A54}"/>
              </a:ext>
            </a:extLst>
          </p:cNvPr>
          <p:cNvSpPr/>
          <p:nvPr/>
        </p:nvSpPr>
        <p:spPr>
          <a:xfrm>
            <a:off x="1258388" y="4114856"/>
            <a:ext cx="287383" cy="235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7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14AEA8-53FC-4553-9378-8EEDE6281CD1}"/>
              </a:ext>
            </a:extLst>
          </p:cNvPr>
          <p:cNvSpPr txBox="1"/>
          <p:nvPr/>
        </p:nvSpPr>
        <p:spPr>
          <a:xfrm>
            <a:off x="1007282" y="622663"/>
            <a:ext cx="86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Wie aus Atomen Ionen werden</a:t>
            </a:r>
          </a:p>
        </p:txBody>
      </p:sp>
      <p:pic>
        <p:nvPicPr>
          <p:cNvPr id="3" name="Picture 1" descr="/var/folders/xm/q9yhqwkn11xfbc855wklsn380000gn/T/com.microsoft.Powerpoint/WebArchiveCopyPasteTempFiles/cid25A0636A-8A1E-8248-9D6A-A707D72ABCA3.png">
            <a:extLst>
              <a:ext uri="{FF2B5EF4-FFF2-40B4-BE49-F238E27FC236}">
                <a16:creationId xmlns:a16="http://schemas.microsoft.com/office/drawing/2014/main" id="{4169374D-033C-4962-87A8-8B757D12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62" y="1686607"/>
            <a:ext cx="4211994" cy="209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 descr="/var/folders/xm/q9yhqwkn11xfbc855wklsn380000gn/T/com.microsoft.Powerpoint/WebArchiveCopyPasteTempFiles/cid0E87ACF5-8303-AC4D-ABC3-94BEEA2962D3.png">
            <a:extLst>
              <a:ext uri="{FF2B5EF4-FFF2-40B4-BE49-F238E27FC236}">
                <a16:creationId xmlns:a16="http://schemas.microsoft.com/office/drawing/2014/main" id="{B427FB6D-4351-49BB-B956-37BEDB18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33" y="1084328"/>
            <a:ext cx="2133601" cy="277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96178C-7F9A-439C-85FC-CE315DD6F59C}"/>
              </a:ext>
            </a:extLst>
          </p:cNvPr>
          <p:cNvSpPr txBox="1"/>
          <p:nvPr/>
        </p:nvSpPr>
        <p:spPr>
          <a:xfrm>
            <a:off x="1114739" y="4671622"/>
            <a:ext cx="96356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Merke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Ziel der Atome in Verbindungen ist es,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Edelgaskonfiguration</a:t>
            </a:r>
            <a:r>
              <a:rPr lang="de-DE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dirty="0">
                <a:latin typeface="Arial" panose="020B0604020202020204" pitchFamily="34" charset="0"/>
                <a:ea typeface="Times New Roman" panose="02020603050405020304" pitchFamily="18" charset="0"/>
              </a:rPr>
              <a:t>zu erlangen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d.h. eine mit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 Elektronen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besetzte Außenschale. </a:t>
            </a:r>
          </a:p>
          <a:p>
            <a:r>
              <a:rPr lang="de-DE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Ausnahme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Die 1. Schale ist mit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Elektronen 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voll besetzt.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9BC89C-CED7-43C4-A28C-C4B3612BD219}"/>
              </a:ext>
            </a:extLst>
          </p:cNvPr>
          <p:cNvSpPr txBox="1"/>
          <p:nvPr/>
        </p:nvSpPr>
        <p:spPr>
          <a:xfrm rot="1241142">
            <a:off x="9985923" y="4082631"/>
            <a:ext cx="16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18954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2758603B-DB2E-43D3-884D-BBE73A52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733" y="1095836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C6684B30-D074-4183-BF5F-CAF9C5FA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333" y="1324436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512374EE-67CD-4A58-BD65-869C2745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33" y="1553036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F8D62F5-F473-4497-B632-1A9D0A14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533" y="1783223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FF5B9-0C82-40DC-B805-B0C56B3E37A6}"/>
              </a:ext>
            </a:extLst>
          </p:cNvPr>
          <p:cNvSpPr/>
          <p:nvPr/>
        </p:nvSpPr>
        <p:spPr>
          <a:xfrm>
            <a:off x="2725533" y="16117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59D8DE-71FA-4B52-BB90-C480A734BAB5}"/>
              </a:ext>
            </a:extLst>
          </p:cNvPr>
          <p:cNvSpPr/>
          <p:nvPr/>
        </p:nvSpPr>
        <p:spPr>
          <a:xfrm>
            <a:off x="2725533" y="195387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DDE66D-48DE-4D17-AFFF-DDC4B926B1E9}"/>
              </a:ext>
            </a:extLst>
          </p:cNvPr>
          <p:cNvSpPr txBox="1"/>
          <p:nvPr/>
        </p:nvSpPr>
        <p:spPr>
          <a:xfrm>
            <a:off x="2635199" y="1654913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861F84-2CBD-4F54-8F21-BD4ED09F15A3}"/>
              </a:ext>
            </a:extLst>
          </p:cNvPr>
          <p:cNvSpPr/>
          <p:nvPr/>
        </p:nvSpPr>
        <p:spPr>
          <a:xfrm>
            <a:off x="3023266" y="15595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4A089-344E-4900-AE6D-FD7CD7F968D2}"/>
              </a:ext>
            </a:extLst>
          </p:cNvPr>
          <p:cNvSpPr/>
          <p:nvPr/>
        </p:nvSpPr>
        <p:spPr>
          <a:xfrm>
            <a:off x="3129424" y="18403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41C117-7527-4250-BD4A-903F6DA8A677}"/>
              </a:ext>
            </a:extLst>
          </p:cNvPr>
          <p:cNvSpPr/>
          <p:nvPr/>
        </p:nvSpPr>
        <p:spPr>
          <a:xfrm>
            <a:off x="2986856" y="21014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612EDE-AC90-408D-8B5B-CD659415F21B}"/>
              </a:ext>
            </a:extLst>
          </p:cNvPr>
          <p:cNvSpPr/>
          <p:nvPr/>
        </p:nvSpPr>
        <p:spPr>
          <a:xfrm>
            <a:off x="2769086" y="14047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5570218-6FDC-42F4-B262-66055F3B146E}"/>
              </a:ext>
            </a:extLst>
          </p:cNvPr>
          <p:cNvSpPr/>
          <p:nvPr/>
        </p:nvSpPr>
        <p:spPr>
          <a:xfrm>
            <a:off x="2494857" y="145685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02AAA5D-3A47-4614-BA24-2792BD69E48E}"/>
              </a:ext>
            </a:extLst>
          </p:cNvPr>
          <p:cNvSpPr/>
          <p:nvPr/>
        </p:nvSpPr>
        <p:spPr>
          <a:xfrm>
            <a:off x="2313500" y="17260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363603D-4BF4-4BF2-8D53-49B7B58F1FDF}"/>
              </a:ext>
            </a:extLst>
          </p:cNvPr>
          <p:cNvSpPr/>
          <p:nvPr/>
        </p:nvSpPr>
        <p:spPr>
          <a:xfrm>
            <a:off x="2388470" y="20110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FF6E570-B502-42E4-9999-750877115597}"/>
              </a:ext>
            </a:extLst>
          </p:cNvPr>
          <p:cNvSpPr/>
          <p:nvPr/>
        </p:nvSpPr>
        <p:spPr>
          <a:xfrm>
            <a:off x="2658011" y="218089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F95D67-EEB5-4026-A6AA-724A6CFBD7F2}"/>
              </a:ext>
            </a:extLst>
          </p:cNvPr>
          <p:cNvSpPr/>
          <p:nvPr/>
        </p:nvSpPr>
        <p:spPr>
          <a:xfrm>
            <a:off x="3319616" y="159776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B14787-F6F5-45E1-85BC-2ED3CB00883A}"/>
              </a:ext>
            </a:extLst>
          </p:cNvPr>
          <p:cNvSpPr txBox="1"/>
          <p:nvPr/>
        </p:nvSpPr>
        <p:spPr>
          <a:xfrm>
            <a:off x="1761049" y="2760836"/>
            <a:ext cx="38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Na-Atom (Na)</a:t>
            </a:r>
          </a:p>
          <a:p>
            <a:r>
              <a:rPr lang="de-DE" dirty="0"/>
              <a:t>11 Protonen</a:t>
            </a:r>
          </a:p>
          <a:p>
            <a:r>
              <a:rPr lang="de-DE" dirty="0"/>
              <a:t>11 Elektronen</a:t>
            </a:r>
          </a:p>
          <a:p>
            <a:r>
              <a:rPr lang="de-DE" dirty="0"/>
              <a:t>1 Außenelektron in der 3. Schale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A535CA1F-1E4D-47DD-910E-CBFE3906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657" y="1324436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0736BF9E-27D6-485B-BB29-924A1B4C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257" y="1553036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8B39AE63-827D-430D-8572-1EBBBC22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857" y="1783223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7430DF0-2E7F-497D-A548-AF43820F7F61}"/>
              </a:ext>
            </a:extLst>
          </p:cNvPr>
          <p:cNvSpPr/>
          <p:nvPr/>
        </p:nvSpPr>
        <p:spPr>
          <a:xfrm>
            <a:off x="7232857" y="16117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5627D0C-A8A4-43A9-B610-46FCA006F988}"/>
              </a:ext>
            </a:extLst>
          </p:cNvPr>
          <p:cNvSpPr/>
          <p:nvPr/>
        </p:nvSpPr>
        <p:spPr>
          <a:xfrm>
            <a:off x="7232857" y="195387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C90D300-EBF0-4B2B-BB13-0A2438A1630A}"/>
              </a:ext>
            </a:extLst>
          </p:cNvPr>
          <p:cNvSpPr txBox="1"/>
          <p:nvPr/>
        </p:nvSpPr>
        <p:spPr>
          <a:xfrm>
            <a:off x="7142523" y="1654913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527CE84-B306-479F-9390-268063C71EEF}"/>
              </a:ext>
            </a:extLst>
          </p:cNvPr>
          <p:cNvSpPr/>
          <p:nvPr/>
        </p:nvSpPr>
        <p:spPr>
          <a:xfrm>
            <a:off x="7530590" y="15595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009E5D8-D4F5-463E-982B-3A2CED476FA0}"/>
              </a:ext>
            </a:extLst>
          </p:cNvPr>
          <p:cNvSpPr/>
          <p:nvPr/>
        </p:nvSpPr>
        <p:spPr>
          <a:xfrm>
            <a:off x="7636748" y="18403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A63C900-282F-48B8-8B26-BD86CB90CFC0}"/>
              </a:ext>
            </a:extLst>
          </p:cNvPr>
          <p:cNvSpPr/>
          <p:nvPr/>
        </p:nvSpPr>
        <p:spPr>
          <a:xfrm>
            <a:off x="7494180" y="21014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882C2BA-BED7-49B1-9584-2F2F69881888}"/>
              </a:ext>
            </a:extLst>
          </p:cNvPr>
          <p:cNvSpPr/>
          <p:nvPr/>
        </p:nvSpPr>
        <p:spPr>
          <a:xfrm>
            <a:off x="7276410" y="14047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01928C9-F745-49FF-8909-91E7E2F94796}"/>
              </a:ext>
            </a:extLst>
          </p:cNvPr>
          <p:cNvSpPr/>
          <p:nvPr/>
        </p:nvSpPr>
        <p:spPr>
          <a:xfrm>
            <a:off x="7002181" y="145685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80E9BD1-1DFD-4ADB-8037-D5ABCFF323C4}"/>
              </a:ext>
            </a:extLst>
          </p:cNvPr>
          <p:cNvSpPr/>
          <p:nvPr/>
        </p:nvSpPr>
        <p:spPr>
          <a:xfrm>
            <a:off x="6820824" y="17260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CF01851-A132-421C-B8BE-90405D18F27A}"/>
              </a:ext>
            </a:extLst>
          </p:cNvPr>
          <p:cNvSpPr/>
          <p:nvPr/>
        </p:nvSpPr>
        <p:spPr>
          <a:xfrm>
            <a:off x="6895794" y="20110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2CCFDA-7DD1-48CB-9DDF-6C8D93B3C5CC}"/>
              </a:ext>
            </a:extLst>
          </p:cNvPr>
          <p:cNvSpPr/>
          <p:nvPr/>
        </p:nvSpPr>
        <p:spPr>
          <a:xfrm>
            <a:off x="7165335" y="218089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0FD407E-1ED9-4438-9EE8-A45077AB1C16}"/>
              </a:ext>
            </a:extLst>
          </p:cNvPr>
          <p:cNvSpPr/>
          <p:nvPr/>
        </p:nvSpPr>
        <p:spPr>
          <a:xfrm>
            <a:off x="9076252" y="183878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2C9ABB6-54BE-4733-BF68-A899BEA74EA1}"/>
              </a:ext>
            </a:extLst>
          </p:cNvPr>
          <p:cNvSpPr txBox="1"/>
          <p:nvPr/>
        </p:nvSpPr>
        <p:spPr>
          <a:xfrm>
            <a:off x="6547057" y="2795870"/>
            <a:ext cx="461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Na-Kation (</a:t>
            </a:r>
            <a:r>
              <a:rPr lang="de-DE" b="1" dirty="0">
                <a:solidFill>
                  <a:srgbClr val="FF0000"/>
                </a:solidFill>
              </a:rPr>
              <a:t>Na</a:t>
            </a:r>
            <a:r>
              <a:rPr lang="de-DE" b="1" baseline="30000" dirty="0">
                <a:solidFill>
                  <a:srgbClr val="FF0000"/>
                </a:solidFill>
              </a:rPr>
              <a:t>+</a:t>
            </a:r>
            <a:r>
              <a:rPr lang="de-DE" b="1" dirty="0"/>
              <a:t>)</a:t>
            </a:r>
          </a:p>
          <a:p>
            <a:r>
              <a:rPr lang="de-DE" dirty="0"/>
              <a:t>11 Protonen</a:t>
            </a:r>
          </a:p>
          <a:p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 Elektronen</a:t>
            </a:r>
          </a:p>
          <a:p>
            <a:r>
              <a:rPr lang="de-DE" dirty="0"/>
              <a:t>Mit 8 Elektronen voll besetzte äußere Schale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A50FEEF-C42A-499E-B3F7-2B6484EE70CB}"/>
              </a:ext>
            </a:extLst>
          </p:cNvPr>
          <p:cNvCxnSpPr>
            <a:cxnSpLocks/>
          </p:cNvCxnSpPr>
          <p:nvPr/>
        </p:nvCxnSpPr>
        <p:spPr>
          <a:xfrm>
            <a:off x="4454935" y="1895936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138F60D-5221-4886-B2F4-E88872808FCD}"/>
              </a:ext>
            </a:extLst>
          </p:cNvPr>
          <p:cNvSpPr txBox="1"/>
          <p:nvPr/>
        </p:nvSpPr>
        <p:spPr>
          <a:xfrm>
            <a:off x="417332" y="600290"/>
            <a:ext cx="20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Bsp. Natrium: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5842790-062E-442C-8168-5C446F45A0EA}"/>
              </a:ext>
            </a:extLst>
          </p:cNvPr>
          <p:cNvCxnSpPr>
            <a:cxnSpLocks/>
          </p:cNvCxnSpPr>
          <p:nvPr/>
        </p:nvCxnSpPr>
        <p:spPr>
          <a:xfrm flipV="1">
            <a:off x="3442979" y="1424206"/>
            <a:ext cx="457815" cy="19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F7BF20E-9DED-4B8B-8C83-FB543745ED05}"/>
              </a:ext>
            </a:extLst>
          </p:cNvPr>
          <p:cNvSpPr txBox="1"/>
          <p:nvPr/>
        </p:nvSpPr>
        <p:spPr>
          <a:xfrm>
            <a:off x="6547057" y="4245348"/>
            <a:ext cx="35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„Edelgaskonfiguration“ erreicht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F013979-EA1E-42D0-AE4F-2FB9176BD189}"/>
              </a:ext>
            </a:extLst>
          </p:cNvPr>
          <p:cNvSpPr txBox="1"/>
          <p:nvPr/>
        </p:nvSpPr>
        <p:spPr>
          <a:xfrm>
            <a:off x="4314903" y="1484257"/>
            <a:ext cx="19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46" name="Geschweifte Klammer rechts 45">
            <a:extLst>
              <a:ext uri="{FF2B5EF4-FFF2-40B4-BE49-F238E27FC236}">
                <a16:creationId xmlns:a16="http://schemas.microsoft.com/office/drawing/2014/main" id="{DBC12179-A9F9-46D9-8FA4-1814AF7B4D4F}"/>
              </a:ext>
            </a:extLst>
          </p:cNvPr>
          <p:cNvSpPr/>
          <p:nvPr/>
        </p:nvSpPr>
        <p:spPr>
          <a:xfrm>
            <a:off x="3243724" y="3130119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D02F4C4-CFB1-4B3F-9308-F4A1AC7C6D8E}"/>
              </a:ext>
            </a:extLst>
          </p:cNvPr>
          <p:cNvSpPr txBox="1"/>
          <p:nvPr/>
        </p:nvSpPr>
        <p:spPr>
          <a:xfrm>
            <a:off x="3391974" y="3176334"/>
            <a:ext cx="1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ungeladen</a:t>
            </a:r>
          </a:p>
        </p:txBody>
      </p:sp>
      <p:sp>
        <p:nvSpPr>
          <p:cNvPr id="49" name="Geschweifte Klammer rechts 48">
            <a:extLst>
              <a:ext uri="{FF2B5EF4-FFF2-40B4-BE49-F238E27FC236}">
                <a16:creationId xmlns:a16="http://schemas.microsoft.com/office/drawing/2014/main" id="{93540A20-66ED-4F68-95C3-8980E3D9384F}"/>
              </a:ext>
            </a:extLst>
          </p:cNvPr>
          <p:cNvSpPr/>
          <p:nvPr/>
        </p:nvSpPr>
        <p:spPr>
          <a:xfrm>
            <a:off x="8046015" y="3130119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BC8ECAF-827F-46D4-92BB-CF708BE5DCD9}"/>
              </a:ext>
            </a:extLst>
          </p:cNvPr>
          <p:cNvSpPr txBox="1"/>
          <p:nvPr/>
        </p:nvSpPr>
        <p:spPr>
          <a:xfrm>
            <a:off x="8194265" y="3176334"/>
            <a:ext cx="2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1-fach positiv geladen</a:t>
            </a:r>
          </a:p>
        </p:txBody>
      </p: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9376BD23-8F1A-46E1-B993-ACB6EA9CA1CD}"/>
              </a:ext>
            </a:extLst>
          </p:cNvPr>
          <p:cNvSpPr/>
          <p:nvPr/>
        </p:nvSpPr>
        <p:spPr>
          <a:xfrm>
            <a:off x="7359600" y="3961165"/>
            <a:ext cx="134580" cy="2666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B9B15E0-8B57-47F7-8606-ADEB75FD6283}"/>
              </a:ext>
            </a:extLst>
          </p:cNvPr>
          <p:cNvSpPr txBox="1"/>
          <p:nvPr/>
        </p:nvSpPr>
        <p:spPr>
          <a:xfrm>
            <a:off x="8367254" y="1707970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98A3B4-EBFE-4211-A921-E278568EA3EB}"/>
              </a:ext>
            </a:extLst>
          </p:cNvPr>
          <p:cNvSpPr txBox="1"/>
          <p:nvPr/>
        </p:nvSpPr>
        <p:spPr>
          <a:xfrm>
            <a:off x="1963532" y="5203087"/>
            <a:ext cx="3843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Kurz</a:t>
            </a:r>
            <a:r>
              <a:rPr lang="de-DE" dirty="0"/>
              <a:t>:          Na		Na</a:t>
            </a:r>
            <a:r>
              <a:rPr lang="de-DE" baseline="30000" dirty="0"/>
              <a:t>+</a:t>
            </a:r>
            <a:r>
              <a:rPr lang="de-DE" dirty="0"/>
              <a:t>  +  e</a:t>
            </a:r>
            <a:r>
              <a:rPr lang="de-DE" baseline="30000" dirty="0"/>
              <a:t>-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D6B89E9-D383-41EF-BC28-DF234A6EE863}"/>
              </a:ext>
            </a:extLst>
          </p:cNvPr>
          <p:cNvCxnSpPr/>
          <p:nvPr/>
        </p:nvCxnSpPr>
        <p:spPr>
          <a:xfrm>
            <a:off x="3742710" y="5434002"/>
            <a:ext cx="81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4728930B-4BE2-47F3-AA78-21F8A5F2D072}"/>
              </a:ext>
            </a:extLst>
          </p:cNvPr>
          <p:cNvSpPr/>
          <p:nvPr/>
        </p:nvSpPr>
        <p:spPr>
          <a:xfrm>
            <a:off x="3382911" y="5371080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23B07252-F0EE-49C0-99CD-1EFB407AB0FA}"/>
              </a:ext>
            </a:extLst>
          </p:cNvPr>
          <p:cNvSpPr/>
          <p:nvPr/>
        </p:nvSpPr>
        <p:spPr>
          <a:xfrm>
            <a:off x="6513514" y="1081318"/>
            <a:ext cx="98562" cy="145088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ckige Klammer rechts 46">
            <a:extLst>
              <a:ext uri="{FF2B5EF4-FFF2-40B4-BE49-F238E27FC236}">
                <a16:creationId xmlns:a16="http://schemas.microsoft.com/office/drawing/2014/main" id="{325FE454-17EA-4A86-AF74-3B64398711C4}"/>
              </a:ext>
            </a:extLst>
          </p:cNvPr>
          <p:cNvSpPr/>
          <p:nvPr/>
        </p:nvSpPr>
        <p:spPr>
          <a:xfrm>
            <a:off x="8032957" y="1081318"/>
            <a:ext cx="90334" cy="145088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A76BD72-432C-4205-97C9-032FD2FCE99D}"/>
              </a:ext>
            </a:extLst>
          </p:cNvPr>
          <p:cNvSpPr txBox="1"/>
          <p:nvPr/>
        </p:nvSpPr>
        <p:spPr>
          <a:xfrm>
            <a:off x="8194265" y="955104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E4717C1-FC8E-47CD-888E-BCEBFDE53A96}"/>
              </a:ext>
            </a:extLst>
          </p:cNvPr>
          <p:cNvSpPr txBox="1"/>
          <p:nvPr/>
        </p:nvSpPr>
        <p:spPr>
          <a:xfrm rot="1241142">
            <a:off x="10020758" y="670763"/>
            <a:ext cx="16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5156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43" grpId="0"/>
      <p:bldP spid="44" grpId="0"/>
      <p:bldP spid="46" grpId="0" animBg="1"/>
      <p:bldP spid="48" grpId="0"/>
      <p:bldP spid="49" grpId="0" animBg="1"/>
      <p:bldP spid="50" grpId="0"/>
      <p:bldP spid="51" grpId="0" animBg="1"/>
      <p:bldP spid="52" grpId="0"/>
      <p:bldP spid="2" grpId="0"/>
      <p:bldP spid="41" grpId="0" animBg="1"/>
      <p:bldP spid="7" grpId="0" animBg="1"/>
      <p:bldP spid="47" grpId="0" animBg="1"/>
      <p:bldP spid="53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D1407A7C-5D55-494E-85F8-CCDBB8B5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76" y="859862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5D45E8D-7D3C-4216-B6E1-B349D968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276" y="1088462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8D8D644-5FA5-4E22-885E-0D9EAD8E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76" y="131706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1B095BC-135C-4C97-9FE9-FB2A7889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476" y="1547249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DF67B3C-FF3A-48A5-A633-E2FEEBFD7959}"/>
              </a:ext>
            </a:extLst>
          </p:cNvPr>
          <p:cNvSpPr/>
          <p:nvPr/>
        </p:nvSpPr>
        <p:spPr>
          <a:xfrm>
            <a:off x="2274476" y="137579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F22F073-26EC-4991-ABDA-8F4CE6DAC24D}"/>
              </a:ext>
            </a:extLst>
          </p:cNvPr>
          <p:cNvSpPr/>
          <p:nvPr/>
        </p:nvSpPr>
        <p:spPr>
          <a:xfrm>
            <a:off x="2274476" y="171790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A4FABA-06B2-427A-A89B-9CCAB6DEED03}"/>
              </a:ext>
            </a:extLst>
          </p:cNvPr>
          <p:cNvSpPr txBox="1"/>
          <p:nvPr/>
        </p:nvSpPr>
        <p:spPr>
          <a:xfrm>
            <a:off x="2184142" y="1418939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D0A867-9F0A-416F-B89D-A519E92E875A}"/>
              </a:ext>
            </a:extLst>
          </p:cNvPr>
          <p:cNvSpPr/>
          <p:nvPr/>
        </p:nvSpPr>
        <p:spPr>
          <a:xfrm>
            <a:off x="2572209" y="13235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08C8F2-F7C7-4FA3-A357-931510A9DD34}"/>
              </a:ext>
            </a:extLst>
          </p:cNvPr>
          <p:cNvSpPr/>
          <p:nvPr/>
        </p:nvSpPr>
        <p:spPr>
          <a:xfrm>
            <a:off x="2678367" y="160439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F90402-5480-4485-8563-DED46FDDE5ED}"/>
              </a:ext>
            </a:extLst>
          </p:cNvPr>
          <p:cNvSpPr/>
          <p:nvPr/>
        </p:nvSpPr>
        <p:spPr>
          <a:xfrm>
            <a:off x="2535799" y="186544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8BAC51-D684-49D5-A068-14AF5828D586}"/>
              </a:ext>
            </a:extLst>
          </p:cNvPr>
          <p:cNvSpPr/>
          <p:nvPr/>
        </p:nvSpPr>
        <p:spPr>
          <a:xfrm>
            <a:off x="2318029" y="116872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053C21B-BE04-4225-B3C1-512D2EC75099}"/>
              </a:ext>
            </a:extLst>
          </p:cNvPr>
          <p:cNvSpPr/>
          <p:nvPr/>
        </p:nvSpPr>
        <p:spPr>
          <a:xfrm>
            <a:off x="2043800" y="122088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8252A6-4905-40D0-BEAE-37CADC7BA6E4}"/>
              </a:ext>
            </a:extLst>
          </p:cNvPr>
          <p:cNvSpPr/>
          <p:nvPr/>
        </p:nvSpPr>
        <p:spPr>
          <a:xfrm>
            <a:off x="1862443" y="149009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A017B95-40AD-404A-A270-23B329C180AD}"/>
              </a:ext>
            </a:extLst>
          </p:cNvPr>
          <p:cNvSpPr/>
          <p:nvPr/>
        </p:nvSpPr>
        <p:spPr>
          <a:xfrm>
            <a:off x="1937413" y="177505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B844FC0-F3A1-43FD-AC80-0B479BEA9BE1}"/>
              </a:ext>
            </a:extLst>
          </p:cNvPr>
          <p:cNvSpPr/>
          <p:nvPr/>
        </p:nvSpPr>
        <p:spPr>
          <a:xfrm>
            <a:off x="2206954" y="194491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BA89537-C88A-403B-81DD-290EC06AE4F8}"/>
              </a:ext>
            </a:extLst>
          </p:cNvPr>
          <p:cNvSpPr/>
          <p:nvPr/>
        </p:nvSpPr>
        <p:spPr>
          <a:xfrm>
            <a:off x="2868559" y="136178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6B270-0432-4E4F-A54C-EA2970F25E3E}"/>
              </a:ext>
            </a:extLst>
          </p:cNvPr>
          <p:cNvSpPr txBox="1"/>
          <p:nvPr/>
        </p:nvSpPr>
        <p:spPr>
          <a:xfrm>
            <a:off x="1557174" y="2575904"/>
            <a:ext cx="38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Chlor-Atom (Cl)</a:t>
            </a:r>
          </a:p>
          <a:p>
            <a:r>
              <a:rPr lang="de-DE" dirty="0"/>
              <a:t>17 Protonen</a:t>
            </a:r>
          </a:p>
          <a:p>
            <a:r>
              <a:rPr lang="de-DE" dirty="0"/>
              <a:t>17 Elektronen</a:t>
            </a:r>
          </a:p>
          <a:p>
            <a:r>
              <a:rPr lang="de-DE" dirty="0"/>
              <a:t>7 Außenelektron in der 3. Schale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D49FDC10-7EB4-45DC-BE1D-F398B210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569" y="883764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68C3A048-9787-4785-9FAC-064504CD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169" y="1112364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5AE0CED7-8E68-4166-B277-1AE4C4E6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769" y="1340964"/>
            <a:ext cx="5715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B7317A7F-73EF-4AEC-A5CC-919F1956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369" y="1571151"/>
            <a:ext cx="114300" cy="114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70CE6D8-390D-45E4-91F9-519F05558BA8}"/>
              </a:ext>
            </a:extLst>
          </p:cNvPr>
          <p:cNvSpPr/>
          <p:nvPr/>
        </p:nvSpPr>
        <p:spPr>
          <a:xfrm>
            <a:off x="8402369" y="13997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E18CC14-A9B9-4A59-B763-A01C647672AB}"/>
              </a:ext>
            </a:extLst>
          </p:cNvPr>
          <p:cNvSpPr/>
          <p:nvPr/>
        </p:nvSpPr>
        <p:spPr>
          <a:xfrm>
            <a:off x="8402369" y="174180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54DACDF-14D1-430C-9BAB-DA839473338E}"/>
              </a:ext>
            </a:extLst>
          </p:cNvPr>
          <p:cNvSpPr txBox="1"/>
          <p:nvPr/>
        </p:nvSpPr>
        <p:spPr>
          <a:xfrm>
            <a:off x="8319180" y="1442841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414221A-A981-4A46-9BF7-DF6834590864}"/>
              </a:ext>
            </a:extLst>
          </p:cNvPr>
          <p:cNvSpPr/>
          <p:nvPr/>
        </p:nvSpPr>
        <p:spPr>
          <a:xfrm>
            <a:off x="8700102" y="134749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56847DB-068E-404A-845D-D495770F1AE0}"/>
              </a:ext>
            </a:extLst>
          </p:cNvPr>
          <p:cNvSpPr/>
          <p:nvPr/>
        </p:nvSpPr>
        <p:spPr>
          <a:xfrm>
            <a:off x="8806260" y="16283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C5E1228-F1A0-4287-B028-1DEFCD3F880D}"/>
              </a:ext>
            </a:extLst>
          </p:cNvPr>
          <p:cNvSpPr/>
          <p:nvPr/>
        </p:nvSpPr>
        <p:spPr>
          <a:xfrm>
            <a:off x="8663692" y="188934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68301F-2AE0-486C-810C-769AC1DCB313}"/>
              </a:ext>
            </a:extLst>
          </p:cNvPr>
          <p:cNvSpPr/>
          <p:nvPr/>
        </p:nvSpPr>
        <p:spPr>
          <a:xfrm>
            <a:off x="8445922" y="119263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28E33F5-05C2-4240-AE1B-80141C3BF05B}"/>
              </a:ext>
            </a:extLst>
          </p:cNvPr>
          <p:cNvSpPr/>
          <p:nvPr/>
        </p:nvSpPr>
        <p:spPr>
          <a:xfrm>
            <a:off x="8171693" y="124478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F71FFF2-5453-407C-BFE6-4FB2980A15AA}"/>
              </a:ext>
            </a:extLst>
          </p:cNvPr>
          <p:cNvSpPr/>
          <p:nvPr/>
        </p:nvSpPr>
        <p:spPr>
          <a:xfrm>
            <a:off x="7990336" y="15140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B18F4A0-DAC9-4D7E-83CC-9EBE6AAC6C5E}"/>
              </a:ext>
            </a:extLst>
          </p:cNvPr>
          <p:cNvSpPr/>
          <p:nvPr/>
        </p:nvSpPr>
        <p:spPr>
          <a:xfrm>
            <a:off x="8065306" y="179895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05F7914-1585-4111-9933-D66BDA5A17FA}"/>
              </a:ext>
            </a:extLst>
          </p:cNvPr>
          <p:cNvSpPr/>
          <p:nvPr/>
        </p:nvSpPr>
        <p:spPr>
          <a:xfrm>
            <a:off x="8334847" y="196882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F98418E-368F-41CB-9F33-C59ACC9D7DA1}"/>
              </a:ext>
            </a:extLst>
          </p:cNvPr>
          <p:cNvSpPr/>
          <p:nvPr/>
        </p:nvSpPr>
        <p:spPr>
          <a:xfrm>
            <a:off x="8859569" y="200692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84FDF14-BE34-4632-BA35-3D6A8E8C3492}"/>
              </a:ext>
            </a:extLst>
          </p:cNvPr>
          <p:cNvSpPr txBox="1"/>
          <p:nvPr/>
        </p:nvSpPr>
        <p:spPr>
          <a:xfrm>
            <a:off x="6671199" y="2570364"/>
            <a:ext cx="547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Chlor-Anion (</a:t>
            </a:r>
            <a:r>
              <a:rPr lang="de-DE" b="1" dirty="0">
                <a:solidFill>
                  <a:srgbClr val="FF0000"/>
                </a:solidFill>
              </a:rPr>
              <a:t>Cl</a:t>
            </a:r>
            <a:r>
              <a:rPr lang="de-DE" b="1" baseline="30000" dirty="0">
                <a:solidFill>
                  <a:srgbClr val="FF0000"/>
                </a:solidFill>
              </a:rPr>
              <a:t>-</a:t>
            </a:r>
            <a:r>
              <a:rPr lang="de-DE" b="1" dirty="0"/>
              <a:t>)</a:t>
            </a:r>
          </a:p>
          <a:p>
            <a:r>
              <a:rPr lang="de-DE" dirty="0"/>
              <a:t>17 Protonen</a:t>
            </a:r>
          </a:p>
          <a:p>
            <a:r>
              <a:rPr lang="de-DE" dirty="0">
                <a:solidFill>
                  <a:srgbClr val="FF0000"/>
                </a:solidFill>
              </a:rPr>
              <a:t>18</a:t>
            </a:r>
            <a:r>
              <a:rPr lang="de-DE" dirty="0"/>
              <a:t> Elektronen</a:t>
            </a:r>
          </a:p>
          <a:p>
            <a:r>
              <a:rPr lang="de-DE" dirty="0"/>
              <a:t>Mit 8 Elektronen voll besetzte äußere Schale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35642C7-5DD3-4123-9292-A378D5DBF8F7}"/>
              </a:ext>
            </a:extLst>
          </p:cNvPr>
          <p:cNvCxnSpPr>
            <a:cxnSpLocks/>
          </p:cNvCxnSpPr>
          <p:nvPr/>
        </p:nvCxnSpPr>
        <p:spPr>
          <a:xfrm>
            <a:off x="5169054" y="1664907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AF7FC51-7557-4A94-BBAB-D5F61F36F1D3}"/>
              </a:ext>
            </a:extLst>
          </p:cNvPr>
          <p:cNvSpPr txBox="1"/>
          <p:nvPr/>
        </p:nvSpPr>
        <p:spPr>
          <a:xfrm>
            <a:off x="6671199" y="4019842"/>
            <a:ext cx="35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„Edelgaskonfiguration“ erreicht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A9EBCEB-A3B2-4563-BBFA-7903C50CBD39}"/>
              </a:ext>
            </a:extLst>
          </p:cNvPr>
          <p:cNvSpPr txBox="1"/>
          <p:nvPr/>
        </p:nvSpPr>
        <p:spPr>
          <a:xfrm>
            <a:off x="5029022" y="1253228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41" name="Geschweifte Klammer rechts 40">
            <a:extLst>
              <a:ext uri="{FF2B5EF4-FFF2-40B4-BE49-F238E27FC236}">
                <a16:creationId xmlns:a16="http://schemas.microsoft.com/office/drawing/2014/main" id="{4EC25068-EC7D-428B-AF19-CD6FA076C03B}"/>
              </a:ext>
            </a:extLst>
          </p:cNvPr>
          <p:cNvSpPr/>
          <p:nvPr/>
        </p:nvSpPr>
        <p:spPr>
          <a:xfrm>
            <a:off x="3029289" y="2934688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444618-2680-4521-847E-0B9C92F02861}"/>
              </a:ext>
            </a:extLst>
          </p:cNvPr>
          <p:cNvSpPr txBox="1"/>
          <p:nvPr/>
        </p:nvSpPr>
        <p:spPr>
          <a:xfrm>
            <a:off x="3177539" y="2980903"/>
            <a:ext cx="1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ungeladen</a:t>
            </a:r>
          </a:p>
        </p:txBody>
      </p:sp>
      <p:sp>
        <p:nvSpPr>
          <p:cNvPr id="43" name="Geschweifte Klammer rechts 42">
            <a:extLst>
              <a:ext uri="{FF2B5EF4-FFF2-40B4-BE49-F238E27FC236}">
                <a16:creationId xmlns:a16="http://schemas.microsoft.com/office/drawing/2014/main" id="{2BC81728-70E0-4E7C-B4CD-C32A84A2FDEF}"/>
              </a:ext>
            </a:extLst>
          </p:cNvPr>
          <p:cNvSpPr/>
          <p:nvPr/>
        </p:nvSpPr>
        <p:spPr>
          <a:xfrm>
            <a:off x="8170157" y="2904613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EB55548-D52D-491E-88A7-9F702285B8E7}"/>
              </a:ext>
            </a:extLst>
          </p:cNvPr>
          <p:cNvSpPr txBox="1"/>
          <p:nvPr/>
        </p:nvSpPr>
        <p:spPr>
          <a:xfrm>
            <a:off x="8318407" y="2950828"/>
            <a:ext cx="2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1-fach negativ geladen</a:t>
            </a:r>
          </a:p>
        </p:txBody>
      </p: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12220E77-C55A-478B-A249-A376B2B1A1E2}"/>
              </a:ext>
            </a:extLst>
          </p:cNvPr>
          <p:cNvSpPr/>
          <p:nvPr/>
        </p:nvSpPr>
        <p:spPr>
          <a:xfrm>
            <a:off x="7483742" y="3735659"/>
            <a:ext cx="134580" cy="2666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F0B1404-F744-4F60-A0E0-FB5700103EC3}"/>
              </a:ext>
            </a:extLst>
          </p:cNvPr>
          <p:cNvSpPr txBox="1"/>
          <p:nvPr/>
        </p:nvSpPr>
        <p:spPr>
          <a:xfrm>
            <a:off x="3527164" y="140572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646CFF0-60B7-4173-AF1A-54DC501AF063}"/>
              </a:ext>
            </a:extLst>
          </p:cNvPr>
          <p:cNvSpPr/>
          <p:nvPr/>
        </p:nvSpPr>
        <p:spPr>
          <a:xfrm>
            <a:off x="2854889" y="180914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AF8C41B-5CC5-4E2C-A17A-F80F6796850E}"/>
              </a:ext>
            </a:extLst>
          </p:cNvPr>
          <p:cNvSpPr/>
          <p:nvPr/>
        </p:nvSpPr>
        <p:spPr>
          <a:xfrm>
            <a:off x="2453380" y="215884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681C6B7-968A-4308-B721-BE54285FEA9D}"/>
              </a:ext>
            </a:extLst>
          </p:cNvPr>
          <p:cNvSpPr/>
          <p:nvPr/>
        </p:nvSpPr>
        <p:spPr>
          <a:xfrm>
            <a:off x="1929500" y="210472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5879234-7E20-4A38-8774-BFC1AE4D2359}"/>
              </a:ext>
            </a:extLst>
          </p:cNvPr>
          <p:cNvSpPr/>
          <p:nvPr/>
        </p:nvSpPr>
        <p:spPr>
          <a:xfrm>
            <a:off x="1649667" y="161761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F27AC6C-F963-416A-8163-C3310D204692}"/>
              </a:ext>
            </a:extLst>
          </p:cNvPr>
          <p:cNvSpPr/>
          <p:nvPr/>
        </p:nvSpPr>
        <p:spPr>
          <a:xfrm>
            <a:off x="1742571" y="114725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91E9555-05AD-4C90-9353-CD66DE434B57}"/>
              </a:ext>
            </a:extLst>
          </p:cNvPr>
          <p:cNvSpPr/>
          <p:nvPr/>
        </p:nvSpPr>
        <p:spPr>
          <a:xfrm>
            <a:off x="2388776" y="93838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5D01C77-F9BD-4BB1-9AC4-1062A0301BF4}"/>
              </a:ext>
            </a:extLst>
          </p:cNvPr>
          <p:cNvSpPr/>
          <p:nvPr/>
        </p:nvSpPr>
        <p:spPr>
          <a:xfrm>
            <a:off x="8445922" y="220848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36D6BAE-D165-4FA9-B709-A7F3C82BEF8F}"/>
              </a:ext>
            </a:extLst>
          </p:cNvPr>
          <p:cNvSpPr/>
          <p:nvPr/>
        </p:nvSpPr>
        <p:spPr>
          <a:xfrm>
            <a:off x="7976639" y="204356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4CABA60-DF70-4E1C-B9B9-B72B6DEEFD23}"/>
              </a:ext>
            </a:extLst>
          </p:cNvPr>
          <p:cNvSpPr/>
          <p:nvPr/>
        </p:nvSpPr>
        <p:spPr>
          <a:xfrm>
            <a:off x="7773719" y="166075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2DCE009-4DA4-4DC2-822B-127F3F71F444}"/>
              </a:ext>
            </a:extLst>
          </p:cNvPr>
          <p:cNvSpPr/>
          <p:nvPr/>
        </p:nvSpPr>
        <p:spPr>
          <a:xfrm>
            <a:off x="7933186" y="115055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CE6CBDE-4D58-4127-B311-433221CECE8B}"/>
              </a:ext>
            </a:extLst>
          </p:cNvPr>
          <p:cNvSpPr/>
          <p:nvPr/>
        </p:nvSpPr>
        <p:spPr>
          <a:xfrm>
            <a:off x="8391997" y="93838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2FBE90E-A035-4141-9189-ADED2F2BF3F3}"/>
              </a:ext>
            </a:extLst>
          </p:cNvPr>
          <p:cNvSpPr/>
          <p:nvPr/>
        </p:nvSpPr>
        <p:spPr>
          <a:xfrm>
            <a:off x="9031019" y="155019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0D709EC-1862-4670-928E-D8825FA79BEF}"/>
              </a:ext>
            </a:extLst>
          </p:cNvPr>
          <p:cNvSpPr/>
          <p:nvPr/>
        </p:nvSpPr>
        <p:spPr>
          <a:xfrm>
            <a:off x="8859569" y="112263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0FF08C2-8040-4E60-90DA-E39C2ECAFB25}"/>
              </a:ext>
            </a:extLst>
          </p:cNvPr>
          <p:cNvSpPr/>
          <p:nvPr/>
        </p:nvSpPr>
        <p:spPr>
          <a:xfrm>
            <a:off x="4161348" y="154724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D4EA858-08FD-40ED-A36A-358B0B05A64E}"/>
              </a:ext>
            </a:extLst>
          </p:cNvPr>
          <p:cNvSpPr txBox="1"/>
          <p:nvPr/>
        </p:nvSpPr>
        <p:spPr>
          <a:xfrm>
            <a:off x="1498164" y="5517036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</a:t>
            </a:r>
            <a:r>
              <a:rPr lang="de-DE" dirty="0"/>
              <a:t>: Bilde die Ionen aus den Atomen von Magnesium, Sauerstoff und Wasserstoff (Kurzform)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CCEB22E-0712-4C10-AED9-8B40B418EF10}"/>
              </a:ext>
            </a:extLst>
          </p:cNvPr>
          <p:cNvSpPr txBox="1"/>
          <p:nvPr/>
        </p:nvSpPr>
        <p:spPr>
          <a:xfrm>
            <a:off x="129429" y="542322"/>
            <a:ext cx="20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Bsp. Chlor: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EF65E1E-384B-4186-A2F7-32019164FC03}"/>
              </a:ext>
            </a:extLst>
          </p:cNvPr>
          <p:cNvGrpSpPr/>
          <p:nvPr/>
        </p:nvGrpSpPr>
        <p:grpSpPr>
          <a:xfrm>
            <a:off x="1666715" y="4493895"/>
            <a:ext cx="3843341" cy="369332"/>
            <a:chOff x="1666715" y="4493895"/>
            <a:chExt cx="3843341" cy="369332"/>
          </a:xfrm>
        </p:grpSpPr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4905AAF5-E1D4-4FD4-8B36-151E69DA989E}"/>
                </a:ext>
              </a:extLst>
            </p:cNvPr>
            <p:cNvSpPr txBox="1"/>
            <p:nvPr/>
          </p:nvSpPr>
          <p:spPr>
            <a:xfrm>
              <a:off x="1666715" y="4493895"/>
              <a:ext cx="3843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Cl       +  e</a:t>
              </a:r>
              <a:r>
                <a:rPr lang="de-DE" baseline="30000" dirty="0"/>
                <a:t>-</a:t>
              </a:r>
              <a:r>
                <a:rPr lang="de-DE" dirty="0"/>
                <a:t>		    Cl</a:t>
              </a:r>
              <a:r>
                <a:rPr lang="de-DE" sz="24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53712266-F7AA-471E-81F6-1045B65E1A72}"/>
                </a:ext>
              </a:extLst>
            </p:cNvPr>
            <p:cNvCxnSpPr/>
            <p:nvPr/>
          </p:nvCxnSpPr>
          <p:spPr>
            <a:xfrm>
              <a:off x="3753923" y="4685481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B874954-D701-4B51-A1DC-AFE8C4E2D0A1}"/>
                </a:ext>
              </a:extLst>
            </p:cNvPr>
            <p:cNvSpPr/>
            <p:nvPr/>
          </p:nvSpPr>
          <p:spPr>
            <a:xfrm>
              <a:off x="2843056" y="4662621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091F61B-A6AA-46C3-9081-D37498203687}"/>
                </a:ext>
              </a:extLst>
            </p:cNvPr>
            <p:cNvCxnSpPr/>
            <p:nvPr/>
          </p:nvCxnSpPr>
          <p:spPr>
            <a:xfrm>
              <a:off x="2567680" y="4493895"/>
              <a:ext cx="224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31C50BC-3681-46A4-90C5-2B59BEA55231}"/>
                </a:ext>
              </a:extLst>
            </p:cNvPr>
            <p:cNvCxnSpPr/>
            <p:nvPr/>
          </p:nvCxnSpPr>
          <p:spPr>
            <a:xfrm>
              <a:off x="2584578" y="4858864"/>
              <a:ext cx="224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386F6A3E-7218-4D5D-917C-CCCF8E9F6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0530" y="4556919"/>
              <a:ext cx="0" cy="257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Eckige Klammer links 69">
            <a:extLst>
              <a:ext uri="{FF2B5EF4-FFF2-40B4-BE49-F238E27FC236}">
                <a16:creationId xmlns:a16="http://schemas.microsoft.com/office/drawing/2014/main" id="{A36D953F-EC30-481B-85E9-FDFE5F9DEC99}"/>
              </a:ext>
            </a:extLst>
          </p:cNvPr>
          <p:cNvSpPr/>
          <p:nvPr/>
        </p:nvSpPr>
        <p:spPr>
          <a:xfrm>
            <a:off x="7588652" y="897119"/>
            <a:ext cx="98562" cy="145088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ckige Klammer rechts 70">
            <a:extLst>
              <a:ext uri="{FF2B5EF4-FFF2-40B4-BE49-F238E27FC236}">
                <a16:creationId xmlns:a16="http://schemas.microsoft.com/office/drawing/2014/main" id="{1F5454FC-9A85-4077-8393-27340EF2DD2B}"/>
              </a:ext>
            </a:extLst>
          </p:cNvPr>
          <p:cNvSpPr/>
          <p:nvPr/>
        </p:nvSpPr>
        <p:spPr>
          <a:xfrm>
            <a:off x="9246777" y="888933"/>
            <a:ext cx="90334" cy="145088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1B01173-8C57-4035-BF61-DEE2D5DFC485}"/>
              </a:ext>
            </a:extLst>
          </p:cNvPr>
          <p:cNvSpPr txBox="1"/>
          <p:nvPr/>
        </p:nvSpPr>
        <p:spPr>
          <a:xfrm>
            <a:off x="9370639" y="75973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39FF06C-D642-4CBE-8D5F-5B017DB5DE5E}"/>
              </a:ext>
            </a:extLst>
          </p:cNvPr>
          <p:cNvSpPr txBox="1"/>
          <p:nvPr/>
        </p:nvSpPr>
        <p:spPr>
          <a:xfrm rot="1241142">
            <a:off x="10161567" y="550734"/>
            <a:ext cx="16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17419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70" grpId="0" animBg="1"/>
      <p:bldP spid="71" grpId="0" animBg="1"/>
      <p:bldP spid="72" grpId="0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>
            <a:extLst>
              <a:ext uri="{FF2B5EF4-FFF2-40B4-BE49-F238E27FC236}">
                <a16:creationId xmlns:a16="http://schemas.microsoft.com/office/drawing/2014/main" id="{F846731F-DB62-43B6-B0E0-25EDCBE1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76" y="340402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1C1ADF7F-C8C5-4A25-8986-102D6331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876" y="569002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0615C1-4184-4CB6-B990-A1C8E10B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476" y="79760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A82CE7E5-37A6-4467-9252-D30C34B5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076" y="1027789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D520F1A-91EE-45AB-BB15-03E5B573544F}"/>
              </a:ext>
            </a:extLst>
          </p:cNvPr>
          <p:cNvSpPr/>
          <p:nvPr/>
        </p:nvSpPr>
        <p:spPr>
          <a:xfrm>
            <a:off x="2342076" y="8563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4C063F-EC85-440C-A336-34E5A4F42130}"/>
              </a:ext>
            </a:extLst>
          </p:cNvPr>
          <p:cNvSpPr/>
          <p:nvPr/>
        </p:nvSpPr>
        <p:spPr>
          <a:xfrm>
            <a:off x="2342076" y="119844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B0A99D-AB52-4F50-B3A2-4EEF62A342CA}"/>
              </a:ext>
            </a:extLst>
          </p:cNvPr>
          <p:cNvSpPr txBox="1"/>
          <p:nvPr/>
        </p:nvSpPr>
        <p:spPr>
          <a:xfrm>
            <a:off x="2251742" y="899479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B5D9F5-5CB3-49DD-9B35-EBF0B8598001}"/>
              </a:ext>
            </a:extLst>
          </p:cNvPr>
          <p:cNvSpPr/>
          <p:nvPr/>
        </p:nvSpPr>
        <p:spPr>
          <a:xfrm>
            <a:off x="2639809" y="8041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A43B1C9-8449-4466-A06A-6B076AD3D3AC}"/>
              </a:ext>
            </a:extLst>
          </p:cNvPr>
          <p:cNvSpPr/>
          <p:nvPr/>
        </p:nvSpPr>
        <p:spPr>
          <a:xfrm>
            <a:off x="2745967" y="10849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4FE7DD-B5E6-495E-997B-0EA97C3DDA59}"/>
              </a:ext>
            </a:extLst>
          </p:cNvPr>
          <p:cNvSpPr/>
          <p:nvPr/>
        </p:nvSpPr>
        <p:spPr>
          <a:xfrm>
            <a:off x="2603399" y="134598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95CCD2C-D5DF-4DBC-84D0-7CEF9E671A9A}"/>
              </a:ext>
            </a:extLst>
          </p:cNvPr>
          <p:cNvSpPr/>
          <p:nvPr/>
        </p:nvSpPr>
        <p:spPr>
          <a:xfrm>
            <a:off x="2385629" y="64926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2364308-D115-45EF-9187-7819B75944E6}"/>
              </a:ext>
            </a:extLst>
          </p:cNvPr>
          <p:cNvSpPr/>
          <p:nvPr/>
        </p:nvSpPr>
        <p:spPr>
          <a:xfrm>
            <a:off x="2111400" y="70142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EA1099-D0B6-41BF-B5C9-8BC194945BC2}"/>
              </a:ext>
            </a:extLst>
          </p:cNvPr>
          <p:cNvSpPr/>
          <p:nvPr/>
        </p:nvSpPr>
        <p:spPr>
          <a:xfrm>
            <a:off x="1930043" y="9706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FF5FEBB-A8E7-412E-A618-A2F94CA0BEE4}"/>
              </a:ext>
            </a:extLst>
          </p:cNvPr>
          <p:cNvSpPr/>
          <p:nvPr/>
        </p:nvSpPr>
        <p:spPr>
          <a:xfrm>
            <a:off x="2005013" y="12555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3FBD2DA-B15F-4EFB-806F-913DFA2CDFA2}"/>
              </a:ext>
            </a:extLst>
          </p:cNvPr>
          <p:cNvSpPr/>
          <p:nvPr/>
        </p:nvSpPr>
        <p:spPr>
          <a:xfrm>
            <a:off x="2274554" y="142545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F182F9-5D27-434F-A0A5-B7DDD33CC072}"/>
              </a:ext>
            </a:extLst>
          </p:cNvPr>
          <p:cNvSpPr/>
          <p:nvPr/>
        </p:nvSpPr>
        <p:spPr>
          <a:xfrm>
            <a:off x="2936159" y="8423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DDEA99-DD9F-4DA5-9395-C0EEDAA8513A}"/>
              </a:ext>
            </a:extLst>
          </p:cNvPr>
          <p:cNvSpPr/>
          <p:nvPr/>
        </p:nvSpPr>
        <p:spPr>
          <a:xfrm>
            <a:off x="1701443" y="121166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2C5D247-A123-4BD8-A818-E7A3A37E60C4}"/>
              </a:ext>
            </a:extLst>
          </p:cNvPr>
          <p:cNvSpPr txBox="1"/>
          <p:nvPr/>
        </p:nvSpPr>
        <p:spPr>
          <a:xfrm>
            <a:off x="1662422" y="1854313"/>
            <a:ext cx="384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Mg-Atom (Mg)</a:t>
            </a:r>
          </a:p>
          <a:p>
            <a:r>
              <a:rPr lang="de-DE" sz="1600" dirty="0"/>
              <a:t>12 Protonen</a:t>
            </a:r>
          </a:p>
          <a:p>
            <a:r>
              <a:rPr lang="de-DE" sz="1600" dirty="0"/>
              <a:t>12 Elektronen</a:t>
            </a:r>
          </a:p>
          <a:p>
            <a:r>
              <a:rPr lang="de-DE" sz="1600" dirty="0"/>
              <a:t>2 Außenelektron in der 3. Schale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36BEA7-64A4-42B9-B937-194E98B4141B}"/>
              </a:ext>
            </a:extLst>
          </p:cNvPr>
          <p:cNvCxnSpPr>
            <a:cxnSpLocks/>
          </p:cNvCxnSpPr>
          <p:nvPr/>
        </p:nvCxnSpPr>
        <p:spPr>
          <a:xfrm>
            <a:off x="4393561" y="1273873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EEF1F0E-4DFD-451C-8C29-701AA263BDDA}"/>
              </a:ext>
            </a:extLst>
          </p:cNvPr>
          <p:cNvSpPr txBox="1"/>
          <p:nvPr/>
        </p:nvSpPr>
        <p:spPr>
          <a:xfrm>
            <a:off x="4253529" y="862194"/>
            <a:ext cx="19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5E36CB33-42B1-43C6-A7D7-1A63299E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92" y="597388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Oval 3">
            <a:extLst>
              <a:ext uri="{FF2B5EF4-FFF2-40B4-BE49-F238E27FC236}">
                <a16:creationId xmlns:a16="http://schemas.microsoft.com/office/drawing/2014/main" id="{63580BC0-0370-4602-A33F-9D5FA73F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892" y="825988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Oval 6">
            <a:extLst>
              <a:ext uri="{FF2B5EF4-FFF2-40B4-BE49-F238E27FC236}">
                <a16:creationId xmlns:a16="http://schemas.microsoft.com/office/drawing/2014/main" id="{CA62A293-E2E0-4C37-A6B0-6B3E6736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492" y="1056175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FCBA2F4-DE48-49CC-BA5F-D94C0103FBE0}"/>
              </a:ext>
            </a:extLst>
          </p:cNvPr>
          <p:cNvSpPr/>
          <p:nvPr/>
        </p:nvSpPr>
        <p:spPr>
          <a:xfrm>
            <a:off x="7325492" y="8847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E928C81-CF87-4548-B3C3-06B6B7FF2DA3}"/>
              </a:ext>
            </a:extLst>
          </p:cNvPr>
          <p:cNvSpPr/>
          <p:nvPr/>
        </p:nvSpPr>
        <p:spPr>
          <a:xfrm>
            <a:off x="7325492" y="122683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71BC5CB-372C-4613-9E17-73C23CBCDC41}"/>
              </a:ext>
            </a:extLst>
          </p:cNvPr>
          <p:cNvSpPr txBox="1"/>
          <p:nvPr/>
        </p:nvSpPr>
        <p:spPr>
          <a:xfrm>
            <a:off x="7235158" y="927865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59A6A35-77CB-48F8-B9AB-72DCAC11811B}"/>
              </a:ext>
            </a:extLst>
          </p:cNvPr>
          <p:cNvSpPr/>
          <p:nvPr/>
        </p:nvSpPr>
        <p:spPr>
          <a:xfrm>
            <a:off x="7623225" y="83252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DD908A5-CD38-41FC-8C6B-FC1D5D979EB9}"/>
              </a:ext>
            </a:extLst>
          </p:cNvPr>
          <p:cNvSpPr/>
          <p:nvPr/>
        </p:nvSpPr>
        <p:spPr>
          <a:xfrm>
            <a:off x="7729383" y="11133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3BC0F8B-103F-42FF-A2AF-CF23D0542986}"/>
              </a:ext>
            </a:extLst>
          </p:cNvPr>
          <p:cNvSpPr/>
          <p:nvPr/>
        </p:nvSpPr>
        <p:spPr>
          <a:xfrm>
            <a:off x="7586815" y="137437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3EDC805-03A2-419D-84A2-34FEEF446001}"/>
              </a:ext>
            </a:extLst>
          </p:cNvPr>
          <p:cNvSpPr/>
          <p:nvPr/>
        </p:nvSpPr>
        <p:spPr>
          <a:xfrm>
            <a:off x="7369045" y="67765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3CD3BE8-BDCF-4969-ADEB-BD05948D0778}"/>
              </a:ext>
            </a:extLst>
          </p:cNvPr>
          <p:cNvSpPr/>
          <p:nvPr/>
        </p:nvSpPr>
        <p:spPr>
          <a:xfrm>
            <a:off x="7094816" y="72980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7148BD0-5C9D-4632-8169-495B9B3460C7}"/>
              </a:ext>
            </a:extLst>
          </p:cNvPr>
          <p:cNvSpPr/>
          <p:nvPr/>
        </p:nvSpPr>
        <p:spPr>
          <a:xfrm>
            <a:off x="6913459" y="9990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7C7F158-5F94-41FE-9FA1-B73742B0BC93}"/>
              </a:ext>
            </a:extLst>
          </p:cNvPr>
          <p:cNvSpPr/>
          <p:nvPr/>
        </p:nvSpPr>
        <p:spPr>
          <a:xfrm>
            <a:off x="6988429" y="128398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AE108AF-D8F4-40A0-B832-63A93868B6F0}"/>
              </a:ext>
            </a:extLst>
          </p:cNvPr>
          <p:cNvSpPr/>
          <p:nvPr/>
        </p:nvSpPr>
        <p:spPr>
          <a:xfrm>
            <a:off x="7257970" y="145384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B4CAC51-00E3-4E79-9A22-C700512F5E11}"/>
              </a:ext>
            </a:extLst>
          </p:cNvPr>
          <p:cNvSpPr/>
          <p:nvPr/>
        </p:nvSpPr>
        <p:spPr>
          <a:xfrm>
            <a:off x="9168887" y="111173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B0562CE-F25B-4B8A-8534-B759E4F47F7A}"/>
              </a:ext>
            </a:extLst>
          </p:cNvPr>
          <p:cNvSpPr txBox="1"/>
          <p:nvPr/>
        </p:nvSpPr>
        <p:spPr>
          <a:xfrm>
            <a:off x="6688853" y="1807156"/>
            <a:ext cx="4094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Mg-Kation (</a:t>
            </a:r>
            <a:r>
              <a:rPr lang="de-DE" sz="1600" b="1" dirty="0">
                <a:solidFill>
                  <a:srgbClr val="FF0000"/>
                </a:solidFill>
              </a:rPr>
              <a:t>Mg</a:t>
            </a:r>
            <a:r>
              <a:rPr lang="de-DE" sz="1600" b="1" baseline="30000" dirty="0">
                <a:solidFill>
                  <a:srgbClr val="FF0000"/>
                </a:solidFill>
              </a:rPr>
              <a:t>2+</a:t>
            </a:r>
            <a:r>
              <a:rPr lang="de-DE" sz="1600" b="1" dirty="0"/>
              <a:t>)</a:t>
            </a:r>
          </a:p>
          <a:p>
            <a:r>
              <a:rPr lang="de-DE" sz="1600" dirty="0"/>
              <a:t>12 Protonen</a:t>
            </a:r>
          </a:p>
          <a:p>
            <a:r>
              <a:rPr lang="de-DE" sz="1600" dirty="0">
                <a:solidFill>
                  <a:srgbClr val="FF0000"/>
                </a:solidFill>
              </a:rPr>
              <a:t>10</a:t>
            </a:r>
            <a:r>
              <a:rPr lang="de-DE" sz="1600" dirty="0"/>
              <a:t> Elektronen</a:t>
            </a:r>
          </a:p>
          <a:p>
            <a:r>
              <a:rPr lang="de-DE" sz="1600" dirty="0"/>
              <a:t>Voll besetzte äußere 2. Schale</a:t>
            </a:r>
          </a:p>
        </p:txBody>
      </p:sp>
      <p:sp>
        <p:nvSpPr>
          <p:cNvPr id="60" name="Geschweifte Klammer rechts 59">
            <a:extLst>
              <a:ext uri="{FF2B5EF4-FFF2-40B4-BE49-F238E27FC236}">
                <a16:creationId xmlns:a16="http://schemas.microsoft.com/office/drawing/2014/main" id="{0A9DFDF1-9E67-4173-A49C-83D085ABF9F1}"/>
              </a:ext>
            </a:extLst>
          </p:cNvPr>
          <p:cNvSpPr/>
          <p:nvPr/>
        </p:nvSpPr>
        <p:spPr>
          <a:xfrm>
            <a:off x="7965362" y="2160928"/>
            <a:ext cx="109318" cy="3762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36F2ADB-D673-4A80-A57C-6DC4C2699CFC}"/>
              </a:ext>
            </a:extLst>
          </p:cNvPr>
          <p:cNvSpPr txBox="1"/>
          <p:nvPr/>
        </p:nvSpPr>
        <p:spPr>
          <a:xfrm>
            <a:off x="8127754" y="2180592"/>
            <a:ext cx="208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2-fach positiv geladen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990C6AE-077C-4A7F-81EB-1729FFA1D35A}"/>
              </a:ext>
            </a:extLst>
          </p:cNvPr>
          <p:cNvSpPr txBox="1"/>
          <p:nvPr/>
        </p:nvSpPr>
        <p:spPr>
          <a:xfrm>
            <a:off x="8459889" y="980922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1E45B5-AE74-403D-BBA4-86D95868A219}"/>
              </a:ext>
            </a:extLst>
          </p:cNvPr>
          <p:cNvSpPr/>
          <p:nvPr/>
        </p:nvSpPr>
        <p:spPr>
          <a:xfrm>
            <a:off x="9674556" y="111173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5">
            <a:extLst>
              <a:ext uri="{FF2B5EF4-FFF2-40B4-BE49-F238E27FC236}">
                <a16:creationId xmlns:a16="http://schemas.microsoft.com/office/drawing/2014/main" id="{6DAB6E24-8077-4CB3-8CF3-63F71CC6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95" y="3847068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Oval 3">
            <a:extLst>
              <a:ext uri="{FF2B5EF4-FFF2-40B4-BE49-F238E27FC236}">
                <a16:creationId xmlns:a16="http://schemas.microsoft.com/office/drawing/2014/main" id="{CD0924B6-D9C3-413B-93E1-C99FEFFE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295" y="4075668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D2BA900C-6434-43AC-9C5A-9DFE17E3F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895" y="4305855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F49E14A-FC9F-4C06-B925-D89CD698FC59}"/>
              </a:ext>
            </a:extLst>
          </p:cNvPr>
          <p:cNvSpPr/>
          <p:nvPr/>
        </p:nvSpPr>
        <p:spPr>
          <a:xfrm>
            <a:off x="2350895" y="413440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C25B185-CF1D-4EF4-9304-18632F88E92A}"/>
              </a:ext>
            </a:extLst>
          </p:cNvPr>
          <p:cNvSpPr/>
          <p:nvPr/>
        </p:nvSpPr>
        <p:spPr>
          <a:xfrm>
            <a:off x="2350895" y="447651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C329EA03-4D53-41CA-B26C-74CF6CB078D8}"/>
              </a:ext>
            </a:extLst>
          </p:cNvPr>
          <p:cNvSpPr txBox="1"/>
          <p:nvPr/>
        </p:nvSpPr>
        <p:spPr>
          <a:xfrm>
            <a:off x="2260561" y="4177545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3B4264B-384D-41A2-873A-F2D2840B25D7}"/>
              </a:ext>
            </a:extLst>
          </p:cNvPr>
          <p:cNvSpPr/>
          <p:nvPr/>
        </p:nvSpPr>
        <p:spPr>
          <a:xfrm>
            <a:off x="2754786" y="427260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E5BED944-731A-4B39-AF92-5D49A718E37E}"/>
              </a:ext>
            </a:extLst>
          </p:cNvPr>
          <p:cNvSpPr/>
          <p:nvPr/>
        </p:nvSpPr>
        <p:spPr>
          <a:xfrm>
            <a:off x="2612218" y="462405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A72FB7E-3462-4B7F-8B71-D54F4F8CCF06}"/>
              </a:ext>
            </a:extLst>
          </p:cNvPr>
          <p:cNvSpPr/>
          <p:nvPr/>
        </p:nvSpPr>
        <p:spPr>
          <a:xfrm>
            <a:off x="2517963" y="394624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C39AB97-2E69-41E7-827E-4188F9598D71}"/>
              </a:ext>
            </a:extLst>
          </p:cNvPr>
          <p:cNvSpPr/>
          <p:nvPr/>
        </p:nvSpPr>
        <p:spPr>
          <a:xfrm>
            <a:off x="2120219" y="397948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450BA3A-16DD-4C97-BC57-C59DFFCC9B57}"/>
              </a:ext>
            </a:extLst>
          </p:cNvPr>
          <p:cNvSpPr/>
          <p:nvPr/>
        </p:nvSpPr>
        <p:spPr>
          <a:xfrm>
            <a:off x="1967207" y="436457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D534E659-F47B-4A39-B57A-F144D30C68C2}"/>
              </a:ext>
            </a:extLst>
          </p:cNvPr>
          <p:cNvSpPr/>
          <p:nvPr/>
        </p:nvSpPr>
        <p:spPr>
          <a:xfrm>
            <a:off x="2203411" y="46812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D0AEFF6-611C-457C-8D3E-2DE9F607504A}"/>
              </a:ext>
            </a:extLst>
          </p:cNvPr>
          <p:cNvSpPr txBox="1"/>
          <p:nvPr/>
        </p:nvSpPr>
        <p:spPr>
          <a:xfrm>
            <a:off x="1812132" y="4912581"/>
            <a:ext cx="384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Sauerstoff-Atom (O)</a:t>
            </a:r>
          </a:p>
          <a:p>
            <a:r>
              <a:rPr lang="de-DE" sz="1600" dirty="0"/>
              <a:t>8 Protonen</a:t>
            </a:r>
          </a:p>
          <a:p>
            <a:r>
              <a:rPr lang="de-DE" sz="1600" dirty="0"/>
              <a:t>8 Elektronen</a:t>
            </a:r>
          </a:p>
          <a:p>
            <a:r>
              <a:rPr lang="de-DE" sz="1600" dirty="0"/>
              <a:t>6 Außenelektron in der 2. Schale</a:t>
            </a:r>
          </a:p>
        </p:txBody>
      </p:sp>
      <p:sp>
        <p:nvSpPr>
          <p:cNvPr id="103" name="Oval 5">
            <a:extLst>
              <a:ext uri="{FF2B5EF4-FFF2-40B4-BE49-F238E27FC236}">
                <a16:creationId xmlns:a16="http://schemas.microsoft.com/office/drawing/2014/main" id="{CCC18ED0-3D98-4926-A7B6-1D19A77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27" y="3839957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4" name="Oval 3">
            <a:extLst>
              <a:ext uri="{FF2B5EF4-FFF2-40B4-BE49-F238E27FC236}">
                <a16:creationId xmlns:a16="http://schemas.microsoft.com/office/drawing/2014/main" id="{0B03EF72-0F0D-456B-94F1-96EC8024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527" y="4068557"/>
            <a:ext cx="5715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5" name="Oval 6">
            <a:extLst>
              <a:ext uri="{FF2B5EF4-FFF2-40B4-BE49-F238E27FC236}">
                <a16:creationId xmlns:a16="http://schemas.microsoft.com/office/drawing/2014/main" id="{977AEBCC-08D8-495A-AEFF-DC765F7A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127" y="4298744"/>
            <a:ext cx="114300" cy="114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2501E4FE-E699-4550-8CE5-28A97DF862D9}"/>
              </a:ext>
            </a:extLst>
          </p:cNvPr>
          <p:cNvSpPr/>
          <p:nvPr/>
        </p:nvSpPr>
        <p:spPr>
          <a:xfrm>
            <a:off x="7554127" y="41272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74AE73E-7389-4089-963D-2916924CE309}"/>
              </a:ext>
            </a:extLst>
          </p:cNvPr>
          <p:cNvSpPr/>
          <p:nvPr/>
        </p:nvSpPr>
        <p:spPr>
          <a:xfrm>
            <a:off x="7554127" y="446940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BD23E62-F9A8-4698-A6FE-996C97F45ECC}"/>
              </a:ext>
            </a:extLst>
          </p:cNvPr>
          <p:cNvSpPr txBox="1"/>
          <p:nvPr/>
        </p:nvSpPr>
        <p:spPr>
          <a:xfrm>
            <a:off x="7464728" y="4176328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C1C115C5-7494-4880-A5E5-083FCFD4E384}"/>
              </a:ext>
            </a:extLst>
          </p:cNvPr>
          <p:cNvSpPr/>
          <p:nvPr/>
        </p:nvSpPr>
        <p:spPr>
          <a:xfrm>
            <a:off x="7851860" y="407508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FF8F8FA5-0E5B-4279-8145-D96C095ADCF1}"/>
              </a:ext>
            </a:extLst>
          </p:cNvPr>
          <p:cNvSpPr/>
          <p:nvPr/>
        </p:nvSpPr>
        <p:spPr>
          <a:xfrm>
            <a:off x="7958018" y="43558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29F8B08-0A46-4320-BBD1-C15DA661CA32}"/>
              </a:ext>
            </a:extLst>
          </p:cNvPr>
          <p:cNvSpPr/>
          <p:nvPr/>
        </p:nvSpPr>
        <p:spPr>
          <a:xfrm>
            <a:off x="7815450" y="461694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A3E9C59-B1B3-4F85-8EDB-F228A51C0699}"/>
              </a:ext>
            </a:extLst>
          </p:cNvPr>
          <p:cNvSpPr/>
          <p:nvPr/>
        </p:nvSpPr>
        <p:spPr>
          <a:xfrm>
            <a:off x="7597680" y="392022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2B749D1-09DD-4E2B-B5CE-CE9E1562343B}"/>
              </a:ext>
            </a:extLst>
          </p:cNvPr>
          <p:cNvSpPr/>
          <p:nvPr/>
        </p:nvSpPr>
        <p:spPr>
          <a:xfrm>
            <a:off x="7323451" y="397237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132C8FD-2FA1-4BA8-B475-B13F05A221FF}"/>
              </a:ext>
            </a:extLst>
          </p:cNvPr>
          <p:cNvSpPr/>
          <p:nvPr/>
        </p:nvSpPr>
        <p:spPr>
          <a:xfrm>
            <a:off x="7142094" y="42415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3252163E-547F-4318-91DE-4D3C92C99A10}"/>
              </a:ext>
            </a:extLst>
          </p:cNvPr>
          <p:cNvSpPr/>
          <p:nvPr/>
        </p:nvSpPr>
        <p:spPr>
          <a:xfrm>
            <a:off x="7217064" y="452655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AA37421-6596-459D-9FE9-F2F2A7CE29BC}"/>
              </a:ext>
            </a:extLst>
          </p:cNvPr>
          <p:cNvSpPr/>
          <p:nvPr/>
        </p:nvSpPr>
        <p:spPr>
          <a:xfrm>
            <a:off x="7486605" y="4696413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9C16D673-F2F0-4A3C-B444-DF7A7B03252C}"/>
              </a:ext>
            </a:extLst>
          </p:cNvPr>
          <p:cNvSpPr txBox="1"/>
          <p:nvPr/>
        </p:nvSpPr>
        <p:spPr>
          <a:xfrm>
            <a:off x="6852082" y="4925013"/>
            <a:ext cx="4094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Sauerstoff-Anion (</a:t>
            </a:r>
            <a:r>
              <a:rPr lang="de-DE" sz="1600" b="1" dirty="0">
                <a:solidFill>
                  <a:srgbClr val="FF0000"/>
                </a:solidFill>
              </a:rPr>
              <a:t>O</a:t>
            </a:r>
            <a:r>
              <a:rPr lang="de-DE" sz="1600" b="1" baseline="30000" dirty="0">
                <a:solidFill>
                  <a:srgbClr val="FF0000"/>
                </a:solidFill>
              </a:rPr>
              <a:t>2-</a:t>
            </a:r>
            <a:r>
              <a:rPr lang="de-DE" sz="1600" b="1" dirty="0"/>
              <a:t>)</a:t>
            </a:r>
          </a:p>
          <a:p>
            <a:r>
              <a:rPr lang="de-DE" sz="1600" dirty="0"/>
              <a:t>8 Protonen</a:t>
            </a:r>
          </a:p>
          <a:p>
            <a:r>
              <a:rPr lang="de-DE" sz="1600" dirty="0">
                <a:solidFill>
                  <a:srgbClr val="FF0000"/>
                </a:solidFill>
              </a:rPr>
              <a:t>10</a:t>
            </a:r>
            <a:r>
              <a:rPr lang="de-DE" sz="1600" dirty="0"/>
              <a:t> Elektronen</a:t>
            </a:r>
          </a:p>
          <a:p>
            <a:r>
              <a:rPr lang="de-DE" sz="1600" dirty="0"/>
              <a:t>Voll besetzte äußere 2. Schale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136A3E2-E2A7-445D-91E6-07883CFC1F9A}"/>
              </a:ext>
            </a:extLst>
          </p:cNvPr>
          <p:cNvCxnSpPr>
            <a:cxnSpLocks/>
          </p:cNvCxnSpPr>
          <p:nvPr/>
        </p:nvCxnSpPr>
        <p:spPr>
          <a:xfrm>
            <a:off x="4673482" y="4580325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0F91CADE-7738-4442-87AC-9051B4E0DCE0}"/>
              </a:ext>
            </a:extLst>
          </p:cNvPr>
          <p:cNvSpPr txBox="1"/>
          <p:nvPr/>
        </p:nvSpPr>
        <p:spPr>
          <a:xfrm>
            <a:off x="4533450" y="4168646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120" name="Geschweifte Klammer rechts 119">
            <a:extLst>
              <a:ext uri="{FF2B5EF4-FFF2-40B4-BE49-F238E27FC236}">
                <a16:creationId xmlns:a16="http://schemas.microsoft.com/office/drawing/2014/main" id="{EA7DB35E-CA75-408B-B85A-36B31A29F197}"/>
              </a:ext>
            </a:extLst>
          </p:cNvPr>
          <p:cNvSpPr/>
          <p:nvPr/>
        </p:nvSpPr>
        <p:spPr>
          <a:xfrm>
            <a:off x="3063581" y="5224274"/>
            <a:ext cx="128540" cy="430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7EFEF2C-E0FF-4E02-A522-F8459FE72EE2}"/>
              </a:ext>
            </a:extLst>
          </p:cNvPr>
          <p:cNvSpPr txBox="1"/>
          <p:nvPr/>
        </p:nvSpPr>
        <p:spPr>
          <a:xfrm>
            <a:off x="3140321" y="5270489"/>
            <a:ext cx="145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ungeladen</a:t>
            </a:r>
          </a:p>
        </p:txBody>
      </p:sp>
      <p:sp>
        <p:nvSpPr>
          <p:cNvPr id="122" name="Geschweifte Klammer rechts 121">
            <a:extLst>
              <a:ext uri="{FF2B5EF4-FFF2-40B4-BE49-F238E27FC236}">
                <a16:creationId xmlns:a16="http://schemas.microsoft.com/office/drawing/2014/main" id="{814C9769-295E-4A5C-B87F-B7DCB5598C10}"/>
              </a:ext>
            </a:extLst>
          </p:cNvPr>
          <p:cNvSpPr/>
          <p:nvPr/>
        </p:nvSpPr>
        <p:spPr>
          <a:xfrm>
            <a:off x="8156940" y="5270208"/>
            <a:ext cx="86571" cy="3847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71FA3B7F-203C-4987-AA1A-7039E9EE6E81}"/>
              </a:ext>
            </a:extLst>
          </p:cNvPr>
          <p:cNvSpPr txBox="1"/>
          <p:nvPr/>
        </p:nvSpPr>
        <p:spPr>
          <a:xfrm>
            <a:off x="8305190" y="5316423"/>
            <a:ext cx="2316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2-fach negativ geladen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EB36C0FA-EA83-4228-9C95-9347536825DD}"/>
              </a:ext>
            </a:extLst>
          </p:cNvPr>
          <p:cNvSpPr txBox="1"/>
          <p:nvPr/>
        </p:nvSpPr>
        <p:spPr>
          <a:xfrm>
            <a:off x="3298032" y="4181997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4AA4D04-1E2E-4EA1-B45D-D2804E98739D}"/>
              </a:ext>
            </a:extLst>
          </p:cNvPr>
          <p:cNvSpPr/>
          <p:nvPr/>
        </p:nvSpPr>
        <p:spPr>
          <a:xfrm>
            <a:off x="4237767" y="430585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BA46B499-15B2-4A51-9DA1-E766E0087BFD}"/>
              </a:ext>
            </a:extLst>
          </p:cNvPr>
          <p:cNvSpPr/>
          <p:nvPr/>
        </p:nvSpPr>
        <p:spPr>
          <a:xfrm>
            <a:off x="3884282" y="430426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Geschweifte Klammer rechts 126">
            <a:extLst>
              <a:ext uri="{FF2B5EF4-FFF2-40B4-BE49-F238E27FC236}">
                <a16:creationId xmlns:a16="http://schemas.microsoft.com/office/drawing/2014/main" id="{0F8E5824-26D1-427A-849E-E1CD0B47342C}"/>
              </a:ext>
            </a:extLst>
          </p:cNvPr>
          <p:cNvSpPr/>
          <p:nvPr/>
        </p:nvSpPr>
        <p:spPr>
          <a:xfrm>
            <a:off x="2973719" y="2199584"/>
            <a:ext cx="128540" cy="430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90A6C98-A45A-4E37-B300-3D0E85D63690}"/>
              </a:ext>
            </a:extLst>
          </p:cNvPr>
          <p:cNvSpPr txBox="1"/>
          <p:nvPr/>
        </p:nvSpPr>
        <p:spPr>
          <a:xfrm>
            <a:off x="3050459" y="2245799"/>
            <a:ext cx="145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ungeladen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185CD73-A066-4CD9-8246-0D226ECAF719}"/>
              </a:ext>
            </a:extLst>
          </p:cNvPr>
          <p:cNvGrpSpPr/>
          <p:nvPr/>
        </p:nvGrpSpPr>
        <p:grpSpPr>
          <a:xfrm>
            <a:off x="1812132" y="6200020"/>
            <a:ext cx="4364907" cy="383167"/>
            <a:chOff x="1812132" y="6200020"/>
            <a:chExt cx="4364907" cy="383167"/>
          </a:xfrm>
        </p:grpSpPr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DF81C0C3-513A-411F-98B6-5A704683DAB8}"/>
                </a:ext>
              </a:extLst>
            </p:cNvPr>
            <p:cNvSpPr txBox="1"/>
            <p:nvPr/>
          </p:nvSpPr>
          <p:spPr>
            <a:xfrm>
              <a:off x="1812132" y="6206938"/>
              <a:ext cx="4364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O       +  2 e</a:t>
              </a:r>
              <a:r>
                <a:rPr lang="de-DE" baseline="30000" dirty="0"/>
                <a:t>		</a:t>
              </a:r>
              <a:r>
                <a:rPr lang="de-DE" dirty="0"/>
                <a:t>O</a:t>
              </a:r>
              <a:r>
                <a:rPr lang="de-DE" baseline="30000" dirty="0"/>
                <a:t>2</a:t>
              </a:r>
              <a:r>
                <a:rPr lang="de-DE" sz="24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95C52C5F-EAB8-4770-8D19-F5A163C535BE}"/>
                </a:ext>
              </a:extLst>
            </p:cNvPr>
            <p:cNvCxnSpPr/>
            <p:nvPr/>
          </p:nvCxnSpPr>
          <p:spPr>
            <a:xfrm>
              <a:off x="4100521" y="6411908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FEF740B0-C1D1-41A0-A3BC-331B41EF0CF7}"/>
                </a:ext>
              </a:extLst>
            </p:cNvPr>
            <p:cNvSpPr/>
            <p:nvPr/>
          </p:nvSpPr>
          <p:spPr>
            <a:xfrm>
              <a:off x="2988473" y="6368746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CB2536CF-DAF0-4FC1-926F-12082BFCCF1A}"/>
                </a:ext>
              </a:extLst>
            </p:cNvPr>
            <p:cNvCxnSpPr/>
            <p:nvPr/>
          </p:nvCxnSpPr>
          <p:spPr>
            <a:xfrm>
              <a:off x="2713097" y="6200020"/>
              <a:ext cx="224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852017C9-1123-41E0-9304-86232CFF8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5947" y="6263044"/>
              <a:ext cx="0" cy="257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CF2F08D0-50A1-4009-9CC7-685184DDBEAF}"/>
                </a:ext>
              </a:extLst>
            </p:cNvPr>
            <p:cNvSpPr/>
            <p:nvPr/>
          </p:nvSpPr>
          <p:spPr>
            <a:xfrm>
              <a:off x="2800087" y="6537468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1949A10-8B69-4CCE-958C-F2A595D7510A}"/>
              </a:ext>
            </a:extLst>
          </p:cNvPr>
          <p:cNvGrpSpPr/>
          <p:nvPr/>
        </p:nvGrpSpPr>
        <p:grpSpPr>
          <a:xfrm>
            <a:off x="1627128" y="3027711"/>
            <a:ext cx="4172781" cy="369332"/>
            <a:chOff x="1656276" y="2981516"/>
            <a:chExt cx="4628608" cy="369332"/>
          </a:xfrm>
        </p:grpSpPr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8DC98273-95CA-4BB5-883D-055592C84284}"/>
                </a:ext>
              </a:extLst>
            </p:cNvPr>
            <p:cNvSpPr txBox="1"/>
            <p:nvPr/>
          </p:nvSpPr>
          <p:spPr>
            <a:xfrm>
              <a:off x="1656276" y="2981516"/>
              <a:ext cx="462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   Mg		Mg</a:t>
              </a:r>
              <a:r>
                <a:rPr lang="de-DE" baseline="30000" dirty="0"/>
                <a:t>2+</a:t>
              </a:r>
              <a:r>
                <a:rPr lang="de-DE" dirty="0"/>
                <a:t>  +   2e</a:t>
              </a:r>
              <a:r>
                <a:rPr lang="de-DE" baseline="30000" dirty="0"/>
                <a:t>-</a:t>
              </a:r>
            </a:p>
          </p:txBody>
        </p: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653B5902-FFD7-4EDD-AD2D-C76C55E117EA}"/>
                </a:ext>
              </a:extLst>
            </p:cNvPr>
            <p:cNvCxnSpPr/>
            <p:nvPr/>
          </p:nvCxnSpPr>
          <p:spPr>
            <a:xfrm>
              <a:off x="3509707" y="3159495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9316345-DB17-4CBA-9510-F304FA3BCD21}"/>
                </a:ext>
              </a:extLst>
            </p:cNvPr>
            <p:cNvSpPr/>
            <p:nvPr/>
          </p:nvSpPr>
          <p:spPr>
            <a:xfrm>
              <a:off x="3292548" y="3166182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339743E6-5096-4269-8AC0-0F457F9560F2}"/>
                </a:ext>
              </a:extLst>
            </p:cNvPr>
            <p:cNvSpPr/>
            <p:nvPr/>
          </p:nvSpPr>
          <p:spPr>
            <a:xfrm>
              <a:off x="2720205" y="3159495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9" name="Eckige Klammer links 128">
            <a:extLst>
              <a:ext uri="{FF2B5EF4-FFF2-40B4-BE49-F238E27FC236}">
                <a16:creationId xmlns:a16="http://schemas.microsoft.com/office/drawing/2014/main" id="{58336502-BD57-4D36-ADCA-7E0B7F01D616}"/>
              </a:ext>
            </a:extLst>
          </p:cNvPr>
          <p:cNvSpPr/>
          <p:nvPr/>
        </p:nvSpPr>
        <p:spPr>
          <a:xfrm>
            <a:off x="6739268" y="598654"/>
            <a:ext cx="116732" cy="106914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ckige Klammer rechts 129">
            <a:extLst>
              <a:ext uri="{FF2B5EF4-FFF2-40B4-BE49-F238E27FC236}">
                <a16:creationId xmlns:a16="http://schemas.microsoft.com/office/drawing/2014/main" id="{5A23DC0E-FE96-47DB-80FF-AC6059DC1914}"/>
              </a:ext>
            </a:extLst>
          </p:cNvPr>
          <p:cNvSpPr/>
          <p:nvPr/>
        </p:nvSpPr>
        <p:spPr>
          <a:xfrm>
            <a:off x="7911658" y="566753"/>
            <a:ext cx="141343" cy="110104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BFB3DBE-00C4-4867-920A-2E9A107BE51B}"/>
              </a:ext>
            </a:extLst>
          </p:cNvPr>
          <p:cNvSpPr txBox="1"/>
          <p:nvPr/>
        </p:nvSpPr>
        <p:spPr>
          <a:xfrm>
            <a:off x="8135662" y="389240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2+</a:t>
            </a:r>
          </a:p>
        </p:txBody>
      </p:sp>
      <p:sp>
        <p:nvSpPr>
          <p:cNvPr id="132" name="Eckige Klammer links 131">
            <a:extLst>
              <a:ext uri="{FF2B5EF4-FFF2-40B4-BE49-F238E27FC236}">
                <a16:creationId xmlns:a16="http://schemas.microsoft.com/office/drawing/2014/main" id="{22BBF4C6-7D49-47CF-8B6E-55B7CE4D7ED0}"/>
              </a:ext>
            </a:extLst>
          </p:cNvPr>
          <p:cNvSpPr/>
          <p:nvPr/>
        </p:nvSpPr>
        <p:spPr>
          <a:xfrm>
            <a:off x="6950395" y="3786896"/>
            <a:ext cx="113665" cy="110078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ckige Klammer rechts 132">
            <a:extLst>
              <a:ext uri="{FF2B5EF4-FFF2-40B4-BE49-F238E27FC236}">
                <a16:creationId xmlns:a16="http://schemas.microsoft.com/office/drawing/2014/main" id="{0F88239C-E662-4841-8224-06D6EEC884F3}"/>
              </a:ext>
            </a:extLst>
          </p:cNvPr>
          <p:cNvSpPr/>
          <p:nvPr/>
        </p:nvSpPr>
        <p:spPr>
          <a:xfrm>
            <a:off x="8226899" y="3798549"/>
            <a:ext cx="89399" cy="107721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10CF46AE-58BF-4EF7-B7C2-418863FCA7CD}"/>
              </a:ext>
            </a:extLst>
          </p:cNvPr>
          <p:cNvSpPr txBox="1"/>
          <p:nvPr/>
        </p:nvSpPr>
        <p:spPr>
          <a:xfrm>
            <a:off x="8378902" y="357690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2-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3523EB-F899-4807-9E09-5C24325F4385}"/>
              </a:ext>
            </a:extLst>
          </p:cNvPr>
          <p:cNvCxnSpPr/>
          <p:nvPr/>
        </p:nvCxnSpPr>
        <p:spPr>
          <a:xfrm flipV="1">
            <a:off x="184847" y="3466294"/>
            <a:ext cx="11704320" cy="3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/>
      <p:bldP spid="41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/>
      <p:bldP spid="63" grpId="0"/>
      <p:bldP spid="64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9" grpId="0"/>
      <p:bldP spid="120" grpId="0" animBg="1"/>
      <p:bldP spid="121" grpId="0"/>
      <p:bldP spid="122" grpId="0" animBg="1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 animBg="1"/>
      <p:bldP spid="131" grpId="0"/>
      <p:bldP spid="132" grpId="0" animBg="1"/>
      <p:bldP spid="133" grpId="0" animBg="1"/>
      <p:bldP spid="1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Breitbild</PresentationFormat>
  <Paragraphs>185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60</cp:revision>
  <cp:lastPrinted>2021-01-18T09:32:07Z</cp:lastPrinted>
  <dcterms:created xsi:type="dcterms:W3CDTF">2021-01-18T07:49:48Z</dcterms:created>
  <dcterms:modified xsi:type="dcterms:W3CDTF">2021-01-27T08:39:37Z</dcterms:modified>
</cp:coreProperties>
</file>