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7" r:id="rId8"/>
    <p:sldId id="29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2F11-D13A-4F96-BC70-7510F5598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153F2D-8C46-4C50-B678-6982295B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23E66-DBE2-439B-BC68-58A0AF1C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31730-7566-4A80-94AD-B0096430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C9182-6F44-4740-BAA9-270DA3AF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0F86-87BF-4F5A-98B1-E5DBBED3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421A7F-3DD4-4F7B-ADE7-4061123D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BE483-8ED8-4AFC-9FD8-C08AECDB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D9A76-7D61-4E92-AE2E-19E9970E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54116-F1E6-4D42-9AE0-2D018445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2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CE7277-93D4-4312-81A3-8FA05D08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3161C0-BE00-4B10-95CE-ACBD3C67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50EC6-CDF9-4191-87AA-CD62BA3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DB15A-E124-4452-A14D-8B3E6BD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EF957-EF3A-48CC-900B-8040E3F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6CE67-9EE3-4DEF-9EDF-16DAF7D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CEEAD-1FBC-477F-838F-1216E911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558-62A7-4636-A494-CBE80F68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9FE0C-6885-4A1F-BF10-2FFBDD63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D20824-75B2-4682-B14F-25BA1D1F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2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ABC2-2A5B-4559-ABCD-E8C0F6BD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5A701-5043-46C4-A59F-89AAD4E4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0351B-72B6-4F7B-8EBD-D80FE445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A4E21C-E35D-46EE-BAD2-34449F9E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A0023-647C-4107-81E7-2E15EAB4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8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55EA-4928-41C8-AB87-F8E549C9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DC7BC-DB5F-4154-B23C-C12F90B29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3A63F8-44C1-46F0-8A6E-C9F7E79C6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6AC9-026C-4597-88EA-FD6F81D1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89EF4E-F97B-4FC8-A055-C85313DC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83BCA8-EE26-4539-A7DB-E035DD2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01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E8552-962D-42D1-943A-D191022D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9A15D-BAC0-4800-8407-975759C0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ED173A-686C-4254-A0CA-DEBEA4F1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FF5358-EE15-426E-8B56-D2A54D0DE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92D1B9-CA45-4A3E-B9EF-AACF2113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BB141B-687C-4A9C-850A-589177A4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1BF165-67B8-4A45-9BED-6599415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6825F8-5CB5-4A68-BF32-9AB8614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2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0AFE-9F7E-4A5D-982D-E635E296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FF5408-D2A0-44EC-A941-0F4EA6B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7EF782-1864-47A3-ACC9-F3ACB9E4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2988BE-AFC6-4BB1-9253-E8A8D228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F1AE60-2C09-44A6-A0D5-01DED9B1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F7164D-4B86-4044-906F-59E5FDD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F4E023-2A67-4C6B-9DDB-DB483983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8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470A9-871C-4353-85AC-DCC6D46E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F554B-06E9-4263-9205-8CEC610A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B144F4-2100-4F55-87E0-D55C308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4EA9AD-02CB-40E0-A20C-287ED42F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03DCA-99CA-4BC3-8F83-2699E938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8D9C9-41CA-4063-A657-05FEB073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6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F97BC-3FE0-4256-ACDD-58FB854E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DC95FE-2BA8-4589-AF9C-60C810A89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70B644-A742-47CE-9E5F-5A690FB77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3760D-F39E-4122-B2D3-ECF0DABD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57B1FF-ED74-41C9-8D4C-98F52E25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686B2-B515-45ED-9324-B1BD071B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6E7F72-9F54-475E-9387-2B44171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617D4-A0AE-4147-8471-A05FB6DC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8BDA5-7206-465F-80D3-2BCB6583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6211-6ED8-4800-8055-97AF581B138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062D1-7605-4A98-B589-04619B3E5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CFE46-C9A9-4C0B-9C5B-C5C97AC6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2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FE1B2-8742-4876-98DE-F585D704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533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F6B87F-5963-4C1C-B34C-6A7C1D0A1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7208"/>
            <a:ext cx="9144000" cy="1655762"/>
          </a:xfrm>
        </p:spPr>
        <p:txBody>
          <a:bodyPr/>
          <a:lstStyle/>
          <a:p>
            <a:r>
              <a:rPr lang="de-DE" dirty="0"/>
              <a:t>03.02.21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80A0B5-2C82-494A-9D6A-43934E2FDD3B}"/>
              </a:ext>
            </a:extLst>
          </p:cNvPr>
          <p:cNvSpPr txBox="1"/>
          <p:nvPr/>
        </p:nvSpPr>
        <p:spPr>
          <a:xfrm>
            <a:off x="1436915" y="4472970"/>
            <a:ext cx="5044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Themen</a:t>
            </a:r>
            <a:r>
              <a:rPr lang="de-DE" sz="2400" dirty="0"/>
              <a:t>:</a:t>
            </a:r>
          </a:p>
          <a:p>
            <a:r>
              <a:rPr lang="de-DE" sz="2400" dirty="0"/>
              <a:t>Besprechung der Hausaufgabe</a:t>
            </a:r>
          </a:p>
          <a:p>
            <a:r>
              <a:rPr lang="de-DE" sz="2400" dirty="0"/>
              <a:t>Bildung von Verhältnisformeln </a:t>
            </a:r>
          </a:p>
          <a:p>
            <a:r>
              <a:rPr lang="de-DE" sz="2400" dirty="0"/>
              <a:t>Übungsaufgaben</a:t>
            </a:r>
          </a:p>
        </p:txBody>
      </p:sp>
    </p:spTree>
    <p:extLst>
      <p:ext uri="{BB962C8B-B14F-4D97-AF65-F5344CB8AC3E}">
        <p14:creationId xmlns:p14="http://schemas.microsoft.com/office/powerpoint/2010/main" val="34114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183FE7B-0F32-40E9-A527-345454C2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1691"/>
              </p:ext>
            </p:extLst>
          </p:nvPr>
        </p:nvGraphicFramePr>
        <p:xfrm>
          <a:off x="671273" y="799885"/>
          <a:ext cx="6999185" cy="547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579">
                  <a:extLst>
                    <a:ext uri="{9D8B030D-6E8A-4147-A177-3AD203B41FA5}">
                      <a16:colId xmlns:a16="http://schemas.microsoft.com/office/drawing/2014/main" val="3635686423"/>
                    </a:ext>
                  </a:extLst>
                </a:gridCol>
                <a:gridCol w="1429759">
                  <a:extLst>
                    <a:ext uri="{9D8B030D-6E8A-4147-A177-3AD203B41FA5}">
                      <a16:colId xmlns:a16="http://schemas.microsoft.com/office/drawing/2014/main" val="528995643"/>
                    </a:ext>
                  </a:extLst>
                </a:gridCol>
                <a:gridCol w="683123">
                  <a:extLst>
                    <a:ext uri="{9D8B030D-6E8A-4147-A177-3AD203B41FA5}">
                      <a16:colId xmlns:a16="http://schemas.microsoft.com/office/drawing/2014/main" val="3339365006"/>
                    </a:ext>
                  </a:extLst>
                </a:gridCol>
                <a:gridCol w="683123">
                  <a:extLst>
                    <a:ext uri="{9D8B030D-6E8A-4147-A177-3AD203B41FA5}">
                      <a16:colId xmlns:a16="http://schemas.microsoft.com/office/drawing/2014/main" val="3942736560"/>
                    </a:ext>
                  </a:extLst>
                </a:gridCol>
                <a:gridCol w="1234984">
                  <a:extLst>
                    <a:ext uri="{9D8B030D-6E8A-4147-A177-3AD203B41FA5}">
                      <a16:colId xmlns:a16="http://schemas.microsoft.com/office/drawing/2014/main" val="1480259631"/>
                    </a:ext>
                  </a:extLst>
                </a:gridCol>
                <a:gridCol w="1758617">
                  <a:extLst>
                    <a:ext uri="{9D8B030D-6E8A-4147-A177-3AD203B41FA5}">
                      <a16:colId xmlns:a16="http://schemas.microsoft.com/office/drawing/2014/main" val="1079620820"/>
                    </a:ext>
                  </a:extLst>
                </a:gridCol>
              </a:tblGrid>
              <a:tr h="977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 dirty="0">
                          <a:solidFill>
                            <a:schemeClr val="tx1"/>
                          </a:solidFill>
                          <a:effectLst/>
                        </a:rPr>
                        <a:t>Elementname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Atom mit Außenelektronen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 dirty="0">
                          <a:solidFill>
                            <a:schemeClr val="tx1"/>
                          </a:solidFill>
                          <a:effectLst/>
                        </a:rPr>
                        <a:t>Zahl der abgegebenen bzw. aufgenommenen Elektronen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aus dem Atom entsteht folgendes Ion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das dem Ion entsprechende Edelgasatom ist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255636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Beryllium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•Be•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3362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Aluminium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Al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7723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Calcium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•Ca•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Argon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15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Kalium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K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Argon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2561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Fluor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  F 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21096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 Neon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88174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Schwefel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 S 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14443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Gallium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 Ga 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80788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Phosphor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 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Argon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714078"/>
                  </a:ext>
                </a:extLst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Br•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Br</a:t>
                      </a:r>
                      <a:r>
                        <a:rPr lang="de-DE" sz="1600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Krypton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699672"/>
                  </a:ext>
                </a:extLst>
              </a:tr>
            </a:tbl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AB4708E-7E07-4802-9A24-1E36CF85B344}"/>
              </a:ext>
            </a:extLst>
          </p:cNvPr>
          <p:cNvGrpSpPr/>
          <p:nvPr/>
        </p:nvGrpSpPr>
        <p:grpSpPr>
          <a:xfrm>
            <a:off x="2393954" y="2303468"/>
            <a:ext cx="353150" cy="3869822"/>
            <a:chOff x="3865703" y="1807079"/>
            <a:chExt cx="353150" cy="3869822"/>
          </a:xfrm>
        </p:grpSpPr>
        <p:pic>
          <p:nvPicPr>
            <p:cNvPr id="1029" name="Bild 1" descr="http://www.hamm-chemie.de/images/k10/ai.GIF">
              <a:extLst>
                <a:ext uri="{FF2B5EF4-FFF2-40B4-BE49-F238E27FC236}">
                  <a16:creationId xmlns:a16="http://schemas.microsoft.com/office/drawing/2014/main" id="{77D272B7-1443-40B7-A757-B37720BDE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528" y="1807079"/>
              <a:ext cx="314325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Bild 2" descr="http://www.hamm-chemie.de/images/k10/k.GIF">
              <a:extLst>
                <a:ext uri="{FF2B5EF4-FFF2-40B4-BE49-F238E27FC236}">
                  <a16:creationId xmlns:a16="http://schemas.microsoft.com/office/drawing/2014/main" id="{646A6BB1-1347-4D6B-BC27-AE3151768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052" y="2652428"/>
              <a:ext cx="28575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1B9A917-9853-4706-80FE-7B5D8B019F3D}"/>
                </a:ext>
              </a:extLst>
            </p:cNvPr>
            <p:cNvCxnSpPr/>
            <p:nvPr/>
          </p:nvCxnSpPr>
          <p:spPr>
            <a:xfrm>
              <a:off x="3904527" y="3114675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F59BE95-E56B-451C-B436-0FDBBAB46342}"/>
                </a:ext>
              </a:extLst>
            </p:cNvPr>
            <p:cNvCxnSpPr/>
            <p:nvPr/>
          </p:nvCxnSpPr>
          <p:spPr>
            <a:xfrm>
              <a:off x="3952514" y="3095625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5ED81AF-CCBE-43E0-A50B-732ECC4A75A6}"/>
                </a:ext>
              </a:extLst>
            </p:cNvPr>
            <p:cNvCxnSpPr/>
            <p:nvPr/>
          </p:nvCxnSpPr>
          <p:spPr>
            <a:xfrm>
              <a:off x="3942990" y="3333750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B574693-FC68-4A80-B502-94593D37E5D9}"/>
                </a:ext>
              </a:extLst>
            </p:cNvPr>
            <p:cNvCxnSpPr/>
            <p:nvPr/>
          </p:nvCxnSpPr>
          <p:spPr>
            <a:xfrm>
              <a:off x="3865703" y="5457826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83B7D0-33B8-4236-995E-16DAB9DDA5AF}"/>
                </a:ext>
              </a:extLst>
            </p:cNvPr>
            <p:cNvCxnSpPr/>
            <p:nvPr/>
          </p:nvCxnSpPr>
          <p:spPr>
            <a:xfrm>
              <a:off x="3942265" y="5438776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06322C5-687E-4D29-B613-D596B6A235BF}"/>
                </a:ext>
              </a:extLst>
            </p:cNvPr>
            <p:cNvCxnSpPr/>
            <p:nvPr/>
          </p:nvCxnSpPr>
          <p:spPr>
            <a:xfrm>
              <a:off x="3932741" y="5676901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CA03E57-D292-42AC-B0E5-976337B54EC2}"/>
                </a:ext>
              </a:extLst>
            </p:cNvPr>
            <p:cNvSpPr txBox="1"/>
            <p:nvPr/>
          </p:nvSpPr>
          <p:spPr>
            <a:xfrm>
              <a:off x="3922493" y="475351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902EB6E-9A26-47DB-9AA2-B1C5C6A8A334}"/>
                </a:ext>
              </a:extLst>
            </p:cNvPr>
            <p:cNvCxnSpPr/>
            <p:nvPr/>
          </p:nvCxnSpPr>
          <p:spPr>
            <a:xfrm>
              <a:off x="3952514" y="5238750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CF31D37-71E8-4422-9A37-D9349F9CD4DE}"/>
                </a:ext>
              </a:extLst>
            </p:cNvPr>
            <p:cNvSpPr txBox="1"/>
            <p:nvPr/>
          </p:nvSpPr>
          <p:spPr>
            <a:xfrm>
              <a:off x="3914052" y="4553493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C7372BA-575D-4F44-9076-15C80FD5F8CF}"/>
                </a:ext>
              </a:extLst>
            </p:cNvPr>
            <p:cNvSpPr txBox="1"/>
            <p:nvPr/>
          </p:nvSpPr>
          <p:spPr>
            <a:xfrm>
              <a:off x="3931295" y="4060812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4C579F3-47F0-4A41-8CD2-98267F5C0027}"/>
                </a:ext>
              </a:extLst>
            </p:cNvPr>
            <p:cNvCxnSpPr/>
            <p:nvPr/>
          </p:nvCxnSpPr>
          <p:spPr>
            <a:xfrm>
              <a:off x="3933463" y="3990975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FECEEF-91F3-48C5-B087-5C87B874BA13}"/>
                </a:ext>
              </a:extLst>
            </p:cNvPr>
            <p:cNvCxnSpPr/>
            <p:nvPr/>
          </p:nvCxnSpPr>
          <p:spPr>
            <a:xfrm>
              <a:off x="3981450" y="3971925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78F1986-7C56-4279-9AC9-713454DEF548}"/>
              </a:ext>
            </a:extLst>
          </p:cNvPr>
          <p:cNvSpPr txBox="1"/>
          <p:nvPr/>
        </p:nvSpPr>
        <p:spPr>
          <a:xfrm>
            <a:off x="618309" y="303496"/>
            <a:ext cx="137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HA, Nr. 2.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555A2F-5345-44C1-ADB7-7EA3D84DEADE}"/>
              </a:ext>
            </a:extLst>
          </p:cNvPr>
          <p:cNvSpPr txBox="1"/>
          <p:nvPr/>
        </p:nvSpPr>
        <p:spPr>
          <a:xfrm>
            <a:off x="8307977" y="430553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Nr. 3.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5E2E8E-1576-4CF9-8E1B-DF19DB033103}"/>
              </a:ext>
            </a:extLst>
          </p:cNvPr>
          <p:cNvSpPr txBox="1"/>
          <p:nvPr/>
        </p:nvSpPr>
        <p:spPr>
          <a:xfrm>
            <a:off x="8307977" y="1010194"/>
            <a:ext cx="308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</a:t>
            </a:r>
            <a:r>
              <a:rPr lang="de-DE" baseline="30000" dirty="0"/>
              <a:t>-</a:t>
            </a:r>
            <a:r>
              <a:rPr lang="de-DE" dirty="0"/>
              <a:t>,  Se</a:t>
            </a:r>
            <a:r>
              <a:rPr lang="de-DE" baseline="30000" dirty="0"/>
              <a:t>2-</a:t>
            </a:r>
            <a:r>
              <a:rPr lang="de-DE" dirty="0"/>
              <a:t>,  As</a:t>
            </a:r>
            <a:r>
              <a:rPr lang="de-DE" baseline="30000" dirty="0"/>
              <a:t>3- </a:t>
            </a:r>
          </a:p>
          <a:p>
            <a:r>
              <a:rPr lang="de-DE" dirty="0" err="1"/>
              <a:t>Rb</a:t>
            </a:r>
            <a:r>
              <a:rPr lang="de-DE" baseline="30000" dirty="0"/>
              <a:t>+</a:t>
            </a:r>
            <a:r>
              <a:rPr lang="de-DE" dirty="0"/>
              <a:t>,  Sr</a:t>
            </a:r>
            <a:r>
              <a:rPr lang="de-DE" baseline="30000" dirty="0"/>
              <a:t>2+</a:t>
            </a:r>
            <a:r>
              <a:rPr lang="de-DE" dirty="0"/>
              <a:t>,  In</a:t>
            </a:r>
            <a:r>
              <a:rPr lang="de-DE" baseline="30000" dirty="0"/>
              <a:t>3+</a:t>
            </a:r>
            <a:r>
              <a:rPr lang="de-DE" dirty="0"/>
              <a:t>,  Sn</a:t>
            </a:r>
            <a:r>
              <a:rPr lang="de-DE" baseline="30000" dirty="0"/>
              <a:t>4+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860651-2DE1-4C88-ADCE-DED0AD234AF4}"/>
              </a:ext>
            </a:extLst>
          </p:cNvPr>
          <p:cNvSpPr txBox="1"/>
          <p:nvPr/>
        </p:nvSpPr>
        <p:spPr>
          <a:xfrm>
            <a:off x="8353023" y="2087964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Kr</a:t>
            </a:r>
            <a:r>
              <a:rPr lang="de-DE" dirty="0"/>
              <a:t>: 4 Schalen, 8 Außenelektronen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1B4A548-3B60-43EE-983D-8BAA21DD0414}"/>
              </a:ext>
            </a:extLst>
          </p:cNvPr>
          <p:cNvSpPr/>
          <p:nvPr/>
        </p:nvSpPr>
        <p:spPr>
          <a:xfrm>
            <a:off x="9100457" y="1758935"/>
            <a:ext cx="130629" cy="3290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86DA3-BCB0-4A9D-9F3B-17B1419A2FB0}"/>
              </a:ext>
            </a:extLst>
          </p:cNvPr>
          <p:cNvSpPr txBox="1"/>
          <p:nvPr/>
        </p:nvSpPr>
        <p:spPr>
          <a:xfrm>
            <a:off x="2670019" y="503435"/>
            <a:ext cx="6397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u="sng" dirty="0"/>
              <a:t>Verhältnisformeln für Ionenverbindungen aufstellen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9DBD09-FB1A-49C1-AA44-8844BE30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3" y="1033034"/>
            <a:ext cx="2826370" cy="261737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A0080E5-5B09-4B9D-A586-218D59FC00B5}"/>
              </a:ext>
            </a:extLst>
          </p:cNvPr>
          <p:cNvSpPr/>
          <p:nvPr/>
        </p:nvSpPr>
        <p:spPr>
          <a:xfrm rot="19980216">
            <a:off x="1819367" y="2656810"/>
            <a:ext cx="509308" cy="696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B91CDD-4153-4E27-BFA4-A15434A5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94" y="4006133"/>
            <a:ext cx="2732876" cy="271960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AA92D25-4935-48C1-AD2A-16F0B149800F}"/>
              </a:ext>
            </a:extLst>
          </p:cNvPr>
          <p:cNvSpPr/>
          <p:nvPr/>
        </p:nvSpPr>
        <p:spPr>
          <a:xfrm rot="19141889">
            <a:off x="5217162" y="5310537"/>
            <a:ext cx="752699" cy="728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AA9F23-55E9-4746-A4C7-1DFC7FBC1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68894">
            <a:off x="8839904" y="527742"/>
            <a:ext cx="2227214" cy="241281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3638569-C624-4A4E-8167-A1381D49DCFC}"/>
              </a:ext>
            </a:extLst>
          </p:cNvPr>
          <p:cNvSpPr/>
          <p:nvPr/>
        </p:nvSpPr>
        <p:spPr>
          <a:xfrm rot="19980216">
            <a:off x="9673821" y="2148743"/>
            <a:ext cx="497643" cy="726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193CCB-9EE8-46DB-BA8A-DA9302F9AE65}"/>
              </a:ext>
            </a:extLst>
          </p:cNvPr>
          <p:cNvSpPr txBox="1"/>
          <p:nvPr/>
        </p:nvSpPr>
        <p:spPr>
          <a:xfrm>
            <a:off x="3543144" y="2651210"/>
            <a:ext cx="50195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Verhältnisformeln geben das Anzahlverhältnis der Ionenarten in einer Ionenverbindung an.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A191584-29A2-4A31-9D49-8977E371CD46}"/>
              </a:ext>
            </a:extLst>
          </p:cNvPr>
          <p:cNvCxnSpPr>
            <a:cxnSpLocks/>
          </p:cNvCxnSpPr>
          <p:nvPr/>
        </p:nvCxnSpPr>
        <p:spPr>
          <a:xfrm>
            <a:off x="6116564" y="5674883"/>
            <a:ext cx="10685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486525D-2663-45D6-BD68-D2088BA32F58}"/>
              </a:ext>
            </a:extLst>
          </p:cNvPr>
          <p:cNvSpPr txBox="1"/>
          <p:nvPr/>
        </p:nvSpPr>
        <p:spPr>
          <a:xfrm>
            <a:off x="7185113" y="5518323"/>
            <a:ext cx="43629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 diesem Ionengitter gibt es </a:t>
            </a:r>
            <a:r>
              <a:rPr lang="de-DE" sz="1600" b="1" dirty="0"/>
              <a:t>3x</a:t>
            </a:r>
            <a:r>
              <a:rPr lang="de-DE" sz="1600" dirty="0"/>
              <a:t> so viele </a:t>
            </a:r>
            <a:r>
              <a:rPr lang="de-DE" sz="1600" b="1" dirty="0"/>
              <a:t>Me</a:t>
            </a:r>
            <a:r>
              <a:rPr lang="de-DE" sz="1600" dirty="0"/>
              <a:t>tallkationen (grau) wie </a:t>
            </a:r>
            <a:r>
              <a:rPr lang="de-DE" sz="1600" b="1" dirty="0"/>
              <a:t>Ni</a:t>
            </a:r>
            <a:r>
              <a:rPr lang="de-DE" sz="1600" dirty="0"/>
              <a:t>chtmetallanionen (gelb). Die Verhältnisformel ist dann: 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Me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  <a:r>
              <a:rPr lang="de-DE" sz="2000" b="1" dirty="0">
                <a:solidFill>
                  <a:srgbClr val="FFC000"/>
                </a:solidFill>
              </a:rPr>
              <a:t>Ni</a:t>
            </a:r>
            <a:r>
              <a:rPr lang="de-DE" sz="1600" dirty="0"/>
              <a:t>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067E31F-6D32-4622-866D-BC3C649EC361}"/>
              </a:ext>
            </a:extLst>
          </p:cNvPr>
          <p:cNvCxnSpPr>
            <a:cxnSpLocks/>
          </p:cNvCxnSpPr>
          <p:nvPr/>
        </p:nvCxnSpPr>
        <p:spPr>
          <a:xfrm>
            <a:off x="10136751" y="2834189"/>
            <a:ext cx="0" cy="816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9CCF345-FCD8-4889-BEC8-40E99817CDA3}"/>
              </a:ext>
            </a:extLst>
          </p:cNvPr>
          <p:cNvSpPr txBox="1"/>
          <p:nvPr/>
        </p:nvSpPr>
        <p:spPr>
          <a:xfrm>
            <a:off x="9779564" y="3621516"/>
            <a:ext cx="1059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Me</a:t>
            </a:r>
            <a:r>
              <a:rPr lang="de-DE" sz="2000" b="1" dirty="0">
                <a:solidFill>
                  <a:srgbClr val="FFC000"/>
                </a:solidFill>
              </a:rPr>
              <a:t>Ni</a:t>
            </a:r>
            <a:r>
              <a:rPr lang="de-DE" sz="2000" b="1" baseline="-25000" dirty="0">
                <a:solidFill>
                  <a:srgbClr val="FF0000"/>
                </a:solidFill>
              </a:rPr>
              <a:t>2</a:t>
            </a:r>
            <a:endParaRPr lang="de-DE" sz="2000" baseline="-25000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AC813F-3C51-4423-9EB6-66FD573477E8}"/>
              </a:ext>
            </a:extLst>
          </p:cNvPr>
          <p:cNvSpPr txBox="1"/>
          <p:nvPr/>
        </p:nvSpPr>
        <p:spPr>
          <a:xfrm>
            <a:off x="2284988" y="3968497"/>
            <a:ext cx="77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7030A0"/>
                </a:solidFill>
              </a:rPr>
              <a:t>Me</a:t>
            </a:r>
            <a:r>
              <a:rPr lang="de-DE" sz="2000" b="1" dirty="0" err="1">
                <a:solidFill>
                  <a:srgbClr val="00B050"/>
                </a:solidFill>
              </a:rPr>
              <a:t>Ni</a:t>
            </a:r>
            <a:endParaRPr lang="de-DE" sz="2000" b="1" dirty="0">
              <a:solidFill>
                <a:srgbClr val="00B05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777DA2-0544-475E-846A-54BD1C7431D6}"/>
              </a:ext>
            </a:extLst>
          </p:cNvPr>
          <p:cNvCxnSpPr>
            <a:cxnSpLocks/>
          </p:cNvCxnSpPr>
          <p:nvPr/>
        </p:nvCxnSpPr>
        <p:spPr>
          <a:xfrm>
            <a:off x="2284988" y="3277247"/>
            <a:ext cx="444388" cy="728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7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4D0EE2-16CC-4A4E-9AB0-E0F74F951789}"/>
              </a:ext>
            </a:extLst>
          </p:cNvPr>
          <p:cNvSpPr txBox="1"/>
          <p:nvPr/>
        </p:nvSpPr>
        <p:spPr>
          <a:xfrm>
            <a:off x="381000" y="795337"/>
            <a:ext cx="62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 1</a:t>
            </a:r>
            <a:r>
              <a:rPr lang="de-DE" dirty="0"/>
              <a:t>:     </a:t>
            </a:r>
            <a:r>
              <a:rPr lang="de-DE" u="sng" dirty="0"/>
              <a:t>Magnesiumchlorid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9BE226-4C54-411C-A4C6-D2BBEE2B022B}"/>
              </a:ext>
            </a:extLst>
          </p:cNvPr>
          <p:cNvSpPr txBox="1"/>
          <p:nvPr/>
        </p:nvSpPr>
        <p:spPr>
          <a:xfrm>
            <a:off x="5132206" y="1326401"/>
            <a:ext cx="230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accent1"/>
                </a:solidFill>
              </a:rPr>
              <a:t>Magnesium</a:t>
            </a:r>
            <a:r>
              <a:rPr lang="de-DE" sz="2000" dirty="0">
                <a:solidFill>
                  <a:srgbClr val="00B050"/>
                </a:solidFill>
              </a:rPr>
              <a:t>chlorid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825890-DD82-4D00-AF97-213FBA9811C5}"/>
              </a:ext>
            </a:extLst>
          </p:cNvPr>
          <p:cNvSpPr txBox="1"/>
          <p:nvPr/>
        </p:nvSpPr>
        <p:spPr>
          <a:xfrm>
            <a:off x="3738700" y="2195915"/>
            <a:ext cx="272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Magnesium-Kationen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2FEC8-AC9B-4480-B267-51B286B8AF72}"/>
              </a:ext>
            </a:extLst>
          </p:cNvPr>
          <p:cNvSpPr txBox="1"/>
          <p:nvPr/>
        </p:nvSpPr>
        <p:spPr>
          <a:xfrm>
            <a:off x="7085512" y="2219617"/>
            <a:ext cx="194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Chlor-Anionen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E0C271-A61F-4989-8DEC-EB87174E00A3}"/>
              </a:ext>
            </a:extLst>
          </p:cNvPr>
          <p:cNvSpPr txBox="1"/>
          <p:nvPr/>
        </p:nvSpPr>
        <p:spPr>
          <a:xfrm>
            <a:off x="4365172" y="2587262"/>
            <a:ext cx="96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/>
                </a:solidFill>
              </a:rPr>
              <a:t>Mg</a:t>
            </a:r>
            <a:r>
              <a:rPr lang="de-DE" sz="2400" baseline="30000" dirty="0">
                <a:solidFill>
                  <a:schemeClr val="accent1"/>
                </a:solidFill>
              </a:rPr>
              <a:t>2+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FA207D-3AE7-4C97-838C-6E23C4AECC22}"/>
              </a:ext>
            </a:extLst>
          </p:cNvPr>
          <p:cNvSpPr txBox="1"/>
          <p:nvPr/>
        </p:nvSpPr>
        <p:spPr>
          <a:xfrm>
            <a:off x="7539947" y="2614114"/>
            <a:ext cx="80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00B050"/>
                </a:solidFill>
              </a:rPr>
              <a:t>Cl</a:t>
            </a:r>
            <a:r>
              <a:rPr lang="de-DE" sz="2400" b="1" baseline="30000" dirty="0">
                <a:solidFill>
                  <a:srgbClr val="00B050"/>
                </a:solidFill>
              </a:rPr>
              <a:t>-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1452F50-8191-432B-9CDE-3B8E129574F0}"/>
              </a:ext>
            </a:extLst>
          </p:cNvPr>
          <p:cNvCxnSpPr>
            <a:cxnSpLocks/>
          </p:cNvCxnSpPr>
          <p:nvPr/>
        </p:nvCxnSpPr>
        <p:spPr>
          <a:xfrm flipH="1">
            <a:off x="4925244" y="1907788"/>
            <a:ext cx="956854" cy="2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C6804B8-1514-472F-9520-C9C2C5F06B3A}"/>
              </a:ext>
            </a:extLst>
          </p:cNvPr>
          <p:cNvCxnSpPr>
            <a:cxnSpLocks/>
          </p:cNvCxnSpPr>
          <p:nvPr/>
        </p:nvCxnSpPr>
        <p:spPr>
          <a:xfrm>
            <a:off x="6572796" y="1848587"/>
            <a:ext cx="1053737" cy="2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DE770C-AACC-4E0B-84E4-BC015DC31E6A}"/>
              </a:ext>
            </a:extLst>
          </p:cNvPr>
          <p:cNvSpPr txBox="1"/>
          <p:nvPr/>
        </p:nvSpPr>
        <p:spPr>
          <a:xfrm>
            <a:off x="381000" y="206812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1. 	Ionensorten und Ionenladungen ermitteln: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168B68-93B3-40F7-A464-093F2D81F213}"/>
              </a:ext>
            </a:extLst>
          </p:cNvPr>
          <p:cNvSpPr txBox="1"/>
          <p:nvPr/>
        </p:nvSpPr>
        <p:spPr>
          <a:xfrm>
            <a:off x="370115" y="35318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2. 	Elektroneutralität herstellen: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2B343B0-3192-49EC-B4D2-6F6B365D9E26}"/>
              </a:ext>
            </a:extLst>
          </p:cNvPr>
          <p:cNvSpPr txBox="1"/>
          <p:nvPr/>
        </p:nvSpPr>
        <p:spPr>
          <a:xfrm>
            <a:off x="4365172" y="3333103"/>
            <a:ext cx="130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1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/>
              <a:t>x</a:t>
            </a:r>
            <a:r>
              <a:rPr lang="de-DE" sz="2400" dirty="0">
                <a:solidFill>
                  <a:schemeClr val="accent1"/>
                </a:solidFill>
              </a:rPr>
              <a:t> Mg</a:t>
            </a:r>
            <a:r>
              <a:rPr lang="de-DE" sz="2400" baseline="30000" dirty="0">
                <a:solidFill>
                  <a:schemeClr val="accent1"/>
                </a:solidFill>
              </a:rPr>
              <a:t>2+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D09C810-ED2B-48BF-B666-F178F1081C65}"/>
              </a:ext>
            </a:extLst>
          </p:cNvPr>
          <p:cNvSpPr txBox="1"/>
          <p:nvPr/>
        </p:nvSpPr>
        <p:spPr>
          <a:xfrm>
            <a:off x="7417874" y="3333103"/>
            <a:ext cx="96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2 </a:t>
            </a:r>
            <a:r>
              <a:rPr lang="de-DE" sz="2400" dirty="0"/>
              <a:t>x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Cl</a:t>
            </a:r>
            <a:r>
              <a:rPr lang="de-DE" sz="2800" b="1" baseline="30000" dirty="0">
                <a:solidFill>
                  <a:srgbClr val="00B050"/>
                </a:solidFill>
              </a:rPr>
              <a:t>-</a:t>
            </a:r>
            <a:endParaRPr lang="de-DE" sz="2400" b="1" baseline="30000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A3C5C4-A068-4CCD-8434-62DACF683653}"/>
              </a:ext>
            </a:extLst>
          </p:cNvPr>
          <p:cNvSpPr txBox="1"/>
          <p:nvPr/>
        </p:nvSpPr>
        <p:spPr>
          <a:xfrm>
            <a:off x="3555275" y="3822649"/>
            <a:ext cx="292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 mal 2-fach positive Ladung</a:t>
            </a:r>
          </a:p>
          <a:p>
            <a:r>
              <a:rPr lang="de-DE" dirty="0"/>
              <a:t>                 = 2+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0FEA12-D685-4CA6-8093-F18E8639968F}"/>
              </a:ext>
            </a:extLst>
          </p:cNvPr>
          <p:cNvSpPr txBox="1"/>
          <p:nvPr/>
        </p:nvSpPr>
        <p:spPr>
          <a:xfrm>
            <a:off x="6793854" y="3828891"/>
            <a:ext cx="292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 mal 1-fach negative Ladung</a:t>
            </a:r>
          </a:p>
          <a:p>
            <a:r>
              <a:rPr lang="de-DE" dirty="0"/>
              <a:t>                       = 2-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9FF10DF-1FE5-4EE5-B110-D99A7CCEBF06}"/>
              </a:ext>
            </a:extLst>
          </p:cNvPr>
          <p:cNvSpPr txBox="1"/>
          <p:nvPr/>
        </p:nvSpPr>
        <p:spPr>
          <a:xfrm>
            <a:off x="10257062" y="3747668"/>
            <a:ext cx="20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elektrisch neutral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AC4CA2AF-A196-4B05-84B4-736546811606}"/>
              </a:ext>
            </a:extLst>
          </p:cNvPr>
          <p:cNvSpPr/>
          <p:nvPr/>
        </p:nvSpPr>
        <p:spPr>
          <a:xfrm>
            <a:off x="9785763" y="3395688"/>
            <a:ext cx="339635" cy="10732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B09C541-D4BC-45D4-8721-8BED8D06EBA4}"/>
              </a:ext>
            </a:extLst>
          </p:cNvPr>
          <p:cNvSpPr txBox="1"/>
          <p:nvPr/>
        </p:nvSpPr>
        <p:spPr>
          <a:xfrm>
            <a:off x="381000" y="4842592"/>
            <a:ext cx="36291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de-DE" dirty="0"/>
              <a:t>Verhältnisformel aufstellen:</a:t>
            </a:r>
          </a:p>
          <a:p>
            <a:pPr marL="357188"/>
            <a:r>
              <a:rPr lang="de-DE" sz="1400" dirty="0"/>
              <a:t>(kleinstes Zahlenverhältnis, daher kürzen wenn möglich; Index 1 wird weggelassen)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66A0B9-06C8-44C9-986E-09FCAB081DBF}"/>
              </a:ext>
            </a:extLst>
          </p:cNvPr>
          <p:cNvSpPr txBox="1"/>
          <p:nvPr/>
        </p:nvSpPr>
        <p:spPr>
          <a:xfrm>
            <a:off x="5098870" y="4790559"/>
            <a:ext cx="242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Mg</a:t>
            </a:r>
            <a:r>
              <a:rPr lang="de-DE" sz="2400" baseline="-25000" dirty="0">
                <a:solidFill>
                  <a:srgbClr val="FF0000"/>
                </a:solidFill>
              </a:rPr>
              <a:t>1</a:t>
            </a:r>
            <a:r>
              <a:rPr lang="de-DE" sz="2400" dirty="0"/>
              <a:t>Cl</a:t>
            </a:r>
            <a:r>
              <a:rPr lang="de-DE" sz="2400" baseline="-25000" dirty="0">
                <a:solidFill>
                  <a:srgbClr val="FF0000"/>
                </a:solidFill>
              </a:rPr>
              <a:t>2 </a:t>
            </a:r>
            <a:r>
              <a:rPr lang="de-DE" sz="2400" dirty="0">
                <a:solidFill>
                  <a:srgbClr val="FF0000"/>
                </a:solidFill>
              </a:rPr>
              <a:t>  </a:t>
            </a:r>
            <a:r>
              <a:rPr lang="de-DE" sz="2400" dirty="0"/>
              <a:t>=</a:t>
            </a:r>
            <a:r>
              <a:rPr lang="de-DE" sz="2400" dirty="0">
                <a:solidFill>
                  <a:srgbClr val="FF0000"/>
                </a:solidFill>
              </a:rPr>
              <a:t>   </a:t>
            </a:r>
            <a:r>
              <a:rPr lang="de-DE" sz="2400" dirty="0"/>
              <a:t>MgCl</a:t>
            </a:r>
            <a:r>
              <a:rPr lang="de-DE" sz="2400" baseline="-25000" dirty="0">
                <a:solidFill>
                  <a:srgbClr val="FF0000"/>
                </a:solidFill>
              </a:rPr>
              <a:t>2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endParaRPr lang="de-DE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362819E-BEED-4494-9A82-6AAAA31A94EF}"/>
              </a:ext>
            </a:extLst>
          </p:cNvPr>
          <p:cNvSpPr txBox="1"/>
          <p:nvPr/>
        </p:nvSpPr>
        <p:spPr>
          <a:xfrm>
            <a:off x="5144445" y="5291176"/>
            <a:ext cx="256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Magnesium</a:t>
            </a:r>
            <a:r>
              <a:rPr lang="de-DE" sz="2000" dirty="0" err="1">
                <a:solidFill>
                  <a:srgbClr val="FF0000"/>
                </a:solidFill>
              </a:rPr>
              <a:t>di</a:t>
            </a:r>
            <a:r>
              <a:rPr lang="de-DE" sz="2000" dirty="0" err="1"/>
              <a:t>chlorid</a:t>
            </a:r>
            <a:endParaRPr lang="de-DE" sz="2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5D97F50-9C11-41E3-9433-AB9F85DACDDF}"/>
              </a:ext>
            </a:extLst>
          </p:cNvPr>
          <p:cNvSpPr txBox="1"/>
          <p:nvPr/>
        </p:nvSpPr>
        <p:spPr>
          <a:xfrm>
            <a:off x="4651059" y="1739658"/>
            <a:ext cx="89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Metall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ED66D9-FE68-409B-8FF6-B0F11B6562AC}"/>
              </a:ext>
            </a:extLst>
          </p:cNvPr>
          <p:cNvSpPr txBox="1"/>
          <p:nvPr/>
        </p:nvSpPr>
        <p:spPr>
          <a:xfrm>
            <a:off x="7234148" y="1724330"/>
            <a:ext cx="1231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Nichtmetall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E27420A-B4BD-43BC-AF3A-22588198DF49}"/>
              </a:ext>
            </a:extLst>
          </p:cNvPr>
          <p:cNvSpPr txBox="1"/>
          <p:nvPr/>
        </p:nvSpPr>
        <p:spPr>
          <a:xfrm rot="1219822">
            <a:off x="9805851" y="772783"/>
            <a:ext cx="15762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2236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6" grpId="0"/>
      <p:bldP spid="17" grpId="0"/>
      <p:bldP spid="18" grpId="0"/>
      <p:bldP spid="19" grpId="0"/>
      <p:bldP spid="20" grpId="0"/>
      <p:bldP spid="22" grpId="0"/>
      <p:bldP spid="23" grpId="0" animBg="1"/>
      <p:bldP spid="24" grpId="0"/>
      <p:bldP spid="25" grpId="0"/>
      <p:bldP spid="27" grpId="0"/>
      <p:bldP spid="28" grpId="0"/>
      <p:bldP spid="29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0FBBA7-96D3-4879-B107-D5DFA3E2A854}"/>
              </a:ext>
            </a:extLst>
          </p:cNvPr>
          <p:cNvSpPr txBox="1"/>
          <p:nvPr/>
        </p:nvSpPr>
        <p:spPr>
          <a:xfrm>
            <a:off x="476794" y="438286"/>
            <a:ext cx="62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 2</a:t>
            </a:r>
            <a:r>
              <a:rPr lang="de-DE" dirty="0"/>
              <a:t>:     </a:t>
            </a:r>
            <a:r>
              <a:rPr lang="de-DE" u="sng" dirty="0"/>
              <a:t>Aluminiumoxid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5516E7-2256-4477-8FE7-24BD4EE55624}"/>
              </a:ext>
            </a:extLst>
          </p:cNvPr>
          <p:cNvSpPr txBox="1"/>
          <p:nvPr/>
        </p:nvSpPr>
        <p:spPr>
          <a:xfrm>
            <a:off x="5327468" y="1193650"/>
            <a:ext cx="199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accent1"/>
                </a:solidFill>
              </a:rPr>
              <a:t>Aluminium</a:t>
            </a:r>
            <a:r>
              <a:rPr lang="de-DE" sz="2000" dirty="0">
                <a:solidFill>
                  <a:srgbClr val="00B050"/>
                </a:solidFill>
              </a:rPr>
              <a:t>oxid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ED7AE7-1036-41DD-920F-01DE54BA2207}"/>
              </a:ext>
            </a:extLst>
          </p:cNvPr>
          <p:cNvSpPr txBox="1"/>
          <p:nvPr/>
        </p:nvSpPr>
        <p:spPr>
          <a:xfrm>
            <a:off x="3890555" y="1811958"/>
            <a:ext cx="22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Aluminiumkationen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0B9BEC-F90C-4EF5-AF98-E62091DDABB6}"/>
              </a:ext>
            </a:extLst>
          </p:cNvPr>
          <p:cNvSpPr txBox="1"/>
          <p:nvPr/>
        </p:nvSpPr>
        <p:spPr>
          <a:xfrm>
            <a:off x="7195458" y="1834028"/>
            <a:ext cx="210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Sauerstoffanionen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7B882A-FAFF-4D9C-947C-6202960C61C0}"/>
              </a:ext>
            </a:extLst>
          </p:cNvPr>
          <p:cNvSpPr txBox="1"/>
          <p:nvPr/>
        </p:nvSpPr>
        <p:spPr>
          <a:xfrm>
            <a:off x="4460966" y="2230211"/>
            <a:ext cx="96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/>
                </a:solidFill>
              </a:rPr>
              <a:t>Al</a:t>
            </a:r>
            <a:r>
              <a:rPr lang="de-DE" sz="2400" b="1" baseline="30000" dirty="0">
                <a:solidFill>
                  <a:schemeClr val="accent1"/>
                </a:solidFill>
              </a:rPr>
              <a:t>3+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BDE173-689B-4D4F-BBDD-1158D6174354}"/>
              </a:ext>
            </a:extLst>
          </p:cNvPr>
          <p:cNvSpPr txBox="1"/>
          <p:nvPr/>
        </p:nvSpPr>
        <p:spPr>
          <a:xfrm>
            <a:off x="7606937" y="2230211"/>
            <a:ext cx="80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O</a:t>
            </a:r>
            <a:r>
              <a:rPr lang="de-DE" sz="2400" b="1" baseline="30000" dirty="0">
                <a:solidFill>
                  <a:srgbClr val="00B050"/>
                </a:solidFill>
              </a:rPr>
              <a:t>2-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C6AC076-78EE-413D-8924-A6978368A86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028114" y="1562982"/>
            <a:ext cx="969914" cy="2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95465FA-40E8-4737-ACE5-4F5C6D844682}"/>
              </a:ext>
            </a:extLst>
          </p:cNvPr>
          <p:cNvCxnSpPr>
            <a:cxnSpLocks/>
          </p:cNvCxnSpPr>
          <p:nvPr/>
        </p:nvCxnSpPr>
        <p:spPr>
          <a:xfrm>
            <a:off x="6729548" y="1562982"/>
            <a:ext cx="1053737" cy="2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83841B3-5261-4DBC-BDCF-08165510FF4F}"/>
              </a:ext>
            </a:extLst>
          </p:cNvPr>
          <p:cNvSpPr txBox="1"/>
          <p:nvPr/>
        </p:nvSpPr>
        <p:spPr>
          <a:xfrm>
            <a:off x="465910" y="193389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1. 	Ionensorten und Ionenladungen ermitteln: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62F4FC-6443-470D-8D53-63820DF9A52C}"/>
              </a:ext>
            </a:extLst>
          </p:cNvPr>
          <p:cNvSpPr txBox="1"/>
          <p:nvPr/>
        </p:nvSpPr>
        <p:spPr>
          <a:xfrm>
            <a:off x="465910" y="29675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2. 	Elektroneutralität herstellen: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D367C3-4B43-4855-AE03-5EBAC21474EE}"/>
              </a:ext>
            </a:extLst>
          </p:cNvPr>
          <p:cNvSpPr txBox="1"/>
          <p:nvPr/>
        </p:nvSpPr>
        <p:spPr>
          <a:xfrm>
            <a:off x="4296047" y="2938117"/>
            <a:ext cx="1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2 </a:t>
            </a:r>
            <a:r>
              <a:rPr lang="de-DE" sz="2400" dirty="0"/>
              <a:t>x</a:t>
            </a:r>
            <a:r>
              <a:rPr lang="de-DE" sz="2400" dirty="0">
                <a:solidFill>
                  <a:schemeClr val="accent1"/>
                </a:solidFill>
              </a:rPr>
              <a:t> Al</a:t>
            </a:r>
            <a:r>
              <a:rPr lang="de-DE" sz="2400" baseline="30000" dirty="0">
                <a:solidFill>
                  <a:schemeClr val="accent1"/>
                </a:solidFill>
              </a:rPr>
              <a:t>3+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9456B3E-D36B-4C4C-B266-1B82E318AA4E}"/>
              </a:ext>
            </a:extLst>
          </p:cNvPr>
          <p:cNvSpPr txBox="1"/>
          <p:nvPr/>
        </p:nvSpPr>
        <p:spPr>
          <a:xfrm>
            <a:off x="7230021" y="2967433"/>
            <a:ext cx="12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3 </a:t>
            </a:r>
            <a:r>
              <a:rPr lang="de-DE" sz="2400" dirty="0"/>
              <a:t>x</a:t>
            </a:r>
            <a:r>
              <a:rPr lang="de-DE" sz="2400" dirty="0">
                <a:solidFill>
                  <a:srgbClr val="00B050"/>
                </a:solidFill>
              </a:rPr>
              <a:t> O</a:t>
            </a:r>
            <a:r>
              <a:rPr lang="de-DE" sz="2400" baseline="30000" dirty="0">
                <a:solidFill>
                  <a:srgbClr val="00B050"/>
                </a:solidFill>
              </a:rPr>
              <a:t>2-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AB5659F-DFB2-46DC-8953-CF0CA298D5F4}"/>
              </a:ext>
            </a:extLst>
          </p:cNvPr>
          <p:cNvSpPr txBox="1"/>
          <p:nvPr/>
        </p:nvSpPr>
        <p:spPr>
          <a:xfrm>
            <a:off x="3542717" y="3425170"/>
            <a:ext cx="311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 mal 3-fach positive Ladung</a:t>
            </a:r>
          </a:p>
          <a:p>
            <a:r>
              <a:rPr lang="de-DE" dirty="0"/>
              <a:t>                   = 6+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E0C75D-CA31-42F6-A7D9-A5F442E0BDD7}"/>
              </a:ext>
            </a:extLst>
          </p:cNvPr>
          <p:cNvSpPr txBox="1"/>
          <p:nvPr/>
        </p:nvSpPr>
        <p:spPr>
          <a:xfrm>
            <a:off x="6753833" y="3442127"/>
            <a:ext cx="332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/>
              <a:t> mal zweifach negative Ladung</a:t>
            </a:r>
          </a:p>
          <a:p>
            <a:r>
              <a:rPr lang="de-DE" dirty="0"/>
              <a:t>                        = 6-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25D4DAA-43CD-4DFC-B03C-25FBE259C6FD}"/>
              </a:ext>
            </a:extLst>
          </p:cNvPr>
          <p:cNvSpPr txBox="1"/>
          <p:nvPr/>
        </p:nvSpPr>
        <p:spPr>
          <a:xfrm>
            <a:off x="10304583" y="3336883"/>
            <a:ext cx="20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elektrisch neutral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E74023D3-CDDF-4A02-A1F9-372DFE30DC76}"/>
              </a:ext>
            </a:extLst>
          </p:cNvPr>
          <p:cNvSpPr/>
          <p:nvPr/>
        </p:nvSpPr>
        <p:spPr>
          <a:xfrm>
            <a:off x="9964948" y="3008033"/>
            <a:ext cx="339635" cy="10634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6ABD19-E377-4FDD-8243-CE014274B3CD}"/>
              </a:ext>
            </a:extLst>
          </p:cNvPr>
          <p:cNvSpPr txBox="1"/>
          <p:nvPr/>
        </p:nvSpPr>
        <p:spPr>
          <a:xfrm>
            <a:off x="465909" y="4432091"/>
            <a:ext cx="3424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de-DE" dirty="0"/>
              <a:t>Verhältnisformel aufstellen:</a:t>
            </a:r>
          </a:p>
          <a:p>
            <a:pPr marL="357188"/>
            <a:r>
              <a:rPr lang="de-DE" sz="1400" dirty="0"/>
              <a:t>(kleinstes Zahlenverhältnis, daher kürzen wenn möglich; Index 1 wird weggelassen)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E7AA322-DAC3-4168-A75E-C18F9D4647DF}"/>
              </a:ext>
            </a:extLst>
          </p:cNvPr>
          <p:cNvSpPr txBox="1"/>
          <p:nvPr/>
        </p:nvSpPr>
        <p:spPr>
          <a:xfrm>
            <a:off x="5177247" y="4432091"/>
            <a:ext cx="242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Al</a:t>
            </a:r>
            <a:r>
              <a:rPr lang="de-DE" sz="2400" baseline="-25000" dirty="0">
                <a:solidFill>
                  <a:srgbClr val="FF0000"/>
                </a:solidFill>
              </a:rPr>
              <a:t>2</a:t>
            </a:r>
            <a:r>
              <a:rPr lang="de-DE" sz="2400" dirty="0"/>
              <a:t>O</a:t>
            </a:r>
            <a:r>
              <a:rPr lang="de-DE" sz="2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8649134-2FBD-4543-A1F8-1AC0D2C00521}"/>
              </a:ext>
            </a:extLst>
          </p:cNvPr>
          <p:cNvSpPr txBox="1"/>
          <p:nvPr/>
        </p:nvSpPr>
        <p:spPr>
          <a:xfrm>
            <a:off x="5675813" y="4868057"/>
            <a:ext cx="210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Di</a:t>
            </a:r>
            <a:r>
              <a:rPr lang="de-DE" dirty="0" err="1"/>
              <a:t>aluminium</a:t>
            </a:r>
            <a:r>
              <a:rPr lang="de-DE" dirty="0" err="1">
                <a:solidFill>
                  <a:srgbClr val="FF0000"/>
                </a:solidFill>
              </a:rPr>
              <a:t>tri</a:t>
            </a:r>
            <a:r>
              <a:rPr lang="de-DE" dirty="0" err="1"/>
              <a:t>oxid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B3CCDF-77F0-429E-9CD6-89243D0CF5F3}"/>
              </a:ext>
            </a:extLst>
          </p:cNvPr>
          <p:cNvSpPr txBox="1"/>
          <p:nvPr/>
        </p:nvSpPr>
        <p:spPr>
          <a:xfrm>
            <a:off x="920932" y="5923363"/>
            <a:ext cx="708006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Übung</a:t>
            </a:r>
            <a:r>
              <a:rPr lang="de-DE" dirty="0"/>
              <a:t>: Ermittle die Verhältnisformeln von 	a. </a:t>
            </a:r>
            <a:r>
              <a:rPr lang="de-DE" dirty="0" err="1"/>
              <a:t>Galliumfluorid</a:t>
            </a:r>
            <a:endParaRPr lang="de-DE" dirty="0"/>
          </a:p>
          <a:p>
            <a:r>
              <a:rPr lang="de-DE" dirty="0"/>
              <a:t>					b. Calciumoxid</a:t>
            </a:r>
          </a:p>
        </p:txBody>
      </p:sp>
    </p:spTree>
    <p:extLst>
      <p:ext uri="{BB962C8B-B14F-4D97-AF65-F5344CB8AC3E}">
        <p14:creationId xmlns:p14="http://schemas.microsoft.com/office/powerpoint/2010/main" val="5743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662DF6-B3F8-493F-ADCD-F6B5C209936C}"/>
              </a:ext>
            </a:extLst>
          </p:cNvPr>
          <p:cNvSpPr txBox="1"/>
          <p:nvPr/>
        </p:nvSpPr>
        <p:spPr>
          <a:xfrm>
            <a:off x="644434" y="896983"/>
            <a:ext cx="2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Galliumfluorid</a:t>
            </a:r>
            <a:endParaRPr lang="de-DE" u="sng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699D1C-59F2-4AFF-8DC7-2E556B45AADF}"/>
              </a:ext>
            </a:extLst>
          </p:cNvPr>
          <p:cNvSpPr txBox="1"/>
          <p:nvPr/>
        </p:nvSpPr>
        <p:spPr>
          <a:xfrm>
            <a:off x="3840479" y="89698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Ga</a:t>
            </a:r>
            <a:r>
              <a:rPr lang="de-DE" sz="2000" baseline="30000" dirty="0"/>
              <a:t>3+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6C1D7C8-581C-46D5-A098-8E83A513D926}"/>
              </a:ext>
            </a:extLst>
          </p:cNvPr>
          <p:cNvSpPr txBox="1"/>
          <p:nvPr/>
        </p:nvSpPr>
        <p:spPr>
          <a:xfrm>
            <a:off x="6056811" y="89698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8BB0D82-A14B-4A3F-92F9-279957BA3CA4}"/>
              </a:ext>
            </a:extLst>
          </p:cNvPr>
          <p:cNvSpPr txBox="1"/>
          <p:nvPr/>
        </p:nvSpPr>
        <p:spPr>
          <a:xfrm>
            <a:off x="3714204" y="1423070"/>
            <a:ext cx="992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1</a:t>
            </a:r>
            <a:r>
              <a:rPr lang="de-DE" sz="2000" dirty="0"/>
              <a:t> x Ga</a:t>
            </a:r>
            <a:r>
              <a:rPr lang="de-DE" sz="2000" baseline="30000" dirty="0"/>
              <a:t>3+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CB1470-3BF1-4410-B946-35C9BB1308D1}"/>
              </a:ext>
            </a:extLst>
          </p:cNvPr>
          <p:cNvSpPr txBox="1"/>
          <p:nvPr/>
        </p:nvSpPr>
        <p:spPr>
          <a:xfrm>
            <a:off x="5891348" y="1423070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3</a:t>
            </a:r>
            <a:r>
              <a:rPr lang="de-DE" sz="2000" dirty="0"/>
              <a:t> x  F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2D45A4-1FDD-40DA-9804-6B90911EA38E}"/>
              </a:ext>
            </a:extLst>
          </p:cNvPr>
          <p:cNvSpPr txBox="1"/>
          <p:nvPr/>
        </p:nvSpPr>
        <p:spPr>
          <a:xfrm>
            <a:off x="4990013" y="2116182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GaF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FD751C-5E0F-4AF6-9413-20BFBF14A298}"/>
              </a:ext>
            </a:extLst>
          </p:cNvPr>
          <p:cNvSpPr txBox="1"/>
          <p:nvPr/>
        </p:nvSpPr>
        <p:spPr>
          <a:xfrm>
            <a:off x="6161314" y="2116182"/>
            <a:ext cx="26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Gallium</a:t>
            </a:r>
            <a:r>
              <a:rPr lang="de-DE" dirty="0" err="1">
                <a:solidFill>
                  <a:srgbClr val="FF0000"/>
                </a:solidFill>
              </a:rPr>
              <a:t>tri</a:t>
            </a:r>
            <a:r>
              <a:rPr lang="de-DE" dirty="0" err="1"/>
              <a:t>fluorid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B5937C-352A-41FC-8DBB-C7263FAA1829}"/>
              </a:ext>
            </a:extLst>
          </p:cNvPr>
          <p:cNvCxnSpPr>
            <a:stCxn id="5" idx="2"/>
          </p:cNvCxnSpPr>
          <p:nvPr/>
        </p:nvCxnSpPr>
        <p:spPr>
          <a:xfrm>
            <a:off x="4210593" y="1823180"/>
            <a:ext cx="783773" cy="29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F1ADCA1-EE08-43B5-AC23-2D6D908D0C62}"/>
              </a:ext>
            </a:extLst>
          </p:cNvPr>
          <p:cNvCxnSpPr/>
          <p:nvPr/>
        </p:nvCxnSpPr>
        <p:spPr>
          <a:xfrm flipH="1">
            <a:off x="5586548" y="1823180"/>
            <a:ext cx="579120" cy="3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1E9F7E1-6649-4946-9E9E-35236CA75375}"/>
              </a:ext>
            </a:extLst>
          </p:cNvPr>
          <p:cNvSpPr txBox="1"/>
          <p:nvPr/>
        </p:nvSpPr>
        <p:spPr>
          <a:xfrm>
            <a:off x="735874" y="4092733"/>
            <a:ext cx="2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Calciumoxid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6FAC00-CF5E-4CC0-BD05-38C25CADB350}"/>
              </a:ext>
            </a:extLst>
          </p:cNvPr>
          <p:cNvSpPr txBox="1"/>
          <p:nvPr/>
        </p:nvSpPr>
        <p:spPr>
          <a:xfrm>
            <a:off x="3931919" y="409273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Ca</a:t>
            </a:r>
            <a:r>
              <a:rPr lang="de-DE" sz="2000" baseline="30000" dirty="0"/>
              <a:t>2+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B8B418-C5AB-448B-B0AE-B7FB708633B2}"/>
              </a:ext>
            </a:extLst>
          </p:cNvPr>
          <p:cNvSpPr txBox="1"/>
          <p:nvPr/>
        </p:nvSpPr>
        <p:spPr>
          <a:xfrm>
            <a:off x="6148251" y="409273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</a:t>
            </a:r>
            <a:r>
              <a:rPr lang="de-DE" sz="2000" baseline="30000" dirty="0"/>
              <a:t>2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C4D866-EF5E-49DE-B9E3-2939320F70B3}"/>
              </a:ext>
            </a:extLst>
          </p:cNvPr>
          <p:cNvSpPr txBox="1"/>
          <p:nvPr/>
        </p:nvSpPr>
        <p:spPr>
          <a:xfrm>
            <a:off x="3805644" y="4618820"/>
            <a:ext cx="992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1</a:t>
            </a:r>
            <a:r>
              <a:rPr lang="de-DE" sz="2000" dirty="0"/>
              <a:t> x Ca</a:t>
            </a:r>
            <a:r>
              <a:rPr lang="de-DE" sz="2000" baseline="30000" dirty="0"/>
              <a:t>2+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4B8839-CD87-407B-9B44-8B3D3E5FFCAE}"/>
              </a:ext>
            </a:extLst>
          </p:cNvPr>
          <p:cNvSpPr txBox="1"/>
          <p:nvPr/>
        </p:nvSpPr>
        <p:spPr>
          <a:xfrm>
            <a:off x="5982788" y="4618820"/>
            <a:ext cx="106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1</a:t>
            </a:r>
            <a:r>
              <a:rPr lang="de-DE" sz="2000" dirty="0"/>
              <a:t> x  O</a:t>
            </a:r>
            <a:r>
              <a:rPr lang="de-DE" sz="2000" baseline="30000" dirty="0"/>
              <a:t>2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1B37CC-1313-4686-B1E7-D878C6683DFB}"/>
              </a:ext>
            </a:extLst>
          </p:cNvPr>
          <p:cNvSpPr txBox="1"/>
          <p:nvPr/>
        </p:nvSpPr>
        <p:spPr>
          <a:xfrm>
            <a:off x="5144588" y="5309606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CaO</a:t>
            </a:r>
            <a:endParaRPr lang="de-DE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6C872E4-1B5D-465A-B2D9-65D80A426416}"/>
              </a:ext>
            </a:extLst>
          </p:cNvPr>
          <p:cNvSpPr txBox="1"/>
          <p:nvPr/>
        </p:nvSpPr>
        <p:spPr>
          <a:xfrm>
            <a:off x="6252754" y="5311932"/>
            <a:ext cx="26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Calicumoxid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2CCBA5-EA30-47EE-BFB0-538D15A2CECF}"/>
              </a:ext>
            </a:extLst>
          </p:cNvPr>
          <p:cNvCxnSpPr>
            <a:cxnSpLocks/>
          </p:cNvCxnSpPr>
          <p:nvPr/>
        </p:nvCxnSpPr>
        <p:spPr>
          <a:xfrm>
            <a:off x="4360815" y="4964178"/>
            <a:ext cx="783773" cy="4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D6C816E-0FBF-4C15-B512-B2C0B87ADAC4}"/>
              </a:ext>
            </a:extLst>
          </p:cNvPr>
          <p:cNvCxnSpPr/>
          <p:nvPr/>
        </p:nvCxnSpPr>
        <p:spPr>
          <a:xfrm flipH="1">
            <a:off x="5677988" y="5018930"/>
            <a:ext cx="579120" cy="3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1455A21-46D9-42B4-9E3C-E5DBDB675FC6}"/>
              </a:ext>
            </a:extLst>
          </p:cNvPr>
          <p:cNvSpPr txBox="1"/>
          <p:nvPr/>
        </p:nvSpPr>
        <p:spPr>
          <a:xfrm>
            <a:off x="644434" y="261258"/>
            <a:ext cx="12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Übung:</a:t>
            </a:r>
          </a:p>
        </p:txBody>
      </p:sp>
    </p:spTree>
    <p:extLst>
      <p:ext uri="{BB962C8B-B14F-4D97-AF65-F5344CB8AC3E}">
        <p14:creationId xmlns:p14="http://schemas.microsoft.com/office/powerpoint/2010/main" val="22498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CEF175BC-ECC9-4B85-9E10-17707C18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44732"/>
              </p:ext>
            </p:extLst>
          </p:nvPr>
        </p:nvGraphicFramePr>
        <p:xfrm>
          <a:off x="512466" y="1389380"/>
          <a:ext cx="1051057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644">
                  <a:extLst>
                    <a:ext uri="{9D8B030D-6E8A-4147-A177-3AD203B41FA5}">
                      <a16:colId xmlns:a16="http://schemas.microsoft.com/office/drawing/2014/main" val="102616305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3140502111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293675360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61092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Elemente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Verhältnisformel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8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Sauerstoff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natriumoxid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magnesium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1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Lithium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LiBr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Lithiumbromid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1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Aluminium und Chlor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Cl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AlCl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Aluminium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chlorid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40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Sauerstoff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kaliumoxid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NaI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Natriumiodid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41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12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Kaliumfluorid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97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MgBr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Mangesium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bromid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CaF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fluorid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8747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E90A3AC-65A3-472E-AB90-0E9DC3BD6C7A}"/>
              </a:ext>
            </a:extLst>
          </p:cNvPr>
          <p:cNvSpPr txBox="1"/>
          <p:nvPr/>
        </p:nvSpPr>
        <p:spPr>
          <a:xfrm>
            <a:off x="512466" y="539614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 Lösungen</a:t>
            </a:r>
          </a:p>
          <a:p>
            <a:r>
              <a:rPr lang="de-DE"/>
              <a:t>Aufgab</a:t>
            </a:r>
            <a:r>
              <a:rPr lang="de-DE" dirty="0"/>
              <a:t>e</a:t>
            </a:r>
            <a:r>
              <a:rPr lang="de-DE"/>
              <a:t> </a:t>
            </a:r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798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1DD0273-FE97-4490-A68B-E5FAC8A1913E}"/>
              </a:ext>
            </a:extLst>
          </p:cNvPr>
          <p:cNvGraphicFramePr>
            <a:graphicFrameLocks noGrp="1"/>
          </p:cNvGraphicFramePr>
          <p:nvPr/>
        </p:nvGraphicFramePr>
        <p:xfrm>
          <a:off x="737631" y="1506160"/>
          <a:ext cx="10716737" cy="4864920"/>
        </p:xfrm>
        <a:graphic>
          <a:graphicData uri="http://schemas.openxmlformats.org/drawingml/2006/table">
            <a:tbl>
              <a:tblPr firstRow="1" firstCol="1" bandRow="1"/>
              <a:tblGrid>
                <a:gridCol w="4055432">
                  <a:extLst>
                    <a:ext uri="{9D8B030D-6E8A-4147-A177-3AD203B41FA5}">
                      <a16:colId xmlns:a16="http://schemas.microsoft.com/office/drawing/2014/main" val="737276722"/>
                    </a:ext>
                  </a:extLst>
                </a:gridCol>
                <a:gridCol w="3668232">
                  <a:extLst>
                    <a:ext uri="{9D8B030D-6E8A-4147-A177-3AD203B41FA5}">
                      <a16:colId xmlns:a16="http://schemas.microsoft.com/office/drawing/2014/main" val="2970351237"/>
                    </a:ext>
                  </a:extLst>
                </a:gridCol>
                <a:gridCol w="2993073">
                  <a:extLst>
                    <a:ext uri="{9D8B030D-6E8A-4147-A177-3AD203B41FA5}">
                      <a16:colId xmlns:a16="http://schemas.microsoft.com/office/drawing/2014/main" val="1497878243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Verhältnisformel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279"/>
                  </a:ext>
                </a:extLst>
              </a:tr>
              <a:tr h="667632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de-DE" sz="24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Cl-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60662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Na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81883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PbO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Pb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83507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2400" b="0" i="0" u="none" strike="noStrike" baseline="-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081658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</a:t>
                      </a: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53576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Cl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189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2D52C67-03BB-45CA-B94D-72F85A95FCF2}"/>
              </a:ext>
            </a:extLst>
          </p:cNvPr>
          <p:cNvSpPr txBox="1"/>
          <p:nvPr/>
        </p:nvSpPr>
        <p:spPr>
          <a:xfrm>
            <a:off x="737631" y="864158"/>
            <a:ext cx="3321903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 2</a:t>
            </a:r>
          </a:p>
        </p:txBody>
      </p:sp>
    </p:spTree>
    <p:extLst>
      <p:ext uri="{BB962C8B-B14F-4D97-AF65-F5344CB8AC3E}">
        <p14:creationId xmlns:p14="http://schemas.microsoft.com/office/powerpoint/2010/main" val="90016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Breitbild</PresentationFormat>
  <Paragraphs>199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33</cp:revision>
  <dcterms:created xsi:type="dcterms:W3CDTF">2021-02-01T08:19:35Z</dcterms:created>
  <dcterms:modified xsi:type="dcterms:W3CDTF">2021-02-03T11:08:07Z</dcterms:modified>
</cp:coreProperties>
</file>