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296" r:id="rId6"/>
    <p:sldId id="302" r:id="rId7"/>
    <p:sldId id="300" r:id="rId8"/>
    <p:sldId id="301" r:id="rId9"/>
    <p:sldId id="293" r:id="rId10"/>
    <p:sldId id="257" r:id="rId11"/>
    <p:sldId id="258" r:id="rId12"/>
    <p:sldId id="259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40549-8971-4F0A-B39F-20B37EFF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32FE0-7A7C-4DA1-A43B-3B2CA422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3E5AD2-F2FD-41C9-93AF-7ECDBF6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1448D-562D-4986-8EA4-7C25C79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020B1-DD80-4457-B46A-6DA002D6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09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9E20B-9761-48F5-87EE-A5125181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99AC7-D4CF-45A0-B268-3C67BD3A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18824-D215-4C2B-A4D9-2B225A74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7118C-FF6B-4A18-AB64-5B94F23C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6EA70-A478-49A1-9A7B-84341264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3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250180-3687-415A-AC3B-8231BDCC1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7502A2-9B0B-478F-B030-DFC21EED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FF3A4-5006-4670-AECF-3E553962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2E11-FBEE-4CBF-B14E-9CD5D0E2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400C8-2799-459D-BFB1-71C0BEC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8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B1D39-7C02-4773-8481-F2C298C5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2AE7-407E-48BD-8621-F00B0360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4CE8-7465-47B1-8723-D0C9D1E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6F74D-E926-476B-A694-86A6656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7E8F6-041C-4F75-9B02-6727B25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6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B8F3-685F-4BD0-ADBD-752F13CF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55A2C-4487-4F9B-8D0E-5AC1511D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21FD3-680F-487D-A064-AF9768F2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6BBAD-9AEB-48D8-B69E-91E059AD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1C57B-226F-403D-8933-BFF4ED9B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89C1B-64CF-471B-B6B7-9D4E2E2A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EB6C5-CA08-4495-A1A9-860DAE75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1B671-C0E8-42F4-9BC5-C67B5142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73E8A-48B8-4709-AD8B-29072791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CBA25-D1C8-4455-9082-F192791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B9F087-58C2-4137-A082-7386B6E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D3543-043A-4E97-81BD-1AD48676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72176-0AEB-4CAA-9EC7-B71AD0A2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28D82-AB3C-4AD5-863D-B3D6F295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21C60-A252-454E-8907-64431EDC4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B283F9-0A33-4A9C-A796-DE524C82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BF18D3-1BD6-4A04-9241-EB3D4739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A2BBEA-F996-4034-B4EC-95F42273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2EA161-B99A-454B-B089-A1F6C0F6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99544-1F33-4265-9021-C1CC215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24F90-60C9-42E4-9DC6-64E9119D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921284-3FA9-4EA7-AAE0-C2638453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1EF42C-3718-4644-8A89-070BCE5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EBEF74-D959-4601-B343-14D73DD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E45E0C-2640-4293-B70D-16AA4F4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0CB63-6851-42A3-8981-FC078E91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9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A8939-C42A-4F80-AEEE-A221999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C693A-6B17-415E-9BA3-514AA5A3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4E019-A5E1-46B4-B6CB-188741C5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BFF8A-ACBD-400B-8702-239E5E82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F82A1-80C2-42D1-AD2C-50C18812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B9437-5411-43B4-86B7-581D3D2C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0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B9BD7-A936-497D-B8AD-E23960C6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4ECBC5-0BA1-44B7-9A67-ABC87F72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021520-9D30-43DF-B016-0F2718BE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EC32-344D-4451-AFA9-94D8660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54D75-C9DF-4AF1-A592-081F5C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EBA49-D1F0-46FA-B5F3-8F103EA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754D3A-A6C7-496D-B0F5-452084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BC23-C97A-4D04-91C2-DED6142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61A20-670D-4392-9219-F1E423B13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C1C7-1F4F-4503-9487-04245BF9E70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9BB2-C042-4110-8427-6C61FCC0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2E09E-66AA-4C89-9954-20FF3CF4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ingapps.org/171602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ingapps.org/193053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ingapps.org/12517666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learningapps.org/10700030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learningapps.org/3095338" TargetMode="Externa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22BEC-105D-4211-A9BA-EF43CE295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EBB137-7583-4F95-8AB1-B2D18F4BE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11.02.21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2563B-AA1B-4B4F-A51C-7CAC1C617F65}"/>
              </a:ext>
            </a:extLst>
          </p:cNvPr>
          <p:cNvSpPr txBox="1"/>
          <p:nvPr/>
        </p:nvSpPr>
        <p:spPr>
          <a:xfrm>
            <a:off x="4372303" y="4641989"/>
            <a:ext cx="364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Übungsstunde!</a:t>
            </a:r>
          </a:p>
        </p:txBody>
      </p:sp>
    </p:spTree>
    <p:extLst>
      <p:ext uri="{BB962C8B-B14F-4D97-AF65-F5344CB8AC3E}">
        <p14:creationId xmlns:p14="http://schemas.microsoft.com/office/powerpoint/2010/main" val="889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/var/folders/xm/q9yhqwkn11xfbc855wklsn380000gn/T/com.microsoft.Powerpoint/WebArchiveCopyPasteTempFiles/cid909C4FA8-6B2C-1644-B082-1DF73BA7A6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55600"/>
            <a:ext cx="6272590" cy="45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/var/folders/xm/q9yhqwkn11xfbc855wklsn380000gn/T/com.microsoft.Powerpoint/WebArchiveCopyPasteTempFiles/cid45751423-4D9A-AF44-9385-7F5E9BEE9E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42" y="1314435"/>
            <a:ext cx="7753955" cy="39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20256" r="23977" b="13487"/>
          <a:stretch/>
        </p:blipFill>
        <p:spPr>
          <a:xfrm>
            <a:off x="3105964" y="649661"/>
            <a:ext cx="5980072" cy="54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6FA37C-C327-429F-822E-4E82944DB728}"/>
              </a:ext>
            </a:extLst>
          </p:cNvPr>
          <p:cNvSpPr txBox="1"/>
          <p:nvPr/>
        </p:nvSpPr>
        <p:spPr>
          <a:xfrm>
            <a:off x="444995" y="295182"/>
            <a:ext cx="913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Reaktion von Metallen und Nichtmetallen – eine Elektronenaustauschreaktion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440004" y="827718"/>
            <a:ext cx="48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Beispiel</a:t>
            </a:r>
            <a:r>
              <a:rPr lang="de-DE" dirty="0"/>
              <a:t>: </a:t>
            </a:r>
            <a:r>
              <a:rPr lang="de-DE" u="sng" dirty="0"/>
              <a:t>Die Reaktion von Natrium und Chlor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E4AA04-930A-4685-A36B-730567E0958A}"/>
              </a:ext>
            </a:extLst>
          </p:cNvPr>
          <p:cNvGrpSpPr/>
          <p:nvPr/>
        </p:nvGrpSpPr>
        <p:grpSpPr>
          <a:xfrm>
            <a:off x="2197999" y="2350921"/>
            <a:ext cx="1097210" cy="827125"/>
            <a:chOff x="935443" y="3648531"/>
            <a:chExt cx="1837162" cy="13812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A381E8-DD36-49F3-9B65-74EB96065180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70A100D-139C-40B8-BFCC-7C0F339B87D6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87B8746-AAB0-4D5A-8EDF-F051B57D36C0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5ACD7D-328C-43B5-8E4C-C66DF19E0480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C0BDCA4-E4DB-4908-B254-F559F22DD4FE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256804E-5D80-42C7-8AE7-C71422EDCA61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FA85546-5568-40DD-9DB1-2485CAD57DA1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7C5788D-0EBD-43AC-BB36-51C396B114B7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00C5F7E-E86F-454E-9670-A9EB45C85417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E4D7BBB-0FC1-4D33-A07C-AD1826F87FDF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59A3DC4-26C9-4148-934E-CF5912CFB709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2A3070F-1514-431E-949F-61B4FB193C67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B625ED6-2ACC-4C91-A1E7-7DDA430BB624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352B73-AB6D-4381-B018-74EE3B48A26E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8DF85D-7F1A-4C48-BBC7-BBB0F7E4B2DA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399898-3584-40D7-B8FF-B5D6B3BA7A05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6EC898-5FCC-4EA2-9CEE-620AF41BA992}"/>
              </a:ext>
            </a:extLst>
          </p:cNvPr>
          <p:cNvGrpSpPr/>
          <p:nvPr/>
        </p:nvGrpSpPr>
        <p:grpSpPr>
          <a:xfrm>
            <a:off x="4947221" y="2764484"/>
            <a:ext cx="4789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A8ABB7D-E4B6-48DD-A5EE-E4146034CA0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178D55B-E6EB-4770-880B-AE7BA3EB8160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7ED090-6DB8-490D-87A5-46DF85503C31}"/>
              </a:ext>
            </a:extLst>
          </p:cNvPr>
          <p:cNvGrpSpPr/>
          <p:nvPr/>
        </p:nvGrpSpPr>
        <p:grpSpPr>
          <a:xfrm rot="1731843">
            <a:off x="4238406" y="2351708"/>
            <a:ext cx="4666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2908DA-384E-45A5-B05D-D49F7CD7676D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CD2B68-BC90-41B6-BACD-B16693F059F7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05E686B-08DE-4643-B5A9-EE94562FB541}"/>
              </a:ext>
            </a:extLst>
          </p:cNvPr>
          <p:cNvGrpSpPr/>
          <p:nvPr/>
        </p:nvGrpSpPr>
        <p:grpSpPr>
          <a:xfrm rot="20254027">
            <a:off x="4414823" y="2998434"/>
            <a:ext cx="44700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9A74D39-3005-4C46-8E46-F5084575A5D9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60FC729-6205-4F6C-A8F2-F51E99F17518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44BEA42-70E4-44E2-81DE-369DED20FFB5}"/>
              </a:ext>
            </a:extLst>
          </p:cNvPr>
          <p:cNvGrpSpPr/>
          <p:nvPr/>
        </p:nvGrpSpPr>
        <p:grpSpPr>
          <a:xfrm rot="20659529">
            <a:off x="4985602" y="2314223"/>
            <a:ext cx="46655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ED4D16-76CD-4530-8975-CF7411EDFFD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D20AB20-4955-415D-A6F0-40AEF9FAB72A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1FDEE2-9E81-4EB6-BAA2-1D21B9F42F75}"/>
              </a:ext>
            </a:extLst>
          </p:cNvPr>
          <p:cNvGrpSpPr/>
          <p:nvPr/>
        </p:nvGrpSpPr>
        <p:grpSpPr>
          <a:xfrm>
            <a:off x="7258453" y="2340212"/>
            <a:ext cx="982845" cy="945876"/>
            <a:chOff x="8944049" y="3307541"/>
            <a:chExt cx="1623710" cy="1552917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DF09CEC-0C21-429D-8F33-20563270CD67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E6EA00-58E2-45CD-A784-F224971FA9A0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0E42A6-033A-4D61-887D-6C05E06FD7D2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C62D4A2-3DF9-41D3-999B-35D22038CD20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DC0DAB0-A6D3-4D72-9BDE-427439A0E8FC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C9A333-260F-481B-9C33-E3381ABBCC4A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42D804C-F0AD-45DB-8919-474496C43B46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9537C0-011A-4825-96CE-4988DAE4E44F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47C6ABA-D271-45C1-AADA-5378036C9BCA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85A9E1E-8ED5-4F7F-992B-0C4A4E145AE1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5BA8D12-534D-427F-8007-2A2669064FE3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D2F9A17-E79F-4726-8AA9-F90921FB4367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6B63448-60B4-485A-A494-8EA62CB5F482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400F3E6-4AF4-44C5-BDDD-4726AA893839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4F1E050-AD96-44F4-94AB-EC015F268959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843F6EE-DC15-4C6E-B1D4-CB72131131DC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B1FC2A-84CB-42C4-A24D-BCDCE936E89F}"/>
              </a:ext>
            </a:extLst>
          </p:cNvPr>
          <p:cNvCxnSpPr>
            <a:cxnSpLocks/>
          </p:cNvCxnSpPr>
          <p:nvPr/>
        </p:nvCxnSpPr>
        <p:spPr>
          <a:xfrm>
            <a:off x="5966246" y="2718196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2197999" y="1292191"/>
            <a:ext cx="7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Natrium         +             Chlor                                              Natriumchlorid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38F2D74-6968-4A28-8866-D274DA5175EF}"/>
              </a:ext>
            </a:extLst>
          </p:cNvPr>
          <p:cNvSpPr txBox="1"/>
          <p:nvPr/>
        </p:nvSpPr>
        <p:spPr>
          <a:xfrm>
            <a:off x="3464392" y="2516961"/>
            <a:ext cx="30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5885872" y="1546221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50E39F1-1DB1-46E9-A0FF-97A45BC63A49}"/>
              </a:ext>
            </a:extLst>
          </p:cNvPr>
          <p:cNvGrpSpPr/>
          <p:nvPr/>
        </p:nvGrpSpPr>
        <p:grpSpPr>
          <a:xfrm>
            <a:off x="2500496" y="3634017"/>
            <a:ext cx="604995" cy="369332"/>
            <a:chOff x="2264490" y="3688391"/>
            <a:chExt cx="604995" cy="369332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8B9CA8DC-76E1-4516-8547-1A87B4B84277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Na</a:t>
              </a: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E472047-66D6-4744-A592-7F99F908597D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889049B-BAAE-45F9-A3CF-F4C58C141E6E}"/>
              </a:ext>
            </a:extLst>
          </p:cNvPr>
          <p:cNvCxnSpPr>
            <a:cxnSpLocks/>
            <a:stCxn id="21" idx="4"/>
            <a:endCxn id="58" idx="0"/>
          </p:cNvCxnSpPr>
          <p:nvPr/>
        </p:nvCxnSpPr>
        <p:spPr>
          <a:xfrm flipH="1">
            <a:off x="2802994" y="3178045"/>
            <a:ext cx="129218" cy="45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B57B17-D9AF-4818-AFA4-064BB90EA6EB}"/>
              </a:ext>
            </a:extLst>
          </p:cNvPr>
          <p:cNvCxnSpPr>
            <a:cxnSpLocks/>
          </p:cNvCxnSpPr>
          <p:nvPr/>
        </p:nvCxnSpPr>
        <p:spPr>
          <a:xfrm>
            <a:off x="4533798" y="3162288"/>
            <a:ext cx="194550" cy="47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D4861E29-61D0-42AD-8399-B799F965E009}"/>
              </a:ext>
            </a:extLst>
          </p:cNvPr>
          <p:cNvGrpSpPr/>
          <p:nvPr/>
        </p:nvGrpSpPr>
        <p:grpSpPr>
          <a:xfrm>
            <a:off x="4603768" y="3638349"/>
            <a:ext cx="604995" cy="369332"/>
            <a:chOff x="4367762" y="3692723"/>
            <a:chExt cx="604995" cy="369332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52A3662-7946-492C-BCE1-61F47342318B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31C0C2D5-FF2E-4649-AB14-1A47FC044D05}"/>
                </a:ext>
              </a:extLst>
            </p:cNvPr>
            <p:cNvSpPr/>
            <p:nvPr/>
          </p:nvSpPr>
          <p:spPr>
            <a:xfrm>
              <a:off x="4674084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3C03E14-EBC7-4398-8FB0-04CD2A2B64C1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2AF2D89A-56A7-4AED-BA3C-F4DF49BC445A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D5D564D-4C37-4D3F-A2B8-D8C2655D4EE2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67FB72FC-CC28-4766-99A1-129AFB0A493B}"/>
              </a:ext>
            </a:extLst>
          </p:cNvPr>
          <p:cNvSpPr txBox="1"/>
          <p:nvPr/>
        </p:nvSpPr>
        <p:spPr>
          <a:xfrm>
            <a:off x="7347528" y="3569716"/>
            <a:ext cx="6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</a:t>
            </a:r>
            <a:r>
              <a:rPr lang="de-DE" sz="2000" b="1" baseline="30000" dirty="0"/>
              <a:t>+</a:t>
            </a:r>
            <a:endParaRPr lang="de-DE" b="1" baseline="300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9F15030-399A-4705-AD89-14E4411D363C}"/>
              </a:ext>
            </a:extLst>
          </p:cNvPr>
          <p:cNvGrpSpPr/>
          <p:nvPr/>
        </p:nvGrpSpPr>
        <p:grpSpPr>
          <a:xfrm>
            <a:off x="8114154" y="3569716"/>
            <a:ext cx="604995" cy="369332"/>
            <a:chOff x="7880895" y="3688391"/>
            <a:chExt cx="604995" cy="369332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B6B643AA-A595-4026-93E5-7CCE9AAA13CD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  </a:t>
              </a:r>
              <a:r>
                <a:rPr lang="de-DE" sz="20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582872CD-1C87-4ACD-9624-77527DFBB1A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05C1CF2-6FFC-4FB9-93C7-98B09124736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DFEEA8F-2F14-4ECA-AA67-11ABB3E2AA7F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9F134F1D-2EF9-437B-A8C8-7FC6DFD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92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6EBEEF2-B00D-497C-9DAF-700038071111}"/>
              </a:ext>
            </a:extLst>
          </p:cNvPr>
          <p:cNvCxnSpPr>
            <a:cxnSpLocks/>
          </p:cNvCxnSpPr>
          <p:nvPr/>
        </p:nvCxnSpPr>
        <p:spPr>
          <a:xfrm flipH="1">
            <a:off x="7563309" y="3240978"/>
            <a:ext cx="63050" cy="31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782EEDD-DEF4-4367-8BF6-FC7D7C9B3DF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7958347" y="3252296"/>
            <a:ext cx="239542" cy="3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1E68B4-D3F4-42DC-AF74-A5A622064532}"/>
              </a:ext>
            </a:extLst>
          </p:cNvPr>
          <p:cNvGrpSpPr/>
          <p:nvPr/>
        </p:nvGrpSpPr>
        <p:grpSpPr>
          <a:xfrm>
            <a:off x="3686912" y="4360454"/>
            <a:ext cx="604995" cy="400110"/>
            <a:chOff x="2264490" y="3688391"/>
            <a:chExt cx="604995" cy="400110"/>
          </a:xfrm>
        </p:grpSpPr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AAB6A97-28C1-4840-88D7-34C43A701EAC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A1395F9-4250-4444-B148-4A697A907296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6898729" y="4277256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3255196" y="4834223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3794211" y="4758898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6898729" y="4805048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4817551" y="4572085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4878923" y="5048503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4728464" y="4276028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4728464" y="4714679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6903F72-34B5-4A9A-A35C-589243B53809}"/>
              </a:ext>
            </a:extLst>
          </p:cNvPr>
          <p:cNvSpPr txBox="1"/>
          <p:nvPr/>
        </p:nvSpPr>
        <p:spPr>
          <a:xfrm>
            <a:off x="2510076" y="1753402"/>
            <a:ext cx="593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Na          +                Cl</a:t>
            </a:r>
            <a:r>
              <a:rPr lang="de-DE" baseline="-25000" dirty="0"/>
              <a:t>2</a:t>
            </a:r>
            <a:r>
              <a:rPr lang="de-DE" dirty="0"/>
              <a:t>			2  NaCl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511F8F2-7CEC-45E2-B31A-866AC4D3364D}"/>
              </a:ext>
            </a:extLst>
          </p:cNvPr>
          <p:cNvCxnSpPr/>
          <p:nvPr/>
        </p:nvCxnSpPr>
        <p:spPr>
          <a:xfrm>
            <a:off x="5910715" y="1898918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29F2BA2-8124-48B9-9E0C-9CBD13375F0E}"/>
              </a:ext>
            </a:extLst>
          </p:cNvPr>
          <p:cNvSpPr txBox="1"/>
          <p:nvPr/>
        </p:nvSpPr>
        <p:spPr>
          <a:xfrm>
            <a:off x="703077" y="5678351"/>
            <a:ext cx="11176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Bei der Reaktion von Natrium und Chlor geben die Natriumatome Elektronen an die Chloratome ab. Natrium wird </a:t>
            </a:r>
            <a:r>
              <a:rPr lang="de-DE" sz="2000" u="sng" dirty="0"/>
              <a:t>oxidiert</a:t>
            </a:r>
            <a:r>
              <a:rPr lang="de-DE" sz="2000" dirty="0"/>
              <a:t>, Chlor wird </a:t>
            </a:r>
            <a:r>
              <a:rPr lang="de-DE" sz="2000" u="sng" dirty="0"/>
              <a:t>reduziert</a:t>
            </a:r>
            <a:r>
              <a:rPr lang="de-DE" sz="2000" dirty="0"/>
              <a:t>. Durch den Austausch der Elektronen entstehen die Ionen.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1866752" y="4360454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1870037" y="4833408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9129C65-76B2-4F30-A0A5-C6AF925E719D}"/>
              </a:ext>
            </a:extLst>
          </p:cNvPr>
          <p:cNvSpPr txBox="1"/>
          <p:nvPr/>
        </p:nvSpPr>
        <p:spPr>
          <a:xfrm rot="836626">
            <a:off x="9994477" y="510627"/>
            <a:ext cx="17335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</p:spTree>
    <p:extLst>
      <p:ext uri="{BB962C8B-B14F-4D97-AF65-F5344CB8AC3E}">
        <p14:creationId xmlns:p14="http://schemas.microsoft.com/office/powerpoint/2010/main" val="13822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78" grpId="0"/>
      <p:bldP spid="96" grpId="0"/>
      <p:bldP spid="104" grpId="0"/>
      <p:bldP spid="115" grpId="0"/>
      <p:bldP spid="116" grpId="0"/>
      <p:bldP spid="118" grpId="0"/>
      <p:bldP spid="2" grpId="0"/>
      <p:bldP spid="4" grpId="0"/>
      <p:bldP spid="103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EF175BC-ECC9-4B85-9E10-17707C183FF1}"/>
              </a:ext>
            </a:extLst>
          </p:cNvPr>
          <p:cNvGraphicFramePr>
            <a:graphicFrameLocks noGrp="1"/>
          </p:cNvGraphicFramePr>
          <p:nvPr/>
        </p:nvGraphicFramePr>
        <p:xfrm>
          <a:off x="512466" y="1389380"/>
          <a:ext cx="105105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44">
                  <a:extLst>
                    <a:ext uri="{9D8B030D-6E8A-4147-A177-3AD203B41FA5}">
                      <a16:colId xmlns:a16="http://schemas.microsoft.com/office/drawing/2014/main" val="102616305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3140502111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293675360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6109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Verhältnisformel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Sauerstoff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natriumoxid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magnesium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LiBr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Lithiumbromid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Aluminium und Chlor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Cl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AlCl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Aluminium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chlorid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0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Sauerstoff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kaliumoxid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NaI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Natriumiodid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2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Kaliumfluorid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MgBr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Mangesium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bromid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CaF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fluorid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8747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E90A3AC-65A3-472E-AB90-0E9DC3BD6C7A}"/>
              </a:ext>
            </a:extLst>
          </p:cNvPr>
          <p:cNvSpPr txBox="1"/>
          <p:nvPr/>
        </p:nvSpPr>
        <p:spPr>
          <a:xfrm>
            <a:off x="512466" y="539614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Lösungen</a:t>
            </a:r>
          </a:p>
          <a:p>
            <a:r>
              <a:rPr lang="de-DE"/>
              <a:t>Aufgab</a:t>
            </a:r>
            <a:r>
              <a:rPr lang="de-DE" dirty="0"/>
              <a:t>e</a:t>
            </a:r>
            <a:r>
              <a:rPr lang="de-DE"/>
              <a:t> </a:t>
            </a:r>
            <a:r>
              <a:rPr lang="de-DE" dirty="0"/>
              <a:t>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0CFD10-0FE8-4859-A24B-798CA8D412C6}"/>
              </a:ext>
            </a:extLst>
          </p:cNvPr>
          <p:cNvSpPr/>
          <p:nvPr/>
        </p:nvSpPr>
        <p:spPr>
          <a:xfrm>
            <a:off x="3444240" y="177216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DCA44D-E6A5-4F6B-893B-240C4C3961E1}"/>
              </a:ext>
            </a:extLst>
          </p:cNvPr>
          <p:cNvSpPr/>
          <p:nvPr/>
        </p:nvSpPr>
        <p:spPr>
          <a:xfrm>
            <a:off x="6170023" y="178350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3A503C-AAC7-4536-AD84-1E4BF70A5301}"/>
              </a:ext>
            </a:extLst>
          </p:cNvPr>
          <p:cNvSpPr/>
          <p:nvPr/>
        </p:nvSpPr>
        <p:spPr>
          <a:xfrm>
            <a:off x="8408125" y="180545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D972DF-C980-42DD-945B-02A5D35C0D9C}"/>
              </a:ext>
            </a:extLst>
          </p:cNvPr>
          <p:cNvSpPr/>
          <p:nvPr/>
        </p:nvSpPr>
        <p:spPr>
          <a:xfrm>
            <a:off x="3556280" y="220912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EB7A5-1ADA-47C7-BB38-867A81B562FA}"/>
              </a:ext>
            </a:extLst>
          </p:cNvPr>
          <p:cNvSpPr/>
          <p:nvPr/>
        </p:nvSpPr>
        <p:spPr>
          <a:xfrm>
            <a:off x="6170023" y="220840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5A893B-8434-474F-9762-B6BA8CDFE1DE}"/>
              </a:ext>
            </a:extLst>
          </p:cNvPr>
          <p:cNvSpPr/>
          <p:nvPr/>
        </p:nvSpPr>
        <p:spPr>
          <a:xfrm>
            <a:off x="8408125" y="2198246"/>
            <a:ext cx="2226044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7561D-D923-489B-8812-44220B92B63C}"/>
              </a:ext>
            </a:extLst>
          </p:cNvPr>
          <p:cNvSpPr/>
          <p:nvPr/>
        </p:nvSpPr>
        <p:spPr>
          <a:xfrm>
            <a:off x="3575874" y="259628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D4D4A4-D0CD-40DF-9BD9-44238D625DF8}"/>
              </a:ext>
            </a:extLst>
          </p:cNvPr>
          <p:cNvSpPr/>
          <p:nvPr/>
        </p:nvSpPr>
        <p:spPr>
          <a:xfrm>
            <a:off x="6265816" y="25805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ED58BB-2F49-47C5-A2AC-C6B92F8E2FB3}"/>
              </a:ext>
            </a:extLst>
          </p:cNvPr>
          <p:cNvSpPr/>
          <p:nvPr/>
        </p:nvSpPr>
        <p:spPr>
          <a:xfrm>
            <a:off x="8494207" y="25805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2710CC-1B9C-4F3D-A123-FC8A693FD3B9}"/>
              </a:ext>
            </a:extLst>
          </p:cNvPr>
          <p:cNvSpPr/>
          <p:nvPr/>
        </p:nvSpPr>
        <p:spPr>
          <a:xfrm>
            <a:off x="3522615" y="299493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0FC020-862D-4A48-B327-27B0FE77762D}"/>
              </a:ext>
            </a:extLst>
          </p:cNvPr>
          <p:cNvSpPr/>
          <p:nvPr/>
        </p:nvSpPr>
        <p:spPr>
          <a:xfrm>
            <a:off x="6008411" y="2986097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3FFBD02-DC88-4B76-9CF8-16924EE869DB}"/>
              </a:ext>
            </a:extLst>
          </p:cNvPr>
          <p:cNvSpPr/>
          <p:nvPr/>
        </p:nvSpPr>
        <p:spPr>
          <a:xfrm>
            <a:off x="8481144" y="2988117"/>
            <a:ext cx="202574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FA5BBE-D1ED-4D9A-A094-BB238B3326A3}"/>
              </a:ext>
            </a:extLst>
          </p:cNvPr>
          <p:cNvSpPr/>
          <p:nvPr/>
        </p:nvSpPr>
        <p:spPr>
          <a:xfrm>
            <a:off x="3556280" y="337746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4B2BA2-CC27-40FD-918D-D3CE8F1280BC}"/>
              </a:ext>
            </a:extLst>
          </p:cNvPr>
          <p:cNvSpPr/>
          <p:nvPr/>
        </p:nvSpPr>
        <p:spPr>
          <a:xfrm>
            <a:off x="6096000" y="337686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1EA6D0-044D-403A-A5E1-CE442E76E8B8}"/>
              </a:ext>
            </a:extLst>
          </p:cNvPr>
          <p:cNvSpPr/>
          <p:nvPr/>
        </p:nvSpPr>
        <p:spPr>
          <a:xfrm>
            <a:off x="8435923" y="336366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950B11-4807-46E6-AC2F-129A7A8EE384}"/>
              </a:ext>
            </a:extLst>
          </p:cNvPr>
          <p:cNvSpPr/>
          <p:nvPr/>
        </p:nvSpPr>
        <p:spPr>
          <a:xfrm>
            <a:off x="3670662" y="37802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07CA5E-FE54-4FA4-B582-D2F9316F9A4E}"/>
              </a:ext>
            </a:extLst>
          </p:cNvPr>
          <p:cNvSpPr/>
          <p:nvPr/>
        </p:nvSpPr>
        <p:spPr>
          <a:xfrm>
            <a:off x="6148253" y="380080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BD9020-B08A-43A7-B502-94B8E8AFF549}"/>
              </a:ext>
            </a:extLst>
          </p:cNvPr>
          <p:cNvSpPr/>
          <p:nvPr/>
        </p:nvSpPr>
        <p:spPr>
          <a:xfrm>
            <a:off x="8494205" y="376875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3A1AA7D-AEF4-4B9B-B90A-ED4D9709D696}"/>
              </a:ext>
            </a:extLst>
          </p:cNvPr>
          <p:cNvSpPr/>
          <p:nvPr/>
        </p:nvSpPr>
        <p:spPr>
          <a:xfrm>
            <a:off x="3522614" y="416723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13D2B5-62D3-4613-96A5-E2AAF8354D28}"/>
              </a:ext>
            </a:extLst>
          </p:cNvPr>
          <p:cNvSpPr/>
          <p:nvPr/>
        </p:nvSpPr>
        <p:spPr>
          <a:xfrm>
            <a:off x="6170023" y="4176668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68F78F-958E-4DAC-B83B-CC81784968C2}"/>
              </a:ext>
            </a:extLst>
          </p:cNvPr>
          <p:cNvSpPr/>
          <p:nvPr/>
        </p:nvSpPr>
        <p:spPr>
          <a:xfrm>
            <a:off x="8435923" y="4158707"/>
            <a:ext cx="1833156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45AF00-8685-4F3F-A48B-4ABC9D922D02}"/>
              </a:ext>
            </a:extLst>
          </p:cNvPr>
          <p:cNvSpPr/>
          <p:nvPr/>
        </p:nvSpPr>
        <p:spPr>
          <a:xfrm>
            <a:off x="3522613" y="45542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F757E2A-8D2F-4A47-BD64-C971777A8ADF}"/>
              </a:ext>
            </a:extLst>
          </p:cNvPr>
          <p:cNvSpPr/>
          <p:nvPr/>
        </p:nvSpPr>
        <p:spPr>
          <a:xfrm>
            <a:off x="6265814" y="457849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BBCEC28-5124-4616-9BA7-FB9564392436}"/>
              </a:ext>
            </a:extLst>
          </p:cNvPr>
          <p:cNvSpPr/>
          <p:nvPr/>
        </p:nvSpPr>
        <p:spPr>
          <a:xfrm>
            <a:off x="8481144" y="455904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035101F-18E7-494F-BFA0-D661562DFABF}"/>
              </a:ext>
            </a:extLst>
          </p:cNvPr>
          <p:cNvSpPr/>
          <p:nvPr/>
        </p:nvSpPr>
        <p:spPr>
          <a:xfrm>
            <a:off x="3518254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C283AF1-A10C-4AB2-885F-7B0E4C395035}"/>
              </a:ext>
            </a:extLst>
          </p:cNvPr>
          <p:cNvSpPr/>
          <p:nvPr/>
        </p:nvSpPr>
        <p:spPr>
          <a:xfrm>
            <a:off x="6317562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016EE68-13F9-4F55-8C0A-872552CF22FA}"/>
              </a:ext>
            </a:extLst>
          </p:cNvPr>
          <p:cNvSpPr/>
          <p:nvPr/>
        </p:nvSpPr>
        <p:spPr>
          <a:xfrm>
            <a:off x="8485498" y="4959383"/>
            <a:ext cx="201703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F9CDD3-8EA0-4CBF-A777-0862ECC6A3FD}"/>
              </a:ext>
            </a:extLst>
          </p:cNvPr>
          <p:cNvSpPr/>
          <p:nvPr/>
        </p:nvSpPr>
        <p:spPr>
          <a:xfrm>
            <a:off x="3575874" y="536307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C93BC6-C493-4558-9CD4-5162041A0610}"/>
              </a:ext>
            </a:extLst>
          </p:cNvPr>
          <p:cNvSpPr/>
          <p:nvPr/>
        </p:nvSpPr>
        <p:spPr>
          <a:xfrm>
            <a:off x="6096000" y="53670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87BB57-3E8E-48F1-8A17-15B3D03F9296}"/>
              </a:ext>
            </a:extLst>
          </p:cNvPr>
          <p:cNvSpPr/>
          <p:nvPr/>
        </p:nvSpPr>
        <p:spPr>
          <a:xfrm>
            <a:off x="8435922" y="537761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9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1DD0273-FE97-4490-A68B-E5FAC8A1913E}"/>
              </a:ext>
            </a:extLst>
          </p:cNvPr>
          <p:cNvGraphicFramePr>
            <a:graphicFrameLocks noGrp="1"/>
          </p:cNvGraphicFramePr>
          <p:nvPr/>
        </p:nvGraphicFramePr>
        <p:xfrm>
          <a:off x="737631" y="1506160"/>
          <a:ext cx="10716737" cy="4864920"/>
        </p:xfrm>
        <a:graphic>
          <a:graphicData uri="http://schemas.openxmlformats.org/drawingml/2006/table">
            <a:tbl>
              <a:tblPr firstRow="1" firstCol="1" bandRow="1"/>
              <a:tblGrid>
                <a:gridCol w="405543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2993073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Verhältnisformel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667632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de-DE" sz="24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Cl-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Na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Pb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24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81658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53576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Cl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189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2D52C67-03BB-45CA-B94D-72F85A95FCF2}"/>
              </a:ext>
            </a:extLst>
          </p:cNvPr>
          <p:cNvSpPr txBox="1"/>
          <p:nvPr/>
        </p:nvSpPr>
        <p:spPr>
          <a:xfrm>
            <a:off x="737631" y="864158"/>
            <a:ext cx="369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2 (</a:t>
            </a:r>
            <a:r>
              <a:rPr lang="de-DE" b="1" dirty="0" err="1"/>
              <a:t>AB_Verhältnisformeln</a:t>
            </a:r>
            <a:r>
              <a:rPr lang="de-DE" b="1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EFED97-FF7E-4685-868D-370B8599D547}"/>
              </a:ext>
            </a:extLst>
          </p:cNvPr>
          <p:cNvSpPr/>
          <p:nvPr/>
        </p:nvSpPr>
        <p:spPr>
          <a:xfrm>
            <a:off x="6165669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424C72-CD51-4526-9B52-A32E4C771726}"/>
              </a:ext>
            </a:extLst>
          </p:cNvPr>
          <p:cNvSpPr/>
          <p:nvPr/>
        </p:nvSpPr>
        <p:spPr>
          <a:xfrm>
            <a:off x="9592492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D229BF-AD07-4057-AFC1-63EEBF8721B4}"/>
              </a:ext>
            </a:extLst>
          </p:cNvPr>
          <p:cNvSpPr/>
          <p:nvPr/>
        </p:nvSpPr>
        <p:spPr>
          <a:xfrm>
            <a:off x="6300652" y="28803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D7805-441B-4686-B019-85BC39B132F8}"/>
              </a:ext>
            </a:extLst>
          </p:cNvPr>
          <p:cNvSpPr/>
          <p:nvPr/>
        </p:nvSpPr>
        <p:spPr>
          <a:xfrm>
            <a:off x="9636034" y="2848126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10FEE3-610B-4607-B721-F3FACE426E2F}"/>
              </a:ext>
            </a:extLst>
          </p:cNvPr>
          <p:cNvSpPr/>
          <p:nvPr/>
        </p:nvSpPr>
        <p:spPr>
          <a:xfrm>
            <a:off x="6243168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A2182E-7AD0-44DE-AF48-DF4D24B2615E}"/>
              </a:ext>
            </a:extLst>
          </p:cNvPr>
          <p:cNvSpPr/>
          <p:nvPr/>
        </p:nvSpPr>
        <p:spPr>
          <a:xfrm>
            <a:off x="9636034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C6E2D4-3F29-4396-85C3-DEF0AFE25DFE}"/>
              </a:ext>
            </a:extLst>
          </p:cNvPr>
          <p:cNvSpPr/>
          <p:nvPr/>
        </p:nvSpPr>
        <p:spPr>
          <a:xfrm>
            <a:off x="6300651" y="42545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ADB83E-C383-48E4-80B6-A4C49EEA9DE3}"/>
              </a:ext>
            </a:extLst>
          </p:cNvPr>
          <p:cNvSpPr/>
          <p:nvPr/>
        </p:nvSpPr>
        <p:spPr>
          <a:xfrm>
            <a:off x="9636034" y="4319028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123177-9C70-4045-AAB1-3A7114C6473D}"/>
              </a:ext>
            </a:extLst>
          </p:cNvPr>
          <p:cNvSpPr/>
          <p:nvPr/>
        </p:nvSpPr>
        <p:spPr>
          <a:xfrm>
            <a:off x="6165669" y="503850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832185-83E6-45F9-8F47-96EC9BA7EBA0}"/>
              </a:ext>
            </a:extLst>
          </p:cNvPr>
          <p:cNvSpPr/>
          <p:nvPr/>
        </p:nvSpPr>
        <p:spPr>
          <a:xfrm>
            <a:off x="9487989" y="505217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A474A7-A7BF-48EF-AE1E-D99B3482EF44}"/>
              </a:ext>
            </a:extLst>
          </p:cNvPr>
          <p:cNvSpPr/>
          <p:nvPr/>
        </p:nvSpPr>
        <p:spPr>
          <a:xfrm>
            <a:off x="6300651" y="574171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75774A-A83A-4212-9D97-6F78AF7143CA}"/>
              </a:ext>
            </a:extLst>
          </p:cNvPr>
          <p:cNvSpPr/>
          <p:nvPr/>
        </p:nvSpPr>
        <p:spPr>
          <a:xfrm>
            <a:off x="9487989" y="571162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FCD3A19-373B-4055-BCAF-EE7A9589A674}"/>
              </a:ext>
            </a:extLst>
          </p:cNvPr>
          <p:cNvSpPr txBox="1"/>
          <p:nvPr/>
        </p:nvSpPr>
        <p:spPr>
          <a:xfrm>
            <a:off x="2191825" y="4950405"/>
            <a:ext cx="670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D) Namen und Verhältnisformel </a:t>
            </a:r>
            <a:r>
              <a:rPr lang="de-DE" dirty="0">
                <a:hlinkClick r:id="rId2"/>
              </a:rPr>
              <a:t>https://learningapps.org/1930535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DE3E35-DD27-431F-906E-DB4167506F87}"/>
              </a:ext>
            </a:extLst>
          </p:cNvPr>
          <p:cNvSpPr txBox="1"/>
          <p:nvPr/>
        </p:nvSpPr>
        <p:spPr>
          <a:xfrm>
            <a:off x="2171452" y="352887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B) Ionenladung      </a:t>
            </a:r>
            <a:r>
              <a:rPr lang="de-DE" dirty="0">
                <a:hlinkClick r:id="rId3"/>
              </a:rPr>
              <a:t>https://learningapps.org/1716021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1249C5-0679-4CED-8E5C-7232342A7A79}"/>
              </a:ext>
            </a:extLst>
          </p:cNvPr>
          <p:cNvSpPr txBox="1"/>
          <p:nvPr/>
        </p:nvSpPr>
        <p:spPr>
          <a:xfrm>
            <a:off x="2174408" y="4247285"/>
            <a:ext cx="57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C) Verhältnisformeln    </a:t>
            </a:r>
            <a:r>
              <a:rPr lang="de-DE" dirty="0">
                <a:hlinkClick r:id="rId4"/>
              </a:rPr>
              <a:t>https://learningapps.org/3095338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2E46AD-985B-401A-9523-49E6CCF95E5B}"/>
              </a:ext>
            </a:extLst>
          </p:cNvPr>
          <p:cNvSpPr txBox="1"/>
          <p:nvPr/>
        </p:nvSpPr>
        <p:spPr>
          <a:xfrm>
            <a:off x="2191825" y="5620992"/>
            <a:ext cx="683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E) Namen und Verhältnisformel   </a:t>
            </a:r>
            <a:r>
              <a:rPr lang="de-DE" dirty="0">
                <a:hlinkClick r:id="rId5"/>
              </a:rPr>
              <a:t>https://learningapps.org/10700030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4EC614-9C37-4646-B0C3-2440552334B3}"/>
              </a:ext>
            </a:extLst>
          </p:cNvPr>
          <p:cNvSpPr txBox="1"/>
          <p:nvPr/>
        </p:nvSpPr>
        <p:spPr>
          <a:xfrm>
            <a:off x="2171452" y="2817378"/>
            <a:ext cx="73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A) Atombau und Ionenbildung      </a:t>
            </a:r>
            <a:r>
              <a:rPr lang="de-DE" dirty="0">
                <a:hlinkClick r:id="rId6"/>
              </a:rPr>
              <a:t>https://learningapps.org/12517666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1ACE95-AF64-4E37-85AE-9D1CB2A71336}"/>
              </a:ext>
            </a:extLst>
          </p:cNvPr>
          <p:cNvSpPr txBox="1"/>
          <p:nvPr/>
        </p:nvSpPr>
        <p:spPr>
          <a:xfrm>
            <a:off x="511664" y="426846"/>
            <a:ext cx="10040721" cy="1985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Aufgaben für die PARTNERARBEIT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Wiederholt</a:t>
            </a:r>
            <a:r>
              <a:rPr lang="de-DE" dirty="0"/>
              <a:t> mit eurem Heft und mit dem PSE die Themen „Wie aus Atomen Ionen werden“ und „Verhältnisformeln von Ionenbindungen“.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Kontrolliert und besprecht die Hausaufgaben und die Aufgaben von letzter Woche.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Zur </a:t>
            </a:r>
            <a:r>
              <a:rPr lang="de-DE" b="1" dirty="0"/>
              <a:t>Übung</a:t>
            </a:r>
            <a:r>
              <a:rPr lang="de-DE" dirty="0"/>
              <a:t> habt ihr folgende Spiele zur Auswahl, die ihr allein oder gemeinsam (Bildschirm teilen) lösen könnt.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58CEDE-8D1E-4773-B45F-D2CCFACA1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7" y="3204267"/>
            <a:ext cx="1018539" cy="10185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8B313-57DF-4E6D-A315-84C689727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04" y="2454965"/>
            <a:ext cx="974035" cy="9740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D2DDDD-A2E8-49A3-BBB6-F3C0F0E02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5" y="5319737"/>
            <a:ext cx="963743" cy="9637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F9F552F-8376-446B-8DD5-DE4E94255F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2" y="3941905"/>
            <a:ext cx="963743" cy="9637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660B227-C38B-4469-9AB1-25EA77FC5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" y="4671800"/>
            <a:ext cx="1018539" cy="10002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54F5FA2-C593-40C4-9585-F5035CDBFCFE}"/>
              </a:ext>
            </a:extLst>
          </p:cNvPr>
          <p:cNvSpPr txBox="1"/>
          <p:nvPr/>
        </p:nvSpPr>
        <p:spPr>
          <a:xfrm rot="906999">
            <a:off x="9989012" y="1333368"/>
            <a:ext cx="197019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Zeit: 25 Minuten</a:t>
            </a:r>
          </a:p>
        </p:txBody>
      </p:sp>
    </p:spTree>
    <p:extLst>
      <p:ext uri="{BB962C8B-B14F-4D97-AF65-F5344CB8AC3E}">
        <p14:creationId xmlns:p14="http://schemas.microsoft.com/office/powerpoint/2010/main" val="29525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CB39-180B-436F-931B-98FC22ED363B}"/>
              </a:ext>
            </a:extLst>
          </p:cNvPr>
          <p:cNvSpPr txBox="1"/>
          <p:nvPr/>
        </p:nvSpPr>
        <p:spPr>
          <a:xfrm>
            <a:off x="701749" y="425302"/>
            <a:ext cx="67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Besprechung der 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136FE1-BF17-4A68-98DB-5566515BFFE6}"/>
              </a:ext>
            </a:extLst>
          </p:cNvPr>
          <p:cNvSpPr txBox="1"/>
          <p:nvPr/>
        </p:nvSpPr>
        <p:spPr>
          <a:xfrm>
            <a:off x="818707" y="967563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D30755-A20E-4697-B91C-7C096DDD49EF}"/>
              </a:ext>
            </a:extLst>
          </p:cNvPr>
          <p:cNvSpPr txBox="1"/>
          <p:nvPr/>
        </p:nvSpPr>
        <p:spPr>
          <a:xfrm>
            <a:off x="1559664" y="1001900"/>
            <a:ext cx="768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Al</a:t>
            </a:r>
            <a:r>
              <a:rPr lang="de-DE" sz="2400" baseline="30000" dirty="0"/>
              <a:t>3+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131F04-737F-4897-8F4A-76CD598D5053}"/>
              </a:ext>
            </a:extLst>
          </p:cNvPr>
          <p:cNvSpPr txBox="1"/>
          <p:nvPr/>
        </p:nvSpPr>
        <p:spPr>
          <a:xfrm>
            <a:off x="3452259" y="1001900"/>
            <a:ext cx="587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Br</a:t>
            </a:r>
            <a:r>
              <a:rPr lang="de-DE" sz="2800" b="1" baseline="30000" dirty="0"/>
              <a:t>-</a:t>
            </a:r>
            <a:endParaRPr lang="de-DE" sz="2400" b="1" baseline="300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ED8984-CB66-414F-93E4-0E943A300550}"/>
              </a:ext>
            </a:extLst>
          </p:cNvPr>
          <p:cNvCxnSpPr>
            <a:stCxn id="5" idx="2"/>
          </p:cNvCxnSpPr>
          <p:nvPr/>
        </p:nvCxnSpPr>
        <p:spPr>
          <a:xfrm>
            <a:off x="1943765" y="1463565"/>
            <a:ext cx="288409" cy="3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82B659-8212-450F-AA1D-A6E55F6ADC0F}"/>
              </a:ext>
            </a:extLst>
          </p:cNvPr>
          <p:cNvCxnSpPr>
            <a:cxnSpLocks/>
          </p:cNvCxnSpPr>
          <p:nvPr/>
        </p:nvCxnSpPr>
        <p:spPr>
          <a:xfrm flipH="1">
            <a:off x="3221002" y="1509732"/>
            <a:ext cx="336918" cy="27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0667381-03F5-4481-97DC-92E4866D2645}"/>
              </a:ext>
            </a:extLst>
          </p:cNvPr>
          <p:cNvSpPr txBox="1"/>
          <p:nvPr/>
        </p:nvSpPr>
        <p:spPr>
          <a:xfrm>
            <a:off x="2391662" y="1881042"/>
            <a:ext cx="85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AlBr</a:t>
            </a:r>
            <a:r>
              <a:rPr lang="de-DE" sz="2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2C3BA3-90FB-45CD-8C12-159371CC1928}"/>
              </a:ext>
            </a:extLst>
          </p:cNvPr>
          <p:cNvSpPr txBox="1"/>
          <p:nvPr/>
        </p:nvSpPr>
        <p:spPr>
          <a:xfrm>
            <a:off x="3557920" y="1509732"/>
            <a:ext cx="5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3A5627-35ED-421C-B2DC-557B919778B0}"/>
              </a:ext>
            </a:extLst>
          </p:cNvPr>
          <p:cNvSpPr txBox="1"/>
          <p:nvPr/>
        </p:nvSpPr>
        <p:spPr>
          <a:xfrm>
            <a:off x="818707" y="2736112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</a:t>
            </a:r>
            <a:r>
              <a:rPr lang="de-DE" dirty="0"/>
              <a:t>   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36E2EE18-DAE7-43AE-871A-36167269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2449"/>
              </p:ext>
            </p:extLst>
          </p:nvPr>
        </p:nvGraphicFramePr>
        <p:xfrm>
          <a:off x="1265274" y="2828445"/>
          <a:ext cx="4784652" cy="2933322"/>
        </p:xfrm>
        <a:graphic>
          <a:graphicData uri="http://schemas.openxmlformats.org/drawingml/2006/table">
            <a:tbl>
              <a:tblPr firstRow="1" firstCol="1" bandRow="1"/>
              <a:tblGrid>
                <a:gridCol w="171184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Verhältnis-formel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18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28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18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17010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CuO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13443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43936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ZnO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286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Zn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Ti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55A13BF-7259-48AD-837B-EC5D53ABB1F4}"/>
              </a:ext>
            </a:extLst>
          </p:cNvPr>
          <p:cNvSpPr txBox="1"/>
          <p:nvPr/>
        </p:nvSpPr>
        <p:spPr>
          <a:xfrm>
            <a:off x="6762308" y="967563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</a:t>
            </a:r>
            <a:r>
              <a:rPr lang="de-DE" dirty="0"/>
              <a:t>   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26F9C2-731A-4DFE-9A2A-CB790EF04697}"/>
              </a:ext>
            </a:extLst>
          </p:cNvPr>
          <p:cNvCxnSpPr/>
          <p:nvPr/>
        </p:nvCxnSpPr>
        <p:spPr>
          <a:xfrm>
            <a:off x="6507126" y="425302"/>
            <a:ext cx="0" cy="58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C7837BE-0FA6-48C1-97BB-8417DCB5D8DA}"/>
              </a:ext>
            </a:extLst>
          </p:cNvPr>
          <p:cNvSpPr txBox="1"/>
          <p:nvPr/>
        </p:nvSpPr>
        <p:spPr>
          <a:xfrm>
            <a:off x="7156377" y="967563"/>
            <a:ext cx="426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Kationen</a:t>
            </a:r>
            <a:r>
              <a:rPr lang="de-DE" dirty="0"/>
              <a:t>: Die Metalle geben ihre Außenelektronen ab. Dadurch fehlt eine ganze Schale und die Kationen sind daher </a:t>
            </a:r>
            <a:r>
              <a:rPr lang="de-DE" b="1" dirty="0"/>
              <a:t>kleiner</a:t>
            </a:r>
            <a:r>
              <a:rPr lang="de-DE" dirty="0"/>
              <a:t> als die zugehörigen Metallatome.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B3B025-7C05-4A17-ADD8-9F6F0EE72CAF}"/>
              </a:ext>
            </a:extLst>
          </p:cNvPr>
          <p:cNvSpPr txBox="1"/>
          <p:nvPr/>
        </p:nvSpPr>
        <p:spPr>
          <a:xfrm>
            <a:off x="7156377" y="2182114"/>
            <a:ext cx="4164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Anionen</a:t>
            </a:r>
            <a:r>
              <a:rPr lang="de-DE" dirty="0"/>
              <a:t>: Nichtmetallatome nehmen Elektronen auf und haben daher mehr Elektronen als die zugehörigen Atome. Da sich die Elektronen gegenseitig abstoßen, sind die Anionen </a:t>
            </a:r>
            <a:r>
              <a:rPr lang="de-DE" b="1" dirty="0"/>
              <a:t>größer</a:t>
            </a:r>
            <a:r>
              <a:rPr lang="de-DE" dirty="0"/>
              <a:t>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459457-3E7F-4A81-9AB8-6F1652E8D08D}"/>
              </a:ext>
            </a:extLst>
          </p:cNvPr>
          <p:cNvSpPr/>
          <p:nvPr/>
        </p:nvSpPr>
        <p:spPr>
          <a:xfrm>
            <a:off x="3377166" y="3382408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7A46FB7-7648-4F66-922C-3CE644A92649}"/>
              </a:ext>
            </a:extLst>
          </p:cNvPr>
          <p:cNvSpPr/>
          <p:nvPr/>
        </p:nvSpPr>
        <p:spPr>
          <a:xfrm>
            <a:off x="3381487" y="3788401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2FCC56C-9D20-4579-B46C-160C7B18A8E9}"/>
              </a:ext>
            </a:extLst>
          </p:cNvPr>
          <p:cNvSpPr/>
          <p:nvPr/>
        </p:nvSpPr>
        <p:spPr>
          <a:xfrm>
            <a:off x="3389461" y="4181806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5C73DD-986B-4A6A-808C-0484E280022E}"/>
              </a:ext>
            </a:extLst>
          </p:cNvPr>
          <p:cNvSpPr/>
          <p:nvPr/>
        </p:nvSpPr>
        <p:spPr>
          <a:xfrm>
            <a:off x="3377165" y="4605827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87BCE09-CB33-4136-847E-0167CF42283E}"/>
              </a:ext>
            </a:extLst>
          </p:cNvPr>
          <p:cNvSpPr/>
          <p:nvPr/>
        </p:nvSpPr>
        <p:spPr>
          <a:xfrm>
            <a:off x="3413385" y="4993647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77A5A9-9EDA-4B52-866D-CAF13D7FA6D8}"/>
              </a:ext>
            </a:extLst>
          </p:cNvPr>
          <p:cNvSpPr/>
          <p:nvPr/>
        </p:nvSpPr>
        <p:spPr>
          <a:xfrm>
            <a:off x="3396108" y="5408651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42D59FF-B5E6-4077-AFE1-207E452283EA}"/>
              </a:ext>
            </a:extLst>
          </p:cNvPr>
          <p:cNvSpPr txBox="1"/>
          <p:nvPr/>
        </p:nvSpPr>
        <p:spPr>
          <a:xfrm>
            <a:off x="1346480" y="894303"/>
            <a:ext cx="9023420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Verhältnisformeln von Salzen ergeben sich aus den Ladungszahlen der Ionen. Diese können für die Elemente der </a:t>
            </a:r>
            <a:r>
              <a:rPr lang="de-DE" sz="2000" i="1" dirty="0"/>
              <a:t>Hauptgruppen</a:t>
            </a:r>
            <a:r>
              <a:rPr lang="de-DE" sz="2000" dirty="0"/>
              <a:t> aus dem Periodensystem abgeleitet werden.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Metalle der </a:t>
            </a:r>
            <a:r>
              <a:rPr lang="de-DE" sz="2000" i="1" dirty="0"/>
              <a:t>Nebengruppen</a:t>
            </a:r>
            <a:r>
              <a:rPr lang="de-DE" sz="2000" dirty="0"/>
              <a:t> können mehrere Ionensorten ausbilden (z.B. Fe</a:t>
            </a:r>
            <a:r>
              <a:rPr lang="de-DE" sz="2000" baseline="30000" dirty="0"/>
              <a:t>2+</a:t>
            </a:r>
            <a:r>
              <a:rPr lang="de-DE" sz="2000" dirty="0"/>
              <a:t>, Fe</a:t>
            </a:r>
            <a:r>
              <a:rPr lang="de-DE" sz="2000" baseline="30000" dirty="0"/>
              <a:t>3+</a:t>
            </a:r>
            <a:r>
              <a:rPr lang="de-DE" sz="20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Es gibt auch Anionen, die </a:t>
            </a:r>
            <a:r>
              <a:rPr lang="de-DE" sz="2000" i="1" dirty="0"/>
              <a:t>aus mehreren Nichtmetallen zusammengesetzt </a:t>
            </a:r>
            <a:r>
              <a:rPr lang="de-DE" sz="2000" dirty="0"/>
              <a:t>sind, z.B. </a:t>
            </a:r>
          </a:p>
          <a:p>
            <a:pPr marL="361950"/>
            <a:r>
              <a:rPr lang="de-DE" sz="2000" dirty="0"/>
              <a:t>Hydroxidionen (OH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Sulfat-Ionen (SO</a:t>
            </a:r>
            <a:r>
              <a:rPr lang="de-DE" sz="2000" baseline="-25000" dirty="0"/>
              <a:t>4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Carbonat-Ionen (CO</a:t>
            </a:r>
            <a:r>
              <a:rPr lang="de-DE" sz="2000" baseline="-25000" dirty="0"/>
              <a:t>3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Nitrat-Ionen (NO</a:t>
            </a:r>
            <a:r>
              <a:rPr lang="de-DE" sz="2000" baseline="-25000" dirty="0"/>
              <a:t>3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DBD55-D565-4F80-8AFA-09C7447305AD}"/>
              </a:ext>
            </a:extLst>
          </p:cNvPr>
          <p:cNvSpPr txBox="1"/>
          <p:nvPr/>
        </p:nvSpPr>
        <p:spPr>
          <a:xfrm rot="1219822">
            <a:off x="10384964" y="612742"/>
            <a:ext cx="1576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41513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5457509-A007-4A26-AFFA-09AE3D26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31595"/>
              </p:ext>
            </p:extLst>
          </p:nvPr>
        </p:nvGraphicFramePr>
        <p:xfrm>
          <a:off x="2180409" y="142467"/>
          <a:ext cx="9878241" cy="657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">
                  <a:extLst>
                    <a:ext uri="{9D8B030D-6E8A-4147-A177-3AD203B41FA5}">
                      <a16:colId xmlns:a16="http://schemas.microsoft.com/office/drawing/2014/main" val="4044691455"/>
                    </a:ext>
                  </a:extLst>
                </a:gridCol>
                <a:gridCol w="1538805">
                  <a:extLst>
                    <a:ext uri="{9D8B030D-6E8A-4147-A177-3AD203B41FA5}">
                      <a16:colId xmlns:a16="http://schemas.microsoft.com/office/drawing/2014/main" val="3912770518"/>
                    </a:ext>
                  </a:extLst>
                </a:gridCol>
                <a:gridCol w="1588661">
                  <a:extLst>
                    <a:ext uri="{9D8B030D-6E8A-4147-A177-3AD203B41FA5}">
                      <a16:colId xmlns:a16="http://schemas.microsoft.com/office/drawing/2014/main" val="316819814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161333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5166846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552552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64758595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46849"/>
                  </a:ext>
                </a:extLst>
              </a:tr>
              <a:tr h="1223282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FeS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</a:t>
                      </a:r>
                    </a:p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bildet 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b="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-Ionen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Bilde eine Ionenverbindung aus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Alkalimetall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und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Halogen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K</a:t>
                      </a:r>
                      <a:r>
                        <a:rPr lang="de-DE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58737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Mg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116506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Metallionen sind immer negativ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Halogen-Ionen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29589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Alkalimetall-Ionen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sz="1800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sz="1800" b="1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9442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CaMg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SnO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Erdalkalimetall-Ionen sind +2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351285"/>
                  </a:ext>
                </a:extLst>
              </a:tr>
            </a:tbl>
          </a:graphicData>
        </a:graphic>
      </p:graphicFrame>
      <p:pic>
        <p:nvPicPr>
          <p:cNvPr id="7" name="Grafik 6" descr="Feuerwerk mit einfarbiger Füllung">
            <a:extLst>
              <a:ext uri="{FF2B5EF4-FFF2-40B4-BE49-F238E27FC236}">
                <a16:creationId xmlns:a16="http://schemas.microsoft.com/office/drawing/2014/main" id="{4596C157-295B-4810-A05D-ECC3A89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399" y="742950"/>
            <a:ext cx="752475" cy="752475"/>
          </a:xfrm>
          <a:prstGeom prst="rect">
            <a:avLst/>
          </a:prstGeom>
        </p:spPr>
      </p:pic>
      <p:pic>
        <p:nvPicPr>
          <p:cNvPr id="8" name="Grafik 7" descr="Feuerwerk mit einfarbiger Füllung">
            <a:extLst>
              <a:ext uri="{FF2B5EF4-FFF2-40B4-BE49-F238E27FC236}">
                <a16:creationId xmlns:a16="http://schemas.microsoft.com/office/drawing/2014/main" id="{75C99188-DFF5-4FA2-92CA-A974FA70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9824" y="3162300"/>
            <a:ext cx="752475" cy="752475"/>
          </a:xfrm>
          <a:prstGeom prst="rect">
            <a:avLst/>
          </a:prstGeom>
        </p:spPr>
      </p:pic>
      <p:pic>
        <p:nvPicPr>
          <p:cNvPr id="9" name="Grafik 8" descr="Feuerwerk mit einfarbiger Füllung">
            <a:extLst>
              <a:ext uri="{FF2B5EF4-FFF2-40B4-BE49-F238E27FC236}">
                <a16:creationId xmlns:a16="http://schemas.microsoft.com/office/drawing/2014/main" id="{13E7D715-98CD-43EA-B215-8FA49E491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695" y="5688883"/>
            <a:ext cx="752475" cy="752475"/>
          </a:xfrm>
          <a:prstGeom prst="rect">
            <a:avLst/>
          </a:prstGeom>
        </p:spPr>
      </p:pic>
      <p:pic>
        <p:nvPicPr>
          <p:cNvPr id="10" name="Grafik 9" descr="Feuerwerk mit einfarbiger Füllung">
            <a:extLst>
              <a:ext uri="{FF2B5EF4-FFF2-40B4-BE49-F238E27FC236}">
                <a16:creationId xmlns:a16="http://schemas.microsoft.com/office/drawing/2014/main" id="{43DA237A-2CAA-4B7E-A484-E3BB0769E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224" y="4410075"/>
            <a:ext cx="752475" cy="752475"/>
          </a:xfrm>
          <a:prstGeom prst="rect">
            <a:avLst/>
          </a:prstGeom>
        </p:spPr>
      </p:pic>
      <p:pic>
        <p:nvPicPr>
          <p:cNvPr id="11" name="Grafik 10" descr="Feuerwerk mit einfarbiger Füllung">
            <a:extLst>
              <a:ext uri="{FF2B5EF4-FFF2-40B4-BE49-F238E27FC236}">
                <a16:creationId xmlns:a16="http://schemas.microsoft.com/office/drawing/2014/main" id="{5DDDD450-FF59-4875-BC8D-62766F098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7999" y="1933575"/>
            <a:ext cx="752475" cy="75247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344A4F-B6F9-4CAE-BD29-9D3016FBF828}"/>
              </a:ext>
            </a:extLst>
          </p:cNvPr>
          <p:cNvSpPr/>
          <p:nvPr/>
        </p:nvSpPr>
        <p:spPr>
          <a:xfrm>
            <a:off x="2731293" y="190699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Feuerwerk mit einfarbiger Füllung">
            <a:extLst>
              <a:ext uri="{FF2B5EF4-FFF2-40B4-BE49-F238E27FC236}">
                <a16:creationId xmlns:a16="http://schemas.microsoft.com/office/drawing/2014/main" id="{11FC7B05-E9A5-435D-9368-1EE2C4D6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49" y="5610224"/>
            <a:ext cx="752475" cy="752475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AF9DDE-DBD3-4A54-83E9-B411F69F6298}"/>
              </a:ext>
            </a:extLst>
          </p:cNvPr>
          <p:cNvSpPr/>
          <p:nvPr/>
        </p:nvSpPr>
        <p:spPr>
          <a:xfrm>
            <a:off x="5891211" y="190699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C9DC6D5-6C57-4692-8CAB-372048317ABB}"/>
              </a:ext>
            </a:extLst>
          </p:cNvPr>
          <p:cNvSpPr/>
          <p:nvPr/>
        </p:nvSpPr>
        <p:spPr>
          <a:xfrm>
            <a:off x="4267966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5DE54B3-4B2C-433D-8862-F73151FA7E81}"/>
              </a:ext>
            </a:extLst>
          </p:cNvPr>
          <p:cNvSpPr/>
          <p:nvPr/>
        </p:nvSpPr>
        <p:spPr>
          <a:xfrm>
            <a:off x="9007114" y="71345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2523C-B25A-421F-BD2B-3C384CA6090E}"/>
              </a:ext>
            </a:extLst>
          </p:cNvPr>
          <p:cNvSpPr/>
          <p:nvPr/>
        </p:nvSpPr>
        <p:spPr>
          <a:xfrm>
            <a:off x="2731293" y="71345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C1F42A-B224-4FAA-AA1C-45CD103F055A}"/>
              </a:ext>
            </a:extLst>
          </p:cNvPr>
          <p:cNvSpPr/>
          <p:nvPr/>
        </p:nvSpPr>
        <p:spPr>
          <a:xfrm>
            <a:off x="4338636" y="713452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B9EC5B8-1984-4D78-AA51-17315B2DB6A6}"/>
              </a:ext>
            </a:extLst>
          </p:cNvPr>
          <p:cNvSpPr/>
          <p:nvPr/>
        </p:nvSpPr>
        <p:spPr>
          <a:xfrm>
            <a:off x="5876846" y="71237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34A07BF-F78E-4D8D-8404-E579520D047A}"/>
              </a:ext>
            </a:extLst>
          </p:cNvPr>
          <p:cNvSpPr/>
          <p:nvPr/>
        </p:nvSpPr>
        <p:spPr>
          <a:xfrm>
            <a:off x="7417049" y="70938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F503B4B-2413-4EB5-BE12-C6CF5F4BF6E7}"/>
              </a:ext>
            </a:extLst>
          </p:cNvPr>
          <p:cNvSpPr/>
          <p:nvPr/>
        </p:nvSpPr>
        <p:spPr>
          <a:xfrm>
            <a:off x="10545324" y="709379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676B6E2-AF93-40E9-9AF6-34F4C8C21E15}"/>
              </a:ext>
            </a:extLst>
          </p:cNvPr>
          <p:cNvSpPr/>
          <p:nvPr/>
        </p:nvSpPr>
        <p:spPr>
          <a:xfrm>
            <a:off x="4272651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EAE6B18-ED0C-46B4-8FD9-D644284BFE0C}"/>
              </a:ext>
            </a:extLst>
          </p:cNvPr>
          <p:cNvSpPr/>
          <p:nvPr/>
        </p:nvSpPr>
        <p:spPr>
          <a:xfrm>
            <a:off x="7432569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EBBF7F6-4EE7-4B73-8948-817765ABAA3E}"/>
              </a:ext>
            </a:extLst>
          </p:cNvPr>
          <p:cNvSpPr/>
          <p:nvPr/>
        </p:nvSpPr>
        <p:spPr>
          <a:xfrm>
            <a:off x="8973927" y="1906996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535486-ECB9-444D-A55B-96144A80B599}"/>
              </a:ext>
            </a:extLst>
          </p:cNvPr>
          <p:cNvSpPr/>
          <p:nvPr/>
        </p:nvSpPr>
        <p:spPr>
          <a:xfrm>
            <a:off x="10576889" y="1913911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DDC4485-EFC6-455D-B468-FBBAE181AA3F}"/>
              </a:ext>
            </a:extLst>
          </p:cNvPr>
          <p:cNvSpPr/>
          <p:nvPr/>
        </p:nvSpPr>
        <p:spPr>
          <a:xfrm>
            <a:off x="2731293" y="311221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449DEE9-5D85-4FCE-B7A3-914579CB3310}"/>
              </a:ext>
            </a:extLst>
          </p:cNvPr>
          <p:cNvSpPr/>
          <p:nvPr/>
        </p:nvSpPr>
        <p:spPr>
          <a:xfrm>
            <a:off x="4267966" y="312022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B25389-ADE0-4BCF-A760-89C79B1F1177}"/>
              </a:ext>
            </a:extLst>
          </p:cNvPr>
          <p:cNvSpPr/>
          <p:nvPr/>
        </p:nvSpPr>
        <p:spPr>
          <a:xfrm>
            <a:off x="2719386" y="4355064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7AF2A52-65C7-4316-A3F4-09F19DA3D4BA}"/>
              </a:ext>
            </a:extLst>
          </p:cNvPr>
          <p:cNvSpPr/>
          <p:nvPr/>
        </p:nvSpPr>
        <p:spPr>
          <a:xfrm>
            <a:off x="2731293" y="556028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82356F6-54C4-48CB-B430-1285DB86B67B}"/>
              </a:ext>
            </a:extLst>
          </p:cNvPr>
          <p:cNvSpPr/>
          <p:nvPr/>
        </p:nvSpPr>
        <p:spPr>
          <a:xfrm>
            <a:off x="4267966" y="5577810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A9833B6-057B-4BF1-8C18-62CF588D0698}"/>
              </a:ext>
            </a:extLst>
          </p:cNvPr>
          <p:cNvSpPr/>
          <p:nvPr/>
        </p:nvSpPr>
        <p:spPr>
          <a:xfrm>
            <a:off x="5865941" y="312022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9DB4CA6-D547-4C4F-8385-4457BE70136E}"/>
              </a:ext>
            </a:extLst>
          </p:cNvPr>
          <p:cNvSpPr/>
          <p:nvPr/>
        </p:nvSpPr>
        <p:spPr>
          <a:xfrm>
            <a:off x="5865941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57412C7-5282-47BB-830B-8FB50CB400F6}"/>
              </a:ext>
            </a:extLst>
          </p:cNvPr>
          <p:cNvSpPr/>
          <p:nvPr/>
        </p:nvSpPr>
        <p:spPr>
          <a:xfrm>
            <a:off x="7417049" y="4353999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3BB465A-278F-42FA-8D15-26DA277C7887}"/>
              </a:ext>
            </a:extLst>
          </p:cNvPr>
          <p:cNvSpPr/>
          <p:nvPr/>
        </p:nvSpPr>
        <p:spPr>
          <a:xfrm>
            <a:off x="7394971" y="3112216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5A96B006-ABC7-4B50-8B03-639574EBFD82}"/>
              </a:ext>
            </a:extLst>
          </p:cNvPr>
          <p:cNvSpPr/>
          <p:nvPr/>
        </p:nvSpPr>
        <p:spPr>
          <a:xfrm>
            <a:off x="8992946" y="312583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808FFB4-4F91-472E-A3DA-9B37D01716BB}"/>
              </a:ext>
            </a:extLst>
          </p:cNvPr>
          <p:cNvSpPr/>
          <p:nvPr/>
        </p:nvSpPr>
        <p:spPr>
          <a:xfrm>
            <a:off x="10557766" y="310818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32423C2-D2A3-42EA-BFC2-3943E6C8A787}"/>
              </a:ext>
            </a:extLst>
          </p:cNvPr>
          <p:cNvSpPr/>
          <p:nvPr/>
        </p:nvSpPr>
        <p:spPr>
          <a:xfrm>
            <a:off x="5876846" y="557194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62D88-E167-47A9-BDB1-B3445EAEA443}"/>
              </a:ext>
            </a:extLst>
          </p:cNvPr>
          <p:cNvSpPr/>
          <p:nvPr/>
        </p:nvSpPr>
        <p:spPr>
          <a:xfrm>
            <a:off x="7402112" y="557194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CB9BDE6-3DC3-4423-8507-9114DBF40A5D}"/>
              </a:ext>
            </a:extLst>
          </p:cNvPr>
          <p:cNvSpPr/>
          <p:nvPr/>
        </p:nvSpPr>
        <p:spPr>
          <a:xfrm>
            <a:off x="8992946" y="4353999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F1AF937-654E-44CB-BFB9-E4D165044F9F}"/>
              </a:ext>
            </a:extLst>
          </p:cNvPr>
          <p:cNvSpPr/>
          <p:nvPr/>
        </p:nvSpPr>
        <p:spPr>
          <a:xfrm>
            <a:off x="10545324" y="435080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94DB32C-4E09-41AD-9055-E3F4EEB39F6F}"/>
              </a:ext>
            </a:extLst>
          </p:cNvPr>
          <p:cNvSpPr/>
          <p:nvPr/>
        </p:nvSpPr>
        <p:spPr>
          <a:xfrm>
            <a:off x="8973927" y="5582058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67DB176-B295-431D-B8E1-F9C435969835}"/>
              </a:ext>
            </a:extLst>
          </p:cNvPr>
          <p:cNvSpPr/>
          <p:nvPr/>
        </p:nvSpPr>
        <p:spPr>
          <a:xfrm>
            <a:off x="10545324" y="5560283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667BD8-940E-4B85-B570-0278CED4C4F3}"/>
              </a:ext>
            </a:extLst>
          </p:cNvPr>
          <p:cNvSpPr txBox="1"/>
          <p:nvPr/>
        </p:nvSpPr>
        <p:spPr>
          <a:xfrm>
            <a:off x="45149" y="522861"/>
            <a:ext cx="20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Lege das PSE bereit!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98AFF04-A0EB-4FC6-A822-A105F1FC19E6}"/>
              </a:ext>
            </a:extLst>
          </p:cNvPr>
          <p:cNvSpPr txBox="1"/>
          <p:nvPr/>
        </p:nvSpPr>
        <p:spPr>
          <a:xfrm>
            <a:off x="137651" y="1495425"/>
            <a:ext cx="2003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Suche dir eine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Kombiation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aus.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Beantworte die Frage.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Rufe den/die nächste(n) auf! </a:t>
            </a:r>
          </a:p>
        </p:txBody>
      </p:sp>
    </p:spTree>
    <p:extLst>
      <p:ext uri="{BB962C8B-B14F-4D97-AF65-F5344CB8AC3E}">
        <p14:creationId xmlns:p14="http://schemas.microsoft.com/office/powerpoint/2010/main" val="3065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F95FB91-39B5-4FC7-A3DA-8CE0046731CE}"/>
              </a:ext>
            </a:extLst>
          </p:cNvPr>
          <p:cNvGrpSpPr/>
          <p:nvPr/>
        </p:nvGrpSpPr>
        <p:grpSpPr>
          <a:xfrm>
            <a:off x="1809204" y="325937"/>
            <a:ext cx="8791304" cy="1254034"/>
            <a:chOff x="1833153" y="395606"/>
            <a:chExt cx="8791304" cy="1254034"/>
          </a:xfrm>
        </p:grpSpPr>
        <p:sp>
          <p:nvSpPr>
            <p:cNvPr id="4" name="Scrollen: horizontal 3">
              <a:extLst>
                <a:ext uri="{FF2B5EF4-FFF2-40B4-BE49-F238E27FC236}">
                  <a16:creationId xmlns:a16="http://schemas.microsoft.com/office/drawing/2014/main" id="{81E9AE1B-C704-48E5-BDF2-CC64496AF821}"/>
                </a:ext>
              </a:extLst>
            </p:cNvPr>
            <p:cNvSpPr/>
            <p:nvPr/>
          </p:nvSpPr>
          <p:spPr>
            <a:xfrm>
              <a:off x="1833153" y="395606"/>
              <a:ext cx="8791304" cy="1254034"/>
            </a:xfrm>
            <a:prstGeom prst="horizontalScroll">
              <a:avLst/>
            </a:prstGeom>
            <a:solidFill>
              <a:srgbClr val="EB1DD2">
                <a:alpha val="32157"/>
              </a:srgbClr>
            </a:solidFill>
            <a:ln>
              <a:solidFill>
                <a:srgbClr val="EB1D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14C74C0-F350-4257-9D39-FA39AAC7AD1A}"/>
                </a:ext>
              </a:extLst>
            </p:cNvPr>
            <p:cNvSpPr txBox="1"/>
            <p:nvPr/>
          </p:nvSpPr>
          <p:spPr>
            <a:xfrm>
              <a:off x="2137953" y="622513"/>
              <a:ext cx="82208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volini" panose="03000502040302020204" pitchFamily="66" charset="0"/>
                  <a:cs typeface="Cavolini" panose="03000502040302020204" pitchFamily="66" charset="0"/>
                </a:rPr>
                <a:t>GZNZ - Aus dem Liebesleben der Atome</a:t>
              </a:r>
            </a:p>
            <a:p>
              <a:r>
                <a:rPr lang="de-DE" dirty="0">
                  <a:latin typeface="Cavolini" panose="03000502040302020204" pitchFamily="66" charset="0"/>
                  <a:cs typeface="Cavolini" panose="03000502040302020204" pitchFamily="66" charset="0"/>
                </a:rPr>
                <a:t>Folge 286: Die Geschichte von Natrium und Chlor</a:t>
              </a:r>
            </a:p>
          </p:txBody>
        </p:sp>
      </p:grpSp>
      <p:pic>
        <p:nvPicPr>
          <p:cNvPr id="5" name="Picture 1" descr="/var/folders/xm/q9yhqwkn11xfbc855wklsn380000gn/T/com.microsoft.Powerpoint/WebArchiveCopyPasteTempFiles/cid58F07113-B989-DE47-A879-D73F9E42A968.png">
            <a:extLst>
              <a:ext uri="{FF2B5EF4-FFF2-40B4-BE49-F238E27FC236}">
                <a16:creationId xmlns:a16="http://schemas.microsoft.com/office/drawing/2014/main" id="{022CB5B4-B212-45BE-8F95-2BA1C0DC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8" y="1876547"/>
            <a:ext cx="7759337" cy="48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4F64F8B-E9EC-4D02-B5A3-C80A074CDB39}"/>
              </a:ext>
            </a:extLst>
          </p:cNvPr>
          <p:cNvSpPr/>
          <p:nvPr/>
        </p:nvSpPr>
        <p:spPr>
          <a:xfrm>
            <a:off x="4885509" y="4188823"/>
            <a:ext cx="5799908" cy="256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6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Breitbild</PresentationFormat>
  <Paragraphs>207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Bahnschrift SemiLight</vt:lpstr>
      <vt:lpstr>Calibri</vt:lpstr>
      <vt:lpstr>Calibri Light</vt:lpstr>
      <vt:lpstr>Cavolini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19</cp:revision>
  <dcterms:created xsi:type="dcterms:W3CDTF">2021-02-01T15:20:02Z</dcterms:created>
  <dcterms:modified xsi:type="dcterms:W3CDTF">2021-02-11T13:56:03Z</dcterms:modified>
</cp:coreProperties>
</file>