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9" r:id="rId5"/>
    <p:sldId id="296" r:id="rId6"/>
    <p:sldId id="302" r:id="rId7"/>
    <p:sldId id="300" r:id="rId8"/>
    <p:sldId id="30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8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40549-8971-4F0A-B39F-20B37EFF8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632FE0-7A7C-4DA1-A43B-3B2CA422F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3E5AD2-F2FD-41C9-93AF-7ECDBF6E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81448D-562D-4986-8EA4-7C25C797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020B1-DD80-4457-B46A-6DA002D6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09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9E20B-9761-48F5-87EE-A5125181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099AC7-D4CF-45A0-B268-3C67BD3A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18824-D215-4C2B-A4D9-2B225A74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7118C-FF6B-4A18-AB64-5B94F23C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B6EA70-A478-49A1-9A7B-84341264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33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250180-3687-415A-AC3B-8231BDCC1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7502A2-9B0B-478F-B030-DFC21EED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FF3A4-5006-4670-AECF-3E553962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E2E11-FBEE-4CBF-B14E-9CD5D0E2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400C8-2799-459D-BFB1-71C0BEC4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88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B1D39-7C02-4773-8481-F2C298C5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92AE7-407E-48BD-8621-F00B0360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24CE8-7465-47B1-8723-D0C9D1E2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6F74D-E926-476B-A694-86A66564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17E8F6-041C-4F75-9B02-6727B259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66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BB8F3-685F-4BD0-ADBD-752F13CF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A55A2C-4487-4F9B-8D0E-5AC1511D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21FD3-680F-487D-A064-AF9768F2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6BBAD-9AEB-48D8-B69E-91E059AD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31C57B-226F-403D-8933-BFF4ED9B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7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89C1B-64CF-471B-B6B7-9D4E2E2A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EB6C5-CA08-4495-A1A9-860DAE751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E1B671-C0E8-42F4-9BC5-C67B5142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973E8A-48B8-4709-AD8B-29072791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4CBA25-D1C8-4455-9082-F1927913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B9F087-58C2-4137-A082-7386B6E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9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D3543-043A-4E97-81BD-1AD48676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872176-0AEB-4CAA-9EC7-B71AD0A2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128D82-AB3C-4AD5-863D-B3D6F295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021C60-A252-454E-8907-64431EDC4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B283F9-0A33-4A9C-A796-DE524C82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BF18D3-1BD6-4A04-9241-EB3D4739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A2BBEA-F996-4034-B4EC-95F42273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2EA161-B99A-454B-B089-A1F6C0F6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2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99544-1F33-4265-9021-C1CC2150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524F90-60C9-42E4-9DC6-64E9119D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921284-3FA9-4EA7-AAE0-C2638453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1EF42C-3718-4644-8A89-070BCE5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EBEF74-D959-4601-B343-14D73DD6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E45E0C-2640-4293-B70D-16AA4F4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A0CB63-6851-42A3-8981-FC078E91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99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A8939-C42A-4F80-AEEE-A221999A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C693A-6B17-415E-9BA3-514AA5A3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4E019-A5E1-46B4-B6CB-188741C5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6BFF8A-ACBD-400B-8702-239E5E82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EF82A1-80C2-42D1-AD2C-50C18812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0B9437-5411-43B4-86B7-581D3D2C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80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B9BD7-A936-497D-B8AD-E23960C6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4ECBC5-0BA1-44B7-9A67-ABC87F72A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021520-9D30-43DF-B016-0F2718BE3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BEC32-344D-4451-AFA9-94D8660F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954D75-C9DF-4AF1-A592-081F5C9A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EBA49-D1F0-46FA-B5F3-8F103EAE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9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754D3A-A6C7-496D-B0F5-452084E0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CBC23-C97A-4D04-91C2-DED6142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61A20-670D-4392-9219-F1E423B13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C1C7-1F4F-4503-9487-04245BF9E703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9BB2-C042-4110-8427-6C61FCC0B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2E09E-66AA-4C89-9954-20FF3CF4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E32B-F145-4859-9B79-66257C73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9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learningapps.org/1716021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earningapps.org/193053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ingapps.org/12517666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learningapps.org/10700030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learningapps.org/3095338" TargetMode="Externa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22BEC-105D-4211-A9BA-EF43CE295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EBB137-7583-4F95-8AB1-B2D18F4BE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11.02.21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A2563B-AA1B-4B4F-A51C-7CAC1C617F65}"/>
              </a:ext>
            </a:extLst>
          </p:cNvPr>
          <p:cNvSpPr txBox="1"/>
          <p:nvPr/>
        </p:nvSpPr>
        <p:spPr>
          <a:xfrm>
            <a:off x="4372303" y="4641989"/>
            <a:ext cx="364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Übungsstunde!</a:t>
            </a:r>
          </a:p>
        </p:txBody>
      </p:sp>
    </p:spTree>
    <p:extLst>
      <p:ext uri="{BB962C8B-B14F-4D97-AF65-F5344CB8AC3E}">
        <p14:creationId xmlns:p14="http://schemas.microsoft.com/office/powerpoint/2010/main" val="8898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CEF175BC-ECC9-4B85-9E10-17707C183FF1}"/>
              </a:ext>
            </a:extLst>
          </p:cNvPr>
          <p:cNvGraphicFramePr>
            <a:graphicFrameLocks noGrp="1"/>
          </p:cNvGraphicFramePr>
          <p:nvPr/>
        </p:nvGraphicFramePr>
        <p:xfrm>
          <a:off x="512466" y="1389380"/>
          <a:ext cx="10510576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644">
                  <a:extLst>
                    <a:ext uri="{9D8B030D-6E8A-4147-A177-3AD203B41FA5}">
                      <a16:colId xmlns:a16="http://schemas.microsoft.com/office/drawing/2014/main" val="102616305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3140502111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293675360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61092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Elemente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Verhältnisformel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8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Natrium und Sauerstoff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O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natriumoxid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77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 und Stickstoff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Mg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magnesium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nitrid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91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Lithium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Li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Br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LiBr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Lithiumbromid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11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Aluminium und Chlor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Cl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AlCl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Aluminium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chlorid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40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Kalium und Sauerstoff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K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O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kaliumoxid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Natrium und 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I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NaI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Natriumiodid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41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 und Stickstoff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Ca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calcium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nitrid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12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Kalium und Fluor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F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Kaliumfluorid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97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Br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MgBr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Mangesium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bromid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4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 und Fluor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F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CaF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Calcium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fluorid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587478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E90A3AC-65A3-472E-AB90-0E9DC3BD6C7A}"/>
              </a:ext>
            </a:extLst>
          </p:cNvPr>
          <p:cNvSpPr txBox="1"/>
          <p:nvPr/>
        </p:nvSpPr>
        <p:spPr>
          <a:xfrm>
            <a:off x="512466" y="539614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 Lösungen</a:t>
            </a:r>
          </a:p>
          <a:p>
            <a:r>
              <a:rPr lang="de-DE"/>
              <a:t>Aufgab</a:t>
            </a:r>
            <a:r>
              <a:rPr lang="de-DE" dirty="0"/>
              <a:t>e</a:t>
            </a:r>
            <a:r>
              <a:rPr lang="de-DE"/>
              <a:t> </a:t>
            </a:r>
            <a:r>
              <a:rPr lang="de-DE" dirty="0"/>
              <a:t>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0CFD10-0FE8-4859-A24B-798CA8D412C6}"/>
              </a:ext>
            </a:extLst>
          </p:cNvPr>
          <p:cNvSpPr/>
          <p:nvPr/>
        </p:nvSpPr>
        <p:spPr>
          <a:xfrm>
            <a:off x="3444240" y="177216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DCA44D-E6A5-4F6B-893B-240C4C3961E1}"/>
              </a:ext>
            </a:extLst>
          </p:cNvPr>
          <p:cNvSpPr/>
          <p:nvPr/>
        </p:nvSpPr>
        <p:spPr>
          <a:xfrm>
            <a:off x="6170023" y="1783506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3A503C-AAC7-4536-AD84-1E4BF70A5301}"/>
              </a:ext>
            </a:extLst>
          </p:cNvPr>
          <p:cNvSpPr/>
          <p:nvPr/>
        </p:nvSpPr>
        <p:spPr>
          <a:xfrm>
            <a:off x="8408125" y="1805455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D972DF-C980-42DD-945B-02A5D35C0D9C}"/>
              </a:ext>
            </a:extLst>
          </p:cNvPr>
          <p:cNvSpPr/>
          <p:nvPr/>
        </p:nvSpPr>
        <p:spPr>
          <a:xfrm>
            <a:off x="3556280" y="2209126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8EB7A5-1ADA-47C7-BB38-867A81B562FA}"/>
              </a:ext>
            </a:extLst>
          </p:cNvPr>
          <p:cNvSpPr/>
          <p:nvPr/>
        </p:nvSpPr>
        <p:spPr>
          <a:xfrm>
            <a:off x="6170023" y="2208402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5A893B-8434-474F-9762-B6BA8CDFE1DE}"/>
              </a:ext>
            </a:extLst>
          </p:cNvPr>
          <p:cNvSpPr/>
          <p:nvPr/>
        </p:nvSpPr>
        <p:spPr>
          <a:xfrm>
            <a:off x="8408125" y="2198246"/>
            <a:ext cx="2226044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7561D-D923-489B-8812-44220B92B63C}"/>
              </a:ext>
            </a:extLst>
          </p:cNvPr>
          <p:cNvSpPr/>
          <p:nvPr/>
        </p:nvSpPr>
        <p:spPr>
          <a:xfrm>
            <a:off x="3575874" y="2596284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CD4D4A4-D0CD-40DF-9BD9-44238D625DF8}"/>
              </a:ext>
            </a:extLst>
          </p:cNvPr>
          <p:cNvSpPr/>
          <p:nvPr/>
        </p:nvSpPr>
        <p:spPr>
          <a:xfrm>
            <a:off x="6265816" y="258051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5ED58BB-2F49-47C5-A2AC-C6B92F8E2FB3}"/>
              </a:ext>
            </a:extLst>
          </p:cNvPr>
          <p:cNvSpPr/>
          <p:nvPr/>
        </p:nvSpPr>
        <p:spPr>
          <a:xfrm>
            <a:off x="8494207" y="258051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2710CC-1B9C-4F3D-A123-FC8A693FD3B9}"/>
              </a:ext>
            </a:extLst>
          </p:cNvPr>
          <p:cNvSpPr/>
          <p:nvPr/>
        </p:nvSpPr>
        <p:spPr>
          <a:xfrm>
            <a:off x="3522615" y="2994932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D0FC020-862D-4A48-B327-27B0FE77762D}"/>
              </a:ext>
            </a:extLst>
          </p:cNvPr>
          <p:cNvSpPr/>
          <p:nvPr/>
        </p:nvSpPr>
        <p:spPr>
          <a:xfrm>
            <a:off x="6008411" y="2986097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3FFBD02-DC88-4B76-9CF8-16924EE869DB}"/>
              </a:ext>
            </a:extLst>
          </p:cNvPr>
          <p:cNvSpPr/>
          <p:nvPr/>
        </p:nvSpPr>
        <p:spPr>
          <a:xfrm>
            <a:off x="8481144" y="2988117"/>
            <a:ext cx="2025747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FA5BBE-D1ED-4D9A-A094-BB238B3326A3}"/>
              </a:ext>
            </a:extLst>
          </p:cNvPr>
          <p:cNvSpPr/>
          <p:nvPr/>
        </p:nvSpPr>
        <p:spPr>
          <a:xfrm>
            <a:off x="3556280" y="337746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4B2BA2-CC27-40FD-918D-D3CE8F1280BC}"/>
              </a:ext>
            </a:extLst>
          </p:cNvPr>
          <p:cNvSpPr/>
          <p:nvPr/>
        </p:nvSpPr>
        <p:spPr>
          <a:xfrm>
            <a:off x="6096000" y="3376869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1EA6D0-044D-403A-A5E1-CE442E76E8B8}"/>
              </a:ext>
            </a:extLst>
          </p:cNvPr>
          <p:cNvSpPr/>
          <p:nvPr/>
        </p:nvSpPr>
        <p:spPr>
          <a:xfrm>
            <a:off x="8435923" y="3363666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B950B11-4807-46E6-AC2F-129A7A8EE384}"/>
              </a:ext>
            </a:extLst>
          </p:cNvPr>
          <p:cNvSpPr/>
          <p:nvPr/>
        </p:nvSpPr>
        <p:spPr>
          <a:xfrm>
            <a:off x="3670662" y="378025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607CA5E-FE54-4FA4-B582-D2F9316F9A4E}"/>
              </a:ext>
            </a:extLst>
          </p:cNvPr>
          <p:cNvSpPr/>
          <p:nvPr/>
        </p:nvSpPr>
        <p:spPr>
          <a:xfrm>
            <a:off x="6148253" y="3800804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2BD9020-B08A-43A7-B502-94B8E8AFF549}"/>
              </a:ext>
            </a:extLst>
          </p:cNvPr>
          <p:cNvSpPr/>
          <p:nvPr/>
        </p:nvSpPr>
        <p:spPr>
          <a:xfrm>
            <a:off x="8494205" y="3768753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3A1AA7D-AEF4-4B9B-B90A-ED4D9709D696}"/>
              </a:ext>
            </a:extLst>
          </p:cNvPr>
          <p:cNvSpPr/>
          <p:nvPr/>
        </p:nvSpPr>
        <p:spPr>
          <a:xfrm>
            <a:off x="3522614" y="416723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813D2B5-62D3-4613-96A5-E2AAF8354D28}"/>
              </a:ext>
            </a:extLst>
          </p:cNvPr>
          <p:cNvSpPr/>
          <p:nvPr/>
        </p:nvSpPr>
        <p:spPr>
          <a:xfrm>
            <a:off x="6170023" y="4176668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E68F78F-958E-4DAC-B83B-CC81784968C2}"/>
              </a:ext>
            </a:extLst>
          </p:cNvPr>
          <p:cNvSpPr/>
          <p:nvPr/>
        </p:nvSpPr>
        <p:spPr>
          <a:xfrm>
            <a:off x="8435923" y="4158707"/>
            <a:ext cx="1833156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445AF00-8685-4F3F-A48B-4ABC9D922D02}"/>
              </a:ext>
            </a:extLst>
          </p:cNvPr>
          <p:cNvSpPr/>
          <p:nvPr/>
        </p:nvSpPr>
        <p:spPr>
          <a:xfrm>
            <a:off x="3522613" y="455421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F757E2A-8D2F-4A47-BD64-C971777A8ADF}"/>
              </a:ext>
            </a:extLst>
          </p:cNvPr>
          <p:cNvSpPr/>
          <p:nvPr/>
        </p:nvSpPr>
        <p:spPr>
          <a:xfrm>
            <a:off x="6265814" y="4578499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BBCEC28-5124-4616-9BA7-FB9564392436}"/>
              </a:ext>
            </a:extLst>
          </p:cNvPr>
          <p:cNvSpPr/>
          <p:nvPr/>
        </p:nvSpPr>
        <p:spPr>
          <a:xfrm>
            <a:off x="8481144" y="4559045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035101F-18E7-494F-BFA0-D661562DFABF}"/>
              </a:ext>
            </a:extLst>
          </p:cNvPr>
          <p:cNvSpPr/>
          <p:nvPr/>
        </p:nvSpPr>
        <p:spPr>
          <a:xfrm>
            <a:off x="3518254" y="496771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C283AF1-A10C-4AB2-885F-7B0E4C395035}"/>
              </a:ext>
            </a:extLst>
          </p:cNvPr>
          <p:cNvSpPr/>
          <p:nvPr/>
        </p:nvSpPr>
        <p:spPr>
          <a:xfrm>
            <a:off x="6317562" y="496771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016EE68-13F9-4F55-8C0A-872552CF22FA}"/>
              </a:ext>
            </a:extLst>
          </p:cNvPr>
          <p:cNvSpPr/>
          <p:nvPr/>
        </p:nvSpPr>
        <p:spPr>
          <a:xfrm>
            <a:off x="8485498" y="4959383"/>
            <a:ext cx="2017037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5F9CDD3-8EA0-4CBF-A777-0862ECC6A3FD}"/>
              </a:ext>
            </a:extLst>
          </p:cNvPr>
          <p:cNvSpPr/>
          <p:nvPr/>
        </p:nvSpPr>
        <p:spPr>
          <a:xfrm>
            <a:off x="3575874" y="5363075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BC93BC6-C493-4558-9CD4-5162041A0610}"/>
              </a:ext>
            </a:extLst>
          </p:cNvPr>
          <p:cNvSpPr/>
          <p:nvPr/>
        </p:nvSpPr>
        <p:spPr>
          <a:xfrm>
            <a:off x="6096000" y="536705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C87BB57-3E8E-48F1-8A17-15B3D03F9296}"/>
              </a:ext>
            </a:extLst>
          </p:cNvPr>
          <p:cNvSpPr/>
          <p:nvPr/>
        </p:nvSpPr>
        <p:spPr>
          <a:xfrm>
            <a:off x="8435922" y="5377613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9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1DD0273-FE97-4490-A68B-E5FAC8A1913E}"/>
              </a:ext>
            </a:extLst>
          </p:cNvPr>
          <p:cNvGraphicFramePr>
            <a:graphicFrameLocks noGrp="1"/>
          </p:cNvGraphicFramePr>
          <p:nvPr/>
        </p:nvGraphicFramePr>
        <p:xfrm>
          <a:off x="737631" y="1506160"/>
          <a:ext cx="10716737" cy="4864920"/>
        </p:xfrm>
        <a:graphic>
          <a:graphicData uri="http://schemas.openxmlformats.org/drawingml/2006/table">
            <a:tbl>
              <a:tblPr firstRow="1" firstCol="1" bandRow="1"/>
              <a:tblGrid>
                <a:gridCol w="4055432">
                  <a:extLst>
                    <a:ext uri="{9D8B030D-6E8A-4147-A177-3AD203B41FA5}">
                      <a16:colId xmlns:a16="http://schemas.microsoft.com/office/drawing/2014/main" val="737276722"/>
                    </a:ext>
                  </a:extLst>
                </a:gridCol>
                <a:gridCol w="3668232">
                  <a:extLst>
                    <a:ext uri="{9D8B030D-6E8A-4147-A177-3AD203B41FA5}">
                      <a16:colId xmlns:a16="http://schemas.microsoft.com/office/drawing/2014/main" val="2970351237"/>
                    </a:ext>
                  </a:extLst>
                </a:gridCol>
                <a:gridCol w="2993073">
                  <a:extLst>
                    <a:ext uri="{9D8B030D-6E8A-4147-A177-3AD203B41FA5}">
                      <a16:colId xmlns:a16="http://schemas.microsoft.com/office/drawing/2014/main" val="1497878243"/>
                    </a:ext>
                  </a:extLst>
                </a:gridCol>
              </a:tblGrid>
              <a:tr h="62969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Verhältnisformel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Kationen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Anionen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279"/>
                  </a:ext>
                </a:extLst>
              </a:tr>
              <a:tr h="667632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MgCl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de-DE" sz="2400" b="0" i="1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2+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Cl-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60662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Na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81883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PbO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Pb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83507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de-DE" sz="2400" b="0" i="0" u="none" strike="noStrike" baseline="-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Fe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 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081658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</a:t>
                      </a:r>
                      <a:r>
                        <a:rPr lang="de-DE" sz="24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53576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FeCl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Fe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Cl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11895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2D52C67-03BB-45CA-B94D-72F85A95FCF2}"/>
              </a:ext>
            </a:extLst>
          </p:cNvPr>
          <p:cNvSpPr txBox="1"/>
          <p:nvPr/>
        </p:nvSpPr>
        <p:spPr>
          <a:xfrm>
            <a:off x="737631" y="864158"/>
            <a:ext cx="369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 2 (</a:t>
            </a:r>
            <a:r>
              <a:rPr lang="de-DE" b="1" dirty="0" err="1"/>
              <a:t>AB_Verhältnisformeln</a:t>
            </a:r>
            <a:r>
              <a:rPr lang="de-DE" b="1" dirty="0"/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DEFED97-FF7E-4685-868D-370B8599D547}"/>
              </a:ext>
            </a:extLst>
          </p:cNvPr>
          <p:cNvSpPr/>
          <p:nvPr/>
        </p:nvSpPr>
        <p:spPr>
          <a:xfrm>
            <a:off x="6165669" y="2177143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424C72-CD51-4526-9B52-A32E4C771726}"/>
              </a:ext>
            </a:extLst>
          </p:cNvPr>
          <p:cNvSpPr/>
          <p:nvPr/>
        </p:nvSpPr>
        <p:spPr>
          <a:xfrm>
            <a:off x="9592492" y="2177143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7D229BF-AD07-4057-AFC1-63EEBF8721B4}"/>
              </a:ext>
            </a:extLst>
          </p:cNvPr>
          <p:cNvSpPr/>
          <p:nvPr/>
        </p:nvSpPr>
        <p:spPr>
          <a:xfrm>
            <a:off x="6300652" y="2880360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D7805-441B-4686-B019-85BC39B132F8}"/>
              </a:ext>
            </a:extLst>
          </p:cNvPr>
          <p:cNvSpPr/>
          <p:nvPr/>
        </p:nvSpPr>
        <p:spPr>
          <a:xfrm>
            <a:off x="9636034" y="2848126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10FEE3-610B-4607-B721-F3FACE426E2F}"/>
              </a:ext>
            </a:extLst>
          </p:cNvPr>
          <p:cNvSpPr/>
          <p:nvPr/>
        </p:nvSpPr>
        <p:spPr>
          <a:xfrm>
            <a:off x="6243168" y="3583577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A2182E-7AD0-44DE-AF48-DF4D24B2615E}"/>
              </a:ext>
            </a:extLst>
          </p:cNvPr>
          <p:cNvSpPr/>
          <p:nvPr/>
        </p:nvSpPr>
        <p:spPr>
          <a:xfrm>
            <a:off x="9636034" y="3583577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4C6E2D4-3F29-4396-85C3-DEF0AFE25DFE}"/>
              </a:ext>
            </a:extLst>
          </p:cNvPr>
          <p:cNvSpPr/>
          <p:nvPr/>
        </p:nvSpPr>
        <p:spPr>
          <a:xfrm>
            <a:off x="6300651" y="4254560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2ADB83E-C383-48E4-80B6-A4C49EEA9DE3}"/>
              </a:ext>
            </a:extLst>
          </p:cNvPr>
          <p:cNvSpPr/>
          <p:nvPr/>
        </p:nvSpPr>
        <p:spPr>
          <a:xfrm>
            <a:off x="9636034" y="4319028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3123177-9C70-4045-AAB1-3A7114C6473D}"/>
              </a:ext>
            </a:extLst>
          </p:cNvPr>
          <p:cNvSpPr/>
          <p:nvPr/>
        </p:nvSpPr>
        <p:spPr>
          <a:xfrm>
            <a:off x="6165669" y="5038500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832185-83E6-45F9-8F47-96EC9BA7EBA0}"/>
              </a:ext>
            </a:extLst>
          </p:cNvPr>
          <p:cNvSpPr/>
          <p:nvPr/>
        </p:nvSpPr>
        <p:spPr>
          <a:xfrm>
            <a:off x="9487989" y="5052179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A474A7-A7BF-48EF-AE1E-D99B3482EF44}"/>
              </a:ext>
            </a:extLst>
          </p:cNvPr>
          <p:cNvSpPr/>
          <p:nvPr/>
        </p:nvSpPr>
        <p:spPr>
          <a:xfrm>
            <a:off x="6300651" y="5741717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75774A-A83A-4212-9D97-6F78AF7143CA}"/>
              </a:ext>
            </a:extLst>
          </p:cNvPr>
          <p:cNvSpPr/>
          <p:nvPr/>
        </p:nvSpPr>
        <p:spPr>
          <a:xfrm>
            <a:off x="9487989" y="5711629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8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FCD3A19-373B-4055-BCAF-EE7A9589A674}"/>
              </a:ext>
            </a:extLst>
          </p:cNvPr>
          <p:cNvSpPr txBox="1"/>
          <p:nvPr/>
        </p:nvSpPr>
        <p:spPr>
          <a:xfrm>
            <a:off x="2191825" y="4950405"/>
            <a:ext cx="670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D) Namen und Verhältnisformel </a:t>
            </a:r>
            <a:r>
              <a:rPr lang="de-DE" dirty="0">
                <a:hlinkClick r:id="rId2"/>
              </a:rPr>
              <a:t>https://learningapps.org/1930535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0DE3E35-DD27-431F-906E-DB4167506F87}"/>
              </a:ext>
            </a:extLst>
          </p:cNvPr>
          <p:cNvSpPr txBox="1"/>
          <p:nvPr/>
        </p:nvSpPr>
        <p:spPr>
          <a:xfrm>
            <a:off x="2171452" y="352887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B) Ionenladung      </a:t>
            </a:r>
            <a:r>
              <a:rPr lang="de-DE" dirty="0">
                <a:hlinkClick r:id="rId3"/>
              </a:rPr>
              <a:t>https://learningapps.org/1716021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1249C5-0679-4CED-8E5C-7232342A7A79}"/>
              </a:ext>
            </a:extLst>
          </p:cNvPr>
          <p:cNvSpPr txBox="1"/>
          <p:nvPr/>
        </p:nvSpPr>
        <p:spPr>
          <a:xfrm>
            <a:off x="2174408" y="4247285"/>
            <a:ext cx="571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C) Verhältnisformeln    </a:t>
            </a:r>
            <a:r>
              <a:rPr lang="de-DE" dirty="0">
                <a:hlinkClick r:id="rId4"/>
              </a:rPr>
              <a:t>https://learningapps.org/3095338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32E46AD-985B-401A-9523-49E6CCF95E5B}"/>
              </a:ext>
            </a:extLst>
          </p:cNvPr>
          <p:cNvSpPr txBox="1"/>
          <p:nvPr/>
        </p:nvSpPr>
        <p:spPr>
          <a:xfrm>
            <a:off x="2191825" y="5620992"/>
            <a:ext cx="683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E) Namen und Verhältnisformel   </a:t>
            </a:r>
            <a:r>
              <a:rPr lang="de-DE" dirty="0">
                <a:hlinkClick r:id="rId5"/>
              </a:rPr>
              <a:t>https://learningapps.org/10700030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4EC614-9C37-4646-B0C3-2440552334B3}"/>
              </a:ext>
            </a:extLst>
          </p:cNvPr>
          <p:cNvSpPr txBox="1"/>
          <p:nvPr/>
        </p:nvSpPr>
        <p:spPr>
          <a:xfrm>
            <a:off x="2171452" y="2817378"/>
            <a:ext cx="739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A) Atombau und Ionenbildung      </a:t>
            </a:r>
            <a:r>
              <a:rPr lang="de-DE" dirty="0">
                <a:hlinkClick r:id="rId6"/>
              </a:rPr>
              <a:t>https://learningapps.org/12517666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01ACE95-AF64-4E37-85AE-9D1CB2A71336}"/>
              </a:ext>
            </a:extLst>
          </p:cNvPr>
          <p:cNvSpPr txBox="1"/>
          <p:nvPr/>
        </p:nvSpPr>
        <p:spPr>
          <a:xfrm>
            <a:off x="511664" y="426846"/>
            <a:ext cx="10040721" cy="19851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Aufgaben für die PARTNERARBEIT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Wiederholt</a:t>
            </a:r>
            <a:r>
              <a:rPr lang="de-DE" dirty="0"/>
              <a:t> mit eurem Heft und mit dem PSE die Themen „Wie aus Atomen Ionen werden“ und „Verhältnisformeln von Ionenbindungen“.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Kontrolliert und besprecht die Hausaufgaben und die Aufgaben von letzter Woche.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Zur </a:t>
            </a:r>
            <a:r>
              <a:rPr lang="de-DE" b="1" dirty="0"/>
              <a:t>Übung</a:t>
            </a:r>
            <a:r>
              <a:rPr lang="de-DE" dirty="0"/>
              <a:t> habt ihr folgende Spiele zur Auswahl, die ihr allein oder gemeinsam (Bildschirm teilen) lösen könnt.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58CEDE-8D1E-4773-B45F-D2CCFACA1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57" y="3204267"/>
            <a:ext cx="1018539" cy="10185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48B313-57DF-4E6D-A315-84C689727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604" y="2454965"/>
            <a:ext cx="974035" cy="97403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D2DDDD-A2E8-49A3-BBB6-F3C0F0E02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85" y="5319737"/>
            <a:ext cx="963743" cy="9637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F9F552F-8376-446B-8DD5-DE4E94255F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42" y="3941905"/>
            <a:ext cx="963743" cy="96374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660B227-C38B-4469-9AB1-25EA77FC5A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13" y="4671800"/>
            <a:ext cx="1018539" cy="100027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54F5FA2-C593-40C4-9585-F5035CDBFCFE}"/>
              </a:ext>
            </a:extLst>
          </p:cNvPr>
          <p:cNvSpPr txBox="1"/>
          <p:nvPr/>
        </p:nvSpPr>
        <p:spPr>
          <a:xfrm rot="906999">
            <a:off x="9989012" y="1333368"/>
            <a:ext cx="197019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Zeit: 25 Minuten</a:t>
            </a:r>
          </a:p>
        </p:txBody>
      </p:sp>
    </p:spTree>
    <p:extLst>
      <p:ext uri="{BB962C8B-B14F-4D97-AF65-F5344CB8AC3E}">
        <p14:creationId xmlns:p14="http://schemas.microsoft.com/office/powerpoint/2010/main" val="29525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CAACB39-180B-436F-931B-98FC22ED363B}"/>
              </a:ext>
            </a:extLst>
          </p:cNvPr>
          <p:cNvSpPr txBox="1"/>
          <p:nvPr/>
        </p:nvSpPr>
        <p:spPr>
          <a:xfrm>
            <a:off x="701749" y="425302"/>
            <a:ext cx="67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Besprechung der Hausaufgabe: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136FE1-BF17-4A68-98DB-5566515BFFE6}"/>
              </a:ext>
            </a:extLst>
          </p:cNvPr>
          <p:cNvSpPr txBox="1"/>
          <p:nvPr/>
        </p:nvSpPr>
        <p:spPr>
          <a:xfrm>
            <a:off x="818707" y="967563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D30755-A20E-4697-B91C-7C096DDD49EF}"/>
              </a:ext>
            </a:extLst>
          </p:cNvPr>
          <p:cNvSpPr txBox="1"/>
          <p:nvPr/>
        </p:nvSpPr>
        <p:spPr>
          <a:xfrm>
            <a:off x="1559664" y="1001900"/>
            <a:ext cx="768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Al</a:t>
            </a:r>
            <a:r>
              <a:rPr lang="de-DE" sz="2400" baseline="30000" dirty="0"/>
              <a:t>3+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131F04-737F-4897-8F4A-76CD598D5053}"/>
              </a:ext>
            </a:extLst>
          </p:cNvPr>
          <p:cNvSpPr txBox="1"/>
          <p:nvPr/>
        </p:nvSpPr>
        <p:spPr>
          <a:xfrm>
            <a:off x="3452259" y="1001900"/>
            <a:ext cx="587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Br</a:t>
            </a:r>
            <a:r>
              <a:rPr lang="de-DE" sz="2800" b="1" baseline="30000" dirty="0"/>
              <a:t>-</a:t>
            </a:r>
            <a:endParaRPr lang="de-DE" sz="2400" b="1" baseline="300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ED8984-CB66-414F-93E4-0E943A300550}"/>
              </a:ext>
            </a:extLst>
          </p:cNvPr>
          <p:cNvCxnSpPr>
            <a:stCxn id="5" idx="2"/>
          </p:cNvCxnSpPr>
          <p:nvPr/>
        </p:nvCxnSpPr>
        <p:spPr>
          <a:xfrm>
            <a:off x="1943765" y="1463565"/>
            <a:ext cx="288409" cy="31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382B659-8212-450F-AA1D-A6E55F6ADC0F}"/>
              </a:ext>
            </a:extLst>
          </p:cNvPr>
          <p:cNvCxnSpPr>
            <a:cxnSpLocks/>
          </p:cNvCxnSpPr>
          <p:nvPr/>
        </p:nvCxnSpPr>
        <p:spPr>
          <a:xfrm flipH="1">
            <a:off x="3221002" y="1509732"/>
            <a:ext cx="336918" cy="27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10667381-03F5-4481-97DC-92E4866D2645}"/>
              </a:ext>
            </a:extLst>
          </p:cNvPr>
          <p:cNvSpPr txBox="1"/>
          <p:nvPr/>
        </p:nvSpPr>
        <p:spPr>
          <a:xfrm>
            <a:off x="2391662" y="1881042"/>
            <a:ext cx="85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AlBr</a:t>
            </a:r>
            <a:r>
              <a:rPr lang="de-DE" sz="24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2C3BA3-90FB-45CD-8C12-159371CC1928}"/>
              </a:ext>
            </a:extLst>
          </p:cNvPr>
          <p:cNvSpPr txBox="1"/>
          <p:nvPr/>
        </p:nvSpPr>
        <p:spPr>
          <a:xfrm>
            <a:off x="3557920" y="1509732"/>
            <a:ext cx="52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r>
              <a:rPr lang="de-DE" dirty="0"/>
              <a:t>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73A5627-35ED-421C-B2DC-557B919778B0}"/>
              </a:ext>
            </a:extLst>
          </p:cNvPr>
          <p:cNvSpPr txBox="1"/>
          <p:nvPr/>
        </p:nvSpPr>
        <p:spPr>
          <a:xfrm>
            <a:off x="818707" y="2736112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</a:t>
            </a:r>
            <a:r>
              <a:rPr lang="de-DE" dirty="0"/>
              <a:t>   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36E2EE18-DAE7-43AE-871A-36167269A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42449"/>
              </p:ext>
            </p:extLst>
          </p:nvPr>
        </p:nvGraphicFramePr>
        <p:xfrm>
          <a:off x="1265274" y="2828445"/>
          <a:ext cx="4784652" cy="2933322"/>
        </p:xfrm>
        <a:graphic>
          <a:graphicData uri="http://schemas.openxmlformats.org/drawingml/2006/table">
            <a:tbl>
              <a:tblPr firstRow="1" firstCol="1" bandRow="1"/>
              <a:tblGrid>
                <a:gridCol w="1711842">
                  <a:extLst>
                    <a:ext uri="{9D8B030D-6E8A-4147-A177-3AD203B41FA5}">
                      <a16:colId xmlns:a16="http://schemas.microsoft.com/office/drawing/2014/main" val="737276722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970351237"/>
                    </a:ext>
                  </a:extLst>
                </a:gridCol>
                <a:gridCol w="1509824">
                  <a:extLst>
                    <a:ext uri="{9D8B030D-6E8A-4147-A177-3AD203B41FA5}">
                      <a16:colId xmlns:a16="http://schemas.microsoft.com/office/drawing/2014/main" val="1497878243"/>
                    </a:ext>
                  </a:extLst>
                </a:gridCol>
              </a:tblGrid>
              <a:tr h="404037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Verhältnis-formel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Kationen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Anionen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279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FeO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de-DE" sz="1800" b="0" i="1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2+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1800" b="0" i="1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28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60662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de-DE" sz="1800" b="0" i="0" u="none" strike="noStrike" baseline="-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18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Fe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3+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 O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17010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marL="457200" indent="-228600" algn="l" defTabSz="914400" rtl="0" eaLnBrk="1" fontAlgn="t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CuO</a:t>
                      </a:r>
                      <a:endParaRPr lang="de-DE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defTabSz="914400" rtl="0" eaLnBrk="1" fontAlgn="t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2+</a:t>
                      </a:r>
                      <a:endParaRPr lang="de-DE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defTabSz="914400" rtl="0" eaLnBrk="1" fontAlgn="t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134431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18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</a:t>
                      </a:r>
                      <a:r>
                        <a:rPr lang="de-DE" sz="18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43936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ZnO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286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Zn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2+</a:t>
                      </a:r>
                      <a:endParaRPr lang="de-DE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81883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</a:t>
                      </a:r>
                      <a:r>
                        <a:rPr lang="de-DE" sz="18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Ti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4+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O</a:t>
                      </a:r>
                      <a:r>
                        <a:rPr lang="de-DE" sz="18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32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83507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55A13BF-7259-48AD-837B-EC5D53ABB1F4}"/>
              </a:ext>
            </a:extLst>
          </p:cNvPr>
          <p:cNvSpPr txBox="1"/>
          <p:nvPr/>
        </p:nvSpPr>
        <p:spPr>
          <a:xfrm>
            <a:off x="6762308" y="967563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</a:t>
            </a:r>
            <a:r>
              <a:rPr lang="de-DE" dirty="0"/>
              <a:t>   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26F9C2-731A-4DFE-9A2A-CB790EF04697}"/>
              </a:ext>
            </a:extLst>
          </p:cNvPr>
          <p:cNvCxnSpPr/>
          <p:nvPr/>
        </p:nvCxnSpPr>
        <p:spPr>
          <a:xfrm>
            <a:off x="6507126" y="425302"/>
            <a:ext cx="0" cy="58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C7837BE-0FA6-48C1-97BB-8417DCB5D8DA}"/>
              </a:ext>
            </a:extLst>
          </p:cNvPr>
          <p:cNvSpPr txBox="1"/>
          <p:nvPr/>
        </p:nvSpPr>
        <p:spPr>
          <a:xfrm>
            <a:off x="7156377" y="967563"/>
            <a:ext cx="426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Kationen</a:t>
            </a:r>
            <a:r>
              <a:rPr lang="de-DE" dirty="0"/>
              <a:t>: Die Metalle geben ihre Außenelektronen ab. Dadurch fehlt eine ganze Schale und die Kationen sind daher </a:t>
            </a:r>
            <a:r>
              <a:rPr lang="de-DE" b="1" dirty="0"/>
              <a:t>kleiner</a:t>
            </a:r>
            <a:r>
              <a:rPr lang="de-DE" dirty="0"/>
              <a:t> als die zugehörigen Metallatome.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CB3B025-7C05-4A17-ADD8-9F6F0EE72CAF}"/>
              </a:ext>
            </a:extLst>
          </p:cNvPr>
          <p:cNvSpPr txBox="1"/>
          <p:nvPr/>
        </p:nvSpPr>
        <p:spPr>
          <a:xfrm>
            <a:off x="7156377" y="2182114"/>
            <a:ext cx="4164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Anionen</a:t>
            </a:r>
            <a:r>
              <a:rPr lang="de-DE" dirty="0"/>
              <a:t>: Nichtmetallatome nehmen Elektronen auf und haben daher mehr Elektronen als die zugehörigen Atome. Da sich die Elektronen gegenseitig abstoßen, sind die Anionen </a:t>
            </a:r>
            <a:r>
              <a:rPr lang="de-DE" b="1" dirty="0"/>
              <a:t>größer</a:t>
            </a:r>
            <a:r>
              <a:rPr lang="de-DE" dirty="0"/>
              <a:t>.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1459457-3E7F-4A81-9AB8-6F1652E8D08D}"/>
              </a:ext>
            </a:extLst>
          </p:cNvPr>
          <p:cNvSpPr/>
          <p:nvPr/>
        </p:nvSpPr>
        <p:spPr>
          <a:xfrm>
            <a:off x="3377166" y="3382408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7A46FB7-7648-4F66-922C-3CE644A92649}"/>
              </a:ext>
            </a:extLst>
          </p:cNvPr>
          <p:cNvSpPr/>
          <p:nvPr/>
        </p:nvSpPr>
        <p:spPr>
          <a:xfrm>
            <a:off x="3381487" y="3788401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2FCC56C-9D20-4579-B46C-160C7B18A8E9}"/>
              </a:ext>
            </a:extLst>
          </p:cNvPr>
          <p:cNvSpPr/>
          <p:nvPr/>
        </p:nvSpPr>
        <p:spPr>
          <a:xfrm>
            <a:off x="3389461" y="4181806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5C73DD-986B-4A6A-808C-0484E280022E}"/>
              </a:ext>
            </a:extLst>
          </p:cNvPr>
          <p:cNvSpPr/>
          <p:nvPr/>
        </p:nvSpPr>
        <p:spPr>
          <a:xfrm>
            <a:off x="3377165" y="4605827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87BCE09-CB33-4136-847E-0167CF42283E}"/>
              </a:ext>
            </a:extLst>
          </p:cNvPr>
          <p:cNvSpPr/>
          <p:nvPr/>
        </p:nvSpPr>
        <p:spPr>
          <a:xfrm>
            <a:off x="3413385" y="4993647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D77A5A9-9EDA-4B52-866D-CAF13D7FA6D8}"/>
              </a:ext>
            </a:extLst>
          </p:cNvPr>
          <p:cNvSpPr/>
          <p:nvPr/>
        </p:nvSpPr>
        <p:spPr>
          <a:xfrm>
            <a:off x="3396108" y="5408651"/>
            <a:ext cx="2405617" cy="31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42D59FF-B5E6-4077-AFE1-207E452283EA}"/>
              </a:ext>
            </a:extLst>
          </p:cNvPr>
          <p:cNvSpPr txBox="1"/>
          <p:nvPr/>
        </p:nvSpPr>
        <p:spPr>
          <a:xfrm>
            <a:off x="1346480" y="894303"/>
            <a:ext cx="9023420" cy="329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Merke</a:t>
            </a:r>
            <a:r>
              <a:rPr lang="de-DE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 Verhältnisformeln von Salzen ergeben sich aus den Ladungszahlen der Ionen. Diese können für die Elemente der </a:t>
            </a:r>
            <a:r>
              <a:rPr lang="de-DE" sz="2000" i="1" dirty="0"/>
              <a:t>Hauptgruppen</a:t>
            </a:r>
            <a:r>
              <a:rPr lang="de-DE" sz="2000" dirty="0"/>
              <a:t> aus dem Periodensystem abgeleitet werden.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Metalle der </a:t>
            </a:r>
            <a:r>
              <a:rPr lang="de-DE" sz="2000" i="1" dirty="0"/>
              <a:t>Nebengruppen</a:t>
            </a:r>
            <a:r>
              <a:rPr lang="de-DE" sz="2000" dirty="0"/>
              <a:t> können mehrere Ionensorten ausbilden (z.B. Fe</a:t>
            </a:r>
            <a:r>
              <a:rPr lang="de-DE" sz="2000" baseline="30000" dirty="0"/>
              <a:t>2+</a:t>
            </a:r>
            <a:r>
              <a:rPr lang="de-DE" sz="2000" dirty="0"/>
              <a:t>, Fe</a:t>
            </a:r>
            <a:r>
              <a:rPr lang="de-DE" sz="2000" baseline="30000" dirty="0"/>
              <a:t>3+</a:t>
            </a:r>
            <a:r>
              <a:rPr lang="de-DE" sz="2000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Es gibt auch Anionen, die </a:t>
            </a:r>
            <a:r>
              <a:rPr lang="de-DE" sz="2000" i="1" dirty="0"/>
              <a:t>aus mehreren Nichtmetallen zusammengesetzt </a:t>
            </a:r>
            <a:r>
              <a:rPr lang="de-DE" sz="2000" dirty="0"/>
              <a:t>sind, z.B. </a:t>
            </a:r>
          </a:p>
          <a:p>
            <a:pPr marL="361950"/>
            <a:r>
              <a:rPr lang="de-DE" sz="2000" dirty="0"/>
              <a:t>Hydroxidionen (OH</a:t>
            </a:r>
            <a:r>
              <a:rPr lang="de-DE" sz="2000" baseline="30000" dirty="0"/>
              <a:t>-</a:t>
            </a:r>
            <a:r>
              <a:rPr lang="de-DE" sz="2000" dirty="0"/>
              <a:t>)</a:t>
            </a:r>
          </a:p>
          <a:p>
            <a:pPr marL="361950"/>
            <a:r>
              <a:rPr lang="de-DE" sz="2000" dirty="0"/>
              <a:t>Sulfat-Ionen (SO</a:t>
            </a:r>
            <a:r>
              <a:rPr lang="de-DE" sz="2000" baseline="-25000" dirty="0"/>
              <a:t>4</a:t>
            </a:r>
            <a:r>
              <a:rPr lang="de-DE" sz="2000" baseline="30000" dirty="0"/>
              <a:t>2-</a:t>
            </a:r>
            <a:r>
              <a:rPr lang="de-DE" sz="2000" dirty="0"/>
              <a:t>)</a:t>
            </a:r>
          </a:p>
          <a:p>
            <a:pPr marL="361950"/>
            <a:r>
              <a:rPr lang="de-DE" sz="2000" dirty="0"/>
              <a:t>Carbonat-Ionen (CO</a:t>
            </a:r>
            <a:r>
              <a:rPr lang="de-DE" sz="2000" baseline="-25000" dirty="0"/>
              <a:t>3</a:t>
            </a:r>
            <a:r>
              <a:rPr lang="de-DE" sz="2000" baseline="30000" dirty="0"/>
              <a:t>2-</a:t>
            </a:r>
            <a:r>
              <a:rPr lang="de-DE" sz="2000" dirty="0"/>
              <a:t>)</a:t>
            </a:r>
          </a:p>
          <a:p>
            <a:pPr marL="361950"/>
            <a:r>
              <a:rPr lang="de-DE" sz="2000" dirty="0"/>
              <a:t>Nitrat-Ionen (NO</a:t>
            </a:r>
            <a:r>
              <a:rPr lang="de-DE" sz="2000" baseline="-25000" dirty="0"/>
              <a:t>3</a:t>
            </a:r>
            <a:r>
              <a:rPr lang="de-DE" sz="2000" baseline="30000" dirty="0"/>
              <a:t>-</a:t>
            </a:r>
            <a:r>
              <a:rPr lang="de-DE" sz="2000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9DBD55-D565-4F80-8AFA-09C7447305AD}"/>
              </a:ext>
            </a:extLst>
          </p:cNvPr>
          <p:cNvSpPr txBox="1"/>
          <p:nvPr/>
        </p:nvSpPr>
        <p:spPr>
          <a:xfrm rot="1219822">
            <a:off x="10384964" y="612742"/>
            <a:ext cx="15762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241513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5457509-A007-4A26-AFFA-09AE3D265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31595"/>
              </p:ext>
            </p:extLst>
          </p:nvPr>
        </p:nvGraphicFramePr>
        <p:xfrm>
          <a:off x="2180409" y="142467"/>
          <a:ext cx="9878241" cy="657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25">
                  <a:extLst>
                    <a:ext uri="{9D8B030D-6E8A-4147-A177-3AD203B41FA5}">
                      <a16:colId xmlns:a16="http://schemas.microsoft.com/office/drawing/2014/main" val="4044691455"/>
                    </a:ext>
                  </a:extLst>
                </a:gridCol>
                <a:gridCol w="1538805">
                  <a:extLst>
                    <a:ext uri="{9D8B030D-6E8A-4147-A177-3AD203B41FA5}">
                      <a16:colId xmlns:a16="http://schemas.microsoft.com/office/drawing/2014/main" val="3912770518"/>
                    </a:ext>
                  </a:extLst>
                </a:gridCol>
                <a:gridCol w="1588661">
                  <a:extLst>
                    <a:ext uri="{9D8B030D-6E8A-4147-A177-3AD203B41FA5}">
                      <a16:colId xmlns:a16="http://schemas.microsoft.com/office/drawing/2014/main" val="316819814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161333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25166846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55525521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64758595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846849"/>
                  </a:ext>
                </a:extLst>
              </a:tr>
              <a:tr h="1223282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FeS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Richtig oder falsch?</a:t>
                      </a:r>
                    </a:p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bildet 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600" b="0" baseline="30000" dirty="0">
                          <a:solidFill>
                            <a:schemeClr val="tx1"/>
                          </a:solidFill>
                        </a:rPr>
                        <a:t>3+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-Ionen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Bilde eine Ionenverbindung aus einem 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Alkalimetall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und einem 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Halogen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K</a:t>
                      </a:r>
                      <a:r>
                        <a:rPr lang="de-DE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de-DE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58737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Pb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Mg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Cu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116506"/>
                  </a:ext>
                </a:extLst>
              </a:tr>
              <a:tr h="122872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Metallionen sind immer negativ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Br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Halogen-Ionen sind -1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29589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Alkalimetall-Ionen sind -1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14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ist eine Ionenverbindung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de-DE" sz="14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ist eine Ionenverbindung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sz="1800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sz="1800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Cu</a:t>
                      </a:r>
                      <a:r>
                        <a:rPr lang="de-DE" sz="1800" b="1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1800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9442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CaMg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ist eine Ionenverbindung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SnO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Erdalkalimetall-Ionen sind +2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351285"/>
                  </a:ext>
                </a:extLst>
              </a:tr>
            </a:tbl>
          </a:graphicData>
        </a:graphic>
      </p:graphicFrame>
      <p:pic>
        <p:nvPicPr>
          <p:cNvPr id="7" name="Grafik 6" descr="Feuerwerk mit einfarbiger Füllung">
            <a:extLst>
              <a:ext uri="{FF2B5EF4-FFF2-40B4-BE49-F238E27FC236}">
                <a16:creationId xmlns:a16="http://schemas.microsoft.com/office/drawing/2014/main" id="{4596C157-295B-4810-A05D-ECC3A89D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399" y="742950"/>
            <a:ext cx="752475" cy="752475"/>
          </a:xfrm>
          <a:prstGeom prst="rect">
            <a:avLst/>
          </a:prstGeom>
        </p:spPr>
      </p:pic>
      <p:pic>
        <p:nvPicPr>
          <p:cNvPr id="8" name="Grafik 7" descr="Feuerwerk mit einfarbiger Füllung">
            <a:extLst>
              <a:ext uri="{FF2B5EF4-FFF2-40B4-BE49-F238E27FC236}">
                <a16:creationId xmlns:a16="http://schemas.microsoft.com/office/drawing/2014/main" id="{75C99188-DFF5-4FA2-92CA-A974FA70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9824" y="3162300"/>
            <a:ext cx="752475" cy="752475"/>
          </a:xfrm>
          <a:prstGeom prst="rect">
            <a:avLst/>
          </a:prstGeom>
        </p:spPr>
      </p:pic>
      <p:pic>
        <p:nvPicPr>
          <p:cNvPr id="9" name="Grafik 8" descr="Feuerwerk mit einfarbiger Füllung">
            <a:extLst>
              <a:ext uri="{FF2B5EF4-FFF2-40B4-BE49-F238E27FC236}">
                <a16:creationId xmlns:a16="http://schemas.microsoft.com/office/drawing/2014/main" id="{13E7D715-98CD-43EA-B215-8FA49E491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3695" y="5688883"/>
            <a:ext cx="752475" cy="752475"/>
          </a:xfrm>
          <a:prstGeom prst="rect">
            <a:avLst/>
          </a:prstGeom>
        </p:spPr>
      </p:pic>
      <p:pic>
        <p:nvPicPr>
          <p:cNvPr id="10" name="Grafik 9" descr="Feuerwerk mit einfarbiger Füllung">
            <a:extLst>
              <a:ext uri="{FF2B5EF4-FFF2-40B4-BE49-F238E27FC236}">
                <a16:creationId xmlns:a16="http://schemas.microsoft.com/office/drawing/2014/main" id="{43DA237A-2CAA-4B7E-A484-E3BB0769E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44224" y="4410075"/>
            <a:ext cx="752475" cy="752475"/>
          </a:xfrm>
          <a:prstGeom prst="rect">
            <a:avLst/>
          </a:prstGeom>
        </p:spPr>
      </p:pic>
      <p:pic>
        <p:nvPicPr>
          <p:cNvPr id="11" name="Grafik 10" descr="Feuerwerk mit einfarbiger Füllung">
            <a:extLst>
              <a:ext uri="{FF2B5EF4-FFF2-40B4-BE49-F238E27FC236}">
                <a16:creationId xmlns:a16="http://schemas.microsoft.com/office/drawing/2014/main" id="{5DDDD450-FF59-4875-BC8D-62766F0981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7999" y="1933575"/>
            <a:ext cx="752475" cy="752475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2344A4F-B6F9-4CAE-BD29-9D3016FBF828}"/>
              </a:ext>
            </a:extLst>
          </p:cNvPr>
          <p:cNvSpPr/>
          <p:nvPr/>
        </p:nvSpPr>
        <p:spPr>
          <a:xfrm>
            <a:off x="2731293" y="1906997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Feuerwerk mit einfarbiger Füllung">
            <a:extLst>
              <a:ext uri="{FF2B5EF4-FFF2-40B4-BE49-F238E27FC236}">
                <a16:creationId xmlns:a16="http://schemas.microsoft.com/office/drawing/2014/main" id="{11FC7B05-E9A5-435D-9368-1EE2C4D66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49" y="5610224"/>
            <a:ext cx="752475" cy="752475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AAF9DDE-DBD3-4A54-83E9-B411F69F6298}"/>
              </a:ext>
            </a:extLst>
          </p:cNvPr>
          <p:cNvSpPr/>
          <p:nvPr/>
        </p:nvSpPr>
        <p:spPr>
          <a:xfrm>
            <a:off x="5891211" y="1906997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C9DC6D5-6C57-4692-8CAB-372048317ABB}"/>
              </a:ext>
            </a:extLst>
          </p:cNvPr>
          <p:cNvSpPr/>
          <p:nvPr/>
        </p:nvSpPr>
        <p:spPr>
          <a:xfrm>
            <a:off x="4267966" y="4354000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5DE54B3-4B2C-433D-8862-F73151FA7E81}"/>
              </a:ext>
            </a:extLst>
          </p:cNvPr>
          <p:cNvSpPr/>
          <p:nvPr/>
        </p:nvSpPr>
        <p:spPr>
          <a:xfrm>
            <a:off x="9007114" y="713454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592523C-B25A-421F-BD2B-3C384CA6090E}"/>
              </a:ext>
            </a:extLst>
          </p:cNvPr>
          <p:cNvSpPr/>
          <p:nvPr/>
        </p:nvSpPr>
        <p:spPr>
          <a:xfrm>
            <a:off x="2731293" y="713453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C1F42A-B224-4FAA-AA1C-45CD103F055A}"/>
              </a:ext>
            </a:extLst>
          </p:cNvPr>
          <p:cNvSpPr/>
          <p:nvPr/>
        </p:nvSpPr>
        <p:spPr>
          <a:xfrm>
            <a:off x="4338636" y="713452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B9EC5B8-1984-4D78-AA51-17315B2DB6A6}"/>
              </a:ext>
            </a:extLst>
          </p:cNvPr>
          <p:cNvSpPr/>
          <p:nvPr/>
        </p:nvSpPr>
        <p:spPr>
          <a:xfrm>
            <a:off x="5876846" y="712377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34A07BF-F78E-4D8D-8404-E579520D047A}"/>
              </a:ext>
            </a:extLst>
          </p:cNvPr>
          <p:cNvSpPr/>
          <p:nvPr/>
        </p:nvSpPr>
        <p:spPr>
          <a:xfrm>
            <a:off x="7417049" y="709380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F503B4B-2413-4EB5-BE12-C6CF5F4BF6E7}"/>
              </a:ext>
            </a:extLst>
          </p:cNvPr>
          <p:cNvSpPr/>
          <p:nvPr/>
        </p:nvSpPr>
        <p:spPr>
          <a:xfrm>
            <a:off x="10545324" y="709379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676B6E2-AF93-40E9-9AF6-34F4C8C21E15}"/>
              </a:ext>
            </a:extLst>
          </p:cNvPr>
          <p:cNvSpPr/>
          <p:nvPr/>
        </p:nvSpPr>
        <p:spPr>
          <a:xfrm>
            <a:off x="4272651" y="1906996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0EAE6B18-ED0C-46B4-8FD9-D644284BFE0C}"/>
              </a:ext>
            </a:extLst>
          </p:cNvPr>
          <p:cNvSpPr/>
          <p:nvPr/>
        </p:nvSpPr>
        <p:spPr>
          <a:xfrm>
            <a:off x="7432569" y="1906996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EBBF7F6-4EE7-4B73-8948-817765ABAA3E}"/>
              </a:ext>
            </a:extLst>
          </p:cNvPr>
          <p:cNvSpPr/>
          <p:nvPr/>
        </p:nvSpPr>
        <p:spPr>
          <a:xfrm>
            <a:off x="8973927" y="1906996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3535486-ECB9-444D-A55B-96144A80B599}"/>
              </a:ext>
            </a:extLst>
          </p:cNvPr>
          <p:cNvSpPr/>
          <p:nvPr/>
        </p:nvSpPr>
        <p:spPr>
          <a:xfrm>
            <a:off x="10576889" y="1913911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DDC4485-EFC6-455D-B468-FBBAE181AA3F}"/>
              </a:ext>
            </a:extLst>
          </p:cNvPr>
          <p:cNvSpPr/>
          <p:nvPr/>
        </p:nvSpPr>
        <p:spPr>
          <a:xfrm>
            <a:off x="2731293" y="3112217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449DEE9-5D85-4FCE-B7A3-914579CB3310}"/>
              </a:ext>
            </a:extLst>
          </p:cNvPr>
          <p:cNvSpPr/>
          <p:nvPr/>
        </p:nvSpPr>
        <p:spPr>
          <a:xfrm>
            <a:off x="4267966" y="3120227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98B25389-ADE0-4BCF-A760-89C79B1F1177}"/>
              </a:ext>
            </a:extLst>
          </p:cNvPr>
          <p:cNvSpPr/>
          <p:nvPr/>
        </p:nvSpPr>
        <p:spPr>
          <a:xfrm>
            <a:off x="2719386" y="4355064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7AF2A52-65C7-4316-A3F4-09F19DA3D4BA}"/>
              </a:ext>
            </a:extLst>
          </p:cNvPr>
          <p:cNvSpPr/>
          <p:nvPr/>
        </p:nvSpPr>
        <p:spPr>
          <a:xfrm>
            <a:off x="2731293" y="5560284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82356F6-54C4-48CB-B430-1285DB86B67B}"/>
              </a:ext>
            </a:extLst>
          </p:cNvPr>
          <p:cNvSpPr/>
          <p:nvPr/>
        </p:nvSpPr>
        <p:spPr>
          <a:xfrm>
            <a:off x="4267966" y="5577810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A9833B6-057B-4BF1-8C18-62CF588D0698}"/>
              </a:ext>
            </a:extLst>
          </p:cNvPr>
          <p:cNvSpPr/>
          <p:nvPr/>
        </p:nvSpPr>
        <p:spPr>
          <a:xfrm>
            <a:off x="5865941" y="3120227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9DB4CA6-D547-4C4F-8385-4457BE70136E}"/>
              </a:ext>
            </a:extLst>
          </p:cNvPr>
          <p:cNvSpPr/>
          <p:nvPr/>
        </p:nvSpPr>
        <p:spPr>
          <a:xfrm>
            <a:off x="5865941" y="4354000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57412C7-5282-47BB-830B-8FB50CB400F6}"/>
              </a:ext>
            </a:extLst>
          </p:cNvPr>
          <p:cNvSpPr/>
          <p:nvPr/>
        </p:nvSpPr>
        <p:spPr>
          <a:xfrm>
            <a:off x="7417049" y="4353999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3BB465A-278F-42FA-8D15-26DA277C7887}"/>
              </a:ext>
            </a:extLst>
          </p:cNvPr>
          <p:cNvSpPr/>
          <p:nvPr/>
        </p:nvSpPr>
        <p:spPr>
          <a:xfrm>
            <a:off x="7394971" y="3112216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5A96B006-ABC7-4B50-8B03-639574EBFD82}"/>
              </a:ext>
            </a:extLst>
          </p:cNvPr>
          <p:cNvSpPr/>
          <p:nvPr/>
        </p:nvSpPr>
        <p:spPr>
          <a:xfrm>
            <a:off x="8992946" y="3125835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A808FFB4-4F91-472E-A3DA-9B37D01716BB}"/>
              </a:ext>
            </a:extLst>
          </p:cNvPr>
          <p:cNvSpPr/>
          <p:nvPr/>
        </p:nvSpPr>
        <p:spPr>
          <a:xfrm>
            <a:off x="10557766" y="3108188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32423C2-D2A3-42EA-BFC2-3943E6C8A787}"/>
              </a:ext>
            </a:extLst>
          </p:cNvPr>
          <p:cNvSpPr/>
          <p:nvPr/>
        </p:nvSpPr>
        <p:spPr>
          <a:xfrm>
            <a:off x="5876846" y="5571948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44562D88-E167-47A9-BDB1-B3445EAEA443}"/>
              </a:ext>
            </a:extLst>
          </p:cNvPr>
          <p:cNvSpPr/>
          <p:nvPr/>
        </p:nvSpPr>
        <p:spPr>
          <a:xfrm>
            <a:off x="7402112" y="5571947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2CB9BDE6-3DC3-4423-8507-9114DBF40A5D}"/>
              </a:ext>
            </a:extLst>
          </p:cNvPr>
          <p:cNvSpPr/>
          <p:nvPr/>
        </p:nvSpPr>
        <p:spPr>
          <a:xfrm>
            <a:off x="8992946" y="4353999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8F1AF937-654E-44CB-BFB9-E4D165044F9F}"/>
              </a:ext>
            </a:extLst>
          </p:cNvPr>
          <p:cNvSpPr/>
          <p:nvPr/>
        </p:nvSpPr>
        <p:spPr>
          <a:xfrm>
            <a:off x="10545324" y="4350805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094DB32C-4E09-41AD-9055-E3F4EEB39F6F}"/>
              </a:ext>
            </a:extLst>
          </p:cNvPr>
          <p:cNvSpPr/>
          <p:nvPr/>
        </p:nvSpPr>
        <p:spPr>
          <a:xfrm>
            <a:off x="8973927" y="5582058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267DB176-B295-431D-B8E1-F9C435969835}"/>
              </a:ext>
            </a:extLst>
          </p:cNvPr>
          <p:cNvSpPr/>
          <p:nvPr/>
        </p:nvSpPr>
        <p:spPr>
          <a:xfrm>
            <a:off x="10545324" y="5560283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0667BD8-940E-4B85-B570-0278CED4C4F3}"/>
              </a:ext>
            </a:extLst>
          </p:cNvPr>
          <p:cNvSpPr txBox="1"/>
          <p:nvPr/>
        </p:nvSpPr>
        <p:spPr>
          <a:xfrm>
            <a:off x="45149" y="522861"/>
            <a:ext cx="20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Lege das PSE bereit!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98AFF04-A0EB-4FC6-A822-A105F1FC19E6}"/>
              </a:ext>
            </a:extLst>
          </p:cNvPr>
          <p:cNvSpPr txBox="1"/>
          <p:nvPr/>
        </p:nvSpPr>
        <p:spPr>
          <a:xfrm>
            <a:off x="137651" y="1495425"/>
            <a:ext cx="20037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Suche dir eine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Kombiation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aus.</a:t>
            </a:r>
          </a:p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Beantworte die Frage.</a:t>
            </a:r>
          </a:p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Rufe den/die nächste(n) auf! </a:t>
            </a:r>
          </a:p>
        </p:txBody>
      </p:sp>
    </p:spTree>
    <p:extLst>
      <p:ext uri="{BB962C8B-B14F-4D97-AF65-F5344CB8AC3E}">
        <p14:creationId xmlns:p14="http://schemas.microsoft.com/office/powerpoint/2010/main" val="30658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92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Breitbild</PresentationFormat>
  <Paragraphs>185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Bahnschrift SemiLight</vt:lpstr>
      <vt:lpstr>Calibri</vt:lpstr>
      <vt:lpstr>Calibri Light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21</cp:revision>
  <dcterms:created xsi:type="dcterms:W3CDTF">2021-02-01T15:20:02Z</dcterms:created>
  <dcterms:modified xsi:type="dcterms:W3CDTF">2021-02-22T16:06:26Z</dcterms:modified>
</cp:coreProperties>
</file>