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D4783-86C1-467C-B779-E45569A2E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811E08-97C9-4BF3-B535-18D09232B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EB9F6A-1C25-4648-AEB0-43E02B67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3AF8-8747-4953-8949-688BA7736F7B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A6FF52-1F9E-4C19-B04A-61044197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7E4DFD-6E01-4A5C-87BC-D533698B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77F-4728-44C9-AA04-4D82D28A67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40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4C69A-A9DE-445A-9DD4-B8BAD875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786395-1F3A-406B-BF64-E14D39947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EEE626-CBEF-4F14-A635-0D134DAB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3AF8-8747-4953-8949-688BA7736F7B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2800F5-D202-4DD1-AD2F-11185266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C2F794-111F-488B-80D0-C4CCE652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77F-4728-44C9-AA04-4D82D28A67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32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5F2EA1E-9B58-45DE-8204-FA67CBE2B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B19D70-9CEF-4C05-8A75-4B4532B52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18D249-AF36-4334-BBDF-3E9D5838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3AF8-8747-4953-8949-688BA7736F7B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7F0832-BC4C-47CB-A769-8C7828C9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C1B84F-6EC3-4D4C-847D-1FB1CD12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77F-4728-44C9-AA04-4D82D28A67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72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FBEAC-8852-42AC-9E5C-9165C154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BADFB2-DA3F-4E92-B920-A6069E12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A2B67A-AF18-466D-8353-8A03A493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3AF8-8747-4953-8949-688BA7736F7B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37C073-EF42-4193-9911-21442E9B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BD9BC4-8963-4D03-975A-6D2A11BD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77F-4728-44C9-AA04-4D82D28A67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67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F8228-1848-4498-9B06-FE9956C1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E23847-3305-4A46-9413-A77C6F142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BF3826-88BD-4B2A-A6B0-D184BC63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3AF8-8747-4953-8949-688BA7736F7B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3B56A7-7C0B-4798-B209-1C256402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910ED2-C8A3-4236-8FC7-68F09229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77F-4728-44C9-AA04-4D82D28A67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48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4A5BC-1686-4458-A999-9056BDF8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1B5EA5-BACC-43AD-A21B-4D9001054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9E3E9F-8828-4A84-8743-8AE0B7FD7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FEF0F0-640F-4D25-97E1-2914055E3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3AF8-8747-4953-8949-688BA7736F7B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2D4586-6DA4-4918-873E-027EB616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D65A0A-61D7-47BA-9773-4A152EC0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77F-4728-44C9-AA04-4D82D28A67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06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5560A-11B8-4BC9-8E91-2BCB0BE8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36674C-2BE6-4A99-B25D-7BDCC9665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79ABFD-D07B-48AE-BBF0-D72DFC638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0456BD-C19F-4803-A406-A8ABE718C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A7057DD-F8ED-4730-B37A-9FBA703A0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FC3AFF-1123-45C2-B87C-0953D4A7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3AF8-8747-4953-8949-688BA7736F7B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B18DA77-F5D0-430B-BE81-F727DC61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6E41FD-DB2E-4C0B-A21C-DDF44C0F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77F-4728-44C9-AA04-4D82D28A67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29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EA3B7-ABA7-41BC-AFDB-FA97199A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C53A40-B9CD-423C-AD00-2B8D56A9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3AF8-8747-4953-8949-688BA7736F7B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C2A892-7C36-4B89-9317-0BCDB88C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84D1C5-1EE9-4D50-9D7A-6333453E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77F-4728-44C9-AA04-4D82D28A67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43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EF7D36-1259-4787-8E4C-C30B8B29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3AF8-8747-4953-8949-688BA7736F7B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11F671-1A3B-437C-9A0B-D95A46EC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923B45-9BE0-40D6-8DAB-FC7CFEDE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77F-4728-44C9-AA04-4D82D28A67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61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784DD-4C47-4C35-A545-A8E56FFB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5DF514-4437-4FB0-9120-8002C3ECB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02F403-78DF-46A2-BAE3-6CBBA0296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8CDDF7-72A7-493B-9DE7-B1EF0020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3AF8-8747-4953-8949-688BA7736F7B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6C1CD1-BEC6-48F0-9E92-407BD760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C549A0-B709-45EB-BA2A-86E24BD4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77F-4728-44C9-AA04-4D82D28A67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70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7C16F-1329-4252-8701-44231F41B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75205D-1E79-40DC-9232-B82FF9D79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F37384-5B8F-4C99-9E51-24329A3ED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828D4F-1E6C-4A5F-9BDB-C96BB4FE5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3AF8-8747-4953-8949-688BA7736F7B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AE0CFF-D1B6-46E8-8C02-68DD789F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06B715-3163-42E3-9F57-38DC6928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77F-4728-44C9-AA04-4D82D28A67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74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4F620C7-2E7E-4091-A98B-AE83EA12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06F744-39E8-4C0B-BCF7-00A275097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16BEC7-6BB6-423A-87F5-27091685E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33AF8-8747-4953-8949-688BA7736F7B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B221BD-CB4F-4041-8DFC-B49CF95DA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6309B4-C00E-41AE-8288-179CB3B5E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9177F-4728-44C9-AA04-4D82D28A67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40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55457509-A007-4A26-AFFA-09AE3D265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3689"/>
              </p:ext>
            </p:extLst>
          </p:nvPr>
        </p:nvGraphicFramePr>
        <p:xfrm>
          <a:off x="2180409" y="142467"/>
          <a:ext cx="9878241" cy="6578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325">
                  <a:extLst>
                    <a:ext uri="{9D8B030D-6E8A-4147-A177-3AD203B41FA5}">
                      <a16:colId xmlns:a16="http://schemas.microsoft.com/office/drawing/2014/main" val="4044691455"/>
                    </a:ext>
                  </a:extLst>
                </a:gridCol>
                <a:gridCol w="1538805">
                  <a:extLst>
                    <a:ext uri="{9D8B030D-6E8A-4147-A177-3AD203B41FA5}">
                      <a16:colId xmlns:a16="http://schemas.microsoft.com/office/drawing/2014/main" val="3912770518"/>
                    </a:ext>
                  </a:extLst>
                </a:gridCol>
                <a:gridCol w="1588661">
                  <a:extLst>
                    <a:ext uri="{9D8B030D-6E8A-4147-A177-3AD203B41FA5}">
                      <a16:colId xmlns:a16="http://schemas.microsoft.com/office/drawing/2014/main" val="316819814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1161333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251668460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555255211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64758595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846849"/>
                  </a:ext>
                </a:extLst>
              </a:tr>
              <a:tr h="1223282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Bilde die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Ionenverbin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-dung aus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Al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und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Aus welchen Ionen besteht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FeS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>
                          <a:solidFill>
                            <a:schemeClr val="tx1"/>
                          </a:solidFill>
                        </a:rPr>
                        <a:t>Richtig oder falsch?</a:t>
                      </a:r>
                    </a:p>
                    <a:p>
                      <a:pPr algn="ctr"/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 bildet </a:t>
                      </a: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600" b="0" baseline="30000" dirty="0">
                          <a:solidFill>
                            <a:schemeClr val="tx1"/>
                          </a:solidFill>
                        </a:rPr>
                        <a:t>3+</a:t>
                      </a: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-Ionen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Joker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Bilde eine Ionenverbindung aus einem 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Alkalimetall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und einem 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Halogen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Aus welchen Ionen besteht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de-DE" b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baseline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de-DE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158737"/>
                  </a:ext>
                </a:extLst>
              </a:tr>
              <a:tr h="1171575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Joker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Bilde eine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Ionenverbin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-dung aus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Pb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und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Bilde eine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Ionenverbin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-dung aus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Mg 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und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Aus welchen Ionen besteht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Na</a:t>
                      </a:r>
                      <a:r>
                        <a:rPr lang="de-DE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Bilde eine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Ionenverbin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-dung aus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Al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und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Aus welchen Ionen besteht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Cu</a:t>
                      </a:r>
                      <a:r>
                        <a:rPr lang="de-DE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116506"/>
                  </a:ext>
                </a:extLst>
              </a:tr>
              <a:tr h="1228725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Richtig oder falsch? 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Metallionen sind immer negativ geladen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Bilde die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Ionenverbin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-dung aus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Ca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und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Br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Joker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Bilde die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Ionenverbin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-dung aus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Be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und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Cl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Aus welchen Ionen besteht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de-DE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Se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>
                          <a:solidFill>
                            <a:schemeClr val="tx1"/>
                          </a:solidFill>
                        </a:rPr>
                        <a:t>Richtig oder falsch? </a:t>
                      </a:r>
                    </a:p>
                    <a:p>
                      <a:pPr algn="ctr"/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Halogen-Ionen sind -1 geladen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295898"/>
                  </a:ext>
                </a:extLst>
              </a:tr>
              <a:tr h="1257300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Richtig oder falsch? </a:t>
                      </a:r>
                    </a:p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Alkalimetall-Ionen sind -1 geladen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Richtig oder falsch? </a:t>
                      </a:r>
                    </a:p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Mg</a:t>
                      </a:r>
                      <a:r>
                        <a:rPr lang="de-DE" sz="14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ist eine Ionenverbindung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Bilde eine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Ionenverbin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-dung aus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und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Richtig oder falsch? </a:t>
                      </a:r>
                    </a:p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SO</a:t>
                      </a:r>
                      <a:r>
                        <a:rPr lang="de-DE" sz="14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ist eine Ionenverbindung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</a:rPr>
                        <a:t>Bilde die </a:t>
                      </a:r>
                      <a:r>
                        <a:rPr lang="de-DE" sz="1800" dirty="0" err="1">
                          <a:solidFill>
                            <a:schemeClr val="tx1"/>
                          </a:solidFill>
                        </a:rPr>
                        <a:t>Ionenverbin</a:t>
                      </a:r>
                      <a:r>
                        <a:rPr lang="de-DE" sz="1800" dirty="0">
                          <a:solidFill>
                            <a:schemeClr val="tx1"/>
                          </a:solidFill>
                        </a:rPr>
                        <a:t>-dung aus </a:t>
                      </a:r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Cu</a:t>
                      </a:r>
                      <a:r>
                        <a:rPr lang="de-DE" sz="1800" b="1" baseline="30000" dirty="0">
                          <a:solidFill>
                            <a:schemeClr val="tx1"/>
                          </a:solidFill>
                        </a:rPr>
                        <a:t>2+</a:t>
                      </a:r>
                      <a:r>
                        <a:rPr lang="de-DE" sz="1800" dirty="0">
                          <a:solidFill>
                            <a:schemeClr val="tx1"/>
                          </a:solidFill>
                        </a:rPr>
                        <a:t> und </a:t>
                      </a:r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Cl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Joker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169442"/>
                  </a:ext>
                </a:extLst>
              </a:tr>
              <a:tr h="1152525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Joker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Joker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Richtig oder falsch? </a:t>
                      </a:r>
                    </a:p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CaMg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ist eine Ionenverbindung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Aus welchen Ionen besteht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Al</a:t>
                      </a:r>
                      <a:r>
                        <a:rPr lang="de-DE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de-DE" b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Aus welchen Ionen besteht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SnO</a:t>
                      </a:r>
                      <a:r>
                        <a:rPr lang="de-DE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Richtig oder falsch? </a:t>
                      </a:r>
                    </a:p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Erdalkalimetall-Ionen sind +2 geladen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351285"/>
                  </a:ext>
                </a:extLst>
              </a:tr>
            </a:tbl>
          </a:graphicData>
        </a:graphic>
      </p:graphicFrame>
      <p:pic>
        <p:nvPicPr>
          <p:cNvPr id="7" name="Grafik 6" descr="Feuerwerk mit einfarbiger Füllung">
            <a:extLst>
              <a:ext uri="{FF2B5EF4-FFF2-40B4-BE49-F238E27FC236}">
                <a16:creationId xmlns:a16="http://schemas.microsoft.com/office/drawing/2014/main" id="{4596C157-295B-4810-A05D-ECC3A89D0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2399" y="742950"/>
            <a:ext cx="752475" cy="752475"/>
          </a:xfrm>
          <a:prstGeom prst="rect">
            <a:avLst/>
          </a:prstGeom>
        </p:spPr>
      </p:pic>
      <p:pic>
        <p:nvPicPr>
          <p:cNvPr id="8" name="Grafik 7" descr="Feuerwerk mit einfarbiger Füllung">
            <a:extLst>
              <a:ext uri="{FF2B5EF4-FFF2-40B4-BE49-F238E27FC236}">
                <a16:creationId xmlns:a16="http://schemas.microsoft.com/office/drawing/2014/main" id="{75C99188-DFF5-4FA2-92CA-A974FA70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9824" y="3162300"/>
            <a:ext cx="752475" cy="752475"/>
          </a:xfrm>
          <a:prstGeom prst="rect">
            <a:avLst/>
          </a:prstGeom>
        </p:spPr>
      </p:pic>
      <p:pic>
        <p:nvPicPr>
          <p:cNvPr id="9" name="Grafik 8" descr="Feuerwerk mit einfarbiger Füllung">
            <a:extLst>
              <a:ext uri="{FF2B5EF4-FFF2-40B4-BE49-F238E27FC236}">
                <a16:creationId xmlns:a16="http://schemas.microsoft.com/office/drawing/2014/main" id="{13E7D715-98CD-43EA-B215-8FA49E4919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3695" y="5688883"/>
            <a:ext cx="752475" cy="752475"/>
          </a:xfrm>
          <a:prstGeom prst="rect">
            <a:avLst/>
          </a:prstGeom>
        </p:spPr>
      </p:pic>
      <p:pic>
        <p:nvPicPr>
          <p:cNvPr id="10" name="Grafik 9" descr="Feuerwerk mit einfarbiger Füllung">
            <a:extLst>
              <a:ext uri="{FF2B5EF4-FFF2-40B4-BE49-F238E27FC236}">
                <a16:creationId xmlns:a16="http://schemas.microsoft.com/office/drawing/2014/main" id="{43DA237A-2CAA-4B7E-A484-E3BB0769E9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44224" y="4410075"/>
            <a:ext cx="752475" cy="752475"/>
          </a:xfrm>
          <a:prstGeom prst="rect">
            <a:avLst/>
          </a:prstGeom>
        </p:spPr>
      </p:pic>
      <p:pic>
        <p:nvPicPr>
          <p:cNvPr id="11" name="Grafik 10" descr="Feuerwerk mit einfarbiger Füllung">
            <a:extLst>
              <a:ext uri="{FF2B5EF4-FFF2-40B4-BE49-F238E27FC236}">
                <a16:creationId xmlns:a16="http://schemas.microsoft.com/office/drawing/2014/main" id="{5DDDD450-FF59-4875-BC8D-62766F0981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47999" y="1933575"/>
            <a:ext cx="752475" cy="752475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2344A4F-B6F9-4CAE-BD29-9D3016FBF828}"/>
              </a:ext>
            </a:extLst>
          </p:cNvPr>
          <p:cNvSpPr/>
          <p:nvPr/>
        </p:nvSpPr>
        <p:spPr>
          <a:xfrm>
            <a:off x="2731293" y="1906997"/>
            <a:ext cx="1409700" cy="1133475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Feuerwerk mit einfarbiger Füllung">
            <a:extLst>
              <a:ext uri="{FF2B5EF4-FFF2-40B4-BE49-F238E27FC236}">
                <a16:creationId xmlns:a16="http://schemas.microsoft.com/office/drawing/2014/main" id="{11FC7B05-E9A5-435D-9368-1EE2C4D66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7249" y="5610224"/>
            <a:ext cx="752475" cy="752475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6AAF9DDE-DBD3-4A54-83E9-B411F69F6298}"/>
              </a:ext>
            </a:extLst>
          </p:cNvPr>
          <p:cNvSpPr/>
          <p:nvPr/>
        </p:nvSpPr>
        <p:spPr>
          <a:xfrm>
            <a:off x="5891211" y="1906997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4C9DC6D5-6C57-4692-8CAB-372048317ABB}"/>
              </a:ext>
            </a:extLst>
          </p:cNvPr>
          <p:cNvSpPr/>
          <p:nvPr/>
        </p:nvSpPr>
        <p:spPr>
          <a:xfrm>
            <a:off x="4267966" y="4354000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35DE54B3-4B2C-433D-8862-F73151FA7E81}"/>
              </a:ext>
            </a:extLst>
          </p:cNvPr>
          <p:cNvSpPr/>
          <p:nvPr/>
        </p:nvSpPr>
        <p:spPr>
          <a:xfrm>
            <a:off x="9007114" y="713454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1592523C-B25A-421F-BD2B-3C384CA6090E}"/>
              </a:ext>
            </a:extLst>
          </p:cNvPr>
          <p:cNvSpPr/>
          <p:nvPr/>
        </p:nvSpPr>
        <p:spPr>
          <a:xfrm>
            <a:off x="2731293" y="713453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5C1F42A-B224-4FAA-AA1C-45CD103F055A}"/>
              </a:ext>
            </a:extLst>
          </p:cNvPr>
          <p:cNvSpPr/>
          <p:nvPr/>
        </p:nvSpPr>
        <p:spPr>
          <a:xfrm>
            <a:off x="4338636" y="713452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B9EC5B8-1984-4D78-AA51-17315B2DB6A6}"/>
              </a:ext>
            </a:extLst>
          </p:cNvPr>
          <p:cNvSpPr/>
          <p:nvPr/>
        </p:nvSpPr>
        <p:spPr>
          <a:xfrm>
            <a:off x="5876846" y="712377"/>
            <a:ext cx="1409700" cy="1133475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34A07BF-F78E-4D8D-8404-E579520D047A}"/>
              </a:ext>
            </a:extLst>
          </p:cNvPr>
          <p:cNvSpPr/>
          <p:nvPr/>
        </p:nvSpPr>
        <p:spPr>
          <a:xfrm>
            <a:off x="7417049" y="709380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DF503B4B-2413-4EB5-BE12-C6CF5F4BF6E7}"/>
              </a:ext>
            </a:extLst>
          </p:cNvPr>
          <p:cNvSpPr/>
          <p:nvPr/>
        </p:nvSpPr>
        <p:spPr>
          <a:xfrm>
            <a:off x="10532882" y="704433"/>
            <a:ext cx="1409700" cy="1133475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A676B6E2-AF93-40E9-9AF6-34F4C8C21E15}"/>
              </a:ext>
            </a:extLst>
          </p:cNvPr>
          <p:cNvSpPr/>
          <p:nvPr/>
        </p:nvSpPr>
        <p:spPr>
          <a:xfrm>
            <a:off x="4272651" y="1906996"/>
            <a:ext cx="1409700" cy="1133475"/>
          </a:xfrm>
          <a:prstGeom prst="roundRect">
            <a:avLst/>
          </a:prstGeom>
          <a:solidFill>
            <a:srgbClr val="ED65C9"/>
          </a:solidFill>
          <a:ln>
            <a:solidFill>
              <a:srgbClr val="ED65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0EAE6B18-ED0C-46B4-8FD9-D644284BFE0C}"/>
              </a:ext>
            </a:extLst>
          </p:cNvPr>
          <p:cNvSpPr/>
          <p:nvPr/>
        </p:nvSpPr>
        <p:spPr>
          <a:xfrm>
            <a:off x="7432569" y="1906996"/>
            <a:ext cx="1409700" cy="1133475"/>
          </a:xfrm>
          <a:prstGeom prst="roundRect">
            <a:avLst/>
          </a:prstGeom>
          <a:solidFill>
            <a:srgbClr val="ED65C9"/>
          </a:solidFill>
          <a:ln>
            <a:solidFill>
              <a:srgbClr val="ED65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3EBBF7F6-4EE7-4B73-8948-817765ABAA3E}"/>
              </a:ext>
            </a:extLst>
          </p:cNvPr>
          <p:cNvSpPr/>
          <p:nvPr/>
        </p:nvSpPr>
        <p:spPr>
          <a:xfrm>
            <a:off x="8973927" y="1906996"/>
            <a:ext cx="1409700" cy="113347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53535486-ECB9-444D-A55B-96144A80B599}"/>
              </a:ext>
            </a:extLst>
          </p:cNvPr>
          <p:cNvSpPr/>
          <p:nvPr/>
        </p:nvSpPr>
        <p:spPr>
          <a:xfrm>
            <a:off x="10576889" y="1913911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DDC4485-EFC6-455D-B468-FBBAE181AA3F}"/>
              </a:ext>
            </a:extLst>
          </p:cNvPr>
          <p:cNvSpPr/>
          <p:nvPr/>
        </p:nvSpPr>
        <p:spPr>
          <a:xfrm>
            <a:off x="2731293" y="3112217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6449DEE9-5D85-4FCE-B7A3-914579CB3310}"/>
              </a:ext>
            </a:extLst>
          </p:cNvPr>
          <p:cNvSpPr/>
          <p:nvPr/>
        </p:nvSpPr>
        <p:spPr>
          <a:xfrm>
            <a:off x="4267966" y="3120227"/>
            <a:ext cx="1409700" cy="113347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98B25389-ADE0-4BCF-A760-89C79B1F1177}"/>
              </a:ext>
            </a:extLst>
          </p:cNvPr>
          <p:cNvSpPr/>
          <p:nvPr/>
        </p:nvSpPr>
        <p:spPr>
          <a:xfrm>
            <a:off x="2719386" y="4355064"/>
            <a:ext cx="1409700" cy="1133475"/>
          </a:xfrm>
          <a:prstGeom prst="roundRect">
            <a:avLst/>
          </a:prstGeom>
          <a:solidFill>
            <a:srgbClr val="92D050"/>
          </a:solidFill>
          <a:ln>
            <a:solidFill>
              <a:srgbClr val="ED65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17AF2A52-65C7-4316-A3F4-09F19DA3D4BA}"/>
              </a:ext>
            </a:extLst>
          </p:cNvPr>
          <p:cNvSpPr/>
          <p:nvPr/>
        </p:nvSpPr>
        <p:spPr>
          <a:xfrm>
            <a:off x="2731293" y="5560284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882356F6-54C4-48CB-B430-1285DB86B67B}"/>
              </a:ext>
            </a:extLst>
          </p:cNvPr>
          <p:cNvSpPr/>
          <p:nvPr/>
        </p:nvSpPr>
        <p:spPr>
          <a:xfrm>
            <a:off x="4267966" y="5577810"/>
            <a:ext cx="1409700" cy="1133475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0A9833B6-057B-4BF1-8C18-62CF588D0698}"/>
              </a:ext>
            </a:extLst>
          </p:cNvPr>
          <p:cNvSpPr/>
          <p:nvPr/>
        </p:nvSpPr>
        <p:spPr>
          <a:xfrm>
            <a:off x="5865941" y="3120227"/>
            <a:ext cx="1409700" cy="1133475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39DB4CA6-D547-4C4F-8385-4457BE70136E}"/>
              </a:ext>
            </a:extLst>
          </p:cNvPr>
          <p:cNvSpPr/>
          <p:nvPr/>
        </p:nvSpPr>
        <p:spPr>
          <a:xfrm>
            <a:off x="5865941" y="4354000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957412C7-5282-47BB-830B-8FB50CB400F6}"/>
              </a:ext>
            </a:extLst>
          </p:cNvPr>
          <p:cNvSpPr/>
          <p:nvPr/>
        </p:nvSpPr>
        <p:spPr>
          <a:xfrm>
            <a:off x="7417049" y="4353999"/>
            <a:ext cx="1409700" cy="1133475"/>
          </a:xfrm>
          <a:prstGeom prst="roundRect">
            <a:avLst/>
          </a:prstGeom>
          <a:solidFill>
            <a:srgbClr val="ED65C9"/>
          </a:solidFill>
          <a:ln>
            <a:solidFill>
              <a:srgbClr val="ED65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D3BB465A-278F-42FA-8D15-26DA277C7887}"/>
              </a:ext>
            </a:extLst>
          </p:cNvPr>
          <p:cNvSpPr/>
          <p:nvPr/>
        </p:nvSpPr>
        <p:spPr>
          <a:xfrm>
            <a:off x="7394971" y="3112216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5A96B006-ABC7-4B50-8B03-639574EBFD82}"/>
              </a:ext>
            </a:extLst>
          </p:cNvPr>
          <p:cNvSpPr/>
          <p:nvPr/>
        </p:nvSpPr>
        <p:spPr>
          <a:xfrm>
            <a:off x="8992946" y="3125835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A808FFB4-4F91-472E-A3DA-9B37D01716BB}"/>
              </a:ext>
            </a:extLst>
          </p:cNvPr>
          <p:cNvSpPr/>
          <p:nvPr/>
        </p:nvSpPr>
        <p:spPr>
          <a:xfrm>
            <a:off x="10557766" y="3108188"/>
            <a:ext cx="1409700" cy="1133475"/>
          </a:xfrm>
          <a:prstGeom prst="roundRect">
            <a:avLst/>
          </a:prstGeom>
          <a:solidFill>
            <a:srgbClr val="ED65C9"/>
          </a:solidFill>
          <a:ln>
            <a:solidFill>
              <a:srgbClr val="ED65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732423C2-D2A3-42EA-BFC2-3943E6C8A787}"/>
              </a:ext>
            </a:extLst>
          </p:cNvPr>
          <p:cNvSpPr/>
          <p:nvPr/>
        </p:nvSpPr>
        <p:spPr>
          <a:xfrm>
            <a:off x="5876846" y="5571948"/>
            <a:ext cx="1409700" cy="1133475"/>
          </a:xfrm>
          <a:prstGeom prst="roundRect">
            <a:avLst/>
          </a:prstGeom>
          <a:solidFill>
            <a:srgbClr val="ED65C9"/>
          </a:solidFill>
          <a:ln>
            <a:solidFill>
              <a:srgbClr val="ED65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44562D88-E167-47A9-BDB1-B3445EAEA443}"/>
              </a:ext>
            </a:extLst>
          </p:cNvPr>
          <p:cNvSpPr/>
          <p:nvPr/>
        </p:nvSpPr>
        <p:spPr>
          <a:xfrm>
            <a:off x="7402112" y="5571947"/>
            <a:ext cx="1409700" cy="113347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2CB9BDE6-3DC3-4423-8507-9114DBF40A5D}"/>
              </a:ext>
            </a:extLst>
          </p:cNvPr>
          <p:cNvSpPr/>
          <p:nvPr/>
        </p:nvSpPr>
        <p:spPr>
          <a:xfrm>
            <a:off x="8992946" y="4353999"/>
            <a:ext cx="1409700" cy="1133475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8F1AF937-654E-44CB-BFB9-E4D165044F9F}"/>
              </a:ext>
            </a:extLst>
          </p:cNvPr>
          <p:cNvSpPr/>
          <p:nvPr/>
        </p:nvSpPr>
        <p:spPr>
          <a:xfrm>
            <a:off x="10545324" y="4350805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094DB32C-4E09-41AD-9055-E3F4EEB39F6F}"/>
              </a:ext>
            </a:extLst>
          </p:cNvPr>
          <p:cNvSpPr/>
          <p:nvPr/>
        </p:nvSpPr>
        <p:spPr>
          <a:xfrm>
            <a:off x="8973927" y="5582058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267DB176-B295-431D-B8E1-F9C435969835}"/>
              </a:ext>
            </a:extLst>
          </p:cNvPr>
          <p:cNvSpPr/>
          <p:nvPr/>
        </p:nvSpPr>
        <p:spPr>
          <a:xfrm>
            <a:off x="10545324" y="5560283"/>
            <a:ext cx="1409700" cy="113347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0667BD8-940E-4B85-B570-0278CED4C4F3}"/>
              </a:ext>
            </a:extLst>
          </p:cNvPr>
          <p:cNvSpPr txBox="1"/>
          <p:nvPr/>
        </p:nvSpPr>
        <p:spPr>
          <a:xfrm>
            <a:off x="45149" y="522861"/>
            <a:ext cx="209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Lege das PSE bereit!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98AFF04-A0EB-4FC6-A822-A105F1FC19E6}"/>
              </a:ext>
            </a:extLst>
          </p:cNvPr>
          <p:cNvSpPr txBox="1"/>
          <p:nvPr/>
        </p:nvSpPr>
        <p:spPr>
          <a:xfrm>
            <a:off x="137651" y="1495425"/>
            <a:ext cx="20037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spcAft>
                <a:spcPts val="1200"/>
              </a:spcAft>
              <a:buFont typeface="+mj-lt"/>
              <a:buAutoNum type="arabicPeriod"/>
            </a:pP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Suche dir eine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Kombiation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aus.</a:t>
            </a:r>
          </a:p>
          <a:p>
            <a:pPr marL="176213" indent="-176213">
              <a:spcAft>
                <a:spcPts val="1200"/>
              </a:spcAft>
              <a:buFont typeface="+mj-lt"/>
              <a:buAutoNum type="arabicPeriod"/>
            </a:pP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Beantworte die Frage.</a:t>
            </a:r>
          </a:p>
          <a:p>
            <a:pPr marL="176213" indent="-176213">
              <a:spcAft>
                <a:spcPts val="1200"/>
              </a:spcAft>
              <a:buFont typeface="+mj-lt"/>
              <a:buAutoNum type="arabicPeriod"/>
            </a:pP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Rufe den/die nächste(n) auf! </a:t>
            </a:r>
          </a:p>
        </p:txBody>
      </p:sp>
    </p:spTree>
    <p:extLst>
      <p:ext uri="{BB962C8B-B14F-4D97-AF65-F5344CB8AC3E}">
        <p14:creationId xmlns:p14="http://schemas.microsoft.com/office/powerpoint/2010/main" val="306582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164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173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4" fill="hold">
                      <p:stCondLst>
                        <p:cond delay="0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20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209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0" fill="hold">
                      <p:stCondLst>
                        <p:cond delay="0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3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227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8" fill="hold">
                      <p:stCondLst>
                        <p:cond delay="0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236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7" fill="hold">
                      <p:stCondLst>
                        <p:cond delay="0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245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6" fill="hold">
                      <p:stCondLst>
                        <p:cond delay="0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9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25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" fill="hold">
                      <p:stCondLst>
                        <p:cond delay="0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263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4" fill="hold">
                      <p:stCondLst>
                        <p:cond delay="0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7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Breitbild</PresentationFormat>
  <Paragraphs>64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 Eysel</dc:creator>
  <cp:lastModifiedBy>Claudia Eysel</cp:lastModifiedBy>
  <cp:revision>8</cp:revision>
  <dcterms:created xsi:type="dcterms:W3CDTF">2021-02-08T07:44:41Z</dcterms:created>
  <dcterms:modified xsi:type="dcterms:W3CDTF">2021-02-10T10:14:48Z</dcterms:modified>
</cp:coreProperties>
</file>