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99" r:id="rId4"/>
    <p:sldId id="297" r:id="rId5"/>
    <p:sldId id="298" r:id="rId6"/>
    <p:sldId id="30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F9690-6242-4F1D-B955-0117873F8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5AC9EA-377B-42CB-BD90-32E008AD4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AAEF75-A8EF-4B55-B293-C35E718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5AC6-1518-4DA0-B4C2-B120781ADBEC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4D288E-34E1-47A7-861F-AE233C6D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C52970-9FED-4829-98DF-28D5E424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135A-18D8-49F0-AB22-62F37661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84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80EBB-B539-4142-B2CD-A649F0A8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1A9D4A-5DFC-45DF-A5EC-0337678A1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ED3D5-BA57-492D-9AEA-5AB03601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5AC6-1518-4DA0-B4C2-B120781ADBEC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A5AD54-B907-431C-90BE-614A2CBD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C769F-3E6A-4DAB-9153-723CC1E5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135A-18D8-49F0-AB22-62F37661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5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D5C0A1-A354-4168-BA7A-F1FF26C62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3F2D46-9CFE-4BC6-BD12-475A4FA64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F8DAB-CAE6-4550-AA5A-B575FD2F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5AC6-1518-4DA0-B4C2-B120781ADBEC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FB625-3090-401B-9C8F-83FAAF11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B2FA37-1BE6-4F2F-8CC7-D9CF9A49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135A-18D8-49F0-AB22-62F37661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65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1D602-B02D-421B-8811-6B3110C5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7289A-9B48-433F-9C85-64DE4F06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2B2AE-1C0E-4D71-878B-C4B71B60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5AC6-1518-4DA0-B4C2-B120781ADBEC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B4B755-2064-4EF4-8399-45F5BF33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1912B4-CB64-48C9-9532-A6AD7933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135A-18D8-49F0-AB22-62F37661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41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E1A54-CB37-4332-AB98-369467D3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DFD73-D01F-433D-92E2-1AE69ACB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E6410-7DF0-4AF5-8A08-E7DD4E69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5AC6-1518-4DA0-B4C2-B120781ADBEC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CAE23-500F-43D2-94A5-84A56536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9A0F-2BBD-4994-9919-DCA8E192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135A-18D8-49F0-AB22-62F37661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84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287F2-06BF-4591-BF74-E4ABA980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6A1ED1-7E19-43B0-BC88-FF5BE9FE3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D5F856-69BC-4F1B-8E09-43EB322A3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4D1666-2885-4D80-9BEA-CBE97933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5AC6-1518-4DA0-B4C2-B120781ADBEC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F5BB7D-D7F1-4A3E-B37D-A9C45799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5A9D66-A1D7-4C3F-87DC-C207CDA2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135A-18D8-49F0-AB22-62F37661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74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A6667-5786-4AB4-9CD7-5EE5DFE0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FEC1A-785F-4797-AD7E-0C669AC2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38901A-08F5-4C57-998B-091F1F873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1DB77D-FADD-4707-8D8C-428B1DFA5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CC500F-DDA9-466A-8232-E11B48446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237784-5AC6-4423-AD0A-2DD20BA2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5AC6-1518-4DA0-B4C2-B120781ADBEC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11C785-A4EC-498D-BFA0-84F0625B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E7AA52-4342-4114-B9EA-8AF678CD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135A-18D8-49F0-AB22-62F37661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70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79BF1-B270-4D28-8F26-FE26F939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B087F7-31DC-45A8-BC15-970B1F1E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5AC6-1518-4DA0-B4C2-B120781ADBEC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A310CF-512F-4830-AFA2-FBABB0C1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A9F8D9-F73A-4779-9CBB-F0BB8A24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135A-18D8-49F0-AB22-62F37661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9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9E6908-CCBB-4C0A-8C1D-2287ABC3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5AC6-1518-4DA0-B4C2-B120781ADBEC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3F1743-1F5F-4CE1-A986-3DB11A4D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ACAB97-5901-48A2-A7A9-203BBF09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135A-18D8-49F0-AB22-62F37661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65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C37EF-5C2B-473D-A667-5B0DB279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353F89-B1B0-4847-A500-73152FE4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87C7DB-9C4B-4085-94AE-F1FF5EDDD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B0D850-E20D-4CE2-9158-6FB1D716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5AC6-1518-4DA0-B4C2-B120781ADBEC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052C7B-691B-4C2C-95D6-78F8433F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64F3AC-ED98-482E-A4E7-66368B91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135A-18D8-49F0-AB22-62F37661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3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08F34-73CA-43EE-83CD-34DC5719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1B2CFF-F7DC-490A-8372-AE31E6C6A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349473-60D7-4A18-934A-F664657D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E810B-927A-4A6B-9673-12964C0B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5AC6-1518-4DA0-B4C2-B120781ADBEC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452BD3-ADF1-46C4-8E79-8455BD17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369DFD-B7B7-4902-B637-C1A09D6F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135A-18D8-49F0-AB22-62F37661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66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489B4E-923A-4F82-84EE-897CB5AB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8C5417-F008-450E-9CE3-4AE9F98D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CF2FD-BDCA-45AE-9EDF-545714972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5AC6-1518-4DA0-B4C2-B120781ADBEC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10060-0AD2-4D81-B95C-B43822F3D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E5D95-1E7D-4F8D-86D1-3DF757F58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C135A-18D8-49F0-AB22-62F37661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60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FA51-AF77-4CC9-AF83-1CE6A6878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075872-9D1C-473C-8071-2D052FD6D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25.02.21</a:t>
            </a:r>
          </a:p>
        </p:txBody>
      </p:sp>
    </p:spTree>
    <p:extLst>
      <p:ext uri="{BB962C8B-B14F-4D97-AF65-F5344CB8AC3E}">
        <p14:creationId xmlns:p14="http://schemas.microsoft.com/office/powerpoint/2010/main" val="28884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F6FA37C-C327-429F-822E-4E82944DB728}"/>
              </a:ext>
            </a:extLst>
          </p:cNvPr>
          <p:cNvSpPr txBox="1"/>
          <p:nvPr/>
        </p:nvSpPr>
        <p:spPr>
          <a:xfrm>
            <a:off x="455328" y="150810"/>
            <a:ext cx="952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Die Reaktion von Metallen und Nichtmetallen – eine Elektronenübertragungsreaktion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9DE805-5C4C-4B6E-873A-64E2C5173501}"/>
              </a:ext>
            </a:extLst>
          </p:cNvPr>
          <p:cNvSpPr txBox="1"/>
          <p:nvPr/>
        </p:nvSpPr>
        <p:spPr>
          <a:xfrm>
            <a:off x="472924" y="648277"/>
            <a:ext cx="482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Beispiel</a:t>
            </a:r>
            <a:r>
              <a:rPr lang="de-DE" dirty="0"/>
              <a:t>: </a:t>
            </a:r>
            <a:r>
              <a:rPr lang="de-DE" u="sng" dirty="0"/>
              <a:t>Die Reaktion von Natrium und Chlor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5E4AA04-930A-4685-A36B-730567E0958A}"/>
              </a:ext>
            </a:extLst>
          </p:cNvPr>
          <p:cNvGrpSpPr/>
          <p:nvPr/>
        </p:nvGrpSpPr>
        <p:grpSpPr>
          <a:xfrm>
            <a:off x="2215595" y="1612852"/>
            <a:ext cx="1097210" cy="827125"/>
            <a:chOff x="935443" y="3648531"/>
            <a:chExt cx="1837162" cy="1381215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A381E8-DD36-49F3-9B65-74EB96065180}"/>
                </a:ext>
              </a:extLst>
            </p:cNvPr>
            <p:cNvSpPr/>
            <p:nvPr/>
          </p:nvSpPr>
          <p:spPr>
            <a:xfrm>
              <a:off x="935443" y="364853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70A100D-139C-40B8-BFCC-7C0F339B87D6}"/>
                </a:ext>
              </a:extLst>
            </p:cNvPr>
            <p:cNvSpPr/>
            <p:nvPr/>
          </p:nvSpPr>
          <p:spPr>
            <a:xfrm>
              <a:off x="1340643" y="3648532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87B8746-AAB0-4D5A-8EDF-F051B57D36C0}"/>
                </a:ext>
              </a:extLst>
            </p:cNvPr>
            <p:cNvSpPr/>
            <p:nvPr/>
          </p:nvSpPr>
          <p:spPr>
            <a:xfrm>
              <a:off x="1745843" y="364853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05ACD7D-328C-43B5-8E4C-C66DF19E0480}"/>
                </a:ext>
              </a:extLst>
            </p:cNvPr>
            <p:cNvSpPr/>
            <p:nvPr/>
          </p:nvSpPr>
          <p:spPr>
            <a:xfrm>
              <a:off x="2151043" y="364853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C0BDCA4-E4DB-4908-B254-F559F22DD4FE}"/>
                </a:ext>
              </a:extLst>
            </p:cNvPr>
            <p:cNvSpPr/>
            <p:nvPr/>
          </p:nvSpPr>
          <p:spPr>
            <a:xfrm>
              <a:off x="1138043" y="398526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256804E-5D80-42C7-8AE7-C71422EDCA61}"/>
                </a:ext>
              </a:extLst>
            </p:cNvPr>
            <p:cNvSpPr/>
            <p:nvPr/>
          </p:nvSpPr>
          <p:spPr>
            <a:xfrm>
              <a:off x="1543243" y="398526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FA85546-5568-40DD-9DB1-2485CAD57DA1}"/>
                </a:ext>
              </a:extLst>
            </p:cNvPr>
            <p:cNvSpPr/>
            <p:nvPr/>
          </p:nvSpPr>
          <p:spPr>
            <a:xfrm>
              <a:off x="1948443" y="398526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7C5788D-0EBD-43AC-BB36-51C396B114B7}"/>
                </a:ext>
              </a:extLst>
            </p:cNvPr>
            <p:cNvSpPr/>
            <p:nvPr/>
          </p:nvSpPr>
          <p:spPr>
            <a:xfrm>
              <a:off x="2353643" y="398526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00C5F7E-E86F-454E-9670-A9EB45C85417}"/>
                </a:ext>
              </a:extLst>
            </p:cNvPr>
            <p:cNvSpPr/>
            <p:nvPr/>
          </p:nvSpPr>
          <p:spPr>
            <a:xfrm>
              <a:off x="949205" y="4314189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E4D7BBB-0FC1-4D33-A07C-AD1826F87FDF}"/>
                </a:ext>
              </a:extLst>
            </p:cNvPr>
            <p:cNvSpPr/>
            <p:nvPr/>
          </p:nvSpPr>
          <p:spPr>
            <a:xfrm>
              <a:off x="1354405" y="4322048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59A3DC4-26C9-4148-934E-CF5912CFB709}"/>
                </a:ext>
              </a:extLst>
            </p:cNvPr>
            <p:cNvSpPr/>
            <p:nvPr/>
          </p:nvSpPr>
          <p:spPr>
            <a:xfrm>
              <a:off x="1759605" y="431418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B2A3070F-1514-431E-949F-61B4FB193C67}"/>
                </a:ext>
              </a:extLst>
            </p:cNvPr>
            <p:cNvSpPr/>
            <p:nvPr/>
          </p:nvSpPr>
          <p:spPr>
            <a:xfrm>
              <a:off x="2164805" y="431418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0B625ED6-2ACC-4C91-A1E7-7DDA430BB624}"/>
                </a:ext>
              </a:extLst>
            </p:cNvPr>
            <p:cNvSpPr/>
            <p:nvPr/>
          </p:nvSpPr>
          <p:spPr>
            <a:xfrm>
              <a:off x="1151805" y="465092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8352B73-AB6D-4381-B018-74EE3B48A26E}"/>
                </a:ext>
              </a:extLst>
            </p:cNvPr>
            <p:cNvSpPr/>
            <p:nvPr/>
          </p:nvSpPr>
          <p:spPr>
            <a:xfrm>
              <a:off x="1557005" y="4650922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8DF85D-7F1A-4C48-BBC7-BBB0F7E4B2DA}"/>
                </a:ext>
              </a:extLst>
            </p:cNvPr>
            <p:cNvSpPr/>
            <p:nvPr/>
          </p:nvSpPr>
          <p:spPr>
            <a:xfrm>
              <a:off x="1962205" y="465092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4399898-3584-40D7-B8FF-B5D6B3BA7A05}"/>
                </a:ext>
              </a:extLst>
            </p:cNvPr>
            <p:cNvSpPr/>
            <p:nvPr/>
          </p:nvSpPr>
          <p:spPr>
            <a:xfrm>
              <a:off x="2367405" y="465092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F6EC898-5FCC-4EA2-9CEE-620AF41BA992}"/>
              </a:ext>
            </a:extLst>
          </p:cNvPr>
          <p:cNvGrpSpPr/>
          <p:nvPr/>
        </p:nvGrpSpPr>
        <p:grpSpPr>
          <a:xfrm>
            <a:off x="4964817" y="2026415"/>
            <a:ext cx="478955" cy="270665"/>
            <a:chOff x="5042263" y="5226907"/>
            <a:chExt cx="620820" cy="327002"/>
          </a:xfrm>
          <a:solidFill>
            <a:srgbClr val="F1FCCE"/>
          </a:solidFill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A8ABB7D-E4B6-48DD-A5EE-E4146034CA0B}"/>
                </a:ext>
              </a:extLst>
            </p:cNvPr>
            <p:cNvSpPr/>
            <p:nvPr/>
          </p:nvSpPr>
          <p:spPr>
            <a:xfrm>
              <a:off x="5042263" y="5226907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178D55B-E6EB-4770-880B-AE7BA3EB8160}"/>
                </a:ext>
              </a:extLst>
            </p:cNvPr>
            <p:cNvSpPr/>
            <p:nvPr/>
          </p:nvSpPr>
          <p:spPr>
            <a:xfrm>
              <a:off x="5340866" y="5259582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47ED090-6DB8-490D-87A5-46DF85503C31}"/>
              </a:ext>
            </a:extLst>
          </p:cNvPr>
          <p:cNvGrpSpPr/>
          <p:nvPr/>
        </p:nvGrpSpPr>
        <p:grpSpPr>
          <a:xfrm rot="1731843">
            <a:off x="4256002" y="1613639"/>
            <a:ext cx="466655" cy="270665"/>
            <a:chOff x="5042263" y="5226907"/>
            <a:chExt cx="620820" cy="327002"/>
          </a:xfrm>
          <a:solidFill>
            <a:srgbClr val="F1FCCE"/>
          </a:solidFill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02908DA-384E-45A5-B05D-D49F7CD7676D}"/>
                </a:ext>
              </a:extLst>
            </p:cNvPr>
            <p:cNvSpPr/>
            <p:nvPr/>
          </p:nvSpPr>
          <p:spPr>
            <a:xfrm>
              <a:off x="5042263" y="5226907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CD2B68-BC90-41B6-BACD-B16693F059F7}"/>
                </a:ext>
              </a:extLst>
            </p:cNvPr>
            <p:cNvSpPr/>
            <p:nvPr/>
          </p:nvSpPr>
          <p:spPr>
            <a:xfrm>
              <a:off x="5340866" y="5259582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05E686B-08DE-4643-B5A9-EE94562FB541}"/>
              </a:ext>
            </a:extLst>
          </p:cNvPr>
          <p:cNvGrpSpPr/>
          <p:nvPr/>
        </p:nvGrpSpPr>
        <p:grpSpPr>
          <a:xfrm rot="20254027">
            <a:off x="4432419" y="2260365"/>
            <a:ext cx="447002" cy="270665"/>
            <a:chOff x="5042263" y="5226907"/>
            <a:chExt cx="620820" cy="327002"/>
          </a:xfrm>
          <a:solidFill>
            <a:srgbClr val="F1FCCE"/>
          </a:solidFill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39A74D39-3005-4C46-8E46-F5084575A5D9}"/>
                </a:ext>
              </a:extLst>
            </p:cNvPr>
            <p:cNvSpPr/>
            <p:nvPr/>
          </p:nvSpPr>
          <p:spPr>
            <a:xfrm>
              <a:off x="5042263" y="5226907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E60FC729-6205-4F6C-A8F2-F51E99F17518}"/>
                </a:ext>
              </a:extLst>
            </p:cNvPr>
            <p:cNvSpPr/>
            <p:nvPr/>
          </p:nvSpPr>
          <p:spPr>
            <a:xfrm>
              <a:off x="5340866" y="5259582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44BEA42-70E4-44E2-81DE-369DED20FFB5}"/>
              </a:ext>
            </a:extLst>
          </p:cNvPr>
          <p:cNvGrpSpPr/>
          <p:nvPr/>
        </p:nvGrpSpPr>
        <p:grpSpPr>
          <a:xfrm rot="20659529">
            <a:off x="5003198" y="1576154"/>
            <a:ext cx="466552" cy="270665"/>
            <a:chOff x="5042263" y="5226907"/>
            <a:chExt cx="620820" cy="327002"/>
          </a:xfrm>
          <a:solidFill>
            <a:srgbClr val="F1FCCE"/>
          </a:soli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AED4D16-76CD-4530-8975-CF7411EDFFDB}"/>
                </a:ext>
              </a:extLst>
            </p:cNvPr>
            <p:cNvSpPr/>
            <p:nvPr/>
          </p:nvSpPr>
          <p:spPr>
            <a:xfrm>
              <a:off x="5042263" y="5226907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D20AB20-4955-415D-A6F0-40AEF9FAB72A}"/>
                </a:ext>
              </a:extLst>
            </p:cNvPr>
            <p:cNvSpPr/>
            <p:nvPr/>
          </p:nvSpPr>
          <p:spPr>
            <a:xfrm>
              <a:off x="5340866" y="5259582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B1FDEE2-9E81-4EB6-BAA2-1D21B9F42F75}"/>
              </a:ext>
            </a:extLst>
          </p:cNvPr>
          <p:cNvGrpSpPr/>
          <p:nvPr/>
        </p:nvGrpSpPr>
        <p:grpSpPr>
          <a:xfrm>
            <a:off x="7276049" y="1602143"/>
            <a:ext cx="982845" cy="945876"/>
            <a:chOff x="8944049" y="3307541"/>
            <a:chExt cx="1623710" cy="1552917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DF09CEC-0C21-429D-8F33-20563270CD67}"/>
                </a:ext>
              </a:extLst>
            </p:cNvPr>
            <p:cNvSpPr/>
            <p:nvPr/>
          </p:nvSpPr>
          <p:spPr>
            <a:xfrm>
              <a:off x="8944049" y="330754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E6EA00-58E2-45CD-A784-F224971FA9A0}"/>
                </a:ext>
              </a:extLst>
            </p:cNvPr>
            <p:cNvSpPr/>
            <p:nvPr/>
          </p:nvSpPr>
          <p:spPr>
            <a:xfrm>
              <a:off x="9349249" y="3307542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60E42A6-033A-4D61-887D-6C05E06FD7D2}"/>
                </a:ext>
              </a:extLst>
            </p:cNvPr>
            <p:cNvSpPr/>
            <p:nvPr/>
          </p:nvSpPr>
          <p:spPr>
            <a:xfrm>
              <a:off x="9754449" y="330754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1C62D4A2-3DF9-41D3-999B-35D22038CD20}"/>
                </a:ext>
              </a:extLst>
            </p:cNvPr>
            <p:cNvSpPr/>
            <p:nvPr/>
          </p:nvSpPr>
          <p:spPr>
            <a:xfrm>
              <a:off x="10159649" y="3307541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DC0DAB0-A6D3-4D72-9BDE-427439A0E8FC}"/>
                </a:ext>
              </a:extLst>
            </p:cNvPr>
            <p:cNvSpPr/>
            <p:nvPr/>
          </p:nvSpPr>
          <p:spPr>
            <a:xfrm>
              <a:off x="8946959" y="3686317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AC9A333-260F-481B-9C33-E3381ABBCC4A}"/>
                </a:ext>
              </a:extLst>
            </p:cNvPr>
            <p:cNvSpPr/>
            <p:nvPr/>
          </p:nvSpPr>
          <p:spPr>
            <a:xfrm>
              <a:off x="9352159" y="368631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42D804C-F0AD-45DB-8919-474496C43B46}"/>
                </a:ext>
              </a:extLst>
            </p:cNvPr>
            <p:cNvSpPr/>
            <p:nvPr/>
          </p:nvSpPr>
          <p:spPr>
            <a:xfrm>
              <a:off x="9757359" y="3686315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9537C0-011A-4825-96CE-4988DAE4E44F}"/>
                </a:ext>
              </a:extLst>
            </p:cNvPr>
            <p:cNvSpPr/>
            <p:nvPr/>
          </p:nvSpPr>
          <p:spPr>
            <a:xfrm>
              <a:off x="10162559" y="368631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47C6ABA-D271-45C1-AADA-5378036C9BCA}"/>
                </a:ext>
              </a:extLst>
            </p:cNvPr>
            <p:cNvSpPr/>
            <p:nvPr/>
          </p:nvSpPr>
          <p:spPr>
            <a:xfrm>
              <a:off x="8944049" y="407611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85A9E1E-8ED5-4F7F-992B-0C4A4E145AE1}"/>
                </a:ext>
              </a:extLst>
            </p:cNvPr>
            <p:cNvSpPr/>
            <p:nvPr/>
          </p:nvSpPr>
          <p:spPr>
            <a:xfrm>
              <a:off x="9349249" y="4083975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65BA8D12-534D-427F-8007-2A2669064FE3}"/>
                </a:ext>
              </a:extLst>
            </p:cNvPr>
            <p:cNvSpPr/>
            <p:nvPr/>
          </p:nvSpPr>
          <p:spPr>
            <a:xfrm>
              <a:off x="9754449" y="4076114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D2F9A17-E79F-4726-8AA9-F90921FB4367}"/>
                </a:ext>
              </a:extLst>
            </p:cNvPr>
            <p:cNvSpPr/>
            <p:nvPr/>
          </p:nvSpPr>
          <p:spPr>
            <a:xfrm>
              <a:off x="10159649" y="4076114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6B63448-60B4-485A-A494-8EA62CB5F482}"/>
                </a:ext>
              </a:extLst>
            </p:cNvPr>
            <p:cNvSpPr/>
            <p:nvPr/>
          </p:nvSpPr>
          <p:spPr>
            <a:xfrm>
              <a:off x="8944049" y="4481635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400F3E6-4AF4-44C5-BDDD-4726AA893839}"/>
                </a:ext>
              </a:extLst>
            </p:cNvPr>
            <p:cNvSpPr/>
            <p:nvPr/>
          </p:nvSpPr>
          <p:spPr>
            <a:xfrm>
              <a:off x="9349249" y="4481634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4F1E050-AD96-44F4-94AB-EC015F268959}"/>
                </a:ext>
              </a:extLst>
            </p:cNvPr>
            <p:cNvSpPr/>
            <p:nvPr/>
          </p:nvSpPr>
          <p:spPr>
            <a:xfrm>
              <a:off x="9754449" y="4481633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A843F6EE-DC15-4C6E-B1D4-CB72131131DC}"/>
                </a:ext>
              </a:extLst>
            </p:cNvPr>
            <p:cNvSpPr/>
            <p:nvPr/>
          </p:nvSpPr>
          <p:spPr>
            <a:xfrm>
              <a:off x="10159649" y="448163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CB1FC2A-84CB-42C4-A24D-BCDCE936E89F}"/>
              </a:ext>
            </a:extLst>
          </p:cNvPr>
          <p:cNvCxnSpPr>
            <a:cxnSpLocks/>
          </p:cNvCxnSpPr>
          <p:nvPr/>
        </p:nvCxnSpPr>
        <p:spPr>
          <a:xfrm>
            <a:off x="5983842" y="1980127"/>
            <a:ext cx="84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145F2F34-6B6E-4C65-AC6A-C9BBB650AA0B}"/>
              </a:ext>
            </a:extLst>
          </p:cNvPr>
          <p:cNvSpPr txBox="1"/>
          <p:nvPr/>
        </p:nvSpPr>
        <p:spPr>
          <a:xfrm>
            <a:off x="2197999" y="1108188"/>
            <a:ext cx="737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Natrium         +             Chlor                                    Natriumchlorid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38F2D74-6968-4A28-8866-D274DA5175EF}"/>
              </a:ext>
            </a:extLst>
          </p:cNvPr>
          <p:cNvSpPr txBox="1"/>
          <p:nvPr/>
        </p:nvSpPr>
        <p:spPr>
          <a:xfrm>
            <a:off x="3481988" y="1778892"/>
            <a:ext cx="307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26B7CB6-0F0C-46CC-B579-F34D0D589DD7}"/>
              </a:ext>
            </a:extLst>
          </p:cNvPr>
          <p:cNvCxnSpPr/>
          <p:nvPr/>
        </p:nvCxnSpPr>
        <p:spPr>
          <a:xfrm>
            <a:off x="5885872" y="1362218"/>
            <a:ext cx="84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C50E39F1-1DB1-46E9-A0FF-97A45BC63A49}"/>
              </a:ext>
            </a:extLst>
          </p:cNvPr>
          <p:cNvGrpSpPr/>
          <p:nvPr/>
        </p:nvGrpSpPr>
        <p:grpSpPr>
          <a:xfrm>
            <a:off x="2518092" y="2895948"/>
            <a:ext cx="604995" cy="400110"/>
            <a:chOff x="2264490" y="3688391"/>
            <a:chExt cx="604995" cy="400110"/>
          </a:xfrm>
        </p:grpSpPr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8B9CA8DC-76E1-4516-8547-1A87B4B84277}"/>
                </a:ext>
              </a:extLst>
            </p:cNvPr>
            <p:cNvSpPr txBox="1"/>
            <p:nvPr/>
          </p:nvSpPr>
          <p:spPr>
            <a:xfrm>
              <a:off x="2264490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Na</a:t>
              </a: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E472047-66D6-4744-A592-7F99F908597D}"/>
                </a:ext>
              </a:extLst>
            </p:cNvPr>
            <p:cNvSpPr/>
            <p:nvPr/>
          </p:nvSpPr>
          <p:spPr>
            <a:xfrm>
              <a:off x="2670703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889049B-BAAE-45F9-A3CF-F4C58C141E6E}"/>
              </a:ext>
            </a:extLst>
          </p:cNvPr>
          <p:cNvCxnSpPr>
            <a:cxnSpLocks/>
            <a:stCxn id="21" idx="4"/>
            <a:endCxn id="58" idx="0"/>
          </p:cNvCxnSpPr>
          <p:nvPr/>
        </p:nvCxnSpPr>
        <p:spPr>
          <a:xfrm flipH="1">
            <a:off x="2820590" y="2439976"/>
            <a:ext cx="129218" cy="45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AB57B17-D9AF-4818-AFA4-064BB90EA6EB}"/>
              </a:ext>
            </a:extLst>
          </p:cNvPr>
          <p:cNvCxnSpPr>
            <a:cxnSpLocks/>
          </p:cNvCxnSpPr>
          <p:nvPr/>
        </p:nvCxnSpPr>
        <p:spPr>
          <a:xfrm>
            <a:off x="4551394" y="2424219"/>
            <a:ext cx="194550" cy="47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D4861E29-61D0-42AD-8399-B799F965E009}"/>
              </a:ext>
            </a:extLst>
          </p:cNvPr>
          <p:cNvGrpSpPr/>
          <p:nvPr/>
        </p:nvGrpSpPr>
        <p:grpSpPr>
          <a:xfrm>
            <a:off x="4621364" y="2900280"/>
            <a:ext cx="604995" cy="400110"/>
            <a:chOff x="4367762" y="3692723"/>
            <a:chExt cx="604995" cy="400110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252A3662-7946-492C-BCE1-61F47342318B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31C0C2D5-FF2E-4649-AB14-1A47FC044D05}"/>
                </a:ext>
              </a:extLst>
            </p:cNvPr>
            <p:cNvSpPr/>
            <p:nvPr/>
          </p:nvSpPr>
          <p:spPr>
            <a:xfrm>
              <a:off x="4674084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A3C03E14-EBC7-4398-8FB0-04CD2A2B64C1}"/>
                </a:ext>
              </a:extLst>
            </p:cNvPr>
            <p:cNvCxnSpPr>
              <a:cxnSpLocks/>
            </p:cNvCxnSpPr>
            <p:nvPr/>
          </p:nvCxnSpPr>
          <p:spPr>
            <a:xfrm>
              <a:off x="4395067" y="3791810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2AF2D89A-56A7-4AED-BA3C-F4DF49BC445A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7D5D564D-4C37-4D3F-A2B8-D8C2655D4EE2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67FB72FC-CC28-4766-99A1-129AFB0A493B}"/>
              </a:ext>
            </a:extLst>
          </p:cNvPr>
          <p:cNvSpPr txBox="1"/>
          <p:nvPr/>
        </p:nvSpPr>
        <p:spPr>
          <a:xfrm>
            <a:off x="7365124" y="2831647"/>
            <a:ext cx="604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</a:t>
            </a:r>
            <a:r>
              <a:rPr lang="de-DE" sz="2400" b="1" baseline="30000" dirty="0"/>
              <a:t>+</a:t>
            </a:r>
            <a:endParaRPr lang="de-DE" sz="2000" b="1" baseline="30000" dirty="0"/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9F15030-399A-4705-AD89-14E4411D363C}"/>
              </a:ext>
            </a:extLst>
          </p:cNvPr>
          <p:cNvGrpSpPr/>
          <p:nvPr/>
        </p:nvGrpSpPr>
        <p:grpSpPr>
          <a:xfrm>
            <a:off x="8131750" y="2831647"/>
            <a:ext cx="604995" cy="400110"/>
            <a:chOff x="7880895" y="3688391"/>
            <a:chExt cx="604995" cy="400110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B6B643AA-A595-4026-93E5-7CCE9AAA13CD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582872CD-1C87-4ACD-9624-77527DFBB1AA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E05C1CF2-6FFC-4FB9-93C7-98B091247369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DFEEA8F-2F14-4ECA-AA67-11ABB3E2AA7F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9F134F1D-2EF9-437B-A8C8-7FC6DFD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92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6EBEEF2-B00D-497C-9DAF-700038071111}"/>
              </a:ext>
            </a:extLst>
          </p:cNvPr>
          <p:cNvCxnSpPr>
            <a:cxnSpLocks/>
          </p:cNvCxnSpPr>
          <p:nvPr/>
        </p:nvCxnSpPr>
        <p:spPr>
          <a:xfrm flipH="1">
            <a:off x="7580905" y="2502909"/>
            <a:ext cx="63050" cy="31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782EEDD-DEF4-4367-8BF6-FC7D7C9B3DF6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7975943" y="2514227"/>
            <a:ext cx="239542" cy="3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751E68B4-D3F4-42DC-AF74-A5A622064532}"/>
              </a:ext>
            </a:extLst>
          </p:cNvPr>
          <p:cNvGrpSpPr/>
          <p:nvPr/>
        </p:nvGrpSpPr>
        <p:grpSpPr>
          <a:xfrm>
            <a:off x="3247968" y="3511970"/>
            <a:ext cx="604995" cy="400110"/>
            <a:chOff x="2264490" y="3688391"/>
            <a:chExt cx="604995" cy="400110"/>
          </a:xfrm>
        </p:grpSpPr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AAB6A97-28C1-4840-88D7-34C43A701EAC}"/>
                </a:ext>
              </a:extLst>
            </p:cNvPr>
            <p:cNvSpPr txBox="1"/>
            <p:nvPr/>
          </p:nvSpPr>
          <p:spPr>
            <a:xfrm>
              <a:off x="2264490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Na</a:t>
              </a: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A1395F9-4250-4444-B148-4A697A907296}"/>
                </a:ext>
              </a:extLst>
            </p:cNvPr>
            <p:cNvSpPr/>
            <p:nvPr/>
          </p:nvSpPr>
          <p:spPr>
            <a:xfrm>
              <a:off x="2670703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170208B1-D3F4-4A32-B16B-C1C676DC58C8}"/>
              </a:ext>
            </a:extLst>
          </p:cNvPr>
          <p:cNvSpPr txBox="1"/>
          <p:nvPr/>
        </p:nvSpPr>
        <p:spPr>
          <a:xfrm>
            <a:off x="6459785" y="3428772"/>
            <a:ext cx="22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</a:t>
            </a:r>
            <a:r>
              <a:rPr lang="de-DE" sz="2400" b="1" baseline="30000" dirty="0"/>
              <a:t>+</a:t>
            </a:r>
            <a:r>
              <a:rPr lang="de-DE" sz="2400" b="1" dirty="0"/>
              <a:t>      </a:t>
            </a:r>
            <a:r>
              <a:rPr lang="de-DE" sz="2400" dirty="0"/>
              <a:t>+</a:t>
            </a:r>
            <a:r>
              <a:rPr lang="de-DE" sz="2400" b="1" dirty="0"/>
              <a:t>     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endParaRPr lang="de-DE" sz="2000" b="1" baseline="30000" dirty="0">
              <a:solidFill>
                <a:srgbClr val="FF0000"/>
              </a:solidFill>
            </a:endParaRP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088AF0B-23F1-4D18-9ED9-31EF03612C9E}"/>
              </a:ext>
            </a:extLst>
          </p:cNvPr>
          <p:cNvGrpSpPr/>
          <p:nvPr/>
        </p:nvGrpSpPr>
        <p:grpSpPr>
          <a:xfrm>
            <a:off x="2763064" y="4058480"/>
            <a:ext cx="604995" cy="400110"/>
            <a:chOff x="4367762" y="3692723"/>
            <a:chExt cx="604995" cy="400110"/>
          </a:xfrm>
        </p:grpSpPr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22DF3561-D9F9-4DE9-9F4F-132E144EBB33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1B29D23-97E9-42FC-8619-3E302A6DF4DE}"/>
                </a:ext>
              </a:extLst>
            </p:cNvPr>
            <p:cNvSpPr/>
            <p:nvPr/>
          </p:nvSpPr>
          <p:spPr>
            <a:xfrm>
              <a:off x="4706802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2FDEAC0E-F0D7-4269-9DA7-F8DB9786D1F0}"/>
                </a:ext>
              </a:extLst>
            </p:cNvPr>
            <p:cNvCxnSpPr>
              <a:cxnSpLocks/>
            </p:cNvCxnSpPr>
            <p:nvPr/>
          </p:nvCxnSpPr>
          <p:spPr>
            <a:xfrm>
              <a:off x="4395067" y="3791810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6E8FD6B-C9F3-466D-A3E6-97AC04195539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CBA7224C-9546-40CB-8E00-F3B022DFEB8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Textfeld 103">
            <a:extLst>
              <a:ext uri="{FF2B5EF4-FFF2-40B4-BE49-F238E27FC236}">
                <a16:creationId xmlns:a16="http://schemas.microsoft.com/office/drawing/2014/main" id="{D29893F9-4C42-43ED-AB3C-753D27426842}"/>
              </a:ext>
            </a:extLst>
          </p:cNvPr>
          <p:cNvSpPr txBox="1"/>
          <p:nvPr/>
        </p:nvSpPr>
        <p:spPr>
          <a:xfrm>
            <a:off x="3302079" y="3983155"/>
            <a:ext cx="91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524C8A40-AD82-4903-BA87-0367851DAB21}"/>
              </a:ext>
            </a:extLst>
          </p:cNvPr>
          <p:cNvGrpSpPr/>
          <p:nvPr/>
        </p:nvGrpSpPr>
        <p:grpSpPr>
          <a:xfrm>
            <a:off x="6353497" y="4246972"/>
            <a:ext cx="604995" cy="400110"/>
            <a:chOff x="7880895" y="3688391"/>
            <a:chExt cx="604995" cy="400110"/>
          </a:xfrm>
        </p:grpSpPr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5B367EA2-9EE1-4273-8597-DBC558C64B24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D426CF0E-E0B2-4C40-ACCF-33DA740FFE35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7B52891E-E9FA-490A-9FD3-62255384B293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9F83FDF0-281B-410A-B143-0336C4DF1634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29BADA11-58DF-4A83-BA47-A7464725FC39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2D68ED3-426E-45DF-BA4A-14AE678426D9}"/>
              </a:ext>
            </a:extLst>
          </p:cNvPr>
          <p:cNvCxnSpPr>
            <a:cxnSpLocks/>
          </p:cNvCxnSpPr>
          <p:nvPr/>
        </p:nvCxnSpPr>
        <p:spPr>
          <a:xfrm>
            <a:off x="4336504" y="3723601"/>
            <a:ext cx="154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ACE6F9B7-74AE-499A-BF01-637AEA0CD825}"/>
              </a:ext>
            </a:extLst>
          </p:cNvPr>
          <p:cNvCxnSpPr>
            <a:cxnSpLocks/>
          </p:cNvCxnSpPr>
          <p:nvPr/>
        </p:nvCxnSpPr>
        <p:spPr>
          <a:xfrm>
            <a:off x="4374019" y="4458014"/>
            <a:ext cx="154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F4C998A3-BF3F-4FA0-AD7B-1488FCEEE080}"/>
              </a:ext>
            </a:extLst>
          </p:cNvPr>
          <p:cNvSpPr txBox="1"/>
          <p:nvPr/>
        </p:nvSpPr>
        <p:spPr>
          <a:xfrm>
            <a:off x="4289520" y="3427544"/>
            <a:ext cx="179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Elektronenabgabe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83439647-AD81-4EA9-9C65-9AEF2CED1DEC}"/>
              </a:ext>
            </a:extLst>
          </p:cNvPr>
          <p:cNvSpPr txBox="1"/>
          <p:nvPr/>
        </p:nvSpPr>
        <p:spPr>
          <a:xfrm>
            <a:off x="4237962" y="4059765"/>
            <a:ext cx="192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Elektronenaufnahme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29F2BA2-8124-48B9-9E0C-9CBD13375F0E}"/>
              </a:ext>
            </a:extLst>
          </p:cNvPr>
          <p:cNvSpPr txBox="1"/>
          <p:nvPr/>
        </p:nvSpPr>
        <p:spPr>
          <a:xfrm>
            <a:off x="958417" y="6134669"/>
            <a:ext cx="1117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 der Reaktion von Natrium und Chlor geben die Natriumatome Elektronen an die Chloratome ab. Natrium wird </a:t>
            </a:r>
            <a:r>
              <a:rPr lang="de-DE" u="sng" dirty="0"/>
              <a:t>oxidiert</a:t>
            </a:r>
            <a:r>
              <a:rPr lang="de-DE" dirty="0"/>
              <a:t>, Chlor wird </a:t>
            </a:r>
            <a:r>
              <a:rPr lang="de-DE" u="sng" dirty="0"/>
              <a:t>reduziert</a:t>
            </a:r>
            <a:r>
              <a:rPr lang="de-DE" dirty="0"/>
              <a:t>. Durch den Austausch der Elektronen entstehen die Ionen.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6F56B3-BBC1-41A7-B8C0-B5FCEBF45CF4}"/>
              </a:ext>
            </a:extLst>
          </p:cNvPr>
          <p:cNvSpPr txBox="1"/>
          <p:nvPr/>
        </p:nvSpPr>
        <p:spPr>
          <a:xfrm>
            <a:off x="1076298" y="3516734"/>
            <a:ext cx="150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Oxidation</a:t>
            </a:r>
            <a:r>
              <a:rPr lang="de-DE" sz="2000" dirty="0"/>
              <a:t>: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25B01136-E5A5-4AB1-B8C4-C1FC8E913570}"/>
              </a:ext>
            </a:extLst>
          </p:cNvPr>
          <p:cNvSpPr txBox="1"/>
          <p:nvPr/>
        </p:nvSpPr>
        <p:spPr>
          <a:xfrm>
            <a:off x="1103845" y="4029669"/>
            <a:ext cx="150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Reduktion</a:t>
            </a:r>
            <a:r>
              <a:rPr lang="de-DE" sz="2000" dirty="0"/>
              <a:t>: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9129C65-76B2-4F30-A0A5-C6AF925E719D}"/>
              </a:ext>
            </a:extLst>
          </p:cNvPr>
          <p:cNvSpPr txBox="1"/>
          <p:nvPr/>
        </p:nvSpPr>
        <p:spPr>
          <a:xfrm rot="836626">
            <a:off x="9994477" y="510627"/>
            <a:ext cx="17335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Heftaufschrieb!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2794352-F23E-4063-886E-BE99FE269D75}"/>
              </a:ext>
            </a:extLst>
          </p:cNvPr>
          <p:cNvSpPr txBox="1"/>
          <p:nvPr/>
        </p:nvSpPr>
        <p:spPr>
          <a:xfrm>
            <a:off x="8563133" y="3489973"/>
            <a:ext cx="293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1</a:t>
            </a:r>
            <a:r>
              <a:rPr lang="de-DE" i="1" dirty="0"/>
              <a:t> Elektron wird abgegeben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15C6B67-95C7-43B2-8698-BD912E5FB84A}"/>
              </a:ext>
            </a:extLst>
          </p:cNvPr>
          <p:cNvSpPr txBox="1"/>
          <p:nvPr/>
        </p:nvSpPr>
        <p:spPr>
          <a:xfrm>
            <a:off x="8449345" y="4729108"/>
            <a:ext cx="354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2</a:t>
            </a:r>
            <a:r>
              <a:rPr lang="de-DE" i="1" dirty="0"/>
              <a:t> Elektron werden aufgenommen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F7D2AE61-CD90-4CF4-9F69-60899936B396}"/>
              </a:ext>
            </a:extLst>
          </p:cNvPr>
          <p:cNvSpPr txBox="1"/>
          <p:nvPr/>
        </p:nvSpPr>
        <p:spPr>
          <a:xfrm>
            <a:off x="3153109" y="5474443"/>
            <a:ext cx="593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</a:rPr>
              <a:t>2</a:t>
            </a:r>
            <a:r>
              <a:rPr lang="de-DE" sz="2000" dirty="0"/>
              <a:t> Na          +                Cl</a:t>
            </a:r>
            <a:r>
              <a:rPr lang="de-DE" sz="2000" baseline="-25000" dirty="0"/>
              <a:t>2</a:t>
            </a:r>
            <a:r>
              <a:rPr lang="de-DE" sz="2000" dirty="0"/>
              <a:t>			</a:t>
            </a:r>
            <a:r>
              <a:rPr lang="de-DE" sz="2000" dirty="0">
                <a:solidFill>
                  <a:schemeClr val="accent1"/>
                </a:solidFill>
              </a:rPr>
              <a:t>2</a:t>
            </a:r>
            <a:r>
              <a:rPr lang="de-DE" sz="2000" dirty="0"/>
              <a:t>  NaCl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B2BE7BBB-9135-4270-9A88-B63DCABD1F05}"/>
              </a:ext>
            </a:extLst>
          </p:cNvPr>
          <p:cNvCxnSpPr>
            <a:cxnSpLocks/>
          </p:cNvCxnSpPr>
          <p:nvPr/>
        </p:nvCxnSpPr>
        <p:spPr>
          <a:xfrm>
            <a:off x="6390713" y="5667753"/>
            <a:ext cx="834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EE6A5C01-14A8-42F3-B5FA-34EF84F6D5C2}"/>
              </a:ext>
            </a:extLst>
          </p:cNvPr>
          <p:cNvSpPr txBox="1"/>
          <p:nvPr/>
        </p:nvSpPr>
        <p:spPr>
          <a:xfrm>
            <a:off x="1127464" y="5434489"/>
            <a:ext cx="1879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Redoxreaktion</a:t>
            </a:r>
            <a:r>
              <a:rPr lang="de-DE" sz="2000" dirty="0"/>
              <a:t>:</a:t>
            </a: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0D9DFE63-7FD5-49EF-AD80-24C04D6F2B3A}"/>
              </a:ext>
            </a:extLst>
          </p:cNvPr>
          <p:cNvCxnSpPr>
            <a:cxnSpLocks/>
          </p:cNvCxnSpPr>
          <p:nvPr/>
        </p:nvCxnSpPr>
        <p:spPr>
          <a:xfrm>
            <a:off x="4810941" y="2358201"/>
            <a:ext cx="201291" cy="31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0B464703-4CFC-4AAB-8459-3FE6E2763F7C}"/>
              </a:ext>
            </a:extLst>
          </p:cNvPr>
          <p:cNvGrpSpPr/>
          <p:nvPr/>
        </p:nvGrpSpPr>
        <p:grpSpPr>
          <a:xfrm>
            <a:off x="5067722" y="2649679"/>
            <a:ext cx="604995" cy="400110"/>
            <a:chOff x="4367762" y="3692723"/>
            <a:chExt cx="604995" cy="400110"/>
          </a:xfrm>
        </p:grpSpPr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EBB2089C-DCA5-4DBC-8303-25AD129438EF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</a:t>
              </a:r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5D99A598-B9B6-4E11-9152-8B75B141069A}"/>
                </a:ext>
              </a:extLst>
            </p:cNvPr>
            <p:cNvSpPr/>
            <p:nvPr/>
          </p:nvSpPr>
          <p:spPr>
            <a:xfrm>
              <a:off x="4674084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68C93C01-59B1-4DF4-9D6B-82B80F02ADDC}"/>
                </a:ext>
              </a:extLst>
            </p:cNvPr>
            <p:cNvCxnSpPr>
              <a:cxnSpLocks/>
            </p:cNvCxnSpPr>
            <p:nvPr/>
          </p:nvCxnSpPr>
          <p:spPr>
            <a:xfrm>
              <a:off x="4395067" y="3791810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6AC85FF5-0540-4F56-9DFF-8125A01085C3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37CDE9A-4C4B-452A-B2BF-DC01BA533ED8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07C91978-8F2F-4D44-A832-EA5BB4AB7F24}"/>
              </a:ext>
            </a:extLst>
          </p:cNvPr>
          <p:cNvGrpSpPr/>
          <p:nvPr/>
        </p:nvGrpSpPr>
        <p:grpSpPr>
          <a:xfrm>
            <a:off x="2775402" y="4423285"/>
            <a:ext cx="604995" cy="400110"/>
            <a:chOff x="4367762" y="3692723"/>
            <a:chExt cx="604995" cy="400110"/>
          </a:xfrm>
        </p:grpSpPr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AD07B497-3392-4F54-BED0-A0C8D91F5CD7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</a:t>
              </a:r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22301D79-C362-45F3-9208-4BC056790462}"/>
                </a:ext>
              </a:extLst>
            </p:cNvPr>
            <p:cNvSpPr/>
            <p:nvPr/>
          </p:nvSpPr>
          <p:spPr>
            <a:xfrm>
              <a:off x="4706802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F3BF2BF7-FFF4-4415-B972-7AFC940B1D0D}"/>
                </a:ext>
              </a:extLst>
            </p:cNvPr>
            <p:cNvCxnSpPr>
              <a:cxnSpLocks/>
            </p:cNvCxnSpPr>
            <p:nvPr/>
          </p:nvCxnSpPr>
          <p:spPr>
            <a:xfrm>
              <a:off x="4395067" y="3791810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78BFF0EE-298A-4000-AAE1-EC7B77DB0C6D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2B2FB451-8472-403C-8AC4-F9554BBCA208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4" name="Textfeld 133">
            <a:extLst>
              <a:ext uri="{FF2B5EF4-FFF2-40B4-BE49-F238E27FC236}">
                <a16:creationId xmlns:a16="http://schemas.microsoft.com/office/drawing/2014/main" id="{92D409B5-0FF1-4F31-91E4-9270A1B3D313}"/>
              </a:ext>
            </a:extLst>
          </p:cNvPr>
          <p:cNvSpPr txBox="1"/>
          <p:nvPr/>
        </p:nvSpPr>
        <p:spPr>
          <a:xfrm>
            <a:off x="3302079" y="4380131"/>
            <a:ext cx="91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F7A80D89-F7CD-4204-A6B5-50661E24E005}"/>
              </a:ext>
            </a:extLst>
          </p:cNvPr>
          <p:cNvGrpSpPr/>
          <p:nvPr/>
        </p:nvGrpSpPr>
        <p:grpSpPr>
          <a:xfrm>
            <a:off x="7105881" y="4248354"/>
            <a:ext cx="604995" cy="400110"/>
            <a:chOff x="7880895" y="3688391"/>
            <a:chExt cx="604995" cy="400110"/>
          </a:xfrm>
        </p:grpSpPr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3A373B62-F4B9-4CC6-B8E5-C5283246A6D3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9D2027B-88F4-4477-BDFC-E2230AF7CE0F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2570A62F-E2F1-4B71-81A0-17C2CC2060BF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E50ED425-FAF5-4B7F-8D86-8B62E75174DE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00B3C852-A106-44E2-9FDC-C5A4281CE11A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Textfeld 60">
            <a:extLst>
              <a:ext uri="{FF2B5EF4-FFF2-40B4-BE49-F238E27FC236}">
                <a16:creationId xmlns:a16="http://schemas.microsoft.com/office/drawing/2014/main" id="{A9AEBDD2-6B78-472E-983B-77D94D70E8D5}"/>
              </a:ext>
            </a:extLst>
          </p:cNvPr>
          <p:cNvSpPr txBox="1"/>
          <p:nvPr/>
        </p:nvSpPr>
        <p:spPr>
          <a:xfrm>
            <a:off x="11301549" y="3478559"/>
            <a:ext cx="693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</a:rPr>
              <a:t>x 2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51FC89F7-C2DA-4AD9-BA52-D4DF4DB1B6A2}"/>
              </a:ext>
            </a:extLst>
          </p:cNvPr>
          <p:cNvCxnSpPr/>
          <p:nvPr/>
        </p:nvCxnSpPr>
        <p:spPr>
          <a:xfrm>
            <a:off x="11301549" y="3478559"/>
            <a:ext cx="0" cy="40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40D7CC42-8A41-4242-B89C-71E16C6071EE}"/>
              </a:ext>
            </a:extLst>
          </p:cNvPr>
          <p:cNvSpPr txBox="1"/>
          <p:nvPr/>
        </p:nvSpPr>
        <p:spPr>
          <a:xfrm>
            <a:off x="3211262" y="4895665"/>
            <a:ext cx="1004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 </a:t>
            </a:r>
            <a:r>
              <a:rPr lang="de-DE" sz="2000" b="1" dirty="0">
                <a:solidFill>
                  <a:srgbClr val="FF0000"/>
                </a:solidFill>
              </a:rPr>
              <a:t>2</a:t>
            </a:r>
            <a:r>
              <a:rPr lang="de-DE" sz="2000" b="1" dirty="0"/>
              <a:t>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D8687093-4F57-42CD-BAA3-90D448AEC781}"/>
              </a:ext>
            </a:extLst>
          </p:cNvPr>
          <p:cNvCxnSpPr>
            <a:cxnSpLocks/>
          </p:cNvCxnSpPr>
          <p:nvPr/>
        </p:nvCxnSpPr>
        <p:spPr>
          <a:xfrm>
            <a:off x="4467966" y="5117304"/>
            <a:ext cx="1424033" cy="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EE06152B-7061-4F87-B168-6372161CD794}"/>
              </a:ext>
            </a:extLst>
          </p:cNvPr>
          <p:cNvSpPr txBox="1"/>
          <p:nvPr/>
        </p:nvSpPr>
        <p:spPr>
          <a:xfrm>
            <a:off x="2593232" y="4932519"/>
            <a:ext cx="568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 Cl</a:t>
            </a:r>
            <a:r>
              <a:rPr lang="de-DE" sz="2000" baseline="-25000" dirty="0"/>
              <a:t>2</a:t>
            </a:r>
            <a:endParaRPr lang="de-DE" sz="2000" dirty="0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2F43B02-9398-4DCC-9EBC-8B984FC24247}"/>
              </a:ext>
            </a:extLst>
          </p:cNvPr>
          <p:cNvSpPr txBox="1"/>
          <p:nvPr/>
        </p:nvSpPr>
        <p:spPr>
          <a:xfrm>
            <a:off x="6404872" y="4919454"/>
            <a:ext cx="369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</a:t>
            </a:r>
          </a:p>
        </p:txBody>
      </p: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3EDAC414-F54A-48BF-A321-E2EDC9D113AA}"/>
              </a:ext>
            </a:extLst>
          </p:cNvPr>
          <p:cNvGrpSpPr/>
          <p:nvPr/>
        </p:nvGrpSpPr>
        <p:grpSpPr>
          <a:xfrm>
            <a:off x="6760129" y="4928647"/>
            <a:ext cx="604995" cy="400110"/>
            <a:chOff x="7880895" y="3688391"/>
            <a:chExt cx="604995" cy="400110"/>
          </a:xfrm>
        </p:grpSpPr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id="{910E2585-7DFF-4BBE-82A5-BDBF1BBB4F63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Cl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453FAE7B-A646-481C-A7A5-DB4471E1F6C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Gerader Verbinder 147">
              <a:extLst>
                <a:ext uri="{FF2B5EF4-FFF2-40B4-BE49-F238E27FC236}">
                  <a16:creationId xmlns:a16="http://schemas.microsoft.com/office/drawing/2014/main" id="{B89332C4-5792-46C7-A446-9B2B356BC9C4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Gerader Verbinder 148">
              <a:extLst>
                <a:ext uri="{FF2B5EF4-FFF2-40B4-BE49-F238E27FC236}">
                  <a16:creationId xmlns:a16="http://schemas.microsoft.com/office/drawing/2014/main" id="{538F49E7-FCD0-459F-A4A3-4F47EAA9EFBD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Gerader Verbinder 149">
              <a:extLst>
                <a:ext uri="{FF2B5EF4-FFF2-40B4-BE49-F238E27FC236}">
                  <a16:creationId xmlns:a16="http://schemas.microsoft.com/office/drawing/2014/main" id="{BDA055CE-B3DF-4E87-9AC7-DAA6CEDA31C6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Geschweifte Klammer rechts 150">
            <a:extLst>
              <a:ext uri="{FF2B5EF4-FFF2-40B4-BE49-F238E27FC236}">
                <a16:creationId xmlns:a16="http://schemas.microsoft.com/office/drawing/2014/main" id="{72DF8C72-7584-4BDD-8065-C4654D47CD82}"/>
              </a:ext>
            </a:extLst>
          </p:cNvPr>
          <p:cNvSpPr/>
          <p:nvPr/>
        </p:nvSpPr>
        <p:spPr>
          <a:xfrm rot="5400000">
            <a:off x="3305324" y="4130481"/>
            <a:ext cx="250629" cy="14370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Geschweifte Klammer rechts 151">
            <a:extLst>
              <a:ext uri="{FF2B5EF4-FFF2-40B4-BE49-F238E27FC236}">
                <a16:creationId xmlns:a16="http://schemas.microsoft.com/office/drawing/2014/main" id="{672BB57B-A215-4B10-A2EF-9749E4F36478}"/>
              </a:ext>
            </a:extLst>
          </p:cNvPr>
          <p:cNvSpPr/>
          <p:nvPr/>
        </p:nvSpPr>
        <p:spPr>
          <a:xfrm rot="5400000">
            <a:off x="6865109" y="4338837"/>
            <a:ext cx="166170" cy="920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28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78" grpId="0"/>
      <p:bldP spid="96" grpId="0"/>
      <p:bldP spid="104" grpId="0"/>
      <p:bldP spid="115" grpId="0"/>
      <p:bldP spid="116" grpId="0"/>
      <p:bldP spid="2" grpId="0"/>
      <p:bldP spid="4" grpId="0"/>
      <p:bldP spid="103" grpId="0"/>
      <p:bldP spid="52" grpId="0" animBg="1"/>
      <p:bldP spid="112" grpId="0"/>
      <p:bldP spid="113" grpId="0"/>
      <p:bldP spid="117" grpId="0"/>
      <p:bldP spid="121" grpId="0"/>
      <p:bldP spid="134" grpId="0"/>
      <p:bldP spid="61" grpId="0"/>
      <p:bldP spid="1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40600EC-5529-4EA2-BB6D-422F40167422}"/>
              </a:ext>
            </a:extLst>
          </p:cNvPr>
          <p:cNvSpPr txBox="1"/>
          <p:nvPr/>
        </p:nvSpPr>
        <p:spPr>
          <a:xfrm>
            <a:off x="870857" y="1567543"/>
            <a:ext cx="10363200" cy="2908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b="1" dirty="0"/>
              <a:t>Merke:</a:t>
            </a:r>
          </a:p>
          <a:p>
            <a:pPr>
              <a:spcAft>
                <a:spcPts val="600"/>
              </a:spcAft>
            </a:pPr>
            <a:r>
              <a:rPr lang="de-DE" sz="2800" dirty="0"/>
              <a:t>Bei einer </a:t>
            </a:r>
            <a:r>
              <a:rPr lang="de-DE" sz="2800" b="1" u="sng" dirty="0"/>
              <a:t>Oxidation</a:t>
            </a:r>
            <a:r>
              <a:rPr lang="de-DE" sz="2800" dirty="0"/>
              <a:t> gibt ein Teilchen Elektronen ab. </a:t>
            </a:r>
          </a:p>
          <a:p>
            <a:pPr>
              <a:spcAft>
                <a:spcPts val="600"/>
              </a:spcAft>
            </a:pPr>
            <a:r>
              <a:rPr lang="de-DE" sz="2800" dirty="0"/>
              <a:t>Bei einer </a:t>
            </a:r>
            <a:r>
              <a:rPr lang="de-DE" sz="2800" b="1" u="sng" dirty="0"/>
              <a:t>Reduktion</a:t>
            </a:r>
            <a:r>
              <a:rPr lang="de-DE" sz="2800" dirty="0"/>
              <a:t> nimmt ein Teilchen Elektronen auf.</a:t>
            </a:r>
          </a:p>
          <a:p>
            <a:pPr>
              <a:spcAft>
                <a:spcPts val="600"/>
              </a:spcAft>
            </a:pPr>
            <a:r>
              <a:rPr lang="de-DE" sz="2800" dirty="0"/>
              <a:t>Reaktionen, bei denen Oxidation und Reduktion stattfinden, nennt man </a:t>
            </a:r>
            <a:r>
              <a:rPr lang="de-DE" sz="2800" b="1" u="sng" dirty="0"/>
              <a:t>Redoxreaktionen</a:t>
            </a:r>
            <a:r>
              <a:rPr lang="de-DE" sz="2800" dirty="0"/>
              <a:t>. Hierbei werden </a:t>
            </a:r>
            <a:r>
              <a:rPr lang="de-DE" sz="2800" b="1" u="sng" dirty="0"/>
              <a:t>Elektronen </a:t>
            </a:r>
            <a:r>
              <a:rPr lang="de-DE" sz="2800" dirty="0"/>
              <a:t>von den Metall-Atomen auf die Nichtmetall-Atome </a:t>
            </a:r>
            <a:r>
              <a:rPr lang="de-DE" sz="2800" b="1" u="sng" dirty="0"/>
              <a:t>übertragen</a:t>
            </a:r>
            <a:r>
              <a:rPr lang="de-DE" sz="2800" dirty="0"/>
              <a:t>.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3F891B-BC67-499F-A2F1-95B17939A7AE}"/>
              </a:ext>
            </a:extLst>
          </p:cNvPr>
          <p:cNvSpPr txBox="1"/>
          <p:nvPr/>
        </p:nvSpPr>
        <p:spPr>
          <a:xfrm>
            <a:off x="957942" y="4890347"/>
            <a:ext cx="6836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Vgl. Buch S. 258/259</a:t>
            </a:r>
          </a:p>
        </p:txBody>
      </p:sp>
    </p:spTree>
    <p:extLst>
      <p:ext uri="{BB962C8B-B14F-4D97-AF65-F5344CB8AC3E}">
        <p14:creationId xmlns:p14="http://schemas.microsoft.com/office/powerpoint/2010/main" val="414217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A7C606-50C3-46E6-8FA6-DEA6998BFE8F}"/>
              </a:ext>
            </a:extLst>
          </p:cNvPr>
          <p:cNvSpPr txBox="1"/>
          <p:nvPr/>
        </p:nvSpPr>
        <p:spPr>
          <a:xfrm>
            <a:off x="1083128" y="1120676"/>
            <a:ext cx="100257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/>
              <a:t>Aufgabe</a:t>
            </a:r>
            <a:r>
              <a:rPr lang="de-DE" sz="2400" dirty="0"/>
              <a:t>:</a:t>
            </a:r>
          </a:p>
          <a:p>
            <a:pPr>
              <a:spcAft>
                <a:spcPts val="600"/>
              </a:spcAft>
            </a:pPr>
            <a:r>
              <a:rPr lang="de-DE" sz="2400" dirty="0"/>
              <a:t>Wir betrachten die Reaktion von Magnesium und Brom.</a:t>
            </a:r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de-DE" sz="2400" dirty="0"/>
              <a:t>Schreibe das Reaktionsschema (Wortgleichung) auf.</a:t>
            </a:r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de-DE" sz="2400" dirty="0"/>
              <a:t>Formuliere die Teilgleichungen für die Oxidation und die Reduktion.</a:t>
            </a:r>
          </a:p>
          <a:p>
            <a:pPr marL="342900" indent="-342900">
              <a:buAutoNum type="alphaLcPeriod"/>
            </a:pPr>
            <a:r>
              <a:rPr lang="de-DE" sz="2400" dirty="0"/>
              <a:t>Schreibe die Redoxreaktion auf.</a:t>
            </a:r>
          </a:p>
          <a:p>
            <a:endParaRPr lang="de-DE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913594-5CD4-44DA-AC98-63B226C9A309}"/>
              </a:ext>
            </a:extLst>
          </p:cNvPr>
          <p:cNvSpPr txBox="1"/>
          <p:nvPr/>
        </p:nvSpPr>
        <p:spPr>
          <a:xfrm>
            <a:off x="1083128" y="3757060"/>
            <a:ext cx="966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/>
              <a:t>Orientiere dich dabei am Aufschrieb für die Reaktion von Natrium und Chlor!</a:t>
            </a:r>
          </a:p>
        </p:txBody>
      </p:sp>
    </p:spTree>
    <p:extLst>
      <p:ext uri="{BB962C8B-B14F-4D97-AF65-F5344CB8AC3E}">
        <p14:creationId xmlns:p14="http://schemas.microsoft.com/office/powerpoint/2010/main" val="147979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29DE805-5C4C-4B6E-873A-64E2C5173501}"/>
              </a:ext>
            </a:extLst>
          </p:cNvPr>
          <p:cNvSpPr txBox="1"/>
          <p:nvPr/>
        </p:nvSpPr>
        <p:spPr>
          <a:xfrm>
            <a:off x="440004" y="827718"/>
            <a:ext cx="6366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Beispiel</a:t>
            </a:r>
            <a:r>
              <a:rPr lang="de-DE" sz="2000" dirty="0"/>
              <a:t>: </a:t>
            </a:r>
            <a:r>
              <a:rPr lang="de-DE" sz="2000" u="sng" dirty="0"/>
              <a:t>Die Reaktion von Magnesium und Brom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45F2F34-6B6E-4C65-AC6A-C9BBB650AA0B}"/>
              </a:ext>
            </a:extLst>
          </p:cNvPr>
          <p:cNvSpPr txBox="1"/>
          <p:nvPr/>
        </p:nvSpPr>
        <p:spPr>
          <a:xfrm>
            <a:off x="1675141" y="1765700"/>
            <a:ext cx="813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Magnesium         +             Brom                                  Magnesiumbromid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26B7CB6-0F0C-46CC-B579-F34D0D589DD7}"/>
              </a:ext>
            </a:extLst>
          </p:cNvPr>
          <p:cNvCxnSpPr/>
          <p:nvPr/>
        </p:nvCxnSpPr>
        <p:spPr>
          <a:xfrm>
            <a:off x="5363014" y="2019730"/>
            <a:ext cx="84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2AAB6A97-28C1-4840-88D7-34C43A701EAC}"/>
              </a:ext>
            </a:extLst>
          </p:cNvPr>
          <p:cNvSpPr txBox="1"/>
          <p:nvPr/>
        </p:nvSpPr>
        <p:spPr>
          <a:xfrm>
            <a:off x="2879470" y="2578571"/>
            <a:ext cx="604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Mg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AA1395F9-4250-4444-B148-4A697A907296}"/>
              </a:ext>
            </a:extLst>
          </p:cNvPr>
          <p:cNvSpPr/>
          <p:nvPr/>
        </p:nvSpPr>
        <p:spPr>
          <a:xfrm>
            <a:off x="3429382" y="2773530"/>
            <a:ext cx="51005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70208B1-D3F4-4A32-B16B-C1C676DC58C8}"/>
              </a:ext>
            </a:extLst>
          </p:cNvPr>
          <p:cNvSpPr txBox="1"/>
          <p:nvPr/>
        </p:nvSpPr>
        <p:spPr>
          <a:xfrm>
            <a:off x="6124950" y="2516003"/>
            <a:ext cx="22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Mg</a:t>
            </a:r>
            <a:r>
              <a:rPr lang="de-DE" sz="2000" baseline="30000" dirty="0"/>
              <a:t>2</a:t>
            </a:r>
            <a:r>
              <a:rPr lang="de-DE" sz="2400" b="1" baseline="30000" dirty="0"/>
              <a:t>+</a:t>
            </a:r>
            <a:r>
              <a:rPr lang="de-DE" sz="2400" b="1" dirty="0"/>
              <a:t>      </a:t>
            </a:r>
            <a:r>
              <a:rPr lang="de-DE" sz="2400" dirty="0"/>
              <a:t>+</a:t>
            </a:r>
            <a:r>
              <a:rPr lang="de-DE" sz="2400" b="1" dirty="0"/>
              <a:t>      </a:t>
            </a:r>
            <a:r>
              <a:rPr lang="de-DE" sz="2400" b="1" dirty="0">
                <a:solidFill>
                  <a:srgbClr val="FF0000"/>
                </a:solidFill>
              </a:rPr>
              <a:t>2e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endParaRPr lang="de-DE" sz="2000" b="1" baseline="30000" dirty="0">
              <a:solidFill>
                <a:srgbClr val="FF0000"/>
              </a:solidFill>
            </a:endParaRP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088AF0B-23F1-4D18-9ED9-31EF03612C9E}"/>
              </a:ext>
            </a:extLst>
          </p:cNvPr>
          <p:cNvGrpSpPr/>
          <p:nvPr/>
        </p:nvGrpSpPr>
        <p:grpSpPr>
          <a:xfrm>
            <a:off x="2474091" y="3332448"/>
            <a:ext cx="604995" cy="400110"/>
            <a:chOff x="4367762" y="3692723"/>
            <a:chExt cx="604995" cy="400110"/>
          </a:xfrm>
        </p:grpSpPr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22DF3561-D9F9-4DE9-9F4F-132E144EBB33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Br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1B29D23-97E9-42FC-8619-3E302A6DF4DE}"/>
                </a:ext>
              </a:extLst>
            </p:cNvPr>
            <p:cNvSpPr/>
            <p:nvPr/>
          </p:nvSpPr>
          <p:spPr>
            <a:xfrm>
              <a:off x="4706802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2FDEAC0E-F0D7-4269-9DA7-F8DB9786D1F0}"/>
                </a:ext>
              </a:extLst>
            </p:cNvPr>
            <p:cNvCxnSpPr>
              <a:cxnSpLocks/>
            </p:cNvCxnSpPr>
            <p:nvPr/>
          </p:nvCxnSpPr>
          <p:spPr>
            <a:xfrm>
              <a:off x="4395067" y="3791810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6E8FD6B-C9F3-466D-A3E6-97AC04195539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CBA7224C-9546-40CB-8E00-F3B022DFEB8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Textfeld 103">
            <a:extLst>
              <a:ext uri="{FF2B5EF4-FFF2-40B4-BE49-F238E27FC236}">
                <a16:creationId xmlns:a16="http://schemas.microsoft.com/office/drawing/2014/main" id="{D29893F9-4C42-43ED-AB3C-753D27426842}"/>
              </a:ext>
            </a:extLst>
          </p:cNvPr>
          <p:cNvSpPr txBox="1"/>
          <p:nvPr/>
        </p:nvSpPr>
        <p:spPr>
          <a:xfrm>
            <a:off x="3013106" y="3257123"/>
            <a:ext cx="91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  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524C8A40-AD82-4903-BA87-0367851DAB21}"/>
              </a:ext>
            </a:extLst>
          </p:cNvPr>
          <p:cNvGrpSpPr/>
          <p:nvPr/>
        </p:nvGrpSpPr>
        <p:grpSpPr>
          <a:xfrm>
            <a:off x="6122587" y="3329499"/>
            <a:ext cx="604995" cy="400110"/>
            <a:chOff x="7880895" y="3688391"/>
            <a:chExt cx="604995" cy="400110"/>
          </a:xfrm>
        </p:grpSpPr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5B367EA2-9EE1-4273-8597-DBC558C64B24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Br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D426CF0E-E0B2-4C40-ACCF-33DA740FFE35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7B52891E-E9FA-490A-9FD3-62255384B293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9F83FDF0-281B-410A-B143-0336C4DF1634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29BADA11-58DF-4A83-BA47-A7464725FC39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2D68ED3-426E-45DF-BA4A-14AE678426D9}"/>
              </a:ext>
            </a:extLst>
          </p:cNvPr>
          <p:cNvCxnSpPr>
            <a:cxnSpLocks/>
          </p:cNvCxnSpPr>
          <p:nvPr/>
        </p:nvCxnSpPr>
        <p:spPr>
          <a:xfrm>
            <a:off x="4043772" y="2810832"/>
            <a:ext cx="154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ACE6F9B7-74AE-499A-BF01-637AEA0CD825}"/>
              </a:ext>
            </a:extLst>
          </p:cNvPr>
          <p:cNvCxnSpPr>
            <a:cxnSpLocks/>
          </p:cNvCxnSpPr>
          <p:nvPr/>
        </p:nvCxnSpPr>
        <p:spPr>
          <a:xfrm>
            <a:off x="4075838" y="3800462"/>
            <a:ext cx="154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F4C998A3-BF3F-4FA0-AD7B-1488FCEEE080}"/>
              </a:ext>
            </a:extLst>
          </p:cNvPr>
          <p:cNvSpPr txBox="1"/>
          <p:nvPr/>
        </p:nvSpPr>
        <p:spPr>
          <a:xfrm>
            <a:off x="3954685" y="2514775"/>
            <a:ext cx="179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Elektronenabgabe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83439647-AD81-4EA9-9C65-9AEF2CED1DEC}"/>
              </a:ext>
            </a:extLst>
          </p:cNvPr>
          <p:cNvSpPr txBox="1"/>
          <p:nvPr/>
        </p:nvSpPr>
        <p:spPr>
          <a:xfrm>
            <a:off x="3933016" y="3397114"/>
            <a:ext cx="192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Elektronenaufnahme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6F56B3-BBC1-41A7-B8C0-B5FCEBF45CF4}"/>
              </a:ext>
            </a:extLst>
          </p:cNvPr>
          <p:cNvSpPr txBox="1"/>
          <p:nvPr/>
        </p:nvSpPr>
        <p:spPr>
          <a:xfrm>
            <a:off x="1092973" y="2599201"/>
            <a:ext cx="150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Oxidation</a:t>
            </a:r>
            <a:r>
              <a:rPr lang="de-DE" sz="2000" dirty="0"/>
              <a:t>: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25B01136-E5A5-4AB1-B8C4-C1FC8E913570}"/>
              </a:ext>
            </a:extLst>
          </p:cNvPr>
          <p:cNvSpPr txBox="1"/>
          <p:nvPr/>
        </p:nvSpPr>
        <p:spPr>
          <a:xfrm>
            <a:off x="1094988" y="3344914"/>
            <a:ext cx="150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Reduktion</a:t>
            </a:r>
            <a:r>
              <a:rPr lang="de-DE" sz="2000" dirty="0"/>
              <a:t>:</a:t>
            </a: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F0E7278-4F8C-4F58-8C5D-61DF1EC13724}"/>
              </a:ext>
            </a:extLst>
          </p:cNvPr>
          <p:cNvSpPr/>
          <p:nvPr/>
        </p:nvSpPr>
        <p:spPr>
          <a:xfrm>
            <a:off x="2800781" y="2773530"/>
            <a:ext cx="51005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BF5E9CD5-6509-4955-BCC6-800B8CC7EAC5}"/>
              </a:ext>
            </a:extLst>
          </p:cNvPr>
          <p:cNvGrpSpPr/>
          <p:nvPr/>
        </p:nvGrpSpPr>
        <p:grpSpPr>
          <a:xfrm>
            <a:off x="2479053" y="3753391"/>
            <a:ext cx="604995" cy="400110"/>
            <a:chOff x="4367762" y="3692723"/>
            <a:chExt cx="604995" cy="400110"/>
          </a:xfrm>
        </p:grpSpPr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ED7C2FAE-F1C0-4941-8863-EA6E42C4838B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Br</a:t>
              </a:r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9FA105FC-68FF-4D80-8D8B-B4FA8BBB56D4}"/>
                </a:ext>
              </a:extLst>
            </p:cNvPr>
            <p:cNvSpPr/>
            <p:nvPr/>
          </p:nvSpPr>
          <p:spPr>
            <a:xfrm>
              <a:off x="4706802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AD38E22-2958-4604-B231-ED2C3EA18F56}"/>
                </a:ext>
              </a:extLst>
            </p:cNvPr>
            <p:cNvCxnSpPr>
              <a:cxnSpLocks/>
            </p:cNvCxnSpPr>
            <p:nvPr/>
          </p:nvCxnSpPr>
          <p:spPr>
            <a:xfrm>
              <a:off x="4395067" y="3791810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0840D90C-9BBF-4A8E-83A6-9814F2485283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7AFA9208-9446-437A-8548-A86FDEB74824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" name="Textfeld 136">
            <a:extLst>
              <a:ext uri="{FF2B5EF4-FFF2-40B4-BE49-F238E27FC236}">
                <a16:creationId xmlns:a16="http://schemas.microsoft.com/office/drawing/2014/main" id="{7B0B2C01-FC4B-4443-ACC2-888B45A46990}"/>
              </a:ext>
            </a:extLst>
          </p:cNvPr>
          <p:cNvSpPr txBox="1"/>
          <p:nvPr/>
        </p:nvSpPr>
        <p:spPr>
          <a:xfrm>
            <a:off x="3018068" y="3678066"/>
            <a:ext cx="91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  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4383249B-2AF5-4868-A8AE-915819B658D0}"/>
              </a:ext>
            </a:extLst>
          </p:cNvPr>
          <p:cNvGrpSpPr/>
          <p:nvPr/>
        </p:nvGrpSpPr>
        <p:grpSpPr>
          <a:xfrm>
            <a:off x="6122586" y="3724216"/>
            <a:ext cx="604995" cy="400110"/>
            <a:chOff x="7880895" y="3688391"/>
            <a:chExt cx="604995" cy="400110"/>
          </a:xfrm>
        </p:grpSpPr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E18D6F96-4FD3-4DE9-9FFB-CF6C43D1A9A0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Br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E00CD536-3287-4948-B1D5-E59F04581569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70E44C02-CD51-4C99-A5E0-47D89C4617D7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66451693-6922-4F73-97D7-FE6938B0C3FA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E6A388C4-3C3A-419A-A379-485EE0F01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9C95A1D9-E17F-4363-9E0B-BCCFB5E3928C}"/>
              </a:ext>
            </a:extLst>
          </p:cNvPr>
          <p:cNvSpPr txBox="1"/>
          <p:nvPr/>
        </p:nvSpPr>
        <p:spPr>
          <a:xfrm>
            <a:off x="8387742" y="2434903"/>
            <a:ext cx="249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2</a:t>
            </a:r>
            <a:r>
              <a:rPr lang="de-DE" i="1" dirty="0"/>
              <a:t> Elektronen werden abgegeben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056DD33-3E0A-4BD1-8E71-8DF1C2324530}"/>
              </a:ext>
            </a:extLst>
          </p:cNvPr>
          <p:cNvSpPr txBox="1"/>
          <p:nvPr/>
        </p:nvSpPr>
        <p:spPr>
          <a:xfrm>
            <a:off x="8354869" y="4229798"/>
            <a:ext cx="275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2</a:t>
            </a:r>
            <a:r>
              <a:rPr lang="de-DE" i="1" dirty="0"/>
              <a:t> Elektronen werden aufgenommen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814C720-CB89-4E90-B493-A2A4FE96522E}"/>
              </a:ext>
            </a:extLst>
          </p:cNvPr>
          <p:cNvSpPr txBox="1"/>
          <p:nvPr/>
        </p:nvSpPr>
        <p:spPr>
          <a:xfrm>
            <a:off x="2785699" y="5175145"/>
            <a:ext cx="6115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Mg                +              Br</a:t>
            </a:r>
            <a:r>
              <a:rPr lang="de-DE" sz="2000" baseline="-25000" dirty="0"/>
              <a:t>2</a:t>
            </a:r>
            <a:r>
              <a:rPr lang="de-DE" sz="2000" dirty="0"/>
              <a:t>			        MgBr</a:t>
            </a:r>
            <a:r>
              <a:rPr lang="de-DE" sz="2000" baseline="-25000" dirty="0"/>
              <a:t>2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932198B-6889-442F-9214-FC682561295A}"/>
              </a:ext>
            </a:extLst>
          </p:cNvPr>
          <p:cNvCxnSpPr/>
          <p:nvPr/>
        </p:nvCxnSpPr>
        <p:spPr>
          <a:xfrm>
            <a:off x="6142806" y="5375200"/>
            <a:ext cx="84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AA4AEDFF-1E14-4F51-BA0A-DBB82BEC34F8}"/>
              </a:ext>
            </a:extLst>
          </p:cNvPr>
          <p:cNvGrpSpPr/>
          <p:nvPr/>
        </p:nvGrpSpPr>
        <p:grpSpPr>
          <a:xfrm>
            <a:off x="7622628" y="5917728"/>
            <a:ext cx="2029952" cy="462423"/>
            <a:chOff x="8708571" y="2326538"/>
            <a:chExt cx="2029952" cy="462423"/>
          </a:xfrm>
        </p:grpSpPr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7A3D2F1E-0587-4073-8CA9-709FF91C7682}"/>
                </a:ext>
              </a:extLst>
            </p:cNvPr>
            <p:cNvSpPr txBox="1"/>
            <p:nvPr/>
          </p:nvSpPr>
          <p:spPr>
            <a:xfrm>
              <a:off x="8708571" y="2327296"/>
              <a:ext cx="2029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[</a:t>
              </a:r>
              <a:r>
                <a:rPr lang="de-DE" sz="2000" dirty="0"/>
                <a:t>Mg</a:t>
              </a:r>
              <a:r>
                <a:rPr lang="de-DE" sz="2000" baseline="30000" dirty="0"/>
                <a:t>2</a:t>
              </a:r>
              <a:r>
                <a:rPr lang="de-DE" sz="2400" baseline="30000" dirty="0"/>
                <a:t>+</a:t>
              </a:r>
              <a:r>
                <a:rPr lang="de-DE" sz="2400" dirty="0"/>
                <a:t>,  </a:t>
              </a:r>
              <a:r>
                <a:rPr lang="de-DE" sz="2000" dirty="0"/>
                <a:t>2</a:t>
              </a:r>
              <a:r>
                <a:rPr lang="de-DE" sz="2000" b="1" dirty="0"/>
                <a:t> </a:t>
              </a:r>
              <a:endParaRPr lang="de-DE" dirty="0"/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1EF46AE5-E875-4788-AAAC-64858B89399C}"/>
                </a:ext>
              </a:extLst>
            </p:cNvPr>
            <p:cNvSpPr txBox="1"/>
            <p:nvPr/>
          </p:nvSpPr>
          <p:spPr>
            <a:xfrm>
              <a:off x="9723547" y="2326538"/>
              <a:ext cx="756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Br </a:t>
              </a:r>
              <a:r>
                <a:rPr lang="de-DE" sz="2400" b="1" baseline="30000" dirty="0"/>
                <a:t>-</a:t>
              </a:r>
              <a:r>
                <a:rPr lang="de-DE" sz="2400" b="1" dirty="0"/>
                <a:t>]</a:t>
              </a:r>
              <a:endParaRPr lang="de-DE" sz="2000" b="1" baseline="30000" dirty="0"/>
            </a:p>
          </p:txBody>
        </p:sp>
      </p:grp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7F1236AF-8E6E-4356-82AD-107AA593C5C6}"/>
              </a:ext>
            </a:extLst>
          </p:cNvPr>
          <p:cNvSpPr/>
          <p:nvPr/>
        </p:nvSpPr>
        <p:spPr>
          <a:xfrm>
            <a:off x="8151234" y="5691654"/>
            <a:ext cx="143288" cy="18521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A56E4CC-A8C0-4AD9-B569-E0D2C4216D18}"/>
              </a:ext>
            </a:extLst>
          </p:cNvPr>
          <p:cNvSpPr txBox="1"/>
          <p:nvPr/>
        </p:nvSpPr>
        <p:spPr>
          <a:xfrm>
            <a:off x="672192" y="5163601"/>
            <a:ext cx="184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Redoxreaktion</a:t>
            </a:r>
            <a:r>
              <a:rPr lang="de-DE" sz="2000" dirty="0"/>
              <a:t>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0B6653-CF2D-4B99-ABE4-3BC6D2AD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475" y="219622"/>
            <a:ext cx="2280110" cy="1962988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4788E982-CA17-45A6-AB84-F7E79EDD9529}"/>
              </a:ext>
            </a:extLst>
          </p:cNvPr>
          <p:cNvSpPr txBox="1"/>
          <p:nvPr/>
        </p:nvSpPr>
        <p:spPr>
          <a:xfrm>
            <a:off x="2995116" y="4465336"/>
            <a:ext cx="1004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 </a:t>
            </a:r>
            <a:r>
              <a:rPr lang="de-DE" sz="2000" b="1" dirty="0">
                <a:solidFill>
                  <a:srgbClr val="FF0000"/>
                </a:solidFill>
              </a:rPr>
              <a:t>2</a:t>
            </a:r>
            <a:r>
              <a:rPr lang="de-DE" sz="2000" b="1" dirty="0"/>
              <a:t>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F9D294F6-C37E-4656-B02A-857299E334A3}"/>
              </a:ext>
            </a:extLst>
          </p:cNvPr>
          <p:cNvCxnSpPr>
            <a:cxnSpLocks/>
          </p:cNvCxnSpPr>
          <p:nvPr/>
        </p:nvCxnSpPr>
        <p:spPr>
          <a:xfrm>
            <a:off x="4181542" y="4687166"/>
            <a:ext cx="1424033" cy="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1146423B-EFE5-4A7A-84C9-00C8BFE22B6C}"/>
              </a:ext>
            </a:extLst>
          </p:cNvPr>
          <p:cNvSpPr txBox="1"/>
          <p:nvPr/>
        </p:nvSpPr>
        <p:spPr>
          <a:xfrm>
            <a:off x="2377086" y="4502190"/>
            <a:ext cx="568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 Br</a:t>
            </a:r>
            <a:r>
              <a:rPr lang="de-DE" sz="2000" baseline="-25000" dirty="0"/>
              <a:t>2</a:t>
            </a:r>
            <a:endParaRPr lang="de-DE" sz="20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0F408D2-C095-4730-B0A4-4A586C6ACF74}"/>
              </a:ext>
            </a:extLst>
          </p:cNvPr>
          <p:cNvSpPr txBox="1"/>
          <p:nvPr/>
        </p:nvSpPr>
        <p:spPr>
          <a:xfrm>
            <a:off x="5867982" y="4486920"/>
            <a:ext cx="369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</a:t>
            </a:r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0F85BB95-B936-49F3-ADD7-3A83132C71A3}"/>
              </a:ext>
            </a:extLst>
          </p:cNvPr>
          <p:cNvGrpSpPr/>
          <p:nvPr/>
        </p:nvGrpSpPr>
        <p:grpSpPr>
          <a:xfrm>
            <a:off x="6223239" y="4496113"/>
            <a:ext cx="604995" cy="400110"/>
            <a:chOff x="7880895" y="3688391"/>
            <a:chExt cx="604995" cy="400110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1C661DD-9374-4A72-AE3F-AB2C50DBC1CE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Br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BD253BEF-DEF3-42EF-9F31-7716876C54C6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67F71E09-4E0E-4FB2-9955-A2B0B6CD00B9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9D511842-547C-4532-BC8A-9E852D57CCAD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50890EF3-1C27-42A5-ACE3-9AAE29BA05E0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8B480122-D717-49F4-8416-907FBCCDCDFE}"/>
              </a:ext>
            </a:extLst>
          </p:cNvPr>
          <p:cNvSpPr/>
          <p:nvPr/>
        </p:nvSpPr>
        <p:spPr>
          <a:xfrm rot="5400000">
            <a:off x="3089178" y="3700152"/>
            <a:ext cx="250629" cy="14370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eschweifte Klammer rechts 78">
            <a:extLst>
              <a:ext uri="{FF2B5EF4-FFF2-40B4-BE49-F238E27FC236}">
                <a16:creationId xmlns:a16="http://schemas.microsoft.com/office/drawing/2014/main" id="{7FA43C63-831E-448E-9D0F-8395030432C9}"/>
              </a:ext>
            </a:extLst>
          </p:cNvPr>
          <p:cNvSpPr/>
          <p:nvPr/>
        </p:nvSpPr>
        <p:spPr>
          <a:xfrm rot="5400000">
            <a:off x="6280546" y="3880658"/>
            <a:ext cx="166170" cy="920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17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94" grpId="0"/>
      <p:bldP spid="95" grpId="0" animBg="1"/>
      <p:bldP spid="96" grpId="0"/>
      <p:bldP spid="104" grpId="0"/>
      <p:bldP spid="115" grpId="0"/>
      <p:bldP spid="116" grpId="0"/>
      <p:bldP spid="4" grpId="0"/>
      <p:bldP spid="103" grpId="0"/>
      <p:bldP spid="130" grpId="0" animBg="1"/>
      <p:bldP spid="137" grpId="0"/>
      <p:bldP spid="3" grpId="0"/>
      <p:bldP spid="46" grpId="0"/>
      <p:bldP spid="51" grpId="0"/>
      <p:bldP spid="59" grpId="0" animBg="1"/>
      <p:bldP spid="60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2EEFF61-ECBC-4E08-BC53-855C02EE92E7}"/>
              </a:ext>
            </a:extLst>
          </p:cNvPr>
          <p:cNvSpPr txBox="1"/>
          <p:nvPr/>
        </p:nvSpPr>
        <p:spPr>
          <a:xfrm>
            <a:off x="892629" y="990600"/>
            <a:ext cx="101128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Hausaufgabe:</a:t>
            </a:r>
          </a:p>
          <a:p>
            <a:endParaRPr lang="de-DE" sz="2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 err="1"/>
              <a:t>Lies</a:t>
            </a:r>
            <a:r>
              <a:rPr lang="de-DE" sz="2400" dirty="0"/>
              <a:t> das Thema im Buch S. 258/259 nach.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Erkläre die Begriffe </a:t>
            </a:r>
            <a:r>
              <a:rPr lang="de-DE" sz="2400" b="1" i="1" dirty="0"/>
              <a:t>Reduktionsmittel</a:t>
            </a:r>
            <a:r>
              <a:rPr lang="de-DE" sz="2400" dirty="0"/>
              <a:t> und </a:t>
            </a:r>
            <a:r>
              <a:rPr lang="de-DE" sz="2400" b="1" i="1" dirty="0"/>
              <a:t>Oxidationsmittel</a:t>
            </a:r>
            <a:r>
              <a:rPr lang="de-DE" sz="2400" dirty="0"/>
              <a:t> an den Beispielen von Natriumchlorid und Magnesiumbromid.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Bearbeite S. 259, </a:t>
            </a:r>
            <a:r>
              <a:rPr lang="de-DE" sz="2400" dirty="0" err="1"/>
              <a:t>Aufg</a:t>
            </a:r>
            <a:r>
              <a:rPr lang="de-DE" sz="2400" dirty="0"/>
              <a:t>. 3a und 3c. </a:t>
            </a:r>
          </a:p>
          <a:p>
            <a:pPr marL="358775">
              <a:spcAft>
                <a:spcPts val="600"/>
              </a:spcAft>
            </a:pPr>
            <a:r>
              <a:rPr lang="de-DE" sz="2400" dirty="0"/>
              <a:t>Lade Nr. 3 in Teams hoch.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1101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Breitbild</PresentationFormat>
  <Paragraphs>75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3</cp:revision>
  <dcterms:created xsi:type="dcterms:W3CDTF">2021-02-24T12:10:52Z</dcterms:created>
  <dcterms:modified xsi:type="dcterms:W3CDTF">2021-02-25T11:37:40Z</dcterms:modified>
</cp:coreProperties>
</file>