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58" r:id="rId5"/>
    <p:sldId id="259" r:id="rId6"/>
    <p:sldId id="296" r:id="rId7"/>
    <p:sldId id="295" r:id="rId8"/>
    <p:sldId id="299" r:id="rId9"/>
    <p:sldId id="297" r:id="rId10"/>
    <p:sldId id="298" r:id="rId11"/>
    <p:sldId id="300" r:id="rId12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286F7-665F-475F-8EC2-882C5D7B0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C9B4CB-6BBA-49CB-943D-D7632F2FA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C3EC84-5C51-46BC-9ACC-FC941337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3A626-64F9-4999-AC6D-3E56390A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AB112-761B-457B-85D9-F9A3C8B5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77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D1EFC-EDA0-41C8-A545-5837688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5A563-0555-4D84-BD3B-EA0BD455C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B5CE4C-81BF-41B4-B3BE-8FCBFD91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2C9E59-A285-42E3-95BC-AC989325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3FB9E-21C5-4BB3-A5E3-B3314DF4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20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9FF3CD-1F7A-455C-B757-8BE6604EC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F649C5-5FD7-4FC3-85C1-B6DD3CB64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6D1F3-AC34-4B89-A114-DE078B74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BDF15-C908-443E-B45F-2B9ED5D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20C9A-1506-4F96-A461-C2CC4912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17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BD2F0-12B1-4BFF-90E1-89F77B1D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BC14A-AC74-451D-8A52-BE94C177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A095F-A4CD-473A-8EA5-FDF1CD59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E904F-AF19-41E7-8543-03331021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2F02D-6A09-46CD-8ECF-90543BCC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EE4CD-865A-4E9F-9F57-7255ED40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E27C08-6869-4078-9821-672C713A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D8A84-14F4-4C82-A89D-128534ED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4B51-1503-4E32-A86A-A9C90E0F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A8C37-6F9D-4E6D-BD6E-E8C9C524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55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68894-700C-4D39-A38D-560453A5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AEBBA1-0952-47B5-858B-FDBFCAE1D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141D83-10F6-4319-AB9F-F7153D05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07E97B-4504-48A0-BDA7-142E3EF7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B11904-6B6E-42E4-B413-A6162843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0426B-8A19-4AB9-BDFC-A832FAD7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D4BAC-04EB-4B0C-A568-56EA029B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EA5B5F-7153-4384-AA35-457C6581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587A0-741C-46EF-BF5D-E47BED294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707D5B-D1DE-4A3D-B817-E3724A73B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008F49-D945-4E12-B58A-64963E248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9C22B8-B86B-40C8-B800-FBEC42D8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EB6CE6-1E1C-4EA2-A42C-1E90A548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52F2A6-45A0-4B3D-AD54-D7CBC1BE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32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EA103-93D1-4FEC-9D0B-123800D4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D0243-51E0-4BE1-9BF8-62B7344A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12C7A-4B33-4785-83F2-406C6995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63849B-250A-48F9-8995-693377D1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06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768A8B-0327-4D3A-A38B-7934C15D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911D56-7423-435E-A069-F016857C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A023E2-09A5-4D9B-BBFF-39E22D02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22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4EEAF-6DF7-4E91-A9F2-22DD5A74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E1CDA-C9EB-4E51-832E-C6615B0A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3488A-EDB9-4F20-9D1D-A3FD44D2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C4DF3D-14EB-4A1A-BAB6-54B0F6B9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2BB48E-EA20-488F-86D7-D53EA091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A5E71D-8107-47D9-81E9-679F917D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6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5F506-1D91-475D-A517-D6999445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8B087A-68D7-4175-9743-6C32AEF2A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D21FF2-6FD2-4B14-AE01-8C4C579DB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57748-A556-4E0C-8E1B-E9BE2383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54BD97-AE33-4EC3-91B6-3173AA0F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AECAF-1961-410E-AD79-88C46305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88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9FAA35-295A-4477-9CF0-142E1253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E884B-E9B7-43C3-A8DC-B8798600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A3B0F-7E42-4FC7-9AE0-15FE0292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E316-2498-442F-8769-486497C3FC1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985A3-1B2C-4F07-917B-2F9FADA26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EDB1D-5CF5-475B-ADF1-D865D135E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9D4E4-F81F-49E0-B038-38071B872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1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A51-AF77-4CC9-AF83-1CE6A6878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075872-9D1C-473C-8071-2D052FD6D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25.02.21</a:t>
            </a:r>
          </a:p>
        </p:txBody>
      </p:sp>
    </p:spTree>
    <p:extLst>
      <p:ext uri="{BB962C8B-B14F-4D97-AF65-F5344CB8AC3E}">
        <p14:creationId xmlns:p14="http://schemas.microsoft.com/office/powerpoint/2010/main" val="28884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29DE805-5C4C-4B6E-873A-64E2C5173501}"/>
              </a:ext>
            </a:extLst>
          </p:cNvPr>
          <p:cNvSpPr txBox="1"/>
          <p:nvPr/>
        </p:nvSpPr>
        <p:spPr>
          <a:xfrm>
            <a:off x="442628" y="444993"/>
            <a:ext cx="6366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Beispiel</a:t>
            </a:r>
            <a:r>
              <a:rPr lang="de-DE" sz="2000" dirty="0"/>
              <a:t>: </a:t>
            </a:r>
            <a:r>
              <a:rPr lang="de-DE" sz="2000" u="sng" dirty="0"/>
              <a:t>Die Reaktion von Magnesium und Brom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45F2F34-6B6E-4C65-AC6A-C9BBB650AA0B}"/>
              </a:ext>
            </a:extLst>
          </p:cNvPr>
          <p:cNvSpPr txBox="1"/>
          <p:nvPr/>
        </p:nvSpPr>
        <p:spPr>
          <a:xfrm>
            <a:off x="455419" y="1217402"/>
            <a:ext cx="813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Magnesium         +             Brom                                  Magnesiumbromid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26B7CB6-0F0C-46CC-B579-F34D0D589DD7}"/>
              </a:ext>
            </a:extLst>
          </p:cNvPr>
          <p:cNvCxnSpPr/>
          <p:nvPr/>
        </p:nvCxnSpPr>
        <p:spPr>
          <a:xfrm>
            <a:off x="4143292" y="1471432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2AAB6A97-28C1-4840-88D7-34C43A701EAC}"/>
              </a:ext>
            </a:extLst>
          </p:cNvPr>
          <p:cNvSpPr txBox="1"/>
          <p:nvPr/>
        </p:nvSpPr>
        <p:spPr>
          <a:xfrm>
            <a:off x="2229125" y="2166298"/>
            <a:ext cx="60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Mg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A1395F9-4250-4444-B148-4A697A907296}"/>
              </a:ext>
            </a:extLst>
          </p:cNvPr>
          <p:cNvSpPr/>
          <p:nvPr/>
        </p:nvSpPr>
        <p:spPr>
          <a:xfrm>
            <a:off x="2779037" y="2361257"/>
            <a:ext cx="5100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70208B1-D3F4-4A32-B16B-C1C676DC58C8}"/>
              </a:ext>
            </a:extLst>
          </p:cNvPr>
          <p:cNvSpPr txBox="1"/>
          <p:nvPr/>
        </p:nvSpPr>
        <p:spPr>
          <a:xfrm>
            <a:off x="5474605" y="2103730"/>
            <a:ext cx="22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Mg</a:t>
            </a:r>
            <a:r>
              <a:rPr lang="de-DE" sz="2000" baseline="30000" dirty="0"/>
              <a:t>2</a:t>
            </a:r>
            <a:r>
              <a:rPr lang="de-DE" sz="2400" b="1" baseline="30000" dirty="0"/>
              <a:t>+</a:t>
            </a:r>
            <a:r>
              <a:rPr lang="de-DE" sz="2400" b="1" dirty="0"/>
              <a:t>      </a:t>
            </a:r>
            <a:r>
              <a:rPr lang="de-DE" sz="2400" dirty="0"/>
              <a:t>+</a:t>
            </a:r>
            <a:r>
              <a:rPr lang="de-DE" sz="24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2e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endParaRPr lang="de-DE" sz="2000" b="1" baseline="30000" dirty="0">
              <a:solidFill>
                <a:srgbClr val="FF0000"/>
              </a:solidFill>
            </a:endParaRP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088AF0B-23F1-4D18-9ED9-31EF03612C9E}"/>
              </a:ext>
            </a:extLst>
          </p:cNvPr>
          <p:cNvGrpSpPr/>
          <p:nvPr/>
        </p:nvGrpSpPr>
        <p:grpSpPr>
          <a:xfrm>
            <a:off x="1823746" y="2920175"/>
            <a:ext cx="604995" cy="400110"/>
            <a:chOff x="4367762" y="3692723"/>
            <a:chExt cx="604995" cy="400110"/>
          </a:xfrm>
        </p:grpSpPr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22DF3561-D9F9-4DE9-9F4F-132E144EBB33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1B29D23-97E9-42FC-8619-3E302A6DF4DE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2FDEAC0E-F0D7-4269-9DA7-F8DB9786D1F0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6E8FD6B-C9F3-466D-A3E6-97AC041955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CBA7224C-9546-40CB-8E00-F3B022DFEB8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Textfeld 103">
            <a:extLst>
              <a:ext uri="{FF2B5EF4-FFF2-40B4-BE49-F238E27FC236}">
                <a16:creationId xmlns:a16="http://schemas.microsoft.com/office/drawing/2014/main" id="{D29893F9-4C42-43ED-AB3C-753D27426842}"/>
              </a:ext>
            </a:extLst>
          </p:cNvPr>
          <p:cNvSpPr txBox="1"/>
          <p:nvPr/>
        </p:nvSpPr>
        <p:spPr>
          <a:xfrm>
            <a:off x="2362761" y="2844850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524C8A40-AD82-4903-BA87-0367851DAB21}"/>
              </a:ext>
            </a:extLst>
          </p:cNvPr>
          <p:cNvGrpSpPr/>
          <p:nvPr/>
        </p:nvGrpSpPr>
        <p:grpSpPr>
          <a:xfrm>
            <a:off x="5472242" y="2917226"/>
            <a:ext cx="604995" cy="400110"/>
            <a:chOff x="7880895" y="3688391"/>
            <a:chExt cx="604995" cy="400110"/>
          </a:xfrm>
        </p:grpSpPr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5B367EA2-9EE1-4273-8597-DBC558C64B24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D426CF0E-E0B2-4C40-ACCF-33DA740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7B52891E-E9FA-490A-9FD3-62255384B293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9F83FDF0-281B-410A-B143-0336C4DF1634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29BADA11-58DF-4A83-BA47-A7464725FC39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2D68ED3-426E-45DF-BA4A-14AE678426D9}"/>
              </a:ext>
            </a:extLst>
          </p:cNvPr>
          <p:cNvCxnSpPr>
            <a:cxnSpLocks/>
          </p:cNvCxnSpPr>
          <p:nvPr/>
        </p:nvCxnSpPr>
        <p:spPr>
          <a:xfrm>
            <a:off x="3393427" y="2398559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CE6F9B7-74AE-499A-BF01-637AEA0CD825}"/>
              </a:ext>
            </a:extLst>
          </p:cNvPr>
          <p:cNvCxnSpPr>
            <a:cxnSpLocks/>
          </p:cNvCxnSpPr>
          <p:nvPr/>
        </p:nvCxnSpPr>
        <p:spPr>
          <a:xfrm>
            <a:off x="3425493" y="3388189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F4C998A3-BF3F-4FA0-AD7B-1488FCEEE080}"/>
              </a:ext>
            </a:extLst>
          </p:cNvPr>
          <p:cNvSpPr txBox="1"/>
          <p:nvPr/>
        </p:nvSpPr>
        <p:spPr>
          <a:xfrm>
            <a:off x="3304340" y="2102502"/>
            <a:ext cx="179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83439647-AD81-4EA9-9C65-9AEF2CED1DEC}"/>
              </a:ext>
            </a:extLst>
          </p:cNvPr>
          <p:cNvSpPr txBox="1"/>
          <p:nvPr/>
        </p:nvSpPr>
        <p:spPr>
          <a:xfrm>
            <a:off x="3282671" y="2984841"/>
            <a:ext cx="192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6F56B3-BBC1-41A7-B8C0-B5FCEBF45CF4}"/>
              </a:ext>
            </a:extLst>
          </p:cNvPr>
          <p:cNvSpPr txBox="1"/>
          <p:nvPr/>
        </p:nvSpPr>
        <p:spPr>
          <a:xfrm>
            <a:off x="442628" y="2186928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Oxidation</a:t>
            </a:r>
            <a:r>
              <a:rPr lang="de-DE" sz="2000" dirty="0"/>
              <a:t>: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5B01136-E5A5-4AB1-B8C4-C1FC8E913570}"/>
              </a:ext>
            </a:extLst>
          </p:cNvPr>
          <p:cNvSpPr txBox="1"/>
          <p:nvPr/>
        </p:nvSpPr>
        <p:spPr>
          <a:xfrm>
            <a:off x="444643" y="2932641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Reduktion</a:t>
            </a:r>
            <a:r>
              <a:rPr lang="de-DE" sz="2000" dirty="0"/>
              <a:t>:</a:t>
            </a: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F0E7278-4F8C-4F58-8C5D-61DF1EC13724}"/>
              </a:ext>
            </a:extLst>
          </p:cNvPr>
          <p:cNvSpPr/>
          <p:nvPr/>
        </p:nvSpPr>
        <p:spPr>
          <a:xfrm>
            <a:off x="2150436" y="2361257"/>
            <a:ext cx="5100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BF5E9CD5-6509-4955-BCC6-800B8CC7EAC5}"/>
              </a:ext>
            </a:extLst>
          </p:cNvPr>
          <p:cNvGrpSpPr/>
          <p:nvPr/>
        </p:nvGrpSpPr>
        <p:grpSpPr>
          <a:xfrm>
            <a:off x="1828708" y="3341118"/>
            <a:ext cx="604995" cy="400110"/>
            <a:chOff x="4367762" y="3692723"/>
            <a:chExt cx="604995" cy="400110"/>
          </a:xfrm>
        </p:grpSpPr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ED7C2FAE-F1C0-4941-8863-EA6E42C4838B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</a:t>
              </a:r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9FA105FC-68FF-4D80-8D8B-B4FA8BBB56D4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AD38E22-2958-4604-B231-ED2C3EA18F56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0840D90C-9BBF-4A8E-83A6-9814F2485283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7AFA9208-9446-437A-8548-A86FDEB74824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Textfeld 136">
            <a:extLst>
              <a:ext uri="{FF2B5EF4-FFF2-40B4-BE49-F238E27FC236}">
                <a16:creationId xmlns:a16="http://schemas.microsoft.com/office/drawing/2014/main" id="{7B0B2C01-FC4B-4443-ACC2-888B45A46990}"/>
              </a:ext>
            </a:extLst>
          </p:cNvPr>
          <p:cNvSpPr txBox="1"/>
          <p:nvPr/>
        </p:nvSpPr>
        <p:spPr>
          <a:xfrm>
            <a:off x="2367723" y="3265793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4383249B-2AF5-4868-A8AE-915819B658D0}"/>
              </a:ext>
            </a:extLst>
          </p:cNvPr>
          <p:cNvGrpSpPr/>
          <p:nvPr/>
        </p:nvGrpSpPr>
        <p:grpSpPr>
          <a:xfrm>
            <a:off x="5472241" y="3311943"/>
            <a:ext cx="604995" cy="400110"/>
            <a:chOff x="7880895" y="3688391"/>
            <a:chExt cx="604995" cy="400110"/>
          </a:xfrm>
        </p:grpSpPr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E18D6F96-4FD3-4DE9-9FFB-CF6C43D1A9A0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E00CD536-3287-4948-B1D5-E59F04581569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70E44C02-CD51-4C99-A5E0-47D89C4617D7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66451693-6922-4F73-97D7-FE6938B0C3FA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E6A388C4-3C3A-419A-A379-485EE0F01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9C95A1D9-E17F-4363-9E0B-BCCFB5E3928C}"/>
              </a:ext>
            </a:extLst>
          </p:cNvPr>
          <p:cNvSpPr txBox="1"/>
          <p:nvPr/>
        </p:nvSpPr>
        <p:spPr>
          <a:xfrm>
            <a:off x="7737397" y="2022630"/>
            <a:ext cx="249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2</a:t>
            </a:r>
            <a:r>
              <a:rPr lang="de-DE" i="1" dirty="0"/>
              <a:t> Elektronen werden abgegeben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56DD33-3E0A-4BD1-8E71-8DF1C2324530}"/>
              </a:ext>
            </a:extLst>
          </p:cNvPr>
          <p:cNvSpPr txBox="1"/>
          <p:nvPr/>
        </p:nvSpPr>
        <p:spPr>
          <a:xfrm>
            <a:off x="7704524" y="3817525"/>
            <a:ext cx="275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2</a:t>
            </a:r>
            <a:r>
              <a:rPr lang="de-DE" i="1" dirty="0"/>
              <a:t> Elektronen werden aufgenommen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814C720-CB89-4E90-B493-A2A4FE96522E}"/>
              </a:ext>
            </a:extLst>
          </p:cNvPr>
          <p:cNvSpPr txBox="1"/>
          <p:nvPr/>
        </p:nvSpPr>
        <p:spPr>
          <a:xfrm>
            <a:off x="2568926" y="5221126"/>
            <a:ext cx="6115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Mg                +              Br</a:t>
            </a:r>
            <a:r>
              <a:rPr lang="de-DE" sz="2000" baseline="-25000" dirty="0"/>
              <a:t>2</a:t>
            </a:r>
            <a:r>
              <a:rPr lang="de-DE" sz="2000" dirty="0"/>
              <a:t>			        MgBr</a:t>
            </a:r>
            <a:r>
              <a:rPr lang="de-DE" sz="2000" baseline="-25000" dirty="0"/>
              <a:t>2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932198B-6889-442F-9214-FC682561295A}"/>
              </a:ext>
            </a:extLst>
          </p:cNvPr>
          <p:cNvCxnSpPr/>
          <p:nvPr/>
        </p:nvCxnSpPr>
        <p:spPr>
          <a:xfrm>
            <a:off x="5926033" y="5421181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AA4AEDFF-1E14-4F51-BA0A-DBB82BEC34F8}"/>
              </a:ext>
            </a:extLst>
          </p:cNvPr>
          <p:cNvGrpSpPr/>
          <p:nvPr/>
        </p:nvGrpSpPr>
        <p:grpSpPr>
          <a:xfrm>
            <a:off x="7405855" y="5963709"/>
            <a:ext cx="2029952" cy="462423"/>
            <a:chOff x="8708571" y="2326538"/>
            <a:chExt cx="2029952" cy="462423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7A3D2F1E-0587-4073-8CA9-709FF91C7682}"/>
                </a:ext>
              </a:extLst>
            </p:cNvPr>
            <p:cNvSpPr txBox="1"/>
            <p:nvPr/>
          </p:nvSpPr>
          <p:spPr>
            <a:xfrm>
              <a:off x="8708571" y="2327296"/>
              <a:ext cx="2029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[</a:t>
              </a:r>
              <a:r>
                <a:rPr lang="de-DE" sz="2000" dirty="0"/>
                <a:t>Mg</a:t>
              </a:r>
              <a:r>
                <a:rPr lang="de-DE" sz="2000" baseline="30000" dirty="0"/>
                <a:t>2</a:t>
              </a:r>
              <a:r>
                <a:rPr lang="de-DE" sz="2400" baseline="30000" dirty="0"/>
                <a:t>+</a:t>
              </a:r>
              <a:r>
                <a:rPr lang="de-DE" sz="2400" dirty="0"/>
                <a:t>,  </a:t>
              </a:r>
              <a:r>
                <a:rPr lang="de-DE" sz="2000" dirty="0"/>
                <a:t>2</a:t>
              </a:r>
              <a:r>
                <a:rPr lang="de-DE" sz="2000" b="1" dirty="0"/>
                <a:t> </a:t>
              </a:r>
              <a:endParaRPr lang="de-DE" dirty="0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1EF46AE5-E875-4788-AAAC-64858B89399C}"/>
                </a:ext>
              </a:extLst>
            </p:cNvPr>
            <p:cNvSpPr txBox="1"/>
            <p:nvPr/>
          </p:nvSpPr>
          <p:spPr>
            <a:xfrm>
              <a:off x="9723547" y="2326538"/>
              <a:ext cx="756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 </a:t>
              </a:r>
              <a:r>
                <a:rPr lang="de-DE" sz="2400" b="1" baseline="30000" dirty="0"/>
                <a:t>-</a:t>
              </a:r>
              <a:r>
                <a:rPr lang="de-DE" sz="2400" b="1" dirty="0"/>
                <a:t>]</a:t>
              </a:r>
              <a:endParaRPr lang="de-DE" sz="2000" b="1" baseline="30000" dirty="0"/>
            </a:p>
          </p:txBody>
        </p:sp>
      </p:grp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7F1236AF-8E6E-4356-82AD-107AA593C5C6}"/>
              </a:ext>
            </a:extLst>
          </p:cNvPr>
          <p:cNvSpPr/>
          <p:nvPr/>
        </p:nvSpPr>
        <p:spPr>
          <a:xfrm>
            <a:off x="7934461" y="5737635"/>
            <a:ext cx="143288" cy="1852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A56E4CC-A8C0-4AD9-B569-E0D2C4216D18}"/>
              </a:ext>
            </a:extLst>
          </p:cNvPr>
          <p:cNvSpPr txBox="1"/>
          <p:nvPr/>
        </p:nvSpPr>
        <p:spPr>
          <a:xfrm>
            <a:off x="455419" y="5209582"/>
            <a:ext cx="184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Redoxreaktion</a:t>
            </a:r>
            <a:r>
              <a:rPr lang="de-DE" sz="2000" dirty="0"/>
              <a:t>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0B6653-CF2D-4B99-ABE4-3BC6D2AD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833" y="1791861"/>
            <a:ext cx="2280110" cy="196298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4788E982-CA17-45A6-AB84-F7E79EDD9529}"/>
              </a:ext>
            </a:extLst>
          </p:cNvPr>
          <p:cNvSpPr txBox="1"/>
          <p:nvPr/>
        </p:nvSpPr>
        <p:spPr>
          <a:xfrm>
            <a:off x="2441776" y="4053063"/>
            <a:ext cx="1004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</a:t>
            </a:r>
            <a:r>
              <a:rPr lang="de-DE" sz="2000" b="1" dirty="0">
                <a:solidFill>
                  <a:srgbClr val="FF0000"/>
                </a:solidFill>
              </a:rPr>
              <a:t>2</a:t>
            </a:r>
            <a:r>
              <a:rPr lang="de-DE" sz="2000" b="1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9D294F6-C37E-4656-B02A-857299E334A3}"/>
              </a:ext>
            </a:extLst>
          </p:cNvPr>
          <p:cNvCxnSpPr>
            <a:cxnSpLocks/>
          </p:cNvCxnSpPr>
          <p:nvPr/>
        </p:nvCxnSpPr>
        <p:spPr>
          <a:xfrm>
            <a:off x="3628202" y="4274893"/>
            <a:ext cx="1424033" cy="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1146423B-EFE5-4A7A-84C9-00C8BFE22B6C}"/>
              </a:ext>
            </a:extLst>
          </p:cNvPr>
          <p:cNvSpPr txBox="1"/>
          <p:nvPr/>
        </p:nvSpPr>
        <p:spPr>
          <a:xfrm>
            <a:off x="1823746" y="4089917"/>
            <a:ext cx="568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 Br</a:t>
            </a:r>
            <a:r>
              <a:rPr lang="de-DE" sz="2000" baseline="-25000" dirty="0"/>
              <a:t>2</a:t>
            </a:r>
            <a:endParaRPr lang="de-DE" sz="20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0F408D2-C095-4730-B0A4-4A586C6ACF74}"/>
              </a:ext>
            </a:extLst>
          </p:cNvPr>
          <p:cNvSpPr txBox="1"/>
          <p:nvPr/>
        </p:nvSpPr>
        <p:spPr>
          <a:xfrm>
            <a:off x="5217637" y="4074647"/>
            <a:ext cx="36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</a:t>
            </a: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0F85BB95-B936-49F3-ADD7-3A83132C71A3}"/>
              </a:ext>
            </a:extLst>
          </p:cNvPr>
          <p:cNvGrpSpPr/>
          <p:nvPr/>
        </p:nvGrpSpPr>
        <p:grpSpPr>
          <a:xfrm>
            <a:off x="5572894" y="4083840"/>
            <a:ext cx="604995" cy="400110"/>
            <a:chOff x="7880895" y="3688391"/>
            <a:chExt cx="604995" cy="400110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1C661DD-9374-4A72-AE3F-AB2C50DBC1CE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BD253BEF-DEF3-42EF-9F31-7716876C54C6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67F71E09-4E0E-4FB2-9955-A2B0B6CD00B9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9D511842-547C-4532-BC8A-9E852D57CCAD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0890EF3-1C27-42A5-ACE3-9AAE29BA05E0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8B480122-D717-49F4-8416-907FBCCDCDFE}"/>
              </a:ext>
            </a:extLst>
          </p:cNvPr>
          <p:cNvSpPr/>
          <p:nvPr/>
        </p:nvSpPr>
        <p:spPr>
          <a:xfrm rot="5400000">
            <a:off x="2535838" y="3287879"/>
            <a:ext cx="250629" cy="14370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>
            <a:extLst>
              <a:ext uri="{FF2B5EF4-FFF2-40B4-BE49-F238E27FC236}">
                <a16:creationId xmlns:a16="http://schemas.microsoft.com/office/drawing/2014/main" id="{7FA43C63-831E-448E-9D0F-8395030432C9}"/>
              </a:ext>
            </a:extLst>
          </p:cNvPr>
          <p:cNvSpPr/>
          <p:nvPr/>
        </p:nvSpPr>
        <p:spPr>
          <a:xfrm rot="5400000">
            <a:off x="5630201" y="3468385"/>
            <a:ext cx="166170" cy="920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1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4" grpId="0"/>
      <p:bldP spid="95" grpId="0" animBg="1"/>
      <p:bldP spid="96" grpId="0"/>
      <p:bldP spid="104" grpId="0"/>
      <p:bldP spid="115" grpId="0"/>
      <p:bldP spid="116" grpId="0"/>
      <p:bldP spid="4" grpId="0"/>
      <p:bldP spid="103" grpId="0"/>
      <p:bldP spid="130" grpId="0" animBg="1"/>
      <p:bldP spid="137" grpId="0"/>
      <p:bldP spid="3" grpId="0"/>
      <p:bldP spid="46" grpId="0"/>
      <p:bldP spid="51" grpId="0"/>
      <p:bldP spid="59" grpId="0" animBg="1"/>
      <p:bldP spid="60" grpId="0"/>
      <p:bldP spid="63" grpId="0"/>
      <p:bldP spid="71" grpId="0"/>
      <p:bldP spid="72" grpId="0"/>
      <p:bldP spid="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EEFF61-ECBC-4E08-BC53-855C02EE92E7}"/>
              </a:ext>
            </a:extLst>
          </p:cNvPr>
          <p:cNvSpPr txBox="1"/>
          <p:nvPr/>
        </p:nvSpPr>
        <p:spPr>
          <a:xfrm>
            <a:off x="892629" y="990600"/>
            <a:ext cx="101128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Hausaufgabe:</a:t>
            </a:r>
          </a:p>
          <a:p>
            <a:endParaRPr lang="de-DE" sz="2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 err="1"/>
              <a:t>Lies</a:t>
            </a:r>
            <a:r>
              <a:rPr lang="de-DE" sz="2400" dirty="0"/>
              <a:t> das Thema im Buch S. 258/259 nach.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Erkläre die Begriffe </a:t>
            </a:r>
            <a:r>
              <a:rPr lang="de-DE" sz="2400" b="1" i="1" dirty="0"/>
              <a:t>Reduktionsmittel</a:t>
            </a:r>
            <a:r>
              <a:rPr lang="de-DE" sz="2400" dirty="0"/>
              <a:t> und </a:t>
            </a:r>
            <a:r>
              <a:rPr lang="de-DE" sz="2400" b="1" i="1" dirty="0"/>
              <a:t>Oxidationsmittel</a:t>
            </a:r>
            <a:r>
              <a:rPr lang="de-DE" sz="2400" dirty="0"/>
              <a:t> an den Beispielen von Natriumchlorid und Magnesiumbromid.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Bearbeite S. 259, </a:t>
            </a:r>
            <a:r>
              <a:rPr lang="de-DE" sz="2400" dirty="0" err="1"/>
              <a:t>Aufg</a:t>
            </a:r>
            <a:r>
              <a:rPr lang="de-DE" sz="2400" dirty="0"/>
              <a:t>. 3a und 3c. </a:t>
            </a:r>
          </a:p>
          <a:p>
            <a:pPr marL="358775">
              <a:spcAft>
                <a:spcPts val="600"/>
              </a:spcAft>
            </a:pPr>
            <a:r>
              <a:rPr lang="de-DE" sz="2400" dirty="0"/>
              <a:t>Lade Nr. 3 in Teams hoch.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1101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F95FB91-39B5-4FC7-A3DA-8CE0046731CE}"/>
              </a:ext>
            </a:extLst>
          </p:cNvPr>
          <p:cNvGrpSpPr/>
          <p:nvPr/>
        </p:nvGrpSpPr>
        <p:grpSpPr>
          <a:xfrm>
            <a:off x="1809204" y="325937"/>
            <a:ext cx="8791304" cy="1254034"/>
            <a:chOff x="1833153" y="395606"/>
            <a:chExt cx="8791304" cy="1254034"/>
          </a:xfrm>
        </p:grpSpPr>
        <p:sp>
          <p:nvSpPr>
            <p:cNvPr id="4" name="Scrollen: horizontal 3">
              <a:extLst>
                <a:ext uri="{FF2B5EF4-FFF2-40B4-BE49-F238E27FC236}">
                  <a16:creationId xmlns:a16="http://schemas.microsoft.com/office/drawing/2014/main" id="{81E9AE1B-C704-48E5-BDF2-CC64496AF821}"/>
                </a:ext>
              </a:extLst>
            </p:cNvPr>
            <p:cNvSpPr/>
            <p:nvPr/>
          </p:nvSpPr>
          <p:spPr>
            <a:xfrm>
              <a:off x="1833153" y="395606"/>
              <a:ext cx="8791304" cy="1254034"/>
            </a:xfrm>
            <a:prstGeom prst="horizontalScroll">
              <a:avLst/>
            </a:prstGeom>
            <a:solidFill>
              <a:srgbClr val="EB1DD2">
                <a:alpha val="32157"/>
              </a:srgbClr>
            </a:solidFill>
            <a:ln>
              <a:solidFill>
                <a:srgbClr val="EB1D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14C74C0-F350-4257-9D39-FA39AAC7AD1A}"/>
                </a:ext>
              </a:extLst>
            </p:cNvPr>
            <p:cNvSpPr txBox="1"/>
            <p:nvPr/>
          </p:nvSpPr>
          <p:spPr>
            <a:xfrm>
              <a:off x="2137953" y="622513"/>
              <a:ext cx="822089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volini" panose="03000502040302020204" pitchFamily="66" charset="0"/>
                  <a:cs typeface="Cavolini" panose="03000502040302020204" pitchFamily="66" charset="0"/>
                </a:rPr>
                <a:t>GZNZ - Aus dem Liebesleben der Atome</a:t>
              </a:r>
            </a:p>
            <a:p>
              <a:r>
                <a:rPr lang="de-DE" dirty="0">
                  <a:latin typeface="Cavolini" panose="03000502040302020204" pitchFamily="66" charset="0"/>
                  <a:cs typeface="Cavolini" panose="03000502040302020204" pitchFamily="66" charset="0"/>
                </a:rPr>
                <a:t>Folge 286: Die Geschichte von Natrium und Chlor</a:t>
              </a:r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75E7BAEF-7F3E-4BA1-9589-7328D3A0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04" y="1579970"/>
            <a:ext cx="8220894" cy="521519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4F64F8B-E9EC-4D02-B5A3-C80A074CDB39}"/>
              </a:ext>
            </a:extLst>
          </p:cNvPr>
          <p:cNvSpPr/>
          <p:nvPr/>
        </p:nvSpPr>
        <p:spPr>
          <a:xfrm>
            <a:off x="1981200" y="1579970"/>
            <a:ext cx="8658498" cy="5103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6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879AF6-E471-457F-9E72-30A25050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20" y="1739643"/>
            <a:ext cx="6686550" cy="48387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90C2226-4ECE-4EB4-A24D-D2AB0A806352}"/>
              </a:ext>
            </a:extLst>
          </p:cNvPr>
          <p:cNvGrpSpPr/>
          <p:nvPr/>
        </p:nvGrpSpPr>
        <p:grpSpPr>
          <a:xfrm>
            <a:off x="1700348" y="258702"/>
            <a:ext cx="8791304" cy="1254034"/>
            <a:chOff x="1833153" y="395606"/>
            <a:chExt cx="8791304" cy="1254034"/>
          </a:xfrm>
        </p:grpSpPr>
        <p:sp>
          <p:nvSpPr>
            <p:cNvPr id="7" name="Scrollen: horizontal 6">
              <a:extLst>
                <a:ext uri="{FF2B5EF4-FFF2-40B4-BE49-F238E27FC236}">
                  <a16:creationId xmlns:a16="http://schemas.microsoft.com/office/drawing/2014/main" id="{F6A93E2F-0519-44C2-B96B-F153B7C8D9EE}"/>
                </a:ext>
              </a:extLst>
            </p:cNvPr>
            <p:cNvSpPr/>
            <p:nvPr/>
          </p:nvSpPr>
          <p:spPr>
            <a:xfrm>
              <a:off x="1833153" y="395606"/>
              <a:ext cx="8791304" cy="1254034"/>
            </a:xfrm>
            <a:prstGeom prst="horizontalScroll">
              <a:avLst/>
            </a:prstGeom>
            <a:solidFill>
              <a:srgbClr val="EB1DD2">
                <a:alpha val="32157"/>
              </a:srgbClr>
            </a:solidFill>
            <a:ln>
              <a:solidFill>
                <a:srgbClr val="EB1D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7D89A2B-DCEA-4BF5-A33A-FBAD9C096451}"/>
                </a:ext>
              </a:extLst>
            </p:cNvPr>
            <p:cNvSpPr txBox="1"/>
            <p:nvPr/>
          </p:nvSpPr>
          <p:spPr>
            <a:xfrm>
              <a:off x="2137953" y="622513"/>
              <a:ext cx="822089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volini" panose="03000502040302020204" pitchFamily="66" charset="0"/>
                  <a:cs typeface="Cavolini" panose="03000502040302020204" pitchFamily="66" charset="0"/>
                </a:rPr>
                <a:t>GZNZ - Aus dem Liebesleben der Atome</a:t>
              </a:r>
            </a:p>
            <a:p>
              <a:r>
                <a:rPr lang="de-DE" dirty="0">
                  <a:latin typeface="Cavolini" panose="03000502040302020204" pitchFamily="66" charset="0"/>
                  <a:cs typeface="Cavolini" panose="03000502040302020204" pitchFamily="66" charset="0"/>
                </a:rPr>
                <a:t>Folge 286: Die Geschichte von Natrium und Chlor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28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D6E0D11-C3DB-4D99-8751-DF6F2E8C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500187"/>
            <a:ext cx="7753350" cy="3857625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10BD9C9-9FC5-491E-BFA2-F492A7197F2E}"/>
              </a:ext>
            </a:extLst>
          </p:cNvPr>
          <p:cNvGrpSpPr/>
          <p:nvPr/>
        </p:nvGrpSpPr>
        <p:grpSpPr>
          <a:xfrm>
            <a:off x="1700348" y="246153"/>
            <a:ext cx="8791304" cy="1254034"/>
            <a:chOff x="1833153" y="395606"/>
            <a:chExt cx="8791304" cy="1254034"/>
          </a:xfrm>
        </p:grpSpPr>
        <p:sp>
          <p:nvSpPr>
            <p:cNvPr id="4" name="Scrollen: horizontal 3">
              <a:extLst>
                <a:ext uri="{FF2B5EF4-FFF2-40B4-BE49-F238E27FC236}">
                  <a16:creationId xmlns:a16="http://schemas.microsoft.com/office/drawing/2014/main" id="{DBFE84F6-0299-4695-A07B-D7C3249067BD}"/>
                </a:ext>
              </a:extLst>
            </p:cNvPr>
            <p:cNvSpPr/>
            <p:nvPr/>
          </p:nvSpPr>
          <p:spPr>
            <a:xfrm>
              <a:off x="1833153" y="395606"/>
              <a:ext cx="8791304" cy="1254034"/>
            </a:xfrm>
            <a:prstGeom prst="horizontalScroll">
              <a:avLst/>
            </a:prstGeom>
            <a:solidFill>
              <a:srgbClr val="EB1DD2">
                <a:alpha val="32157"/>
              </a:srgbClr>
            </a:solidFill>
            <a:ln>
              <a:solidFill>
                <a:srgbClr val="EB1D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79EC2CC6-4BF5-4834-B19C-B4E1C8E8591E}"/>
                </a:ext>
              </a:extLst>
            </p:cNvPr>
            <p:cNvSpPr txBox="1"/>
            <p:nvPr/>
          </p:nvSpPr>
          <p:spPr>
            <a:xfrm>
              <a:off x="2137953" y="622513"/>
              <a:ext cx="822089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volini" panose="03000502040302020204" pitchFamily="66" charset="0"/>
                  <a:cs typeface="Cavolini" panose="03000502040302020204" pitchFamily="66" charset="0"/>
                </a:rPr>
                <a:t>GZNZ - Aus dem Liebesleben der Atome</a:t>
              </a:r>
            </a:p>
            <a:p>
              <a:r>
                <a:rPr lang="de-DE" dirty="0">
                  <a:latin typeface="Cavolini" panose="03000502040302020204" pitchFamily="66" charset="0"/>
                  <a:cs typeface="Cavolini" panose="03000502040302020204" pitchFamily="66" charset="0"/>
                </a:rPr>
                <a:t>Folge 286: Die Geschichte von Natrium und Chlor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6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E2B9D6E-9069-4A4C-91D5-23C581AB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75" y="1857375"/>
            <a:ext cx="4440331" cy="39920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2FD5898-2194-4542-9A26-2B31A3EF8AA0}"/>
              </a:ext>
            </a:extLst>
          </p:cNvPr>
          <p:cNvSpPr txBox="1"/>
          <p:nvPr/>
        </p:nvSpPr>
        <p:spPr>
          <a:xfrm>
            <a:off x="3590363" y="5957681"/>
            <a:ext cx="418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Harlow Solid Italic" panose="04030604020F02020D02" pitchFamily="82" charset="0"/>
              </a:rPr>
              <a:t>Natriumchlorid-Kristall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B3E143-A3F8-498E-BACF-391DE7CB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74068">
            <a:off x="1655134" y="2970725"/>
            <a:ext cx="876300" cy="76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6211D0D-6EA5-4FA5-8DE5-BA3C6AC4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4854">
            <a:off x="8458069" y="5086490"/>
            <a:ext cx="876300" cy="762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31D6F5-E403-47B9-8176-49A15280D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294" y="4585547"/>
            <a:ext cx="704850" cy="6858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403D79D-FC46-4340-92DD-D937D2F48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709" y="1514475"/>
            <a:ext cx="704850" cy="6858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D9C3BEB-5C6E-4FED-951D-063FDF1ED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53206">
            <a:off x="7764660" y="3598427"/>
            <a:ext cx="704850" cy="6858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1BAB82-8FE2-48B7-972F-9B6F58AC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39668">
            <a:off x="8744941" y="2376518"/>
            <a:ext cx="876300" cy="762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5AF0075-4D26-4FCB-9BC7-6A8625AFE328}"/>
              </a:ext>
            </a:extLst>
          </p:cNvPr>
          <p:cNvGrpSpPr/>
          <p:nvPr/>
        </p:nvGrpSpPr>
        <p:grpSpPr>
          <a:xfrm>
            <a:off x="1795757" y="152231"/>
            <a:ext cx="8791304" cy="1254034"/>
            <a:chOff x="1833153" y="395606"/>
            <a:chExt cx="8791304" cy="1254034"/>
          </a:xfrm>
        </p:grpSpPr>
        <p:sp>
          <p:nvSpPr>
            <p:cNvPr id="12" name="Scrollen: horizontal 11">
              <a:extLst>
                <a:ext uri="{FF2B5EF4-FFF2-40B4-BE49-F238E27FC236}">
                  <a16:creationId xmlns:a16="http://schemas.microsoft.com/office/drawing/2014/main" id="{FD04B7F5-E01F-4E75-9195-A3A4B72E4889}"/>
                </a:ext>
              </a:extLst>
            </p:cNvPr>
            <p:cNvSpPr/>
            <p:nvPr/>
          </p:nvSpPr>
          <p:spPr>
            <a:xfrm>
              <a:off x="1833153" y="395606"/>
              <a:ext cx="8791304" cy="1254034"/>
            </a:xfrm>
            <a:prstGeom prst="horizontalScroll">
              <a:avLst/>
            </a:prstGeom>
            <a:solidFill>
              <a:srgbClr val="EB1DD2">
                <a:alpha val="32157"/>
              </a:srgbClr>
            </a:solidFill>
            <a:ln>
              <a:solidFill>
                <a:srgbClr val="EB1D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421AC59-ABB3-4E3A-A4FC-D0472A8FBDB0}"/>
                </a:ext>
              </a:extLst>
            </p:cNvPr>
            <p:cNvSpPr txBox="1"/>
            <p:nvPr/>
          </p:nvSpPr>
          <p:spPr>
            <a:xfrm>
              <a:off x="2137953" y="622513"/>
              <a:ext cx="822089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volini" panose="03000502040302020204" pitchFamily="66" charset="0"/>
                  <a:cs typeface="Cavolini" panose="03000502040302020204" pitchFamily="66" charset="0"/>
                </a:rPr>
                <a:t>GZNZ - Aus dem Liebesleben der Atome</a:t>
              </a:r>
            </a:p>
            <a:p>
              <a:r>
                <a:rPr lang="de-DE" dirty="0">
                  <a:latin typeface="Cavolini" panose="03000502040302020204" pitchFamily="66" charset="0"/>
                  <a:cs typeface="Cavolini" panose="03000502040302020204" pitchFamily="66" charset="0"/>
                </a:rPr>
                <a:t>Folge 286: Die Geschichte von Natrium und Chlor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38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08F8F8-97F2-4B72-B431-0D39F674BC51}"/>
              </a:ext>
            </a:extLst>
          </p:cNvPr>
          <p:cNvSpPr txBox="1"/>
          <p:nvPr/>
        </p:nvSpPr>
        <p:spPr>
          <a:xfrm>
            <a:off x="1311729" y="3943862"/>
            <a:ext cx="956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AB:</a:t>
            </a:r>
            <a:r>
              <a:rPr lang="de-DE" sz="2400" dirty="0"/>
              <a:t> Die Bildung von Salzen - Elektronenübertragungsreaktionen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652B756-715A-4050-A21E-AB03F4CAF278}"/>
              </a:ext>
            </a:extLst>
          </p:cNvPr>
          <p:cNvGrpSpPr/>
          <p:nvPr/>
        </p:nvGrpSpPr>
        <p:grpSpPr>
          <a:xfrm>
            <a:off x="1132115" y="544261"/>
            <a:ext cx="8791304" cy="1254034"/>
            <a:chOff x="1833153" y="395606"/>
            <a:chExt cx="8791304" cy="1254034"/>
          </a:xfrm>
        </p:grpSpPr>
        <p:sp>
          <p:nvSpPr>
            <p:cNvPr id="4" name="Scrollen: horizontal 3">
              <a:extLst>
                <a:ext uri="{FF2B5EF4-FFF2-40B4-BE49-F238E27FC236}">
                  <a16:creationId xmlns:a16="http://schemas.microsoft.com/office/drawing/2014/main" id="{9CD8FD7A-9093-4EB0-8422-20DD9902DA3D}"/>
                </a:ext>
              </a:extLst>
            </p:cNvPr>
            <p:cNvSpPr/>
            <p:nvPr/>
          </p:nvSpPr>
          <p:spPr>
            <a:xfrm>
              <a:off x="1833153" y="395606"/>
              <a:ext cx="8791304" cy="1254034"/>
            </a:xfrm>
            <a:prstGeom prst="horizontalScroll">
              <a:avLst/>
            </a:prstGeom>
            <a:solidFill>
              <a:srgbClr val="EB1DD2">
                <a:alpha val="32157"/>
              </a:srgbClr>
            </a:solidFill>
            <a:ln>
              <a:solidFill>
                <a:srgbClr val="EB1D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171F33E-557E-455F-BCB7-CCA3522113E6}"/>
                </a:ext>
              </a:extLst>
            </p:cNvPr>
            <p:cNvSpPr txBox="1"/>
            <p:nvPr/>
          </p:nvSpPr>
          <p:spPr>
            <a:xfrm>
              <a:off x="2137953" y="622513"/>
              <a:ext cx="822089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volini" panose="03000502040302020204" pitchFamily="66" charset="0"/>
                  <a:cs typeface="Cavolini" panose="03000502040302020204" pitchFamily="66" charset="0"/>
                </a:rPr>
                <a:t>GZNZ - Aus dem Liebesleben der Atome</a:t>
              </a:r>
            </a:p>
            <a:p>
              <a:r>
                <a:rPr lang="de-DE" dirty="0">
                  <a:latin typeface="Cavolini" panose="03000502040302020204" pitchFamily="66" charset="0"/>
                  <a:cs typeface="Cavolini" panose="03000502040302020204" pitchFamily="66" charset="0"/>
                </a:rPr>
                <a:t>Folge 286: Die Geschichte von Natrium und Chlor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B6E02FDD-8E0A-44E2-829D-2FB4E86C0586}"/>
              </a:ext>
            </a:extLst>
          </p:cNvPr>
          <p:cNvSpPr txBox="1"/>
          <p:nvPr/>
        </p:nvSpPr>
        <p:spPr>
          <a:xfrm>
            <a:off x="1311729" y="2699478"/>
            <a:ext cx="746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Die Liebesgeschichte chemisch betrachtet:</a:t>
            </a:r>
          </a:p>
        </p:txBody>
      </p:sp>
    </p:spTree>
    <p:extLst>
      <p:ext uri="{BB962C8B-B14F-4D97-AF65-F5344CB8AC3E}">
        <p14:creationId xmlns:p14="http://schemas.microsoft.com/office/powerpoint/2010/main" val="110879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F6FA37C-C327-429F-822E-4E82944DB728}"/>
              </a:ext>
            </a:extLst>
          </p:cNvPr>
          <p:cNvSpPr txBox="1"/>
          <p:nvPr/>
        </p:nvSpPr>
        <p:spPr>
          <a:xfrm>
            <a:off x="455328" y="150810"/>
            <a:ext cx="967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Die Reaktion von Metallen und Nichtmetallen – eine Elektronenübertragungsreaktion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9DE805-5C4C-4B6E-873A-64E2C5173501}"/>
              </a:ext>
            </a:extLst>
          </p:cNvPr>
          <p:cNvSpPr txBox="1"/>
          <p:nvPr/>
        </p:nvSpPr>
        <p:spPr>
          <a:xfrm>
            <a:off x="472924" y="648277"/>
            <a:ext cx="482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Beispiel</a:t>
            </a:r>
            <a:r>
              <a:rPr lang="de-DE" dirty="0"/>
              <a:t>: </a:t>
            </a:r>
            <a:r>
              <a:rPr lang="de-DE" u="sng" dirty="0"/>
              <a:t>Die Reaktion von Natrium und Chlor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5E4AA04-930A-4685-A36B-730567E0958A}"/>
              </a:ext>
            </a:extLst>
          </p:cNvPr>
          <p:cNvGrpSpPr/>
          <p:nvPr/>
        </p:nvGrpSpPr>
        <p:grpSpPr>
          <a:xfrm>
            <a:off x="2215595" y="1612852"/>
            <a:ext cx="1097210" cy="827125"/>
            <a:chOff x="935443" y="3648531"/>
            <a:chExt cx="1837162" cy="138121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A381E8-DD36-49F3-9B65-74EB96065180}"/>
                </a:ext>
              </a:extLst>
            </p:cNvPr>
            <p:cNvSpPr/>
            <p:nvPr/>
          </p:nvSpPr>
          <p:spPr>
            <a:xfrm>
              <a:off x="935443" y="36485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70A100D-139C-40B8-BFCC-7C0F339B87D6}"/>
                </a:ext>
              </a:extLst>
            </p:cNvPr>
            <p:cNvSpPr/>
            <p:nvPr/>
          </p:nvSpPr>
          <p:spPr>
            <a:xfrm>
              <a:off x="1340643" y="364853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87B8746-AAB0-4D5A-8EDF-F051B57D36C0}"/>
                </a:ext>
              </a:extLst>
            </p:cNvPr>
            <p:cNvSpPr/>
            <p:nvPr/>
          </p:nvSpPr>
          <p:spPr>
            <a:xfrm>
              <a:off x="17458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05ACD7D-328C-43B5-8E4C-C66DF19E0480}"/>
                </a:ext>
              </a:extLst>
            </p:cNvPr>
            <p:cNvSpPr/>
            <p:nvPr/>
          </p:nvSpPr>
          <p:spPr>
            <a:xfrm>
              <a:off x="21510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C0BDCA4-E4DB-4908-B254-F559F22DD4FE}"/>
                </a:ext>
              </a:extLst>
            </p:cNvPr>
            <p:cNvSpPr/>
            <p:nvPr/>
          </p:nvSpPr>
          <p:spPr>
            <a:xfrm>
              <a:off x="1138043" y="398526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256804E-5D80-42C7-8AE7-C71422EDCA61}"/>
                </a:ext>
              </a:extLst>
            </p:cNvPr>
            <p:cNvSpPr/>
            <p:nvPr/>
          </p:nvSpPr>
          <p:spPr>
            <a:xfrm>
              <a:off x="1543243" y="398526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FA85546-5568-40DD-9DB1-2485CAD57DA1}"/>
                </a:ext>
              </a:extLst>
            </p:cNvPr>
            <p:cNvSpPr/>
            <p:nvPr/>
          </p:nvSpPr>
          <p:spPr>
            <a:xfrm>
              <a:off x="19484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7C5788D-0EBD-43AC-BB36-51C396B114B7}"/>
                </a:ext>
              </a:extLst>
            </p:cNvPr>
            <p:cNvSpPr/>
            <p:nvPr/>
          </p:nvSpPr>
          <p:spPr>
            <a:xfrm>
              <a:off x="23536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00C5F7E-E86F-454E-9670-A9EB45C85417}"/>
                </a:ext>
              </a:extLst>
            </p:cNvPr>
            <p:cNvSpPr/>
            <p:nvPr/>
          </p:nvSpPr>
          <p:spPr>
            <a:xfrm>
              <a:off x="949205" y="4314189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E4D7BBB-0FC1-4D33-A07C-AD1826F87FDF}"/>
                </a:ext>
              </a:extLst>
            </p:cNvPr>
            <p:cNvSpPr/>
            <p:nvPr/>
          </p:nvSpPr>
          <p:spPr>
            <a:xfrm>
              <a:off x="1354405" y="4322048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59A3DC4-26C9-4148-934E-CF5912CFB709}"/>
                </a:ext>
              </a:extLst>
            </p:cNvPr>
            <p:cNvSpPr/>
            <p:nvPr/>
          </p:nvSpPr>
          <p:spPr>
            <a:xfrm>
              <a:off x="17596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2A3070F-1514-431E-949F-61B4FB193C67}"/>
                </a:ext>
              </a:extLst>
            </p:cNvPr>
            <p:cNvSpPr/>
            <p:nvPr/>
          </p:nvSpPr>
          <p:spPr>
            <a:xfrm>
              <a:off x="21648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0B625ED6-2ACC-4C91-A1E7-7DDA430BB624}"/>
                </a:ext>
              </a:extLst>
            </p:cNvPr>
            <p:cNvSpPr/>
            <p:nvPr/>
          </p:nvSpPr>
          <p:spPr>
            <a:xfrm>
              <a:off x="1151805" y="465092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8352B73-AB6D-4381-B018-74EE3B48A26E}"/>
                </a:ext>
              </a:extLst>
            </p:cNvPr>
            <p:cNvSpPr/>
            <p:nvPr/>
          </p:nvSpPr>
          <p:spPr>
            <a:xfrm>
              <a:off x="1557005" y="465092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8DF85D-7F1A-4C48-BBC7-BBB0F7E4B2DA}"/>
                </a:ext>
              </a:extLst>
            </p:cNvPr>
            <p:cNvSpPr/>
            <p:nvPr/>
          </p:nvSpPr>
          <p:spPr>
            <a:xfrm>
              <a:off x="19622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4399898-3584-40D7-B8FF-B5D6B3BA7A05}"/>
                </a:ext>
              </a:extLst>
            </p:cNvPr>
            <p:cNvSpPr/>
            <p:nvPr/>
          </p:nvSpPr>
          <p:spPr>
            <a:xfrm>
              <a:off x="23674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F6EC898-5FCC-4EA2-9CEE-620AF41BA992}"/>
              </a:ext>
            </a:extLst>
          </p:cNvPr>
          <p:cNvGrpSpPr/>
          <p:nvPr/>
        </p:nvGrpSpPr>
        <p:grpSpPr>
          <a:xfrm>
            <a:off x="4964817" y="2026415"/>
            <a:ext cx="478955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A8ABB7D-E4B6-48DD-A5EE-E4146034CA0B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178D55B-E6EB-4770-880B-AE7BA3EB8160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47ED090-6DB8-490D-87A5-46DF85503C31}"/>
              </a:ext>
            </a:extLst>
          </p:cNvPr>
          <p:cNvGrpSpPr/>
          <p:nvPr/>
        </p:nvGrpSpPr>
        <p:grpSpPr>
          <a:xfrm rot="1731843">
            <a:off x="4256002" y="1613639"/>
            <a:ext cx="466655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02908DA-384E-45A5-B05D-D49F7CD7676D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CD2B68-BC90-41B6-BACD-B16693F059F7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05E686B-08DE-4643-B5A9-EE94562FB541}"/>
              </a:ext>
            </a:extLst>
          </p:cNvPr>
          <p:cNvGrpSpPr/>
          <p:nvPr/>
        </p:nvGrpSpPr>
        <p:grpSpPr>
          <a:xfrm rot="20254027">
            <a:off x="4432419" y="2260365"/>
            <a:ext cx="447002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39A74D39-3005-4C46-8E46-F5084575A5D9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60FC729-6205-4F6C-A8F2-F51E99F17518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44BEA42-70E4-44E2-81DE-369DED20FFB5}"/>
              </a:ext>
            </a:extLst>
          </p:cNvPr>
          <p:cNvGrpSpPr/>
          <p:nvPr/>
        </p:nvGrpSpPr>
        <p:grpSpPr>
          <a:xfrm rot="20659529">
            <a:off x="5003198" y="1576154"/>
            <a:ext cx="466552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AED4D16-76CD-4530-8975-CF7411EDFFDB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D20AB20-4955-415D-A6F0-40AEF9FAB72A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B1FDEE2-9E81-4EB6-BAA2-1D21B9F42F75}"/>
              </a:ext>
            </a:extLst>
          </p:cNvPr>
          <p:cNvGrpSpPr/>
          <p:nvPr/>
        </p:nvGrpSpPr>
        <p:grpSpPr>
          <a:xfrm>
            <a:off x="7276049" y="1602143"/>
            <a:ext cx="982845" cy="945876"/>
            <a:chOff x="8944049" y="3307541"/>
            <a:chExt cx="1623710" cy="1552917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DF09CEC-0C21-429D-8F33-20563270CD67}"/>
                </a:ext>
              </a:extLst>
            </p:cNvPr>
            <p:cNvSpPr/>
            <p:nvPr/>
          </p:nvSpPr>
          <p:spPr>
            <a:xfrm>
              <a:off x="8944049" y="330754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E6EA00-58E2-45CD-A784-F224971FA9A0}"/>
                </a:ext>
              </a:extLst>
            </p:cNvPr>
            <p:cNvSpPr/>
            <p:nvPr/>
          </p:nvSpPr>
          <p:spPr>
            <a:xfrm>
              <a:off x="9349249" y="3307542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60E42A6-033A-4D61-887D-6C05E06FD7D2}"/>
                </a:ext>
              </a:extLst>
            </p:cNvPr>
            <p:cNvSpPr/>
            <p:nvPr/>
          </p:nvSpPr>
          <p:spPr>
            <a:xfrm>
              <a:off x="9754449" y="330754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1C62D4A2-3DF9-41D3-999B-35D22038CD20}"/>
                </a:ext>
              </a:extLst>
            </p:cNvPr>
            <p:cNvSpPr/>
            <p:nvPr/>
          </p:nvSpPr>
          <p:spPr>
            <a:xfrm>
              <a:off x="10159649" y="3307541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DC0DAB0-A6D3-4D72-9BDE-427439A0E8FC}"/>
                </a:ext>
              </a:extLst>
            </p:cNvPr>
            <p:cNvSpPr/>
            <p:nvPr/>
          </p:nvSpPr>
          <p:spPr>
            <a:xfrm>
              <a:off x="8946959" y="3686317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AC9A333-260F-481B-9C33-E3381ABBCC4A}"/>
                </a:ext>
              </a:extLst>
            </p:cNvPr>
            <p:cNvSpPr/>
            <p:nvPr/>
          </p:nvSpPr>
          <p:spPr>
            <a:xfrm>
              <a:off x="9352159" y="36863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42D804C-F0AD-45DB-8919-474496C43B46}"/>
                </a:ext>
              </a:extLst>
            </p:cNvPr>
            <p:cNvSpPr/>
            <p:nvPr/>
          </p:nvSpPr>
          <p:spPr>
            <a:xfrm>
              <a:off x="9757359" y="368631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9537C0-011A-4825-96CE-4988DAE4E44F}"/>
                </a:ext>
              </a:extLst>
            </p:cNvPr>
            <p:cNvSpPr/>
            <p:nvPr/>
          </p:nvSpPr>
          <p:spPr>
            <a:xfrm>
              <a:off x="10162559" y="368631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47C6ABA-D271-45C1-AADA-5378036C9BCA}"/>
                </a:ext>
              </a:extLst>
            </p:cNvPr>
            <p:cNvSpPr/>
            <p:nvPr/>
          </p:nvSpPr>
          <p:spPr>
            <a:xfrm>
              <a:off x="8944049" y="40761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85A9E1E-8ED5-4F7F-992B-0C4A4E145AE1}"/>
                </a:ext>
              </a:extLst>
            </p:cNvPr>
            <p:cNvSpPr/>
            <p:nvPr/>
          </p:nvSpPr>
          <p:spPr>
            <a:xfrm>
              <a:off x="9349249" y="408397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5BA8D12-534D-427F-8007-2A2669064FE3}"/>
                </a:ext>
              </a:extLst>
            </p:cNvPr>
            <p:cNvSpPr/>
            <p:nvPr/>
          </p:nvSpPr>
          <p:spPr>
            <a:xfrm>
              <a:off x="9754449" y="407611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D2F9A17-E79F-4726-8AA9-F90921FB4367}"/>
                </a:ext>
              </a:extLst>
            </p:cNvPr>
            <p:cNvSpPr/>
            <p:nvPr/>
          </p:nvSpPr>
          <p:spPr>
            <a:xfrm>
              <a:off x="10159649" y="4076114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6B63448-60B4-485A-A494-8EA62CB5F482}"/>
                </a:ext>
              </a:extLst>
            </p:cNvPr>
            <p:cNvSpPr/>
            <p:nvPr/>
          </p:nvSpPr>
          <p:spPr>
            <a:xfrm>
              <a:off x="8944049" y="448163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400F3E6-4AF4-44C5-BDDD-4726AA893839}"/>
                </a:ext>
              </a:extLst>
            </p:cNvPr>
            <p:cNvSpPr/>
            <p:nvPr/>
          </p:nvSpPr>
          <p:spPr>
            <a:xfrm>
              <a:off x="9349249" y="448163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4F1E050-AD96-44F4-94AB-EC015F268959}"/>
                </a:ext>
              </a:extLst>
            </p:cNvPr>
            <p:cNvSpPr/>
            <p:nvPr/>
          </p:nvSpPr>
          <p:spPr>
            <a:xfrm>
              <a:off x="9754449" y="4481633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A843F6EE-DC15-4C6E-B1D4-CB72131131DC}"/>
                </a:ext>
              </a:extLst>
            </p:cNvPr>
            <p:cNvSpPr/>
            <p:nvPr/>
          </p:nvSpPr>
          <p:spPr>
            <a:xfrm>
              <a:off x="10159649" y="44816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CB1FC2A-84CB-42C4-A24D-BCDCE936E89F}"/>
              </a:ext>
            </a:extLst>
          </p:cNvPr>
          <p:cNvCxnSpPr>
            <a:cxnSpLocks/>
          </p:cNvCxnSpPr>
          <p:nvPr/>
        </p:nvCxnSpPr>
        <p:spPr>
          <a:xfrm>
            <a:off x="5983842" y="1980127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145F2F34-6B6E-4C65-AC6A-C9BBB650AA0B}"/>
              </a:ext>
            </a:extLst>
          </p:cNvPr>
          <p:cNvSpPr txBox="1"/>
          <p:nvPr/>
        </p:nvSpPr>
        <p:spPr>
          <a:xfrm>
            <a:off x="2197999" y="1108188"/>
            <a:ext cx="73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Natrium         +             Chlor                                    Natriumchlorid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38F2D74-6968-4A28-8866-D274DA5175EF}"/>
              </a:ext>
            </a:extLst>
          </p:cNvPr>
          <p:cNvSpPr txBox="1"/>
          <p:nvPr/>
        </p:nvSpPr>
        <p:spPr>
          <a:xfrm>
            <a:off x="3481988" y="1778892"/>
            <a:ext cx="3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26B7CB6-0F0C-46CC-B579-F34D0D589DD7}"/>
              </a:ext>
            </a:extLst>
          </p:cNvPr>
          <p:cNvCxnSpPr/>
          <p:nvPr/>
        </p:nvCxnSpPr>
        <p:spPr>
          <a:xfrm>
            <a:off x="5885872" y="1362218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50E39F1-1DB1-46E9-A0FF-97A45BC63A49}"/>
              </a:ext>
            </a:extLst>
          </p:cNvPr>
          <p:cNvGrpSpPr/>
          <p:nvPr/>
        </p:nvGrpSpPr>
        <p:grpSpPr>
          <a:xfrm>
            <a:off x="2518092" y="2895948"/>
            <a:ext cx="604995" cy="400110"/>
            <a:chOff x="2264490" y="3688391"/>
            <a:chExt cx="604995" cy="400110"/>
          </a:xfrm>
        </p:grpSpPr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8B9CA8DC-76E1-4516-8547-1A87B4B84277}"/>
                </a:ext>
              </a:extLst>
            </p:cNvPr>
            <p:cNvSpPr txBox="1"/>
            <p:nvPr/>
          </p:nvSpPr>
          <p:spPr>
            <a:xfrm>
              <a:off x="2264490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Na</a:t>
              </a: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E472047-66D6-4744-A592-7F99F908597D}"/>
                </a:ext>
              </a:extLst>
            </p:cNvPr>
            <p:cNvSpPr/>
            <p:nvPr/>
          </p:nvSpPr>
          <p:spPr>
            <a:xfrm>
              <a:off x="2670703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889049B-BAAE-45F9-A3CF-F4C58C141E6E}"/>
              </a:ext>
            </a:extLst>
          </p:cNvPr>
          <p:cNvCxnSpPr>
            <a:cxnSpLocks/>
            <a:stCxn id="21" idx="4"/>
            <a:endCxn id="58" idx="0"/>
          </p:cNvCxnSpPr>
          <p:nvPr/>
        </p:nvCxnSpPr>
        <p:spPr>
          <a:xfrm flipH="1">
            <a:off x="2820590" y="2439976"/>
            <a:ext cx="129218" cy="45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AB57B17-D9AF-4818-AFA4-064BB90EA6EB}"/>
              </a:ext>
            </a:extLst>
          </p:cNvPr>
          <p:cNvCxnSpPr>
            <a:cxnSpLocks/>
          </p:cNvCxnSpPr>
          <p:nvPr/>
        </p:nvCxnSpPr>
        <p:spPr>
          <a:xfrm>
            <a:off x="4551394" y="2424219"/>
            <a:ext cx="194550" cy="47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D4861E29-61D0-42AD-8399-B799F965E009}"/>
              </a:ext>
            </a:extLst>
          </p:cNvPr>
          <p:cNvGrpSpPr/>
          <p:nvPr/>
        </p:nvGrpSpPr>
        <p:grpSpPr>
          <a:xfrm>
            <a:off x="4621364" y="2900280"/>
            <a:ext cx="604995" cy="400110"/>
            <a:chOff x="4367762" y="3692723"/>
            <a:chExt cx="604995" cy="400110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252A3662-7946-492C-BCE1-61F47342318B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31C0C2D5-FF2E-4649-AB14-1A47FC044D05}"/>
                </a:ext>
              </a:extLst>
            </p:cNvPr>
            <p:cNvSpPr/>
            <p:nvPr/>
          </p:nvSpPr>
          <p:spPr>
            <a:xfrm>
              <a:off x="4674084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A3C03E14-EBC7-4398-8FB0-04CD2A2B64C1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2AF2D89A-56A7-4AED-BA3C-F4DF49BC445A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7D5D564D-4C37-4D3F-A2B8-D8C2655D4EE2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67FB72FC-CC28-4766-99A1-129AFB0A493B}"/>
              </a:ext>
            </a:extLst>
          </p:cNvPr>
          <p:cNvSpPr txBox="1"/>
          <p:nvPr/>
        </p:nvSpPr>
        <p:spPr>
          <a:xfrm>
            <a:off x="7365124" y="2831647"/>
            <a:ext cx="60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</a:t>
            </a:r>
            <a:r>
              <a:rPr lang="de-DE" sz="2400" b="1" baseline="30000" dirty="0"/>
              <a:t>+</a:t>
            </a:r>
            <a:endParaRPr lang="de-DE" sz="2000" b="1" baseline="30000" dirty="0"/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9F15030-399A-4705-AD89-14E4411D363C}"/>
              </a:ext>
            </a:extLst>
          </p:cNvPr>
          <p:cNvGrpSpPr/>
          <p:nvPr/>
        </p:nvGrpSpPr>
        <p:grpSpPr>
          <a:xfrm>
            <a:off x="8131750" y="2831647"/>
            <a:ext cx="604995" cy="400110"/>
            <a:chOff x="7880895" y="3688391"/>
            <a:chExt cx="604995" cy="400110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B6B643AA-A595-4026-93E5-7CCE9AAA13CD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582872CD-1C87-4ACD-9624-77527DFBB1AA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E05C1CF2-6FFC-4FB9-93C7-98B091247369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DFEEA8F-2F14-4ECA-AA67-11ABB3E2AA7F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9F134F1D-2EF9-437B-A8C8-7FC6DFD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92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6EBEEF2-B00D-497C-9DAF-700038071111}"/>
              </a:ext>
            </a:extLst>
          </p:cNvPr>
          <p:cNvCxnSpPr>
            <a:cxnSpLocks/>
          </p:cNvCxnSpPr>
          <p:nvPr/>
        </p:nvCxnSpPr>
        <p:spPr>
          <a:xfrm flipH="1">
            <a:off x="7580905" y="2502909"/>
            <a:ext cx="63050" cy="31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782EEDD-DEF4-4367-8BF6-FC7D7C9B3DF6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7975943" y="2514227"/>
            <a:ext cx="239542" cy="3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1E68B4-D3F4-42DC-AF74-A5A622064532}"/>
              </a:ext>
            </a:extLst>
          </p:cNvPr>
          <p:cNvGrpSpPr/>
          <p:nvPr/>
        </p:nvGrpSpPr>
        <p:grpSpPr>
          <a:xfrm>
            <a:off x="2794450" y="3502309"/>
            <a:ext cx="604995" cy="400110"/>
            <a:chOff x="2264490" y="3688391"/>
            <a:chExt cx="604995" cy="400110"/>
          </a:xfrm>
        </p:grpSpPr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AAB6A97-28C1-4840-88D7-34C43A701EAC}"/>
                </a:ext>
              </a:extLst>
            </p:cNvPr>
            <p:cNvSpPr txBox="1"/>
            <p:nvPr/>
          </p:nvSpPr>
          <p:spPr>
            <a:xfrm>
              <a:off x="2264490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Na</a:t>
              </a: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A1395F9-4250-4444-B148-4A697A907296}"/>
                </a:ext>
              </a:extLst>
            </p:cNvPr>
            <p:cNvSpPr/>
            <p:nvPr/>
          </p:nvSpPr>
          <p:spPr>
            <a:xfrm>
              <a:off x="2670703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170208B1-D3F4-4A32-B16B-C1C676DC58C8}"/>
              </a:ext>
            </a:extLst>
          </p:cNvPr>
          <p:cNvSpPr txBox="1"/>
          <p:nvPr/>
        </p:nvSpPr>
        <p:spPr>
          <a:xfrm>
            <a:off x="6006267" y="3419111"/>
            <a:ext cx="22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</a:t>
            </a:r>
            <a:r>
              <a:rPr lang="de-DE" sz="2400" b="1" baseline="30000" dirty="0"/>
              <a:t>+</a:t>
            </a:r>
            <a:r>
              <a:rPr lang="de-DE" sz="2400" b="1" dirty="0"/>
              <a:t>      </a:t>
            </a:r>
            <a:r>
              <a:rPr lang="de-DE" sz="2400" dirty="0"/>
              <a:t>+</a:t>
            </a:r>
            <a:r>
              <a:rPr lang="de-DE" sz="24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endParaRPr lang="de-DE" sz="2000" b="1" baseline="30000" dirty="0">
              <a:solidFill>
                <a:srgbClr val="FF0000"/>
              </a:solidFill>
            </a:endParaRP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088AF0B-23F1-4D18-9ED9-31EF03612C9E}"/>
              </a:ext>
            </a:extLst>
          </p:cNvPr>
          <p:cNvGrpSpPr/>
          <p:nvPr/>
        </p:nvGrpSpPr>
        <p:grpSpPr>
          <a:xfrm>
            <a:off x="2309546" y="4048819"/>
            <a:ext cx="604995" cy="400110"/>
            <a:chOff x="4367762" y="3692723"/>
            <a:chExt cx="604995" cy="400110"/>
          </a:xfrm>
        </p:grpSpPr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22DF3561-D9F9-4DE9-9F4F-132E144EBB33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1B29D23-97E9-42FC-8619-3E302A6DF4DE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2FDEAC0E-F0D7-4269-9DA7-F8DB9786D1F0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6E8FD6B-C9F3-466D-A3E6-97AC041955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CBA7224C-9546-40CB-8E00-F3B022DFEB8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Textfeld 103">
            <a:extLst>
              <a:ext uri="{FF2B5EF4-FFF2-40B4-BE49-F238E27FC236}">
                <a16:creationId xmlns:a16="http://schemas.microsoft.com/office/drawing/2014/main" id="{D29893F9-4C42-43ED-AB3C-753D27426842}"/>
              </a:ext>
            </a:extLst>
          </p:cNvPr>
          <p:cNvSpPr txBox="1"/>
          <p:nvPr/>
        </p:nvSpPr>
        <p:spPr>
          <a:xfrm>
            <a:off x="2848561" y="3973494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524C8A40-AD82-4903-BA87-0367851DAB21}"/>
              </a:ext>
            </a:extLst>
          </p:cNvPr>
          <p:cNvGrpSpPr/>
          <p:nvPr/>
        </p:nvGrpSpPr>
        <p:grpSpPr>
          <a:xfrm>
            <a:off x="5899979" y="4237311"/>
            <a:ext cx="604995" cy="400110"/>
            <a:chOff x="7880895" y="3688391"/>
            <a:chExt cx="604995" cy="400110"/>
          </a:xfrm>
        </p:grpSpPr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5B367EA2-9EE1-4273-8597-DBC558C64B24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D426CF0E-E0B2-4C40-ACCF-33DA740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7B52891E-E9FA-490A-9FD3-62255384B293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9F83FDF0-281B-410A-B143-0336C4DF1634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29BADA11-58DF-4A83-BA47-A7464725FC39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2D68ED3-426E-45DF-BA4A-14AE678426D9}"/>
              </a:ext>
            </a:extLst>
          </p:cNvPr>
          <p:cNvCxnSpPr>
            <a:cxnSpLocks/>
          </p:cNvCxnSpPr>
          <p:nvPr/>
        </p:nvCxnSpPr>
        <p:spPr>
          <a:xfrm>
            <a:off x="3882986" y="3713940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CE6F9B7-74AE-499A-BF01-637AEA0CD825}"/>
              </a:ext>
            </a:extLst>
          </p:cNvPr>
          <p:cNvCxnSpPr>
            <a:cxnSpLocks/>
          </p:cNvCxnSpPr>
          <p:nvPr/>
        </p:nvCxnSpPr>
        <p:spPr>
          <a:xfrm>
            <a:off x="3920501" y="4448353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F4C998A3-BF3F-4FA0-AD7B-1488FCEEE080}"/>
              </a:ext>
            </a:extLst>
          </p:cNvPr>
          <p:cNvSpPr txBox="1"/>
          <p:nvPr/>
        </p:nvSpPr>
        <p:spPr>
          <a:xfrm>
            <a:off x="3836002" y="3417883"/>
            <a:ext cx="179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83439647-AD81-4EA9-9C65-9AEF2CED1DEC}"/>
              </a:ext>
            </a:extLst>
          </p:cNvPr>
          <p:cNvSpPr txBox="1"/>
          <p:nvPr/>
        </p:nvSpPr>
        <p:spPr>
          <a:xfrm>
            <a:off x="3784444" y="4050104"/>
            <a:ext cx="192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29F2BA2-8124-48B9-9E0C-9CBD13375F0E}"/>
              </a:ext>
            </a:extLst>
          </p:cNvPr>
          <p:cNvSpPr txBox="1"/>
          <p:nvPr/>
        </p:nvSpPr>
        <p:spPr>
          <a:xfrm>
            <a:off x="650327" y="6066894"/>
            <a:ext cx="1117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der Reaktion von Natrium und Chlor geben die Natriumatome Elektronen an die Chloratome ab. Natrium wird </a:t>
            </a:r>
            <a:r>
              <a:rPr lang="de-DE" u="sng" dirty="0"/>
              <a:t>oxidiert</a:t>
            </a:r>
            <a:r>
              <a:rPr lang="de-DE" dirty="0"/>
              <a:t>, Chlor wird </a:t>
            </a:r>
            <a:r>
              <a:rPr lang="de-DE" u="sng" dirty="0"/>
              <a:t>reduziert</a:t>
            </a:r>
            <a:r>
              <a:rPr lang="de-DE" dirty="0"/>
              <a:t>. Durch den Austausch der Elektronen entstehen die Ionen.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6F56B3-BBC1-41A7-B8C0-B5FCEBF45CF4}"/>
              </a:ext>
            </a:extLst>
          </p:cNvPr>
          <p:cNvSpPr txBox="1"/>
          <p:nvPr/>
        </p:nvSpPr>
        <p:spPr>
          <a:xfrm>
            <a:off x="622780" y="3507073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Oxidation</a:t>
            </a:r>
            <a:r>
              <a:rPr lang="de-DE" sz="2000" dirty="0"/>
              <a:t>: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5B01136-E5A5-4AB1-B8C4-C1FC8E913570}"/>
              </a:ext>
            </a:extLst>
          </p:cNvPr>
          <p:cNvSpPr txBox="1"/>
          <p:nvPr/>
        </p:nvSpPr>
        <p:spPr>
          <a:xfrm>
            <a:off x="650327" y="4020008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Reduktion</a:t>
            </a:r>
            <a:r>
              <a:rPr lang="de-DE" sz="2000" dirty="0"/>
              <a:t>: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9129C65-76B2-4F30-A0A5-C6AF925E719D}"/>
              </a:ext>
            </a:extLst>
          </p:cNvPr>
          <p:cNvSpPr txBox="1"/>
          <p:nvPr/>
        </p:nvSpPr>
        <p:spPr>
          <a:xfrm rot="836626">
            <a:off x="9994477" y="510627"/>
            <a:ext cx="17335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2794352-F23E-4063-886E-BE99FE269D75}"/>
              </a:ext>
            </a:extLst>
          </p:cNvPr>
          <p:cNvSpPr txBox="1"/>
          <p:nvPr/>
        </p:nvSpPr>
        <p:spPr>
          <a:xfrm>
            <a:off x="8109615" y="3480312"/>
            <a:ext cx="293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1</a:t>
            </a:r>
            <a:r>
              <a:rPr lang="de-DE" i="1" dirty="0"/>
              <a:t> Elektron wird abgegeben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15C6B67-95C7-43B2-8698-BD912E5FB84A}"/>
              </a:ext>
            </a:extLst>
          </p:cNvPr>
          <p:cNvSpPr txBox="1"/>
          <p:nvPr/>
        </p:nvSpPr>
        <p:spPr>
          <a:xfrm>
            <a:off x="7995827" y="4719447"/>
            <a:ext cx="354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2</a:t>
            </a:r>
            <a:r>
              <a:rPr lang="de-DE" i="1" dirty="0"/>
              <a:t> Elektron werden aufgenommen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F7D2AE61-CD90-4CF4-9F69-60899936B396}"/>
              </a:ext>
            </a:extLst>
          </p:cNvPr>
          <p:cNvSpPr txBox="1"/>
          <p:nvPr/>
        </p:nvSpPr>
        <p:spPr>
          <a:xfrm>
            <a:off x="2699591" y="5464782"/>
            <a:ext cx="593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</a:rPr>
              <a:t>2</a:t>
            </a:r>
            <a:r>
              <a:rPr lang="de-DE" sz="2000" dirty="0"/>
              <a:t> Na          +                Cl</a:t>
            </a:r>
            <a:r>
              <a:rPr lang="de-DE" sz="2000" baseline="-25000" dirty="0"/>
              <a:t>2</a:t>
            </a:r>
            <a:r>
              <a:rPr lang="de-DE" sz="2000" dirty="0"/>
              <a:t>			</a:t>
            </a:r>
            <a:r>
              <a:rPr lang="de-DE" sz="2000" dirty="0">
                <a:solidFill>
                  <a:schemeClr val="accent1"/>
                </a:solidFill>
              </a:rPr>
              <a:t>2</a:t>
            </a:r>
            <a:r>
              <a:rPr lang="de-DE" sz="2000" dirty="0"/>
              <a:t>  NaCl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B2BE7BBB-9135-4270-9A88-B63DCABD1F05}"/>
              </a:ext>
            </a:extLst>
          </p:cNvPr>
          <p:cNvCxnSpPr>
            <a:cxnSpLocks/>
          </p:cNvCxnSpPr>
          <p:nvPr/>
        </p:nvCxnSpPr>
        <p:spPr>
          <a:xfrm>
            <a:off x="5937195" y="5658092"/>
            <a:ext cx="834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EE6A5C01-14A8-42F3-B5FA-34EF84F6D5C2}"/>
              </a:ext>
            </a:extLst>
          </p:cNvPr>
          <p:cNvSpPr txBox="1"/>
          <p:nvPr/>
        </p:nvSpPr>
        <p:spPr>
          <a:xfrm>
            <a:off x="673946" y="5424828"/>
            <a:ext cx="1879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Redoxreaktion</a:t>
            </a:r>
            <a:r>
              <a:rPr lang="de-DE" sz="2000" dirty="0"/>
              <a:t>: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0D9DFE63-7FD5-49EF-AD80-24C04D6F2B3A}"/>
              </a:ext>
            </a:extLst>
          </p:cNvPr>
          <p:cNvCxnSpPr>
            <a:cxnSpLocks/>
          </p:cNvCxnSpPr>
          <p:nvPr/>
        </p:nvCxnSpPr>
        <p:spPr>
          <a:xfrm>
            <a:off x="4810941" y="2358201"/>
            <a:ext cx="201291" cy="31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0B464703-4CFC-4AAB-8459-3FE6E2763F7C}"/>
              </a:ext>
            </a:extLst>
          </p:cNvPr>
          <p:cNvGrpSpPr/>
          <p:nvPr/>
        </p:nvGrpSpPr>
        <p:grpSpPr>
          <a:xfrm>
            <a:off x="5067722" y="2649679"/>
            <a:ext cx="604995" cy="400110"/>
            <a:chOff x="4367762" y="3692723"/>
            <a:chExt cx="604995" cy="400110"/>
          </a:xfrm>
        </p:grpSpPr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EBB2089C-DCA5-4DBC-8303-25AD129438EF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</a:t>
              </a:r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5D99A598-B9B6-4E11-9152-8B75B141069A}"/>
                </a:ext>
              </a:extLst>
            </p:cNvPr>
            <p:cNvSpPr/>
            <p:nvPr/>
          </p:nvSpPr>
          <p:spPr>
            <a:xfrm>
              <a:off x="4674084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68C93C01-59B1-4DF4-9D6B-82B80F02ADDC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6AC85FF5-0540-4F56-9DFF-8125A01085C3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37CDE9A-4C4B-452A-B2BF-DC01BA533ED8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07C91978-8F2F-4D44-A832-EA5BB4AB7F24}"/>
              </a:ext>
            </a:extLst>
          </p:cNvPr>
          <p:cNvGrpSpPr/>
          <p:nvPr/>
        </p:nvGrpSpPr>
        <p:grpSpPr>
          <a:xfrm>
            <a:off x="2321884" y="4413624"/>
            <a:ext cx="604995" cy="400110"/>
            <a:chOff x="4367762" y="3692723"/>
            <a:chExt cx="604995" cy="400110"/>
          </a:xfrm>
        </p:grpSpPr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AD07B497-3392-4F54-BED0-A0C8D91F5CD7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</a:t>
              </a: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22301D79-C362-45F3-9208-4BC056790462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3BF2BF7-FFF4-4415-B972-7AFC940B1D0D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78BFF0EE-298A-4000-AAE1-EC7B77DB0C6D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2B2FB451-8472-403C-8AC4-F9554BBCA208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Textfeld 133">
            <a:extLst>
              <a:ext uri="{FF2B5EF4-FFF2-40B4-BE49-F238E27FC236}">
                <a16:creationId xmlns:a16="http://schemas.microsoft.com/office/drawing/2014/main" id="{92D409B5-0FF1-4F31-91E4-9270A1B3D313}"/>
              </a:ext>
            </a:extLst>
          </p:cNvPr>
          <p:cNvSpPr txBox="1"/>
          <p:nvPr/>
        </p:nvSpPr>
        <p:spPr>
          <a:xfrm>
            <a:off x="2848561" y="4370470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F7A80D89-F7CD-4204-A6B5-50661E24E005}"/>
              </a:ext>
            </a:extLst>
          </p:cNvPr>
          <p:cNvGrpSpPr/>
          <p:nvPr/>
        </p:nvGrpSpPr>
        <p:grpSpPr>
          <a:xfrm>
            <a:off x="6652363" y="4238693"/>
            <a:ext cx="604995" cy="400110"/>
            <a:chOff x="7880895" y="3688391"/>
            <a:chExt cx="604995" cy="400110"/>
          </a:xfrm>
        </p:grpSpPr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3A373B62-F4B9-4CC6-B8E5-C5283246A6D3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9D2027B-88F4-4477-BDFC-E2230AF7CE0F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2570A62F-E2F1-4B71-81A0-17C2CC2060BF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E50ED425-FAF5-4B7F-8D86-8B62E75174DE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00B3C852-A106-44E2-9FDC-C5A4281CE11A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A9AEBDD2-6B78-472E-983B-77D94D70E8D5}"/>
              </a:ext>
            </a:extLst>
          </p:cNvPr>
          <p:cNvSpPr txBox="1"/>
          <p:nvPr/>
        </p:nvSpPr>
        <p:spPr>
          <a:xfrm>
            <a:off x="10848031" y="3468898"/>
            <a:ext cx="69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x 2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51FC89F7-C2DA-4AD9-BA52-D4DF4DB1B6A2}"/>
              </a:ext>
            </a:extLst>
          </p:cNvPr>
          <p:cNvCxnSpPr/>
          <p:nvPr/>
        </p:nvCxnSpPr>
        <p:spPr>
          <a:xfrm>
            <a:off x="10848031" y="3468898"/>
            <a:ext cx="0" cy="40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40D7CC42-8A41-4242-B89C-71E16C6071EE}"/>
              </a:ext>
            </a:extLst>
          </p:cNvPr>
          <p:cNvSpPr txBox="1"/>
          <p:nvPr/>
        </p:nvSpPr>
        <p:spPr>
          <a:xfrm>
            <a:off x="2757744" y="4886004"/>
            <a:ext cx="1004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</a:t>
            </a:r>
            <a:r>
              <a:rPr lang="de-DE" sz="2000" b="1" dirty="0">
                <a:solidFill>
                  <a:srgbClr val="FF0000"/>
                </a:solidFill>
              </a:rPr>
              <a:t>2</a:t>
            </a:r>
            <a:r>
              <a:rPr lang="de-DE" sz="2000" b="1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8687093-4F57-42CD-BAA3-90D448AEC781}"/>
              </a:ext>
            </a:extLst>
          </p:cNvPr>
          <p:cNvCxnSpPr>
            <a:cxnSpLocks/>
          </p:cNvCxnSpPr>
          <p:nvPr/>
        </p:nvCxnSpPr>
        <p:spPr>
          <a:xfrm>
            <a:off x="4014448" y="5107643"/>
            <a:ext cx="1424033" cy="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EE06152B-7061-4F87-B168-6372161CD794}"/>
              </a:ext>
            </a:extLst>
          </p:cNvPr>
          <p:cNvSpPr txBox="1"/>
          <p:nvPr/>
        </p:nvSpPr>
        <p:spPr>
          <a:xfrm>
            <a:off x="2139714" y="4922858"/>
            <a:ext cx="568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 Cl</a:t>
            </a:r>
            <a:r>
              <a:rPr lang="de-DE" sz="2000" baseline="-25000" dirty="0"/>
              <a:t>2</a:t>
            </a:r>
            <a:endParaRPr lang="de-DE" sz="2000" dirty="0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2F43B02-9398-4DCC-9EBC-8B984FC24247}"/>
              </a:ext>
            </a:extLst>
          </p:cNvPr>
          <p:cNvSpPr txBox="1"/>
          <p:nvPr/>
        </p:nvSpPr>
        <p:spPr>
          <a:xfrm>
            <a:off x="5951354" y="4909793"/>
            <a:ext cx="36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</a:t>
            </a:r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3EDAC414-F54A-48BF-A321-E2EDC9D113AA}"/>
              </a:ext>
            </a:extLst>
          </p:cNvPr>
          <p:cNvGrpSpPr/>
          <p:nvPr/>
        </p:nvGrpSpPr>
        <p:grpSpPr>
          <a:xfrm>
            <a:off x="6306611" y="4918986"/>
            <a:ext cx="604995" cy="400110"/>
            <a:chOff x="7880895" y="3688391"/>
            <a:chExt cx="604995" cy="400110"/>
          </a:xfrm>
        </p:grpSpPr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910E2585-7DFF-4BBE-82A5-BDBF1BBB4F63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453FAE7B-A646-481C-A7A5-DB4471E1F6C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Gerader Verbinder 147">
              <a:extLst>
                <a:ext uri="{FF2B5EF4-FFF2-40B4-BE49-F238E27FC236}">
                  <a16:creationId xmlns:a16="http://schemas.microsoft.com/office/drawing/2014/main" id="{B89332C4-5792-46C7-A446-9B2B356BC9C4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Gerader Verbinder 148">
              <a:extLst>
                <a:ext uri="{FF2B5EF4-FFF2-40B4-BE49-F238E27FC236}">
                  <a16:creationId xmlns:a16="http://schemas.microsoft.com/office/drawing/2014/main" id="{538F49E7-FCD0-459F-A4A3-4F47EAA9EFBD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BDA055CE-B3DF-4E87-9AC7-DAA6CEDA31C6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Geschweifte Klammer rechts 150">
            <a:extLst>
              <a:ext uri="{FF2B5EF4-FFF2-40B4-BE49-F238E27FC236}">
                <a16:creationId xmlns:a16="http://schemas.microsoft.com/office/drawing/2014/main" id="{72DF8C72-7584-4BDD-8065-C4654D47CD82}"/>
              </a:ext>
            </a:extLst>
          </p:cNvPr>
          <p:cNvSpPr/>
          <p:nvPr/>
        </p:nvSpPr>
        <p:spPr>
          <a:xfrm rot="5400000">
            <a:off x="2851806" y="4120820"/>
            <a:ext cx="250629" cy="14370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Geschweifte Klammer rechts 151">
            <a:extLst>
              <a:ext uri="{FF2B5EF4-FFF2-40B4-BE49-F238E27FC236}">
                <a16:creationId xmlns:a16="http://schemas.microsoft.com/office/drawing/2014/main" id="{672BB57B-A215-4B10-A2EF-9749E4F36478}"/>
              </a:ext>
            </a:extLst>
          </p:cNvPr>
          <p:cNvSpPr/>
          <p:nvPr/>
        </p:nvSpPr>
        <p:spPr>
          <a:xfrm rot="5400000">
            <a:off x="6411591" y="4329176"/>
            <a:ext cx="166170" cy="920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2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78" grpId="0"/>
      <p:bldP spid="96" grpId="0"/>
      <p:bldP spid="104" grpId="0"/>
      <p:bldP spid="115" grpId="0"/>
      <p:bldP spid="116" grpId="0"/>
      <p:bldP spid="2" grpId="0"/>
      <p:bldP spid="4" grpId="0"/>
      <p:bldP spid="103" grpId="0"/>
      <p:bldP spid="52" grpId="0" animBg="1"/>
      <p:bldP spid="112" grpId="0"/>
      <p:bldP spid="113" grpId="0"/>
      <p:bldP spid="117" grpId="0"/>
      <p:bldP spid="121" grpId="0"/>
      <p:bldP spid="134" grpId="0"/>
      <p:bldP spid="61" grpId="0"/>
      <p:bldP spid="141" grpId="0"/>
      <p:bldP spid="143" grpId="0"/>
      <p:bldP spid="144" grpId="0"/>
      <p:bldP spid="151" grpId="0" animBg="1"/>
      <p:bldP spid="1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0600EC-5529-4EA2-BB6D-422F40167422}"/>
              </a:ext>
            </a:extLst>
          </p:cNvPr>
          <p:cNvSpPr txBox="1"/>
          <p:nvPr/>
        </p:nvSpPr>
        <p:spPr>
          <a:xfrm>
            <a:off x="870857" y="1567543"/>
            <a:ext cx="10363200" cy="2908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b="1" dirty="0"/>
              <a:t>Merke:</a:t>
            </a:r>
          </a:p>
          <a:p>
            <a:pPr>
              <a:spcAft>
                <a:spcPts val="600"/>
              </a:spcAft>
            </a:pPr>
            <a:r>
              <a:rPr lang="de-DE" sz="2800" dirty="0"/>
              <a:t>Bei einer </a:t>
            </a:r>
            <a:r>
              <a:rPr lang="de-DE" sz="2800" b="1" u="sng" dirty="0"/>
              <a:t>Oxidation</a:t>
            </a:r>
            <a:r>
              <a:rPr lang="de-DE" sz="2800" dirty="0"/>
              <a:t> gibt ein Teilchen Elektronen ab. </a:t>
            </a:r>
          </a:p>
          <a:p>
            <a:pPr>
              <a:spcAft>
                <a:spcPts val="600"/>
              </a:spcAft>
            </a:pPr>
            <a:r>
              <a:rPr lang="de-DE" sz="2800" dirty="0"/>
              <a:t>Bei einer </a:t>
            </a:r>
            <a:r>
              <a:rPr lang="de-DE" sz="2800" b="1" u="sng" dirty="0"/>
              <a:t>Reduktion</a:t>
            </a:r>
            <a:r>
              <a:rPr lang="de-DE" sz="2800" dirty="0"/>
              <a:t> nimmt ein Teilchen Elektronen auf.</a:t>
            </a:r>
          </a:p>
          <a:p>
            <a:pPr>
              <a:spcAft>
                <a:spcPts val="600"/>
              </a:spcAft>
            </a:pPr>
            <a:r>
              <a:rPr lang="de-DE" sz="2800" dirty="0"/>
              <a:t>Reaktionen, bei denen Oxidation und Reduktion stattfinden, nennt man </a:t>
            </a:r>
            <a:r>
              <a:rPr lang="de-DE" sz="2800" b="1" u="sng" dirty="0"/>
              <a:t>Redoxreaktionen</a:t>
            </a:r>
            <a:r>
              <a:rPr lang="de-DE" sz="2800" dirty="0"/>
              <a:t>. Hierbei werden </a:t>
            </a:r>
            <a:r>
              <a:rPr lang="de-DE" sz="2800" b="1" u="sng" dirty="0"/>
              <a:t>Elektronen </a:t>
            </a:r>
            <a:r>
              <a:rPr lang="de-DE" sz="2800" dirty="0"/>
              <a:t>von den Metall-Atomen auf die Nichtmetall-Atome </a:t>
            </a:r>
            <a:r>
              <a:rPr lang="de-DE" sz="2800" b="1" u="sng" dirty="0"/>
              <a:t>übertragen</a:t>
            </a:r>
            <a:r>
              <a:rPr lang="de-DE" sz="2800" dirty="0"/>
              <a:t>.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3F891B-BC67-499F-A2F1-95B17939A7AE}"/>
              </a:ext>
            </a:extLst>
          </p:cNvPr>
          <p:cNvSpPr txBox="1"/>
          <p:nvPr/>
        </p:nvSpPr>
        <p:spPr>
          <a:xfrm>
            <a:off x="957942" y="4890347"/>
            <a:ext cx="6836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Vgl. Buch S. 258/259</a:t>
            </a:r>
          </a:p>
        </p:txBody>
      </p:sp>
    </p:spTree>
    <p:extLst>
      <p:ext uri="{BB962C8B-B14F-4D97-AF65-F5344CB8AC3E}">
        <p14:creationId xmlns:p14="http://schemas.microsoft.com/office/powerpoint/2010/main" val="414217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A7C606-50C3-46E6-8FA6-DEA6998BFE8F}"/>
              </a:ext>
            </a:extLst>
          </p:cNvPr>
          <p:cNvSpPr txBox="1"/>
          <p:nvPr/>
        </p:nvSpPr>
        <p:spPr>
          <a:xfrm>
            <a:off x="1083128" y="1120676"/>
            <a:ext cx="100257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Aufgabe</a:t>
            </a:r>
            <a:r>
              <a:rPr lang="de-DE" sz="2400" dirty="0"/>
              <a:t>: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Wir betrachten die Reaktion von Magnesium und Brom.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de-DE" sz="2400" dirty="0"/>
              <a:t>Schreibe das Reaktionsschema (Wortgleichung) auf.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de-DE" sz="2400" dirty="0"/>
              <a:t>Formuliere die Teilgleichungen für die Oxidation und die Reduktion.</a:t>
            </a:r>
          </a:p>
          <a:p>
            <a:pPr marL="342900" indent="-342900">
              <a:buAutoNum type="alphaLcPeriod"/>
            </a:pPr>
            <a:r>
              <a:rPr lang="de-DE" sz="2400" dirty="0"/>
              <a:t>Schreibe die Redoxreaktion auf.</a:t>
            </a:r>
          </a:p>
          <a:p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913594-5CD4-44DA-AC98-63B226C9A309}"/>
              </a:ext>
            </a:extLst>
          </p:cNvPr>
          <p:cNvSpPr txBox="1"/>
          <p:nvPr/>
        </p:nvSpPr>
        <p:spPr>
          <a:xfrm>
            <a:off x="1083128" y="3757060"/>
            <a:ext cx="966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Orientiere dich dabei am Aufschrieb für die Reaktion von Natrium und Chlor!</a:t>
            </a:r>
          </a:p>
        </p:txBody>
      </p:sp>
    </p:spTree>
    <p:extLst>
      <p:ext uri="{BB962C8B-B14F-4D97-AF65-F5344CB8AC3E}">
        <p14:creationId xmlns:p14="http://schemas.microsoft.com/office/powerpoint/2010/main" val="147979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Breitbild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Cavolini</vt:lpstr>
      <vt:lpstr>Harlow Solid Italic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26</cp:revision>
  <cp:lastPrinted>2021-02-24T07:32:05Z</cp:lastPrinted>
  <dcterms:created xsi:type="dcterms:W3CDTF">2021-02-22T15:40:03Z</dcterms:created>
  <dcterms:modified xsi:type="dcterms:W3CDTF">2021-02-25T11:37:13Z</dcterms:modified>
</cp:coreProperties>
</file>