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1602-FFF4-422D-8AF9-1DEAB37F6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EAA29-7A8A-4493-813B-AD15CB1D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34D54-A423-4B1A-B716-FA57BAFD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8B6C8-FC77-4B64-B3F0-B83CC5F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92C15-18A8-4CFE-8FC6-BD5DE4C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9F247-ABF4-43F0-9674-B00CB30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28F95-81DB-4F8C-81F9-306D995D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D4383-C3F1-4807-B570-6A58AA18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6D633-7305-423C-BB91-D7E4F7C9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7F00C-734B-4825-BBEB-E474B20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0CDBAA-337C-4A70-81AF-B3FDD95EA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D539F1-07D5-44BD-AB82-2DFACED6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C5824-290C-4EA2-8878-11410771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2F39D-E186-4449-A83F-FCD09474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8F3E6-E123-4966-B0F1-F3312C3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7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06E8-2522-43B1-9983-ABC022A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B1E66-3486-4E45-BA80-0E40DF36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C8DDC-512C-4363-85BC-131F894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34723-652C-427E-ABF1-942378A2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F281B-7EE9-4CAF-98D0-FEDCB50A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8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BFF2C-B803-4969-B29E-5B2EE38E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FC1CD-653E-47F3-94F2-3317B396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BECC2-E3F3-4510-B21D-C71143CA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63F8C-AAA3-402E-BF4E-7CD88C9A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2BE7D-63ED-4AB2-AE06-AA9D373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689E6-77A2-4CA1-A212-30D8DB14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32C64-B29B-4FC7-B1A5-663FE072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87E60F-D782-49C2-815A-3016D96F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88AE7-A752-4803-9284-AD6D766F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E55E5-3F65-4920-974D-A81C61D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1128FC-08BA-4B26-8AEA-483B0B60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CAD46-4310-4978-A91F-BA5FBAA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C6B1F2-4FCA-4552-A52D-5BBA01DB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EC5AC7-D87A-4BC5-9F63-C5D870D5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AF9749-0B05-46D1-80EA-6E852F91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B0A458-CF22-42F7-BE72-C1CE5B27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AD4B7A-98AB-4BC1-B6EA-022ED44B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CD7223-6ABA-4DEC-BECA-622A75E5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F2119-FE8F-46F0-A667-8E649F1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5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E3DF1-88CB-4EE0-99DF-567FC1D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AD516C-3609-4D35-A557-79C6BB6E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3D19D-D298-4DA7-B274-04A1686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1BAA04-D486-4AB0-A44B-77FD6B0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1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4D4159-D7B9-418B-B468-DD1F3432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845C2-446D-4950-A4B5-7B7943A8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E40E7D-C987-4BC4-9B00-277E8DD1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F2B1E-4AF7-4411-9AF2-FAE49F81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1085B-1CE0-4511-94E0-44B6FA2D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C2DFFB-CFC4-4258-A839-23764517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5C9FB-203F-40CC-AF66-853EC42F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B649A2-F97B-47E1-B6E2-FDE96FF7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C3F72-8A3B-475E-9875-24CC134A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9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AB883-E1ED-4110-B840-C46D1E6D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30626-12FC-4035-B84A-A69FCB9B2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6E60B-538C-4EBE-BBCA-93980C01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2F812-FFD9-4968-8730-4C13DE11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0E375B-246E-4641-907C-663A8CE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420029-4AC1-4CA8-83C4-00255898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E2F198-67C5-45E1-A3CF-86B57A5C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CB6276-57E2-411D-A9CC-3F89AA9B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336CF-D442-40F6-8C23-A96B591D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3BE5-4AD1-4215-9B41-471D456A75B0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734C7-9A02-4897-991E-9D81C4C1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FAE53-95AD-41E3-BE2B-6B580597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F365-8595-43DA-A20F-56FBD9D99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LxuL-AlOE" TargetMode="External"/><Relationship Id="rId2" Type="http://schemas.openxmlformats.org/officeDocument/2006/relationships/hyperlink" Target="https://www.youtube.com/watch?v=hNb-EUxJN7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210AA-D91F-412D-8787-0D881655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2341FF-E90D-42FB-9959-62F2558D1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03.03.21</a:t>
            </a:r>
          </a:p>
        </p:txBody>
      </p:sp>
    </p:spTree>
    <p:extLst>
      <p:ext uri="{BB962C8B-B14F-4D97-AF65-F5344CB8AC3E}">
        <p14:creationId xmlns:p14="http://schemas.microsoft.com/office/powerpoint/2010/main" val="36488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5B783F-0BA1-4A01-A4D1-3F710CEE3252}"/>
              </a:ext>
            </a:extLst>
          </p:cNvPr>
          <p:cNvSpPr txBox="1"/>
          <p:nvPr/>
        </p:nvSpPr>
        <p:spPr>
          <a:xfrm>
            <a:off x="1219200" y="651642"/>
            <a:ext cx="72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5FDB80-6D99-44E1-A70E-5DD2FDBCE355}"/>
              </a:ext>
            </a:extLst>
          </p:cNvPr>
          <p:cNvSpPr txBox="1"/>
          <p:nvPr/>
        </p:nvSpPr>
        <p:spPr>
          <a:xfrm>
            <a:off x="1219200" y="2127305"/>
            <a:ext cx="102580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Reduktionsmittel</a:t>
            </a:r>
            <a:r>
              <a:rPr lang="de-DE" sz="2000" dirty="0"/>
              <a:t> ist der Stoff, der Elektronen abgibt (</a:t>
            </a:r>
            <a:r>
              <a:rPr lang="de-DE" sz="2000" b="1" dirty="0"/>
              <a:t>Elektronendonator</a:t>
            </a:r>
            <a:r>
              <a:rPr lang="de-DE" sz="2000" dirty="0"/>
              <a:t>). Dabei wird dieser Stoff oxidiert. </a:t>
            </a:r>
          </a:p>
          <a:p>
            <a:r>
              <a:rPr lang="de-DE" sz="2000" dirty="0"/>
              <a:t>Bei der Bildung von Natriumchlorid sind das die </a:t>
            </a:r>
            <a:r>
              <a:rPr lang="de-DE" sz="2000" b="1" dirty="0"/>
              <a:t>Natriumatome</a:t>
            </a:r>
            <a:r>
              <a:rPr lang="de-DE" sz="2000" dirty="0"/>
              <a:t>, bei der Bildung von Magnesiumbromid die </a:t>
            </a:r>
            <a:r>
              <a:rPr lang="de-DE" sz="2000" b="1" dirty="0"/>
              <a:t>Magnesiumatome</a:t>
            </a:r>
            <a:r>
              <a:rPr lang="de-DE" sz="2000" dirty="0"/>
              <a:t>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DD9313-A5D3-43D6-8EFC-5D3341746FDA}"/>
              </a:ext>
            </a:extLst>
          </p:cNvPr>
          <p:cNvSpPr txBox="1"/>
          <p:nvPr/>
        </p:nvSpPr>
        <p:spPr>
          <a:xfrm>
            <a:off x="1219200" y="3767347"/>
            <a:ext cx="102580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Oxidationsmittel</a:t>
            </a:r>
            <a:r>
              <a:rPr lang="de-DE" sz="2000" dirty="0"/>
              <a:t> ist der Stoff, der Elektronen aufnimmt (</a:t>
            </a:r>
            <a:r>
              <a:rPr lang="de-DE" sz="2000" b="1" dirty="0"/>
              <a:t>Elektronenakzeptor</a:t>
            </a:r>
            <a:r>
              <a:rPr lang="de-DE" sz="2000" dirty="0"/>
              <a:t>). Dabei wird dieser Stoff reduziert. </a:t>
            </a:r>
          </a:p>
          <a:p>
            <a:r>
              <a:rPr lang="de-DE" sz="2000" dirty="0"/>
              <a:t>Bei der Bildung von Natriumchlorid sind das die </a:t>
            </a:r>
            <a:r>
              <a:rPr lang="de-DE" sz="2000" b="1" dirty="0"/>
              <a:t>Chloratome</a:t>
            </a:r>
            <a:r>
              <a:rPr lang="de-DE" sz="2000" dirty="0"/>
              <a:t>, bei der Bildung von Magnesiumbromid die </a:t>
            </a:r>
            <a:r>
              <a:rPr lang="de-DE" sz="2000" b="1" dirty="0"/>
              <a:t>Bromatome</a:t>
            </a:r>
            <a:r>
              <a:rPr lang="de-DE" sz="2000" dirty="0"/>
              <a:t>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B55F1C-1BA7-4DB9-AEE0-FEFFE2AF6C5D}"/>
              </a:ext>
            </a:extLst>
          </p:cNvPr>
          <p:cNvSpPr txBox="1"/>
          <p:nvPr/>
        </p:nvSpPr>
        <p:spPr>
          <a:xfrm>
            <a:off x="1219200" y="1487536"/>
            <a:ext cx="2900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Aufgabe 2:</a:t>
            </a:r>
          </a:p>
        </p:txBody>
      </p:sp>
    </p:spTree>
    <p:extLst>
      <p:ext uri="{BB962C8B-B14F-4D97-AF65-F5344CB8AC3E}">
        <p14:creationId xmlns:p14="http://schemas.microsoft.com/office/powerpoint/2010/main" val="1541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36E29D35-28AC-4D9E-A435-43BF8C7E44A0}"/>
              </a:ext>
            </a:extLst>
          </p:cNvPr>
          <p:cNvSpPr/>
          <p:nvPr/>
        </p:nvSpPr>
        <p:spPr>
          <a:xfrm>
            <a:off x="8284132" y="89992"/>
            <a:ext cx="3468402" cy="1899998"/>
          </a:xfrm>
          <a:prstGeom prst="cloudCallout">
            <a:avLst>
              <a:gd name="adj1" fmla="val -41136"/>
              <a:gd name="adj2" fmla="val 5309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DE805-5C4C-4B6E-873A-64E2C5173501}"/>
              </a:ext>
            </a:extLst>
          </p:cNvPr>
          <p:cNvSpPr txBox="1"/>
          <p:nvPr/>
        </p:nvSpPr>
        <p:spPr>
          <a:xfrm>
            <a:off x="533278" y="973464"/>
            <a:ext cx="482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a. </a:t>
            </a:r>
            <a:r>
              <a:rPr lang="de-DE" sz="2000" u="sng" dirty="0"/>
              <a:t>Natrium reagiert mit Fluor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45F2F34-6B6E-4C65-AC6A-C9BBB650AA0B}"/>
              </a:ext>
            </a:extLst>
          </p:cNvPr>
          <p:cNvSpPr txBox="1"/>
          <p:nvPr/>
        </p:nvSpPr>
        <p:spPr>
          <a:xfrm>
            <a:off x="545917" y="1740905"/>
            <a:ext cx="73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Natrium         +             Fluor                                    Natriumfluorid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26B7CB6-0F0C-46CC-B579-F34D0D589DD7}"/>
              </a:ext>
            </a:extLst>
          </p:cNvPr>
          <p:cNvCxnSpPr/>
          <p:nvPr/>
        </p:nvCxnSpPr>
        <p:spPr>
          <a:xfrm>
            <a:off x="3992659" y="1961763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51E68B4-D3F4-42DC-AF74-A5A622064532}"/>
              </a:ext>
            </a:extLst>
          </p:cNvPr>
          <p:cNvGrpSpPr/>
          <p:nvPr/>
        </p:nvGrpSpPr>
        <p:grpSpPr>
          <a:xfrm>
            <a:off x="2643056" y="2519159"/>
            <a:ext cx="604995" cy="400110"/>
            <a:chOff x="2264490" y="3688391"/>
            <a:chExt cx="604995" cy="400110"/>
          </a:xfrm>
        </p:grpSpPr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AAB6A97-28C1-4840-88D7-34C43A701EAC}"/>
                </a:ext>
              </a:extLst>
            </p:cNvPr>
            <p:cNvSpPr txBox="1"/>
            <p:nvPr/>
          </p:nvSpPr>
          <p:spPr>
            <a:xfrm>
              <a:off x="2264490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Na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A1395F9-4250-4444-B148-4A697A907296}"/>
                </a:ext>
              </a:extLst>
            </p:cNvPr>
            <p:cNvSpPr/>
            <p:nvPr/>
          </p:nvSpPr>
          <p:spPr>
            <a:xfrm>
              <a:off x="2670703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170208B1-D3F4-4A32-B16B-C1C676DC58C8}"/>
              </a:ext>
            </a:extLst>
          </p:cNvPr>
          <p:cNvSpPr txBox="1"/>
          <p:nvPr/>
        </p:nvSpPr>
        <p:spPr>
          <a:xfrm>
            <a:off x="5854873" y="2435961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8AF0B-23F1-4D18-9ED9-31EF03612C9E}"/>
              </a:ext>
            </a:extLst>
          </p:cNvPr>
          <p:cNvGrpSpPr/>
          <p:nvPr/>
        </p:nvGrpSpPr>
        <p:grpSpPr>
          <a:xfrm>
            <a:off x="2169237" y="3196432"/>
            <a:ext cx="604995" cy="400110"/>
            <a:chOff x="4367762" y="3692723"/>
            <a:chExt cx="604995" cy="400110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2DF3561-D9F9-4DE9-9F4F-132E144EBB33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1B29D23-97E9-42FC-8619-3E302A6DF4DE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2FDEAC0E-F0D7-4269-9DA7-F8DB9786D1F0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E8FD6B-C9F3-466D-A3E6-97AC04195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BA7224C-9546-40CB-8E00-F3B022DFE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feld 103">
            <a:extLst>
              <a:ext uri="{FF2B5EF4-FFF2-40B4-BE49-F238E27FC236}">
                <a16:creationId xmlns:a16="http://schemas.microsoft.com/office/drawing/2014/main" id="{D29893F9-4C42-43ED-AB3C-753D27426842}"/>
              </a:ext>
            </a:extLst>
          </p:cNvPr>
          <p:cNvSpPr txBox="1"/>
          <p:nvPr/>
        </p:nvSpPr>
        <p:spPr>
          <a:xfrm>
            <a:off x="2708252" y="3121107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24C8A40-AD82-4903-BA87-0367851DAB21}"/>
              </a:ext>
            </a:extLst>
          </p:cNvPr>
          <p:cNvGrpSpPr/>
          <p:nvPr/>
        </p:nvGrpSpPr>
        <p:grpSpPr>
          <a:xfrm>
            <a:off x="5759670" y="3384924"/>
            <a:ext cx="604995" cy="400110"/>
            <a:chOff x="7880895" y="3688391"/>
            <a:chExt cx="604995" cy="400110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5B367EA2-9EE1-4273-8597-DBC558C64B24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 F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D426CF0E-E0B2-4C40-ACCF-33DA740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7B52891E-E9FA-490A-9FD3-6225538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9F83FDF0-281B-410A-B143-0336C4DF1634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29BADA11-58DF-4A83-BA47-A7464725FC3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2D68ED3-426E-45DF-BA4A-14AE678426D9}"/>
              </a:ext>
            </a:extLst>
          </p:cNvPr>
          <p:cNvCxnSpPr>
            <a:cxnSpLocks/>
          </p:cNvCxnSpPr>
          <p:nvPr/>
        </p:nvCxnSpPr>
        <p:spPr>
          <a:xfrm>
            <a:off x="3731592" y="2730790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CE6F9B7-74AE-499A-BF01-637AEA0CD825}"/>
              </a:ext>
            </a:extLst>
          </p:cNvPr>
          <p:cNvCxnSpPr>
            <a:cxnSpLocks/>
          </p:cNvCxnSpPr>
          <p:nvPr/>
        </p:nvCxnSpPr>
        <p:spPr>
          <a:xfrm>
            <a:off x="3780192" y="3595966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4C998A3-BF3F-4FA0-AD7B-1488FCEEE080}"/>
              </a:ext>
            </a:extLst>
          </p:cNvPr>
          <p:cNvSpPr txBox="1"/>
          <p:nvPr/>
        </p:nvSpPr>
        <p:spPr>
          <a:xfrm>
            <a:off x="3684608" y="2434733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3439647-AD81-4EA9-9C65-9AEF2CED1DEC}"/>
              </a:ext>
            </a:extLst>
          </p:cNvPr>
          <p:cNvSpPr txBox="1"/>
          <p:nvPr/>
        </p:nvSpPr>
        <p:spPr>
          <a:xfrm>
            <a:off x="3644135" y="3197717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F56B3-BBC1-41A7-B8C0-B5FCEBF45CF4}"/>
              </a:ext>
            </a:extLst>
          </p:cNvPr>
          <p:cNvSpPr txBox="1"/>
          <p:nvPr/>
        </p:nvSpPr>
        <p:spPr>
          <a:xfrm>
            <a:off x="553630" y="2530735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5B01136-E5A5-4AB1-B8C4-C1FC8E913570}"/>
              </a:ext>
            </a:extLst>
          </p:cNvPr>
          <p:cNvSpPr txBox="1"/>
          <p:nvPr/>
        </p:nvSpPr>
        <p:spPr>
          <a:xfrm>
            <a:off x="545917" y="3314888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2794352-F23E-4063-886E-BE99FE269D75}"/>
              </a:ext>
            </a:extLst>
          </p:cNvPr>
          <p:cNvSpPr txBox="1"/>
          <p:nvPr/>
        </p:nvSpPr>
        <p:spPr>
          <a:xfrm>
            <a:off x="7958221" y="2497162"/>
            <a:ext cx="29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1</a:t>
            </a:r>
            <a:r>
              <a:rPr lang="de-DE" i="1" dirty="0"/>
              <a:t> Elektron wird abgegeben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5C6B67-95C7-43B2-8698-BD912E5FB84A}"/>
              </a:ext>
            </a:extLst>
          </p:cNvPr>
          <p:cNvSpPr txBox="1"/>
          <p:nvPr/>
        </p:nvSpPr>
        <p:spPr>
          <a:xfrm>
            <a:off x="7900801" y="4119285"/>
            <a:ext cx="354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2</a:t>
            </a:r>
            <a:r>
              <a:rPr lang="de-DE" i="1" dirty="0"/>
              <a:t> Elektron werden aufgenommen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F7D2AE61-CD90-4CF4-9F69-60899936B396}"/>
              </a:ext>
            </a:extLst>
          </p:cNvPr>
          <p:cNvSpPr txBox="1"/>
          <p:nvPr/>
        </p:nvSpPr>
        <p:spPr>
          <a:xfrm>
            <a:off x="2684085" y="5150645"/>
            <a:ext cx="593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Na          +                F</a:t>
            </a:r>
            <a:r>
              <a:rPr lang="de-DE" sz="2000" baseline="-25000" dirty="0"/>
              <a:t>2</a:t>
            </a:r>
            <a:r>
              <a:rPr lang="de-DE" sz="2000" dirty="0"/>
              <a:t>			</a:t>
            </a:r>
            <a:r>
              <a:rPr lang="de-DE" sz="2000" dirty="0">
                <a:solidFill>
                  <a:schemeClr val="accent1"/>
                </a:solidFill>
              </a:rPr>
              <a:t>2</a:t>
            </a:r>
            <a:r>
              <a:rPr lang="de-DE" sz="2000" dirty="0"/>
              <a:t>  </a:t>
            </a:r>
            <a:r>
              <a:rPr lang="de-DE" sz="2000" dirty="0" err="1"/>
              <a:t>NaF</a:t>
            </a:r>
            <a:endParaRPr lang="de-DE" sz="2000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2BE7BBB-9135-4270-9A88-B63DCABD1F05}"/>
              </a:ext>
            </a:extLst>
          </p:cNvPr>
          <p:cNvCxnSpPr>
            <a:cxnSpLocks/>
          </p:cNvCxnSpPr>
          <p:nvPr/>
        </p:nvCxnSpPr>
        <p:spPr>
          <a:xfrm>
            <a:off x="5791692" y="5293091"/>
            <a:ext cx="83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EE6A5C01-14A8-42F3-B5FA-34EF84F6D5C2}"/>
              </a:ext>
            </a:extLst>
          </p:cNvPr>
          <p:cNvSpPr txBox="1"/>
          <p:nvPr/>
        </p:nvSpPr>
        <p:spPr>
          <a:xfrm>
            <a:off x="541801" y="5143900"/>
            <a:ext cx="187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Redoxreaktion</a:t>
            </a:r>
            <a:r>
              <a:rPr lang="de-DE" sz="2000" dirty="0"/>
              <a:t>: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07C91978-8F2F-4D44-A832-EA5BB4AB7F24}"/>
              </a:ext>
            </a:extLst>
          </p:cNvPr>
          <p:cNvGrpSpPr/>
          <p:nvPr/>
        </p:nvGrpSpPr>
        <p:grpSpPr>
          <a:xfrm>
            <a:off x="2169237" y="3523113"/>
            <a:ext cx="604995" cy="400110"/>
            <a:chOff x="4367762" y="3692723"/>
            <a:chExt cx="604995" cy="400110"/>
          </a:xfrm>
        </p:grpSpPr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AD07B497-3392-4F54-BED0-A0C8D91F5CD7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F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2301D79-C362-45F3-9208-4BC056790462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3BF2BF7-FFF4-4415-B972-7AFC940B1D0D}"/>
                </a:ext>
              </a:extLst>
            </p:cNvPr>
            <p:cNvCxnSpPr>
              <a:cxnSpLocks/>
            </p:cNvCxnSpPr>
            <p:nvPr/>
          </p:nvCxnSpPr>
          <p:spPr>
            <a:xfrm>
              <a:off x="4395067" y="3791810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78BFF0EE-298A-4000-AAE1-EC7B77DB0C6D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2B2FB451-8472-403C-8AC4-F9554BBCA20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feld 133">
            <a:extLst>
              <a:ext uri="{FF2B5EF4-FFF2-40B4-BE49-F238E27FC236}">
                <a16:creationId xmlns:a16="http://schemas.microsoft.com/office/drawing/2014/main" id="{92D409B5-0FF1-4F31-91E4-9270A1B3D313}"/>
              </a:ext>
            </a:extLst>
          </p:cNvPr>
          <p:cNvSpPr txBox="1"/>
          <p:nvPr/>
        </p:nvSpPr>
        <p:spPr>
          <a:xfrm>
            <a:off x="2695914" y="3479959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F7A80D89-F7CD-4204-A6B5-50661E24E005}"/>
              </a:ext>
            </a:extLst>
          </p:cNvPr>
          <p:cNvGrpSpPr/>
          <p:nvPr/>
        </p:nvGrpSpPr>
        <p:grpSpPr>
          <a:xfrm>
            <a:off x="6512054" y="3386306"/>
            <a:ext cx="604995" cy="400110"/>
            <a:chOff x="7880895" y="3688391"/>
            <a:chExt cx="604995" cy="400110"/>
          </a:xfrm>
        </p:grpSpPr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3A373B62-F4B9-4CC6-B8E5-C5283246A6D3}"/>
                </a:ext>
              </a:extLst>
            </p:cNvPr>
            <p:cNvSpPr txBox="1"/>
            <p:nvPr/>
          </p:nvSpPr>
          <p:spPr>
            <a:xfrm>
              <a:off x="7880895" y="3688391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 F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9D2027B-88F4-4477-BDFC-E2230AF7CE0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2570A62F-E2F1-4B71-81A0-17C2CC2060B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E50ED425-FAF5-4B7F-8D86-8B62E75174DE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00B3C852-A106-44E2-9FDC-C5A4281CE11A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9AEBDD2-6B78-472E-983B-77D94D70E8D5}"/>
              </a:ext>
            </a:extLst>
          </p:cNvPr>
          <p:cNvSpPr txBox="1"/>
          <p:nvPr/>
        </p:nvSpPr>
        <p:spPr>
          <a:xfrm>
            <a:off x="10707722" y="2466738"/>
            <a:ext cx="69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x 2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51FC89F7-C2DA-4AD9-BA52-D4DF4DB1B6A2}"/>
              </a:ext>
            </a:extLst>
          </p:cNvPr>
          <p:cNvCxnSpPr/>
          <p:nvPr/>
        </p:nvCxnSpPr>
        <p:spPr>
          <a:xfrm>
            <a:off x="10707722" y="2466738"/>
            <a:ext cx="0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C5C9655-036B-4C9B-A2E0-FC3735EC3C1C}"/>
              </a:ext>
            </a:extLst>
          </p:cNvPr>
          <p:cNvSpPr txBox="1"/>
          <p:nvPr/>
        </p:nvSpPr>
        <p:spPr>
          <a:xfrm>
            <a:off x="533278" y="332075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3: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2B01223-906F-40B1-AF2F-BF9570690012}"/>
              </a:ext>
            </a:extLst>
          </p:cNvPr>
          <p:cNvSpPr txBox="1"/>
          <p:nvPr/>
        </p:nvSpPr>
        <p:spPr>
          <a:xfrm>
            <a:off x="2684085" y="4209790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8CB864-3267-4551-AFC5-A07140E1A55B}"/>
              </a:ext>
            </a:extLst>
          </p:cNvPr>
          <p:cNvCxnSpPr>
            <a:cxnSpLocks/>
          </p:cNvCxnSpPr>
          <p:nvPr/>
        </p:nvCxnSpPr>
        <p:spPr>
          <a:xfrm>
            <a:off x="3876503" y="4504814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7999FFD-B0E9-49FB-A28F-487AB07EC4E3}"/>
              </a:ext>
            </a:extLst>
          </p:cNvPr>
          <p:cNvGrpSpPr/>
          <p:nvPr/>
        </p:nvGrpSpPr>
        <p:grpSpPr>
          <a:xfrm>
            <a:off x="6292911" y="4319024"/>
            <a:ext cx="636153" cy="400110"/>
            <a:chOff x="7880895" y="3688391"/>
            <a:chExt cx="636153" cy="400110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83E974C-E5F7-424F-B08A-D140277BFFBE}"/>
                </a:ext>
              </a:extLst>
            </p:cNvPr>
            <p:cNvSpPr txBox="1"/>
            <p:nvPr/>
          </p:nvSpPr>
          <p:spPr>
            <a:xfrm>
              <a:off x="7880895" y="3688391"/>
              <a:ext cx="636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 </a:t>
              </a:r>
              <a:r>
                <a:rPr lang="de-DE" sz="2000" b="1" dirty="0"/>
                <a:t>F  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B255E732-D304-4901-9FD1-06F90FD239B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E7C5AE1-10CA-4900-A60D-850E1765202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64525948-D128-46AB-862F-0116AA4F8872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462AD75-7209-48DA-94C9-7E0193CC8693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8637DC31-69A4-4CCB-893B-A6F3FC302EB6}"/>
              </a:ext>
            </a:extLst>
          </p:cNvPr>
          <p:cNvSpPr txBox="1"/>
          <p:nvPr/>
        </p:nvSpPr>
        <p:spPr>
          <a:xfrm>
            <a:off x="2066054" y="4246644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</a:t>
            </a:r>
            <a:r>
              <a:rPr lang="de-DE" sz="2000" b="1" dirty="0"/>
              <a:t>F</a:t>
            </a:r>
            <a:r>
              <a:rPr lang="de-DE" sz="2000" b="1" baseline="-25000" dirty="0"/>
              <a:t>2</a:t>
            </a:r>
            <a:endParaRPr lang="de-DE" sz="2000" b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047623A-7811-457F-BA46-DEF022A5CC29}"/>
              </a:ext>
            </a:extLst>
          </p:cNvPr>
          <p:cNvSpPr txBox="1"/>
          <p:nvPr/>
        </p:nvSpPr>
        <p:spPr>
          <a:xfrm>
            <a:off x="5897406" y="4320110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</a:t>
            </a:r>
          </a:p>
        </p:txBody>
      </p:sp>
      <p:sp>
        <p:nvSpPr>
          <p:cNvPr id="62" name="Geschweifte Klammer rechts 61">
            <a:extLst>
              <a:ext uri="{FF2B5EF4-FFF2-40B4-BE49-F238E27FC236}">
                <a16:creationId xmlns:a16="http://schemas.microsoft.com/office/drawing/2014/main" id="{DA135F5B-37ED-49F1-AC4B-11D4B5B63FE8}"/>
              </a:ext>
            </a:extLst>
          </p:cNvPr>
          <p:cNvSpPr/>
          <p:nvPr/>
        </p:nvSpPr>
        <p:spPr>
          <a:xfrm rot="5400000">
            <a:off x="2700216" y="3353486"/>
            <a:ext cx="220372" cy="1289404"/>
          </a:xfrm>
          <a:prstGeom prst="rightBrace">
            <a:avLst>
              <a:gd name="adj1" fmla="val 8333"/>
              <a:gd name="adj2" fmla="val 4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A667F08D-DDBB-468B-A122-1EABDABB259F}"/>
              </a:ext>
            </a:extLst>
          </p:cNvPr>
          <p:cNvSpPr/>
          <p:nvPr/>
        </p:nvSpPr>
        <p:spPr>
          <a:xfrm rot="5400000">
            <a:off x="6240333" y="3316544"/>
            <a:ext cx="220372" cy="1289404"/>
          </a:xfrm>
          <a:prstGeom prst="rightBrace">
            <a:avLst>
              <a:gd name="adj1" fmla="val 8333"/>
              <a:gd name="adj2" fmla="val 4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98B038-2D0B-4416-A9E4-2D393E0EE51C}"/>
              </a:ext>
            </a:extLst>
          </p:cNvPr>
          <p:cNvSpPr txBox="1"/>
          <p:nvPr/>
        </p:nvSpPr>
        <p:spPr>
          <a:xfrm>
            <a:off x="8804366" y="412659"/>
            <a:ext cx="280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Merke</a:t>
            </a:r>
            <a:r>
              <a:rPr lang="de-DE" dirty="0"/>
              <a:t>: folgende Nichtmetalle bestehen aus zweiatomigen Molekülen: </a:t>
            </a:r>
            <a:r>
              <a:rPr lang="de-DE" b="1" dirty="0"/>
              <a:t>H</a:t>
            </a:r>
            <a:r>
              <a:rPr lang="de-DE" b="1" baseline="-25000" dirty="0"/>
              <a:t>2</a:t>
            </a:r>
            <a:r>
              <a:rPr lang="de-DE" b="1" dirty="0"/>
              <a:t>, O</a:t>
            </a:r>
            <a:r>
              <a:rPr lang="de-DE" b="1" baseline="-25000" dirty="0"/>
              <a:t>2</a:t>
            </a:r>
            <a:r>
              <a:rPr lang="de-DE" b="1" dirty="0"/>
              <a:t>, N</a:t>
            </a:r>
            <a:r>
              <a:rPr lang="de-DE" b="1" baseline="-25000" dirty="0"/>
              <a:t>2</a:t>
            </a:r>
            <a:r>
              <a:rPr lang="de-DE" b="1" dirty="0"/>
              <a:t>, F</a:t>
            </a:r>
            <a:r>
              <a:rPr lang="de-DE" b="1" baseline="-25000" dirty="0"/>
              <a:t>2</a:t>
            </a:r>
            <a:r>
              <a:rPr lang="de-DE" b="1" dirty="0"/>
              <a:t>, Cl</a:t>
            </a:r>
            <a:r>
              <a:rPr lang="de-DE" b="1" baseline="-25000" dirty="0"/>
              <a:t>2</a:t>
            </a:r>
            <a:r>
              <a:rPr lang="de-DE" b="1" dirty="0"/>
              <a:t>, Br</a:t>
            </a:r>
            <a:r>
              <a:rPr lang="de-DE" b="1" baseline="-25000" dirty="0"/>
              <a:t>2</a:t>
            </a:r>
            <a:r>
              <a:rPr lang="de-DE" b="1" dirty="0"/>
              <a:t>, I</a:t>
            </a:r>
            <a:r>
              <a:rPr lang="de-DE" b="1" baseline="-25000" dirty="0"/>
              <a:t>2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2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6" grpId="0"/>
      <p:bldP spid="104" grpId="0"/>
      <p:bldP spid="115" grpId="0"/>
      <p:bldP spid="116" grpId="0"/>
      <p:bldP spid="4" grpId="0"/>
      <p:bldP spid="103" grpId="0"/>
      <p:bldP spid="112" grpId="0"/>
      <p:bldP spid="113" grpId="0"/>
      <p:bldP spid="117" grpId="0"/>
      <p:bldP spid="121" grpId="0"/>
      <p:bldP spid="134" grpId="0"/>
      <p:bldP spid="61" grpId="0"/>
      <p:bldP spid="49" grpId="0"/>
      <p:bldP spid="59" grpId="0"/>
      <p:bldP spid="60" grpId="0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788D45-C077-4858-8E91-340DF274E1A4}"/>
              </a:ext>
            </a:extLst>
          </p:cNvPr>
          <p:cNvSpPr txBox="1"/>
          <p:nvPr/>
        </p:nvSpPr>
        <p:spPr>
          <a:xfrm>
            <a:off x="603217" y="527302"/>
            <a:ext cx="482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b. </a:t>
            </a:r>
            <a:r>
              <a:rPr lang="de-DE" sz="2000" u="sng" dirty="0"/>
              <a:t>Aluminium reagiert mit Sauerstoff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A4CF93D-BCC1-4C2D-88F9-25E2D061A601}"/>
              </a:ext>
            </a:extLst>
          </p:cNvPr>
          <p:cNvSpPr txBox="1"/>
          <p:nvPr/>
        </p:nvSpPr>
        <p:spPr>
          <a:xfrm>
            <a:off x="584557" y="1426608"/>
            <a:ext cx="73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Aluminium         +         Sauerstoff                                 Aluminiumoxid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5205C5D-5648-46BE-AD5C-C380D86F8A9A}"/>
              </a:ext>
            </a:extLst>
          </p:cNvPr>
          <p:cNvCxnSpPr/>
          <p:nvPr/>
        </p:nvCxnSpPr>
        <p:spPr>
          <a:xfrm>
            <a:off x="4498723" y="1594863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8F820B6-0E91-4655-B085-F6E32B0633F9}"/>
              </a:ext>
            </a:extLst>
          </p:cNvPr>
          <p:cNvGrpSpPr/>
          <p:nvPr/>
        </p:nvGrpSpPr>
        <p:grpSpPr>
          <a:xfrm>
            <a:off x="2169237" y="3196432"/>
            <a:ext cx="604995" cy="400110"/>
            <a:chOff x="4367762" y="3692723"/>
            <a:chExt cx="604995" cy="40011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FB6A748-7C64-4D49-B28C-48940FCEEA08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O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F4C733A-111D-47CA-9D88-D40DBDAFACFF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2E072735-3697-4A3A-ACDB-B6589F3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4EADC01-1986-4E80-AE49-6F1CD9A51B8D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4C7D4DD-A52B-489A-B704-0C7E78DA1237}"/>
              </a:ext>
            </a:extLst>
          </p:cNvPr>
          <p:cNvSpPr txBox="1"/>
          <p:nvPr/>
        </p:nvSpPr>
        <p:spPr>
          <a:xfrm>
            <a:off x="2708252" y="3121107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DF067B5-98AC-499A-8D77-5B6E27EA20ED}"/>
              </a:ext>
            </a:extLst>
          </p:cNvPr>
          <p:cNvGrpSpPr/>
          <p:nvPr/>
        </p:nvGrpSpPr>
        <p:grpSpPr>
          <a:xfrm>
            <a:off x="5759670" y="3384924"/>
            <a:ext cx="636153" cy="400110"/>
            <a:chOff x="7880895" y="3688391"/>
            <a:chExt cx="636153" cy="40011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4B0D90D-1E78-4606-81E3-8DCB8A341E74}"/>
                </a:ext>
              </a:extLst>
            </p:cNvPr>
            <p:cNvSpPr txBox="1"/>
            <p:nvPr/>
          </p:nvSpPr>
          <p:spPr>
            <a:xfrm>
              <a:off x="7880895" y="3688391"/>
              <a:ext cx="636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O  </a:t>
              </a:r>
              <a:r>
                <a:rPr lang="de-DE" sz="2000" baseline="30000" dirty="0"/>
                <a:t>2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E0FAB93-8FDF-484A-B9BB-43CBB739B548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F781CF8-3ED7-4B29-A130-4DCDBC3EA3DB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6202F20-1B40-44D9-AFDF-56E39648DC91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EA59361-E1DA-47A2-8742-59FAD9241BA9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916804-54F0-44DB-9C2E-8CE165A9549A}"/>
              </a:ext>
            </a:extLst>
          </p:cNvPr>
          <p:cNvCxnSpPr>
            <a:cxnSpLocks/>
          </p:cNvCxnSpPr>
          <p:nvPr/>
        </p:nvCxnSpPr>
        <p:spPr>
          <a:xfrm>
            <a:off x="3780192" y="3595966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5B14EB5-DFE6-4471-832F-5785C3C3671E}"/>
              </a:ext>
            </a:extLst>
          </p:cNvPr>
          <p:cNvSpPr txBox="1"/>
          <p:nvPr/>
        </p:nvSpPr>
        <p:spPr>
          <a:xfrm>
            <a:off x="3644135" y="3197717"/>
            <a:ext cx="192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E13930-2821-4E86-8B11-153CF7653336}"/>
              </a:ext>
            </a:extLst>
          </p:cNvPr>
          <p:cNvSpPr txBox="1"/>
          <p:nvPr/>
        </p:nvSpPr>
        <p:spPr>
          <a:xfrm>
            <a:off x="545917" y="2331167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Oxidation</a:t>
            </a:r>
            <a:r>
              <a:rPr lang="de-DE" sz="2000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92A7017-8125-4F66-A213-3B772201BEDF}"/>
              </a:ext>
            </a:extLst>
          </p:cNvPr>
          <p:cNvSpPr txBox="1"/>
          <p:nvPr/>
        </p:nvSpPr>
        <p:spPr>
          <a:xfrm>
            <a:off x="545917" y="3314888"/>
            <a:ext cx="150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Reduktion</a:t>
            </a:r>
            <a:r>
              <a:rPr lang="de-DE" sz="2000" dirty="0"/>
              <a:t>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C9257B7-5659-43CC-99CB-33A2B65AD2AA}"/>
              </a:ext>
            </a:extLst>
          </p:cNvPr>
          <p:cNvSpPr txBox="1"/>
          <p:nvPr/>
        </p:nvSpPr>
        <p:spPr>
          <a:xfrm>
            <a:off x="7729133" y="4361319"/>
            <a:ext cx="354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4</a:t>
            </a:r>
            <a:r>
              <a:rPr lang="de-DE" i="1" dirty="0"/>
              <a:t> Elektronen werden aufgenommen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E483941-66D4-4AFC-8417-3ABAA8B61C6E}"/>
              </a:ext>
            </a:extLst>
          </p:cNvPr>
          <p:cNvSpPr txBox="1"/>
          <p:nvPr/>
        </p:nvSpPr>
        <p:spPr>
          <a:xfrm>
            <a:off x="2657246" y="5224392"/>
            <a:ext cx="678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4</a:t>
            </a:r>
            <a:r>
              <a:rPr lang="de-DE" sz="2400" dirty="0"/>
              <a:t> Al          +           </a:t>
            </a:r>
            <a:r>
              <a:rPr lang="de-DE" sz="2400" dirty="0">
                <a:solidFill>
                  <a:schemeClr val="accent1"/>
                </a:solidFill>
              </a:rPr>
              <a:t>3</a:t>
            </a:r>
            <a:r>
              <a:rPr lang="de-DE" sz="2400" dirty="0"/>
              <a:t> O</a:t>
            </a:r>
            <a:r>
              <a:rPr lang="de-DE" sz="2400" baseline="-25000" dirty="0"/>
              <a:t>2</a:t>
            </a:r>
            <a:r>
              <a:rPr lang="de-DE" sz="2400" dirty="0"/>
              <a:t>			</a:t>
            </a:r>
            <a:r>
              <a:rPr lang="de-DE" sz="2400" dirty="0">
                <a:solidFill>
                  <a:schemeClr val="accent1"/>
                </a:solidFill>
              </a:rPr>
              <a:t>2</a:t>
            </a:r>
            <a:r>
              <a:rPr lang="de-DE" sz="2400" dirty="0"/>
              <a:t>  Al</a:t>
            </a:r>
            <a:r>
              <a:rPr lang="de-DE" sz="2400" baseline="-25000" dirty="0"/>
              <a:t>2</a:t>
            </a:r>
            <a:r>
              <a:rPr lang="de-DE" sz="2400" dirty="0"/>
              <a:t>O</a:t>
            </a:r>
            <a:r>
              <a:rPr lang="de-DE" sz="2400" baseline="-25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C184833-187B-4F1A-B7E0-914323B284C5}"/>
              </a:ext>
            </a:extLst>
          </p:cNvPr>
          <p:cNvSpPr txBox="1"/>
          <p:nvPr/>
        </p:nvSpPr>
        <p:spPr>
          <a:xfrm>
            <a:off x="514963" y="5217647"/>
            <a:ext cx="1879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Redoxreaktion</a:t>
            </a:r>
            <a:r>
              <a:rPr lang="de-DE" sz="2000" dirty="0"/>
              <a:t>: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B53AD5E-7D55-4342-859E-35CDC4F7F8DD}"/>
              </a:ext>
            </a:extLst>
          </p:cNvPr>
          <p:cNvGrpSpPr/>
          <p:nvPr/>
        </p:nvGrpSpPr>
        <p:grpSpPr>
          <a:xfrm>
            <a:off x="2184964" y="3668445"/>
            <a:ext cx="604995" cy="400110"/>
            <a:chOff x="4367762" y="3692723"/>
            <a:chExt cx="604995" cy="400110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8874309-87BD-44DB-9470-A839BA8A5AAD}"/>
                </a:ext>
              </a:extLst>
            </p:cNvPr>
            <p:cNvSpPr txBox="1"/>
            <p:nvPr/>
          </p:nvSpPr>
          <p:spPr>
            <a:xfrm>
              <a:off x="4367762" y="3692723"/>
              <a:ext cx="604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O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8429E345-416B-4446-9E78-9D46F1FE3C37}"/>
                </a:ext>
              </a:extLst>
            </p:cNvPr>
            <p:cNvSpPr/>
            <p:nvPr/>
          </p:nvSpPr>
          <p:spPr>
            <a:xfrm>
              <a:off x="4706802" y="3861284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6824F33-8DE5-42D7-B18C-AC78228FB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25371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33DA5C-9F8D-4F57-9F68-4AE779310273}"/>
                </a:ext>
              </a:extLst>
            </p:cNvPr>
            <p:cNvCxnSpPr>
              <a:cxnSpLocks/>
            </p:cNvCxnSpPr>
            <p:nvPr/>
          </p:nvCxnSpPr>
          <p:spPr>
            <a:xfrm>
              <a:off x="4418603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079295AE-54E5-4E5F-B489-19ACB0416414}"/>
              </a:ext>
            </a:extLst>
          </p:cNvPr>
          <p:cNvSpPr txBox="1"/>
          <p:nvPr/>
        </p:nvSpPr>
        <p:spPr>
          <a:xfrm>
            <a:off x="2696256" y="3618971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</a:t>
            </a:r>
            <a:r>
              <a:rPr lang="de-DE" sz="2000" b="1" dirty="0">
                <a:solidFill>
                  <a:srgbClr val="FF0000"/>
                </a:solidFill>
              </a:rPr>
              <a:t>2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D61B81C-C8D6-4248-9A7D-9830B5C03716}"/>
              </a:ext>
            </a:extLst>
          </p:cNvPr>
          <p:cNvSpPr txBox="1"/>
          <p:nvPr/>
        </p:nvSpPr>
        <p:spPr>
          <a:xfrm>
            <a:off x="2240213" y="2323296"/>
            <a:ext cx="60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324BC16-C77D-4EC2-93FA-04DA72EDF5A2}"/>
              </a:ext>
            </a:extLst>
          </p:cNvPr>
          <p:cNvSpPr/>
          <p:nvPr/>
        </p:nvSpPr>
        <p:spPr>
          <a:xfrm>
            <a:off x="2649534" y="2497469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67442EC-DBA7-4BDE-8A8D-C3560AFDCB28}"/>
              </a:ext>
            </a:extLst>
          </p:cNvPr>
          <p:cNvSpPr txBox="1"/>
          <p:nvPr/>
        </p:nvSpPr>
        <p:spPr>
          <a:xfrm>
            <a:off x="5485693" y="2260728"/>
            <a:ext cx="22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</a:t>
            </a:r>
            <a:r>
              <a:rPr lang="de-DE" sz="2000" baseline="30000" dirty="0"/>
              <a:t>3</a:t>
            </a:r>
            <a:r>
              <a:rPr lang="de-DE" sz="2400" b="1" baseline="30000" dirty="0"/>
              <a:t>+</a:t>
            </a:r>
            <a:r>
              <a:rPr lang="de-DE" sz="2400" b="1" dirty="0"/>
              <a:t>      </a:t>
            </a:r>
            <a:r>
              <a:rPr lang="de-DE" sz="2400" dirty="0"/>
              <a:t>+</a:t>
            </a:r>
            <a:r>
              <a:rPr lang="de-DE" sz="2400" b="1" dirty="0"/>
              <a:t>      </a:t>
            </a:r>
            <a:r>
              <a:rPr lang="de-DE" sz="2400" b="1" dirty="0">
                <a:solidFill>
                  <a:srgbClr val="FF0000"/>
                </a:solidFill>
              </a:rPr>
              <a:t>3e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endParaRPr lang="de-DE" sz="2000" b="1" baseline="30000" dirty="0">
              <a:solidFill>
                <a:srgbClr val="FF0000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ACBB26F-2947-4E52-8418-605299E76AA6}"/>
              </a:ext>
            </a:extLst>
          </p:cNvPr>
          <p:cNvCxnSpPr>
            <a:cxnSpLocks/>
          </p:cNvCxnSpPr>
          <p:nvPr/>
        </p:nvCxnSpPr>
        <p:spPr>
          <a:xfrm>
            <a:off x="3404515" y="2555557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A942796-EA3B-4C71-9777-AE973FF2257A}"/>
              </a:ext>
            </a:extLst>
          </p:cNvPr>
          <p:cNvSpPr txBox="1"/>
          <p:nvPr/>
        </p:nvSpPr>
        <p:spPr>
          <a:xfrm>
            <a:off x="3315428" y="2259500"/>
            <a:ext cx="17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87B4817-AD40-40CC-B6B9-A32DB9B3F96F}"/>
              </a:ext>
            </a:extLst>
          </p:cNvPr>
          <p:cNvSpPr/>
          <p:nvPr/>
        </p:nvSpPr>
        <p:spPr>
          <a:xfrm>
            <a:off x="2161524" y="2518255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9C133B-860B-49DE-9E2B-0018233509E3}"/>
              </a:ext>
            </a:extLst>
          </p:cNvPr>
          <p:cNvSpPr txBox="1"/>
          <p:nvPr/>
        </p:nvSpPr>
        <p:spPr>
          <a:xfrm>
            <a:off x="7748485" y="2179628"/>
            <a:ext cx="24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3</a:t>
            </a:r>
            <a:r>
              <a:rPr lang="de-DE" i="1" dirty="0"/>
              <a:t> Elektronen werden abgegeben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E47773C-B1AF-48F6-BEB3-77D414A5DD4A}"/>
              </a:ext>
            </a:extLst>
          </p:cNvPr>
          <p:cNvSpPr/>
          <p:nvPr/>
        </p:nvSpPr>
        <p:spPr>
          <a:xfrm>
            <a:off x="2374056" y="2281781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3DFFB46-6619-4592-B2EC-B786F5DE69EF}"/>
              </a:ext>
            </a:extLst>
          </p:cNvPr>
          <p:cNvSpPr/>
          <p:nvPr/>
        </p:nvSpPr>
        <p:spPr>
          <a:xfrm>
            <a:off x="2118232" y="3829855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F52121E-9FC7-4A76-ADC5-66FB438C09FF}"/>
              </a:ext>
            </a:extLst>
          </p:cNvPr>
          <p:cNvSpPr/>
          <p:nvPr/>
        </p:nvSpPr>
        <p:spPr>
          <a:xfrm>
            <a:off x="2110245" y="3364993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2B655A-9CC9-4E03-8469-CE2E65318B32}"/>
              </a:ext>
            </a:extLst>
          </p:cNvPr>
          <p:cNvGrpSpPr/>
          <p:nvPr/>
        </p:nvGrpSpPr>
        <p:grpSpPr>
          <a:xfrm>
            <a:off x="6495554" y="3366603"/>
            <a:ext cx="636153" cy="400110"/>
            <a:chOff x="7880895" y="3688391"/>
            <a:chExt cx="636153" cy="400110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BAFF0E0-2F66-4A1E-86A7-63815A056F62}"/>
                </a:ext>
              </a:extLst>
            </p:cNvPr>
            <p:cNvSpPr txBox="1"/>
            <p:nvPr/>
          </p:nvSpPr>
          <p:spPr>
            <a:xfrm>
              <a:off x="7880895" y="3688391"/>
              <a:ext cx="636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O  </a:t>
              </a:r>
              <a:r>
                <a:rPr lang="de-DE" sz="2000" baseline="30000" dirty="0"/>
                <a:t>2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A2E22E9-31BF-4B73-A779-7C0584123414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B352B4B5-C697-470B-A10C-7F20EDB2CF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3CAC7249-1612-43A2-8B31-6B8B33CCF556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1F249639-F4C3-41A7-84A7-5AF4FC201372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6DC3FA16-95B7-49EC-8E76-F5B2AB4BE28C}"/>
              </a:ext>
            </a:extLst>
          </p:cNvPr>
          <p:cNvSpPr txBox="1"/>
          <p:nvPr/>
        </p:nvSpPr>
        <p:spPr>
          <a:xfrm>
            <a:off x="10107532" y="2259500"/>
            <a:ext cx="69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x 4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BD886989-16BB-4CC6-B98F-117F5D8CF12B}"/>
              </a:ext>
            </a:extLst>
          </p:cNvPr>
          <p:cNvCxnSpPr/>
          <p:nvPr/>
        </p:nvCxnSpPr>
        <p:spPr>
          <a:xfrm>
            <a:off x="10107532" y="2259500"/>
            <a:ext cx="0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6CC7BE7-372E-4F35-9FD8-B9451EFD33F6}"/>
              </a:ext>
            </a:extLst>
          </p:cNvPr>
          <p:cNvSpPr txBox="1"/>
          <p:nvPr/>
        </p:nvSpPr>
        <p:spPr>
          <a:xfrm>
            <a:off x="11377869" y="4296120"/>
            <a:ext cx="69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x 3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4BCFE59-68F4-41C0-AB7E-57CC680892C6}"/>
              </a:ext>
            </a:extLst>
          </p:cNvPr>
          <p:cNvCxnSpPr/>
          <p:nvPr/>
        </p:nvCxnSpPr>
        <p:spPr>
          <a:xfrm>
            <a:off x="11365879" y="4329036"/>
            <a:ext cx="0" cy="400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C9D4F1ED-FFF3-4C36-AA66-5D3FE39A9472}"/>
              </a:ext>
            </a:extLst>
          </p:cNvPr>
          <p:cNvSpPr txBox="1"/>
          <p:nvPr/>
        </p:nvSpPr>
        <p:spPr>
          <a:xfrm>
            <a:off x="2687622" y="4354686"/>
            <a:ext cx="91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+</a:t>
            </a:r>
            <a:r>
              <a:rPr lang="de-DE" sz="2000" b="1" dirty="0"/>
              <a:t>   </a:t>
            </a:r>
            <a:r>
              <a:rPr lang="de-DE" sz="2000" b="1" dirty="0">
                <a:solidFill>
                  <a:srgbClr val="FF0000"/>
                </a:solidFill>
              </a:rPr>
              <a:t>4</a:t>
            </a:r>
            <a:r>
              <a:rPr lang="de-DE" sz="20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</a:t>
            </a:r>
            <a:r>
              <a:rPr lang="de-DE" sz="2400" b="1" baseline="30000" dirty="0">
                <a:solidFill>
                  <a:srgbClr val="FF0000"/>
                </a:solidFill>
              </a:rPr>
              <a:t>-</a:t>
            </a:r>
            <a:r>
              <a:rPr lang="de-DE" sz="2000" b="1" dirty="0"/>
              <a:t> </a:t>
            </a:r>
            <a:endParaRPr lang="de-DE" sz="2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CA6FC2-086F-46BC-AC89-83291B60D599}"/>
              </a:ext>
            </a:extLst>
          </p:cNvPr>
          <p:cNvCxnSpPr>
            <a:cxnSpLocks/>
          </p:cNvCxnSpPr>
          <p:nvPr/>
        </p:nvCxnSpPr>
        <p:spPr>
          <a:xfrm>
            <a:off x="3880040" y="4649710"/>
            <a:ext cx="154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7D41DBC-0302-491F-891F-BB77ABD14A45}"/>
              </a:ext>
            </a:extLst>
          </p:cNvPr>
          <p:cNvGrpSpPr/>
          <p:nvPr/>
        </p:nvGrpSpPr>
        <p:grpSpPr>
          <a:xfrm>
            <a:off x="6296448" y="4463920"/>
            <a:ext cx="636153" cy="400110"/>
            <a:chOff x="7880895" y="3688391"/>
            <a:chExt cx="636153" cy="400110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56DF60E-2CE8-4F78-99BE-F285E5F15923}"/>
                </a:ext>
              </a:extLst>
            </p:cNvPr>
            <p:cNvSpPr txBox="1"/>
            <p:nvPr/>
          </p:nvSpPr>
          <p:spPr>
            <a:xfrm>
              <a:off x="7880895" y="3688391"/>
              <a:ext cx="636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O  </a:t>
              </a:r>
              <a:r>
                <a:rPr lang="de-DE" sz="2000" b="1" baseline="30000" dirty="0"/>
                <a:t>2</a:t>
              </a:r>
              <a:r>
                <a:rPr lang="de-DE" sz="2400" b="1" baseline="30000" dirty="0"/>
                <a:t>-</a:t>
              </a:r>
              <a:endParaRPr lang="de-DE" sz="2000" b="1" baseline="30000" dirty="0"/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2440E82F-7B32-4CED-B8DA-A4C13922F211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4010319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A6F6D033-E88E-4079-B1E2-62CE3651D90B}"/>
                </a:ext>
              </a:extLst>
            </p:cNvPr>
            <p:cNvCxnSpPr>
              <a:cxnSpLocks/>
            </p:cNvCxnSpPr>
            <p:nvPr/>
          </p:nvCxnSpPr>
          <p:spPr>
            <a:xfrm>
              <a:off x="7964630" y="3736268"/>
              <a:ext cx="218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19C62D40-E55D-4FF7-AC25-1E8018D0662A}"/>
                </a:ext>
              </a:extLst>
            </p:cNvPr>
            <p:cNvCxnSpPr>
              <a:cxnSpLocks/>
            </p:cNvCxnSpPr>
            <p:nvPr/>
          </p:nvCxnSpPr>
          <p:spPr>
            <a:xfrm>
              <a:off x="7938503" y="3772015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53C20DE1-BDB4-4FFB-9F39-5A6EBAD7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204658" y="3768951"/>
              <a:ext cx="0" cy="18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7B84C500-A737-4FBA-95E0-0420362CDF15}"/>
              </a:ext>
            </a:extLst>
          </p:cNvPr>
          <p:cNvSpPr txBox="1"/>
          <p:nvPr/>
        </p:nvSpPr>
        <p:spPr>
          <a:xfrm>
            <a:off x="2069591" y="4391540"/>
            <a:ext cx="56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 </a:t>
            </a:r>
            <a:r>
              <a:rPr lang="de-DE" sz="2000" b="1" dirty="0"/>
              <a:t>O</a:t>
            </a:r>
            <a:r>
              <a:rPr lang="de-DE" sz="2000" b="1" baseline="-25000" dirty="0"/>
              <a:t>2</a:t>
            </a:r>
            <a:endParaRPr lang="de-DE" sz="2000" b="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CE2ED19-32A0-40B9-B45C-A208A91B7D4C}"/>
              </a:ext>
            </a:extLst>
          </p:cNvPr>
          <p:cNvSpPr txBox="1"/>
          <p:nvPr/>
        </p:nvSpPr>
        <p:spPr>
          <a:xfrm>
            <a:off x="5900943" y="4465006"/>
            <a:ext cx="36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</a:t>
            </a:r>
          </a:p>
        </p:txBody>
      </p:sp>
      <p:sp>
        <p:nvSpPr>
          <p:cNvPr id="92" name="Geschweifte Klammer rechts 91">
            <a:extLst>
              <a:ext uri="{FF2B5EF4-FFF2-40B4-BE49-F238E27FC236}">
                <a16:creationId xmlns:a16="http://schemas.microsoft.com/office/drawing/2014/main" id="{8B475A4B-7DB9-4D55-B21C-EF5D05CB5C4E}"/>
              </a:ext>
            </a:extLst>
          </p:cNvPr>
          <p:cNvSpPr/>
          <p:nvPr/>
        </p:nvSpPr>
        <p:spPr>
          <a:xfrm rot="5400000">
            <a:off x="2703753" y="3498382"/>
            <a:ext cx="220372" cy="1289404"/>
          </a:xfrm>
          <a:prstGeom prst="rightBrace">
            <a:avLst>
              <a:gd name="adj1" fmla="val 8333"/>
              <a:gd name="adj2" fmla="val 4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>
            <a:extLst>
              <a:ext uri="{FF2B5EF4-FFF2-40B4-BE49-F238E27FC236}">
                <a16:creationId xmlns:a16="http://schemas.microsoft.com/office/drawing/2014/main" id="{B911DB2F-20B4-46E9-BE27-0B2BCA6EA577}"/>
              </a:ext>
            </a:extLst>
          </p:cNvPr>
          <p:cNvSpPr/>
          <p:nvPr/>
        </p:nvSpPr>
        <p:spPr>
          <a:xfrm rot="5400000">
            <a:off x="6243870" y="3461440"/>
            <a:ext cx="220372" cy="1289404"/>
          </a:xfrm>
          <a:prstGeom prst="rightBrace">
            <a:avLst>
              <a:gd name="adj1" fmla="val 8333"/>
              <a:gd name="adj2" fmla="val 4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F8E6F32-490F-40A7-AE67-1013D4152418}"/>
              </a:ext>
            </a:extLst>
          </p:cNvPr>
          <p:cNvCxnSpPr>
            <a:cxnSpLocks/>
          </p:cNvCxnSpPr>
          <p:nvPr/>
        </p:nvCxnSpPr>
        <p:spPr>
          <a:xfrm>
            <a:off x="5759670" y="5464262"/>
            <a:ext cx="10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6C940333-9702-4876-97AC-5BE59A9EE2C4}"/>
              </a:ext>
            </a:extLst>
          </p:cNvPr>
          <p:cNvSpPr txBox="1"/>
          <p:nvPr/>
        </p:nvSpPr>
        <p:spPr>
          <a:xfrm>
            <a:off x="7408337" y="5970695"/>
            <a:ext cx="202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[</a:t>
            </a:r>
            <a:r>
              <a:rPr lang="de-DE" sz="2000" dirty="0"/>
              <a:t>2</a:t>
            </a:r>
            <a:r>
              <a:rPr lang="de-DE" sz="2400" b="1" dirty="0"/>
              <a:t> </a:t>
            </a:r>
            <a:r>
              <a:rPr lang="de-DE" sz="2000" dirty="0"/>
              <a:t>Al</a:t>
            </a:r>
            <a:r>
              <a:rPr lang="de-DE" sz="2000" baseline="30000" dirty="0"/>
              <a:t>3</a:t>
            </a:r>
            <a:r>
              <a:rPr lang="de-DE" sz="2400" baseline="30000" dirty="0"/>
              <a:t>+</a:t>
            </a:r>
            <a:r>
              <a:rPr lang="de-DE" sz="2400" dirty="0"/>
              <a:t>, </a:t>
            </a:r>
            <a:r>
              <a:rPr lang="de-DE" sz="2000" dirty="0"/>
              <a:t>3 O</a:t>
            </a:r>
            <a:r>
              <a:rPr lang="de-DE" sz="2000" baseline="30000" dirty="0"/>
              <a:t>2-</a:t>
            </a:r>
            <a:r>
              <a:rPr lang="de-DE" sz="2400" b="1" dirty="0"/>
              <a:t>]</a:t>
            </a:r>
            <a:r>
              <a:rPr lang="de-DE" sz="2000" b="1" dirty="0"/>
              <a:t> 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D06F754-FC70-4525-AC15-0292080D8528}"/>
              </a:ext>
            </a:extLst>
          </p:cNvPr>
          <p:cNvSpPr txBox="1"/>
          <p:nvPr/>
        </p:nvSpPr>
        <p:spPr>
          <a:xfrm>
            <a:off x="7131707" y="5986122"/>
            <a:ext cx="306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2</a:t>
            </a:r>
            <a:endParaRPr lang="de-DE" sz="2400" dirty="0"/>
          </a:p>
        </p:txBody>
      </p:sp>
      <p:sp>
        <p:nvSpPr>
          <p:cNvPr id="102" name="Geschweifte Klammer rechts 101">
            <a:extLst>
              <a:ext uri="{FF2B5EF4-FFF2-40B4-BE49-F238E27FC236}">
                <a16:creationId xmlns:a16="http://schemas.microsoft.com/office/drawing/2014/main" id="{5B55A05B-E755-4C0E-AF11-6F0D77E9AB06}"/>
              </a:ext>
            </a:extLst>
          </p:cNvPr>
          <p:cNvSpPr/>
          <p:nvPr/>
        </p:nvSpPr>
        <p:spPr>
          <a:xfrm rot="5400000">
            <a:off x="7668425" y="5200380"/>
            <a:ext cx="220372" cy="1289404"/>
          </a:xfrm>
          <a:prstGeom prst="rightBrace">
            <a:avLst>
              <a:gd name="adj1" fmla="val 8333"/>
              <a:gd name="adj2" fmla="val 475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1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5" grpId="0"/>
      <p:bldP spid="26" grpId="0"/>
      <p:bldP spid="27" grpId="0"/>
      <p:bldP spid="29" grpId="0"/>
      <p:bldP spid="30" grpId="0"/>
      <p:bldP spid="32" grpId="0"/>
      <p:bldP spid="39" grpId="0"/>
      <p:bldP spid="48" grpId="0"/>
      <p:bldP spid="49" grpId="0" animBg="1"/>
      <p:bldP spid="50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64" grpId="0"/>
      <p:bldP spid="66" grpId="0"/>
      <p:bldP spid="73" grpId="0"/>
      <p:bldP spid="90" grpId="0"/>
      <p:bldP spid="91" grpId="0"/>
      <p:bldP spid="92" grpId="0" animBg="1"/>
      <p:bldP spid="93" grpId="0" animBg="1"/>
      <p:bldP spid="97" grpId="0"/>
      <p:bldP spid="101" grpId="0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140BFC-CC0B-4665-877A-85EBA5825398}"/>
              </a:ext>
            </a:extLst>
          </p:cNvPr>
          <p:cNvSpPr txBox="1"/>
          <p:nvPr/>
        </p:nvSpPr>
        <p:spPr>
          <a:xfrm>
            <a:off x="1008992" y="534714"/>
            <a:ext cx="915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u="sng" dirty="0"/>
              <a:t>Wer oxidiert wen? – edle und unedle Metalle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E3F394-21EB-4377-A65A-0C4C56AA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50" y="1598131"/>
            <a:ext cx="6981825" cy="29241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A3B6C58-9DAC-4159-A82F-D59B8A0A9A81}"/>
              </a:ext>
            </a:extLst>
          </p:cNvPr>
          <p:cNvSpPr txBox="1"/>
          <p:nvPr/>
        </p:nvSpPr>
        <p:spPr>
          <a:xfrm>
            <a:off x="2515119" y="4705152"/>
            <a:ext cx="597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latin typeface="Cavolini" panose="03000502040302020204" pitchFamily="66" charset="0"/>
                <a:cs typeface="Cavolini" panose="03000502040302020204" pitchFamily="66" charset="0"/>
              </a:rPr>
              <a:t>Wer gewinnt den Kampf um die Elektronen?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8D21CB-0B2C-46F7-BC3C-B992B7512C77}"/>
              </a:ext>
            </a:extLst>
          </p:cNvPr>
          <p:cNvSpPr txBox="1"/>
          <p:nvPr/>
        </p:nvSpPr>
        <p:spPr>
          <a:xfrm>
            <a:off x="4321848" y="5861621"/>
            <a:ext cx="23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>
                <a:solidFill>
                  <a:schemeClr val="accent1"/>
                </a:solidFill>
              </a:rPr>
              <a:t>Arbeitsauftrag</a:t>
            </a:r>
          </a:p>
        </p:txBody>
      </p:sp>
    </p:spTree>
    <p:extLst>
      <p:ext uri="{BB962C8B-B14F-4D97-AF65-F5344CB8AC3E}">
        <p14:creationId xmlns:p14="http://schemas.microsoft.com/office/powerpoint/2010/main" val="32860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0D51842-5215-4800-B253-B9A3B0F4734F}"/>
              </a:ext>
            </a:extLst>
          </p:cNvPr>
          <p:cNvSpPr txBox="1"/>
          <p:nvPr/>
        </p:nvSpPr>
        <p:spPr>
          <a:xfrm>
            <a:off x="840827" y="577386"/>
            <a:ext cx="100899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dirty="0"/>
              <a:t>Aufgaben:</a:t>
            </a:r>
          </a:p>
          <a:p>
            <a:pPr>
              <a:spcAft>
                <a:spcPts val="1200"/>
              </a:spcAft>
            </a:pPr>
            <a:r>
              <a:rPr lang="de-DE" sz="2000" dirty="0" err="1"/>
              <a:t>Lies</a:t>
            </a:r>
            <a:r>
              <a:rPr lang="de-DE" sz="2000" dirty="0"/>
              <a:t> im Buch S. 260 und beantworte mit Hilfe dieser Informationen folgende Fragen (schriftlich):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Welche besonderen Eigenschaften haben edle im Vergleich zu unedlen Metallen?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Nenne Beispiele für edle und unedle Metalle.</a:t>
            </a:r>
          </a:p>
          <a:p>
            <a:pPr marL="452438" indent="-452438">
              <a:spcAft>
                <a:spcPts val="1200"/>
              </a:spcAft>
            </a:pPr>
            <a:r>
              <a:rPr lang="de-DE" sz="2000" dirty="0"/>
              <a:t>3 a.	Beschreibe den Versuch, mit dem man herausfinden kann, ob Eisen oder Kupfer edler ist. </a:t>
            </a:r>
          </a:p>
          <a:p>
            <a:pPr marL="457200" indent="-277813">
              <a:spcAft>
                <a:spcPts val="1200"/>
              </a:spcAft>
              <a:buFont typeface="+mj-lt"/>
              <a:buAutoNum type="alphaLcPeriod" startAt="2"/>
            </a:pPr>
            <a:r>
              <a:rPr lang="de-DE" sz="2000" dirty="0"/>
              <a:t>Welche Beobachtung muss man machen?  </a:t>
            </a:r>
          </a:p>
          <a:p>
            <a:pPr marL="457200" indent="-277813">
              <a:spcAft>
                <a:spcPts val="1200"/>
              </a:spcAft>
              <a:buFont typeface="+mj-lt"/>
              <a:buAutoNum type="alphaLcPeriod" startAt="2"/>
            </a:pPr>
            <a:r>
              <a:rPr lang="de-DE" sz="2000" dirty="0"/>
              <a:t>Wie ist diese Beobachtung hinsichtlich der Frage, welcher Stoff edler ist, zu erklären (Teilchenebene)? 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      Hilfestellung: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https://www.youtube.com/watch?v=hNb-EUxJN7U</a:t>
            </a:r>
            <a:endParaRPr lang="de-DE" sz="20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de-DE" sz="2000" dirty="0"/>
              <a:t>Schau dir folgenden Film an und kontrolliere deine Antworten zu den Aufgaben 1 -3:  </a:t>
            </a:r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https://www.youtube.com/watch?v=dLLxuL-AlOE</a:t>
            </a:r>
            <a:r>
              <a:rPr lang="de-DE" sz="2000" dirty="0"/>
              <a:t>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 startAt="4"/>
            </a:pPr>
            <a:r>
              <a:rPr lang="de-DE" sz="2000" dirty="0"/>
              <a:t>Bearbeite das AB zum Thema </a:t>
            </a:r>
            <a:r>
              <a:rPr lang="de-DE" sz="2000" dirty="0" err="1"/>
              <a:t>Redoxreihe</a:t>
            </a:r>
            <a:r>
              <a:rPr lang="de-DE" sz="2000" dirty="0"/>
              <a:t> der Metalle</a:t>
            </a:r>
          </a:p>
        </p:txBody>
      </p:sp>
    </p:spTree>
    <p:extLst>
      <p:ext uri="{BB962C8B-B14F-4D97-AF65-F5344CB8AC3E}">
        <p14:creationId xmlns:p14="http://schemas.microsoft.com/office/powerpoint/2010/main" val="155362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Breitbild</PresentationFormat>
  <Paragraphs>72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Cavolini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21</cp:revision>
  <dcterms:created xsi:type="dcterms:W3CDTF">2021-02-24T11:02:41Z</dcterms:created>
  <dcterms:modified xsi:type="dcterms:W3CDTF">2021-02-25T17:46:26Z</dcterms:modified>
</cp:coreProperties>
</file>