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61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C848AB-CD22-4D1E-BD3B-A4F360245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976E90-CE5B-4E09-AA6E-BDA89ABE6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200875-23B8-4650-81FC-9E41D5B01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429D-10A6-420D-88D0-940EF437F7EE}" type="datetimeFigureOut">
              <a:rPr lang="de-DE" smtClean="0"/>
              <a:t>19.03.2021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439EA6-2B66-4CEC-80AE-BD299A9AE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B0F62E-668B-48B5-9638-B7B9E9A3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A777-98B2-44A8-89E2-C4ABBBFEB3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0069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39A012-BAF3-4BC8-9D60-FAEA1BC4C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9DDE603-766B-4BDA-BADF-33855B55E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D47F4A-EE41-4C26-8484-EA196FAA5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429D-10A6-420D-88D0-940EF437F7EE}" type="datetimeFigureOut">
              <a:rPr lang="de-DE" smtClean="0"/>
              <a:t>19.03.2021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5E2BFB-353F-457D-882A-31A8F2F13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C4C649-9D36-4E00-B49F-6F6029CE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A777-98B2-44A8-89E2-C4ABBBFEB3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5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CD25A52-D830-4CC6-B425-006B0E8AF0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688670-EC04-45CF-8FC0-2370C4C39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E6BF63-376C-420B-92D0-39038406D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429D-10A6-420D-88D0-940EF437F7EE}" type="datetimeFigureOut">
              <a:rPr lang="de-DE" smtClean="0"/>
              <a:t>19.03.2021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9AA012-4678-42FB-914E-F0439679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C5588B-F97A-4F5F-B390-A0DD59DB8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A777-98B2-44A8-89E2-C4ABBBFEB3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40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F380E6-12DA-45EF-8368-57B65871B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FD881C-2450-4884-9FE8-9ADD0F19C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6DC747-C284-437A-BDF2-2FA90E3BE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429D-10A6-420D-88D0-940EF437F7EE}" type="datetimeFigureOut">
              <a:rPr lang="de-DE" smtClean="0"/>
              <a:t>19.03.2021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A11062-7728-453E-B8D4-803F6B934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E83335-09CA-46D8-AD90-7D0A85399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A777-98B2-44A8-89E2-C4ABBBFEB3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89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0C392D-CC55-4605-A82F-2EECBD4F4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FEBA18-2979-4CA8-800C-B535D2B0F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2CAD49-D176-40A7-BA22-97EA80D0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429D-10A6-420D-88D0-940EF437F7EE}" type="datetimeFigureOut">
              <a:rPr lang="de-DE" smtClean="0"/>
              <a:t>19.03.2021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AD7342-9864-43E6-97AC-6EDE54582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8A1C7F-C3E9-480B-AB7F-9B0104CA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A777-98B2-44A8-89E2-C4ABBBFEB3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1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F9288C-02B5-4092-AC4C-FCBA48E1A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88D626-AC38-404C-87F1-0CEE298C6A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94D1BF-3A09-4996-86B4-50C79C92F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A84272-9EC1-4CF7-BB1D-5F3E24243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429D-10A6-420D-88D0-940EF437F7EE}" type="datetimeFigureOut">
              <a:rPr lang="de-DE" smtClean="0"/>
              <a:t>19.03.2021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B3A3A1-B252-44DE-A722-2CD58BDDF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32D26E-345E-43E7-BE02-51563DB15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A777-98B2-44A8-89E2-C4ABBBFEB3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75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B5AD0-5DBA-498D-9A5D-F5D4D43A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C72A77-2C63-452D-8651-01A029850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07C2CB2-B625-4B95-B237-A6314E2D5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24B615B-6550-4F6E-A573-AFEFD4DDC3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2047E56-24C4-4098-9B58-4BC51EBA1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6F6DDC3-A175-4A9A-B400-4A4A2AC2B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429D-10A6-420D-88D0-940EF437F7EE}" type="datetimeFigureOut">
              <a:rPr lang="de-DE" smtClean="0"/>
              <a:t>19.03.2021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23F2657-FFF9-4B2E-9CB9-DCA840CD5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38936A0-DA3A-48CB-A158-0021C7DC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A777-98B2-44A8-89E2-C4ABBBFEB3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457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6EDDB1-C373-48E0-B315-8EEE7C50A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2B83A81-A327-4DAF-8F5C-BD040EC7A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429D-10A6-420D-88D0-940EF437F7EE}" type="datetimeFigureOut">
              <a:rPr lang="de-DE" smtClean="0"/>
              <a:t>19.03.2021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E40E4C-0920-4262-AAF6-0E42FABE6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596A04-17BB-48C9-A424-E56782DB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A777-98B2-44A8-89E2-C4ABBBFEB3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268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9CA7A9D-DA26-4F18-A671-FEBC8B7FC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429D-10A6-420D-88D0-940EF437F7EE}" type="datetimeFigureOut">
              <a:rPr lang="de-DE" smtClean="0"/>
              <a:t>19.03.2021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CD841D3-BCB4-4F62-9139-596F6BCAE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FC7B2F-F038-4D71-AF7E-655B40399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A777-98B2-44A8-89E2-C4ABBBFEB3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986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327636-4338-4F17-B79F-1716F8DF6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1E18D0-BF1E-4C8F-A414-900B89562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7CF613-FCC7-4442-95B9-A5212FDD6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F78D96-D514-4D55-96CE-A7785E98A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429D-10A6-420D-88D0-940EF437F7EE}" type="datetimeFigureOut">
              <a:rPr lang="de-DE" smtClean="0"/>
              <a:t>19.03.2021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0FB5A1-4FD5-442C-940D-1BAE7F5A9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BC52D9-4D32-4F71-8899-09DAFD681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A777-98B2-44A8-89E2-C4ABBBFEB3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76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BB46D0-5C98-43A0-A15F-DB7F9CAF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A623CA7-B04D-4B20-BA51-58132B7D3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0C0789-511A-44E1-A468-50588160E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2BE26F-C953-488A-87A3-050272EE4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429D-10A6-420D-88D0-940EF437F7EE}" type="datetimeFigureOut">
              <a:rPr lang="de-DE" smtClean="0"/>
              <a:t>19.03.2021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30D75F-580F-4AD3-A16D-25E2E866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5458C6-9ADE-4B96-A1EF-9D37F6A7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A777-98B2-44A8-89E2-C4ABBBFEB3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162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E8EAE6E-BA89-45BA-B704-F42A5C40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ABFD18-D42A-4F79-8CFE-8BB8C308C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4378E4-46CD-4ED5-BA15-EE5CB3B65A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4429D-10A6-420D-88D0-940EF437F7EE}" type="datetimeFigureOut">
              <a:rPr lang="de-DE" smtClean="0"/>
              <a:t>19.03.2021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E0D7EB-8C9A-417D-8DA8-15FEFA5B0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CDFC2C-D231-497E-9F2E-E356F4669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2A777-98B2-44A8-89E2-C4ABBBFEB3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62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2.bin"/><Relationship Id="rId3" Type="http://schemas.openxmlformats.org/officeDocument/2006/relationships/image" Target="../media/image2.jpeg"/><Relationship Id="rId7" Type="http://schemas.openxmlformats.org/officeDocument/2006/relationships/oleObject" Target="../embeddings/oleObject1.bin"/><Relationship Id="rId12" Type="http://schemas.openxmlformats.org/officeDocument/2006/relationships/image" Target="../media/image10.jpeg"/><Relationship Id="rId2" Type="http://schemas.openxmlformats.org/officeDocument/2006/relationships/image" Target="../media/image1.jpe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9.jpeg"/><Relationship Id="rId5" Type="http://schemas.openxmlformats.org/officeDocument/2006/relationships/image" Target="../media/image4.jpeg"/><Relationship Id="rId15" Type="http://schemas.openxmlformats.org/officeDocument/2006/relationships/oleObject" Target="../embeddings/oleObject3.bin"/><Relationship Id="rId10" Type="http://schemas.openxmlformats.org/officeDocument/2006/relationships/image" Target="../media/image8.jpeg"/><Relationship Id="rId4" Type="http://schemas.openxmlformats.org/officeDocument/2006/relationships/image" Target="../media/image3.jpeg"/><Relationship Id="rId9" Type="http://schemas.openxmlformats.org/officeDocument/2006/relationships/image" Target="../media/image7.jpe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4F45853-D4A0-4780-8853-B9B407C2D5B9}"/>
              </a:ext>
            </a:extLst>
          </p:cNvPr>
          <p:cNvSpPr txBox="1"/>
          <p:nvPr/>
        </p:nvSpPr>
        <p:spPr>
          <a:xfrm>
            <a:off x="818116" y="436788"/>
            <a:ext cx="9718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sz="2400" b="1" u="sng" dirty="0"/>
              <a:t>Arbeitsauftrag 1 (für die Unterrichtszeit)</a:t>
            </a:r>
            <a:r>
              <a:rPr lang="de-DE" sz="2400" dirty="0"/>
              <a:t>: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62F05E7-2F46-4F12-8F16-55ED30DF6D7A}"/>
              </a:ext>
            </a:extLst>
          </p:cNvPr>
          <p:cNvSpPr txBox="1"/>
          <p:nvPr/>
        </p:nvSpPr>
        <p:spPr>
          <a:xfrm>
            <a:off x="739739" y="1032099"/>
            <a:ext cx="1052455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9875" indent="-182563">
              <a:spcAft>
                <a:spcPts val="1200"/>
              </a:spcAft>
            </a:pPr>
            <a:r>
              <a:rPr lang="de-DE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a. Ordne die Kugelwolkenmodelle den Atomen </a:t>
            </a:r>
            <a:r>
              <a:rPr lang="de-DE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de-DE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bis</a:t>
            </a:r>
            <a:r>
              <a:rPr lang="de-DE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r>
              <a:rPr lang="de-DE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in der Tabelle (= Hauptgruppen im Periodensystem) zu, indem du sie anklickst und in das richtige Kästchen ziehst.</a:t>
            </a:r>
          </a:p>
          <a:p>
            <a:pPr marL="269875" indent="-182563"/>
            <a:r>
              <a:rPr lang="de-DE" sz="1600" dirty="0">
                <a:cs typeface="Times New Roman" panose="02020603050405020304" pitchFamily="18" charset="0"/>
              </a:rPr>
              <a:t>	Beachte dabei die folgenden Regeln:</a:t>
            </a:r>
            <a:endParaRPr lang="de-DE" sz="16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3936226-D70C-465F-8CA9-C14D25297A96}"/>
              </a:ext>
            </a:extLst>
          </p:cNvPr>
          <p:cNvSpPr txBox="1"/>
          <p:nvPr/>
        </p:nvSpPr>
        <p:spPr>
          <a:xfrm>
            <a:off x="1098061" y="2040165"/>
            <a:ext cx="8706028" cy="16158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66700" indent="-2667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alt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Jede Kugelwolke enthält maximal </a:t>
            </a:r>
            <a:r>
              <a:rPr lang="de-DE" altLang="de-DE" sz="1600" b="1" dirty="0">
                <a:latin typeface="Calibri" panose="020F0502020204030204" pitchFamily="34" charset="0"/>
                <a:cs typeface="Calibri" panose="020F0502020204030204" pitchFamily="34" charset="0"/>
              </a:rPr>
              <a:t>2 Elektronen </a:t>
            </a:r>
            <a:r>
              <a:rPr lang="de-DE" alt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(Pauli-Prinzip).</a:t>
            </a:r>
          </a:p>
          <a:p>
            <a:pPr marL="266700" indent="-2667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alt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Da sich höchstens 8 Elektronen auf einer Schale befinden, gibt es pro Schale bis zu 4 Kugelwolken.</a:t>
            </a:r>
          </a:p>
          <a:p>
            <a:pPr marL="266700" indent="-2667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alt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Die Kugelwolken auf einer Schale haben immer einen </a:t>
            </a:r>
            <a:r>
              <a:rPr lang="de-DE" altLang="de-DE" sz="1600" b="1" dirty="0">
                <a:latin typeface="Calibri" panose="020F0502020204030204" pitchFamily="34" charset="0"/>
                <a:cs typeface="Calibri" panose="020F0502020204030204" pitchFamily="34" charset="0"/>
              </a:rPr>
              <a:t>größtmöglichen</a:t>
            </a:r>
            <a:r>
              <a:rPr lang="de-DE" alt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altLang="de-DE" sz="1600" b="1" dirty="0">
                <a:latin typeface="Calibri" panose="020F0502020204030204" pitchFamily="34" charset="0"/>
                <a:cs typeface="Calibri" panose="020F0502020204030204" pitchFamily="34" charset="0"/>
              </a:rPr>
              <a:t>Abstand</a:t>
            </a:r>
            <a:r>
              <a:rPr lang="de-DE" alt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 voneinander.</a:t>
            </a:r>
          </a:p>
          <a:p>
            <a:pPr marL="266700" indent="-2667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alt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Die Kugelwolken werden mit den Elektronen des Atoms </a:t>
            </a:r>
            <a:r>
              <a:rPr lang="de-DE" altLang="de-DE" sz="1600" b="1" dirty="0">
                <a:latin typeface="Calibri" panose="020F0502020204030204" pitchFamily="34" charset="0"/>
                <a:cs typeface="Calibri" panose="020F0502020204030204" pitchFamily="34" charset="0"/>
              </a:rPr>
              <a:t>zunächst einfach</a:t>
            </a:r>
            <a:r>
              <a:rPr lang="de-DE" alt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altLang="de-DE" sz="1600" b="1" dirty="0">
                <a:latin typeface="Calibri" panose="020F0502020204030204" pitchFamily="34" charset="0"/>
                <a:cs typeface="Calibri" panose="020F0502020204030204" pitchFamily="34" charset="0"/>
              </a:rPr>
              <a:t>dann erst doppelt </a:t>
            </a:r>
            <a:r>
              <a:rPr lang="de-DE" alt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besetzt (</a:t>
            </a:r>
            <a:r>
              <a:rPr lang="de-DE" altLang="de-D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Hund‘sche</a:t>
            </a:r>
            <a:r>
              <a:rPr lang="de-DE" alt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 Regel)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A61CB04-6012-47D2-B7A3-89EB2A39EFCB}"/>
              </a:ext>
            </a:extLst>
          </p:cNvPr>
          <p:cNvSpPr txBox="1"/>
          <p:nvPr/>
        </p:nvSpPr>
        <p:spPr>
          <a:xfrm>
            <a:off x="885729" y="4020470"/>
            <a:ext cx="10232571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spcAft>
                <a:spcPts val="1200"/>
              </a:spcAft>
              <a:buFont typeface="+mj-lt"/>
              <a:buAutoNum type="alphaLcPeriod" startAt="2"/>
            </a:pPr>
            <a:r>
              <a:rPr lang="de-DE" sz="1600" dirty="0"/>
              <a:t>Lass das fertige AB ausdrucken.</a:t>
            </a:r>
          </a:p>
          <a:p>
            <a:pPr marL="342900" indent="-342900">
              <a:spcAft>
                <a:spcPts val="600"/>
              </a:spcAft>
              <a:buFont typeface="+mj-lt"/>
              <a:buAutoNum type="alphaLcPeriod" startAt="2"/>
            </a:pPr>
            <a:r>
              <a:rPr lang="de-DE" sz="1600" dirty="0"/>
              <a:t>Ergänze im AB die Atome Al bis Ca: Zeichne mit der Hand die richtigen Kugelwolkenmodelle in die Kästchen und färbe sie entsprechend hell- und dunkelblau </a:t>
            </a:r>
            <a:r>
              <a:rPr lang="de-DE" sz="1600" dirty="0" err="1"/>
              <a:t>ein.Ergänze</a:t>
            </a:r>
            <a:r>
              <a:rPr lang="de-DE" sz="1600" dirty="0"/>
              <a:t> zu </a:t>
            </a:r>
            <a:r>
              <a:rPr lang="de-DE" sz="1600" b="1" i="1" dirty="0"/>
              <a:t>allen</a:t>
            </a:r>
            <a:r>
              <a:rPr lang="de-DE" sz="1600" dirty="0"/>
              <a:t> Atomen die Punkt- und Strichformel nach Lewis!</a:t>
            </a:r>
          </a:p>
          <a:p>
            <a:pPr marL="360363" indent="-342900" algn="l">
              <a:spcAft>
                <a:spcPts val="600"/>
              </a:spcAft>
              <a:buFont typeface="+mj-lt"/>
              <a:buAutoNum type="alphaLcPeriod" startAt="2"/>
            </a:pPr>
            <a:r>
              <a:rPr lang="de-DE" sz="1600" dirty="0"/>
              <a:t>Kontrolliere deine Atome mit der Animation Kugelwolkenmodell. Lade dir hierzu die Programmdatei und die Anleitung runter.</a:t>
            </a:r>
          </a:p>
        </p:txBody>
      </p:sp>
    </p:spTree>
    <p:extLst>
      <p:ext uri="{BB962C8B-B14F-4D97-AF65-F5344CB8AC3E}">
        <p14:creationId xmlns:p14="http://schemas.microsoft.com/office/powerpoint/2010/main" val="415971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68681E8-7D42-4DD7-B462-CDE9DAE5E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96612"/>
              </p:ext>
            </p:extLst>
          </p:nvPr>
        </p:nvGraphicFramePr>
        <p:xfrm>
          <a:off x="913050" y="757847"/>
          <a:ext cx="10448816" cy="56384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6102">
                  <a:extLst>
                    <a:ext uri="{9D8B030D-6E8A-4147-A177-3AD203B41FA5}">
                      <a16:colId xmlns:a16="http://schemas.microsoft.com/office/drawing/2014/main" val="1564678020"/>
                    </a:ext>
                  </a:extLst>
                </a:gridCol>
                <a:gridCol w="1306102">
                  <a:extLst>
                    <a:ext uri="{9D8B030D-6E8A-4147-A177-3AD203B41FA5}">
                      <a16:colId xmlns:a16="http://schemas.microsoft.com/office/drawing/2014/main" val="3796483245"/>
                    </a:ext>
                  </a:extLst>
                </a:gridCol>
                <a:gridCol w="1306102">
                  <a:extLst>
                    <a:ext uri="{9D8B030D-6E8A-4147-A177-3AD203B41FA5}">
                      <a16:colId xmlns:a16="http://schemas.microsoft.com/office/drawing/2014/main" val="2331638653"/>
                    </a:ext>
                  </a:extLst>
                </a:gridCol>
                <a:gridCol w="1306102">
                  <a:extLst>
                    <a:ext uri="{9D8B030D-6E8A-4147-A177-3AD203B41FA5}">
                      <a16:colId xmlns:a16="http://schemas.microsoft.com/office/drawing/2014/main" val="3890436701"/>
                    </a:ext>
                  </a:extLst>
                </a:gridCol>
                <a:gridCol w="1306102">
                  <a:extLst>
                    <a:ext uri="{9D8B030D-6E8A-4147-A177-3AD203B41FA5}">
                      <a16:colId xmlns:a16="http://schemas.microsoft.com/office/drawing/2014/main" val="2114074928"/>
                    </a:ext>
                  </a:extLst>
                </a:gridCol>
                <a:gridCol w="1306102">
                  <a:extLst>
                    <a:ext uri="{9D8B030D-6E8A-4147-A177-3AD203B41FA5}">
                      <a16:colId xmlns:a16="http://schemas.microsoft.com/office/drawing/2014/main" val="3153849603"/>
                    </a:ext>
                  </a:extLst>
                </a:gridCol>
                <a:gridCol w="1306102">
                  <a:extLst>
                    <a:ext uri="{9D8B030D-6E8A-4147-A177-3AD203B41FA5}">
                      <a16:colId xmlns:a16="http://schemas.microsoft.com/office/drawing/2014/main" val="95611212"/>
                    </a:ext>
                  </a:extLst>
                </a:gridCol>
                <a:gridCol w="1306102">
                  <a:extLst>
                    <a:ext uri="{9D8B030D-6E8A-4147-A177-3AD203B41FA5}">
                      <a16:colId xmlns:a16="http://schemas.microsoft.com/office/drawing/2014/main" val="2084745735"/>
                    </a:ext>
                  </a:extLst>
                </a:gridCol>
              </a:tblGrid>
              <a:tr h="359596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effectLst/>
                        </a:rPr>
                        <a:t>I</a:t>
                      </a:r>
                      <a:endParaRPr lang="de-DE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effectLst/>
                        </a:rPr>
                        <a:t>II</a:t>
                      </a:r>
                      <a:endParaRPr lang="de-DE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effectLst/>
                        </a:rPr>
                        <a:t>III</a:t>
                      </a:r>
                      <a:endParaRPr lang="de-DE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effectLst/>
                        </a:rPr>
                        <a:t>IV</a:t>
                      </a:r>
                      <a:endParaRPr lang="de-DE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effectLst/>
                        </a:rPr>
                        <a:t>V</a:t>
                      </a:r>
                      <a:endParaRPr lang="de-DE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effectLst/>
                        </a:rPr>
                        <a:t>VI</a:t>
                      </a:r>
                      <a:endParaRPr lang="de-DE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>
                          <a:effectLst/>
                        </a:rPr>
                        <a:t>VII</a:t>
                      </a:r>
                      <a:endParaRPr lang="de-DE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>
                          <a:effectLst/>
                        </a:rPr>
                        <a:t>VIII</a:t>
                      </a:r>
                      <a:endParaRPr lang="de-DE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052045"/>
                  </a:ext>
                </a:extLst>
              </a:tr>
              <a:tr h="1150705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effectLst/>
                        </a:rPr>
                        <a:t>H</a:t>
                      </a:r>
                      <a:endParaRPr lang="de-DE" sz="1200" b="1" dirty="0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effectLst/>
                        </a:rPr>
                        <a:t> </a:t>
                      </a:r>
                      <a:endParaRPr lang="de-DE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effectLst/>
                        </a:rPr>
                        <a:t>He</a:t>
                      </a:r>
                      <a:endParaRPr lang="de-DE" sz="1200" b="1" dirty="0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286821"/>
                  </a:ext>
                </a:extLst>
              </a:tr>
              <a:tr h="1428108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Li</a:t>
                      </a:r>
                      <a:endParaRPr lang="de-DE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>
                          <a:effectLst/>
                        </a:rPr>
                        <a:t>Be</a:t>
                      </a:r>
                      <a:endParaRPr lang="de-DE" sz="12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B</a:t>
                      </a:r>
                      <a:endParaRPr lang="de-DE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C</a:t>
                      </a:r>
                      <a:endParaRPr lang="de-DE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N</a:t>
                      </a:r>
                      <a:endParaRPr lang="de-DE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>
                          <a:effectLst/>
                        </a:rPr>
                        <a:t>O</a:t>
                      </a:r>
                      <a:endParaRPr lang="de-DE" sz="12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>
                          <a:effectLst/>
                        </a:rPr>
                        <a:t>F</a:t>
                      </a:r>
                      <a:endParaRPr lang="de-DE" sz="12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effectLst/>
                        </a:rPr>
                        <a:t>Ne</a:t>
                      </a:r>
                      <a:endParaRPr lang="de-DE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397143"/>
                  </a:ext>
                </a:extLst>
              </a:tr>
              <a:tr h="1407559">
                <a:tc>
                  <a:txBody>
                    <a:bodyPr/>
                    <a:lstStyle/>
                    <a:p>
                      <a:pPr algn="ctr"/>
                      <a:r>
                        <a:rPr lang="it-IT" sz="1400" b="1">
                          <a:effectLst/>
                        </a:rPr>
                        <a:t>Na</a:t>
                      </a:r>
                      <a:endParaRPr lang="de-DE" sz="12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Mg</a:t>
                      </a:r>
                      <a:endParaRPr lang="de-DE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>
                          <a:effectLst/>
                        </a:rPr>
                        <a:t>Al</a:t>
                      </a:r>
                      <a:endParaRPr lang="de-DE" sz="12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>
                          <a:effectLst/>
                        </a:rPr>
                        <a:t>Si</a:t>
                      </a:r>
                      <a:endParaRPr lang="de-DE" sz="12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P</a:t>
                      </a:r>
                      <a:endParaRPr lang="de-DE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S</a:t>
                      </a:r>
                      <a:endParaRPr lang="de-DE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effectLst/>
                        </a:rPr>
                        <a:t>Cl</a:t>
                      </a:r>
                      <a:endParaRPr lang="de-DE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effectLst/>
                        </a:rPr>
                        <a:t>Ar</a:t>
                      </a:r>
                      <a:endParaRPr lang="de-DE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034218"/>
                  </a:ext>
                </a:extLst>
              </a:tr>
              <a:tr h="1292442">
                <a:tc>
                  <a:txBody>
                    <a:bodyPr/>
                    <a:lstStyle/>
                    <a:p>
                      <a:pPr algn="ctr"/>
                      <a:r>
                        <a:rPr lang="de-DE" sz="1400" b="1">
                          <a:effectLst/>
                        </a:rPr>
                        <a:t>K</a:t>
                      </a:r>
                      <a:endParaRPr lang="de-DE" sz="12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>
                          <a:effectLst/>
                        </a:rPr>
                        <a:t>Ca</a:t>
                      </a:r>
                      <a:endParaRPr lang="de-DE" sz="12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>
                          <a:effectLst/>
                        </a:rPr>
                        <a:t> </a:t>
                      </a:r>
                      <a:endParaRPr lang="de-DE" sz="12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>
                          <a:effectLst/>
                        </a:rPr>
                        <a:t> </a:t>
                      </a:r>
                      <a:endParaRPr lang="de-DE" sz="12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>
                          <a:effectLst/>
                        </a:rPr>
                        <a:t> </a:t>
                      </a:r>
                      <a:endParaRPr lang="de-DE" sz="12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effectLst/>
                        </a:rPr>
                        <a:t> </a:t>
                      </a:r>
                      <a:endParaRPr lang="de-DE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effectLst/>
                        </a:rPr>
                        <a:t> </a:t>
                      </a:r>
                      <a:endParaRPr lang="de-DE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effectLst/>
                        </a:rPr>
                        <a:t> </a:t>
                      </a:r>
                      <a:endParaRPr lang="de-DE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553980"/>
                  </a:ext>
                </a:extLst>
              </a:tr>
            </a:tbl>
          </a:graphicData>
        </a:graphic>
      </p:graphicFrame>
      <p:pic>
        <p:nvPicPr>
          <p:cNvPr id="1036" name="Picture 12">
            <a:extLst>
              <a:ext uri="{FF2B5EF4-FFF2-40B4-BE49-F238E27FC236}">
                <a16:creationId xmlns:a16="http://schemas.microsoft.com/office/drawing/2014/main" id="{921815CE-F86B-444D-AB4C-0903523EE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9766" y="5394969"/>
            <a:ext cx="409575" cy="37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>
            <a:extLst>
              <a:ext uri="{FF2B5EF4-FFF2-40B4-BE49-F238E27FC236}">
                <a16:creationId xmlns:a16="http://schemas.microsoft.com/office/drawing/2014/main" id="{A6A5534F-B909-4931-BCB1-036638052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43" y="3366040"/>
            <a:ext cx="446407" cy="42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A535630-8591-49DC-BC76-5B2788224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82" y="4359033"/>
            <a:ext cx="1057275" cy="104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877CA50A-8AF9-4F55-BACF-863DC093A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491" y="4359033"/>
            <a:ext cx="1057275" cy="97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929CC19-5329-4C58-AEDD-3ADE7261F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671" y="5841779"/>
            <a:ext cx="933450" cy="83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Objekt 2">
            <a:extLst>
              <a:ext uri="{FF2B5EF4-FFF2-40B4-BE49-F238E27FC236}">
                <a16:creationId xmlns:a16="http://schemas.microsoft.com/office/drawing/2014/main" id="{E87EC566-2773-401F-952C-F900C4ABB9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69843"/>
              </p:ext>
            </p:extLst>
          </p:nvPr>
        </p:nvGraphicFramePr>
        <p:xfrm>
          <a:off x="9436637" y="5138169"/>
          <a:ext cx="914400" cy="891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7" imgW="723900" imgH="714756" progId="Word.Picture.8">
                  <p:embed/>
                </p:oleObj>
              </mc:Choice>
              <mc:Fallback>
                <p:oleObj name="Picture" r:id="rId7" imgW="723900" imgH="714756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36637" y="5138169"/>
                        <a:ext cx="914400" cy="8917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0" name="Picture 6">
            <a:extLst>
              <a:ext uri="{FF2B5EF4-FFF2-40B4-BE49-F238E27FC236}">
                <a16:creationId xmlns:a16="http://schemas.microsoft.com/office/drawing/2014/main" id="{0E93EB41-6C0F-4557-A117-1E1184DB0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237" y="5764452"/>
            <a:ext cx="904875" cy="86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8A104720-F78B-4FEC-921A-BB6F606D9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202" y="5804967"/>
            <a:ext cx="895350" cy="861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D380FE5-133A-4957-AB01-FEA562B58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549" y="3470635"/>
            <a:ext cx="809625" cy="84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EDFE7FA7-FAF8-44E9-B674-090407156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780" y="6017241"/>
            <a:ext cx="695325" cy="70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8EB0A7E7-C1AE-4814-8245-2FD54E901F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6736173"/>
              </p:ext>
            </p:extLst>
          </p:nvPr>
        </p:nvGraphicFramePr>
        <p:xfrm>
          <a:off x="226513" y="5794625"/>
          <a:ext cx="1057275" cy="950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-Bild" r:id="rId13" imgW="3905795" imgH="3772427" progId="Paint.Picture">
                  <p:embed/>
                </p:oleObj>
              </mc:Choice>
              <mc:Fallback>
                <p:oleObj name="Bitmap-Bild" r:id="rId13" imgW="3905795" imgH="3772427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13" y="5794625"/>
                        <a:ext cx="1057275" cy="9504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E4C1B6E8-6690-4FCC-9115-2730FCE257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2864733"/>
              </p:ext>
            </p:extLst>
          </p:nvPr>
        </p:nvGraphicFramePr>
        <p:xfrm>
          <a:off x="7604390" y="5395037"/>
          <a:ext cx="884289" cy="840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-Bild" r:id="rId15" imgW="3971429" imgH="3847619" progId="Paint.Picture">
                  <p:embed/>
                </p:oleObj>
              </mc:Choice>
              <mc:Fallback>
                <p:oleObj name="Bitmap-Bild" r:id="rId15" imgW="3971429" imgH="3847619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390" y="5395037"/>
                        <a:ext cx="884289" cy="8407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FC3CEC5E-2DD2-4D29-AB4F-89FFCDA28C2D}"/>
              </a:ext>
            </a:extLst>
          </p:cNvPr>
          <p:cNvSpPr txBox="1"/>
          <p:nvPr/>
        </p:nvSpPr>
        <p:spPr>
          <a:xfrm>
            <a:off x="1647716" y="224322"/>
            <a:ext cx="9187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Periodensystem und Atombau – Das Kugelwolkenmodell der Elektronenhülle</a:t>
            </a:r>
            <a:endParaRPr lang="de-DE" sz="1800" b="1" kern="0" dirty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53A63D0-8A46-497E-8F67-594D6068001E}"/>
              </a:ext>
            </a:extLst>
          </p:cNvPr>
          <p:cNvSpPr txBox="1"/>
          <p:nvPr/>
        </p:nvSpPr>
        <p:spPr>
          <a:xfrm>
            <a:off x="9274333" y="6135105"/>
            <a:ext cx="2917667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66700" indent="-266700">
              <a:spcAft>
                <a:spcPts val="600"/>
              </a:spcAft>
            </a:pPr>
            <a:r>
              <a:rPr lang="de-DE" sz="1400" dirty="0"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Die </a:t>
            </a:r>
            <a:r>
              <a:rPr lang="de-DE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einfach besetzten </a:t>
            </a:r>
            <a:r>
              <a:rPr lang="de-DE" sz="1400" dirty="0"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Kugelwolken sind </a:t>
            </a:r>
            <a:r>
              <a:rPr lang="de-DE" sz="1400" dirty="0">
                <a:solidFill>
                  <a:schemeClr val="accent1"/>
                </a:solidFill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hellblau</a:t>
            </a:r>
            <a:r>
              <a:rPr lang="de-DE" sz="1400" dirty="0"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die </a:t>
            </a:r>
            <a:r>
              <a:rPr lang="de-DE" sz="1400" dirty="0">
                <a:solidFill>
                  <a:schemeClr val="accent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doppelt besetzten dunkelblau</a:t>
            </a:r>
            <a:r>
              <a:rPr lang="de-DE" sz="1400" dirty="0"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gefärbt.</a:t>
            </a:r>
            <a:endParaRPr lang="de-DE" sz="1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366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A8DCD695-25B3-4CC0-8F34-BFAABCBC3C37}"/>
              </a:ext>
            </a:extLst>
          </p:cNvPr>
          <p:cNvSpPr txBox="1"/>
          <p:nvPr/>
        </p:nvSpPr>
        <p:spPr>
          <a:xfrm>
            <a:off x="992776" y="862148"/>
            <a:ext cx="971876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sz="2400" b="1" u="sng" dirty="0"/>
              <a:t>Arbeitsauftrag 2 (Hausaufgabe)</a:t>
            </a:r>
            <a:r>
              <a:rPr lang="de-DE" sz="2400" u="sng" dirty="0"/>
              <a:t>:</a:t>
            </a:r>
          </a:p>
          <a:p>
            <a:pPr>
              <a:spcAft>
                <a:spcPts val="1200"/>
              </a:spcAft>
            </a:pPr>
            <a:r>
              <a:rPr lang="de-DE" sz="2000" dirty="0"/>
              <a:t>Ordne auf der nächsten Seite die Beschreibungen, Begriffe und Zeichnungen (schwarz) den verschiedenen Stoffgruppen (</a:t>
            </a:r>
            <a:r>
              <a:rPr lang="de-DE" sz="2000" dirty="0">
                <a:solidFill>
                  <a:schemeClr val="accent1"/>
                </a:solidFill>
              </a:rPr>
              <a:t>blau</a:t>
            </a:r>
            <a:r>
              <a:rPr lang="de-DE" sz="2000" dirty="0"/>
              <a:t>) zu, indem du sie anklickst und verschiebst.</a:t>
            </a:r>
          </a:p>
          <a:p>
            <a:pPr>
              <a:spcAft>
                <a:spcPts val="1200"/>
              </a:spcAft>
            </a:pPr>
            <a:r>
              <a:rPr lang="de-DE" sz="2000" dirty="0"/>
              <a:t>Unterscheide dabei nach Stoffeigenschaften und Aufbau.</a:t>
            </a:r>
          </a:p>
          <a:p>
            <a:pPr>
              <a:spcAft>
                <a:spcPts val="1200"/>
              </a:spcAft>
            </a:pPr>
            <a:r>
              <a:rPr lang="de-DE" sz="2000" dirty="0"/>
              <a:t>Lass auch hier das fertige Arbeitsblatt ausdrucken und ordne es in deinem Heft ein.</a:t>
            </a:r>
          </a:p>
        </p:txBody>
      </p:sp>
      <p:sp>
        <p:nvSpPr>
          <p:cNvPr id="2" name="Pfeil: nach unten 1">
            <a:extLst>
              <a:ext uri="{FF2B5EF4-FFF2-40B4-BE49-F238E27FC236}">
                <a16:creationId xmlns:a16="http://schemas.microsoft.com/office/drawing/2014/main" id="{62D9B18A-C3E9-4CA6-991A-D8C057C64067}"/>
              </a:ext>
            </a:extLst>
          </p:cNvPr>
          <p:cNvSpPr/>
          <p:nvPr/>
        </p:nvSpPr>
        <p:spPr>
          <a:xfrm>
            <a:off x="5381652" y="3647375"/>
            <a:ext cx="784261" cy="2095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1617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82CA75C-FD42-4F3D-A373-6D6B3E406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4" name="Rectangle 21">
            <a:extLst>
              <a:ext uri="{FF2B5EF4-FFF2-40B4-BE49-F238E27FC236}">
                <a16:creationId xmlns:a16="http://schemas.microsoft.com/office/drawing/2014/main" id="{610A0A13-1B0C-4473-8442-9BC6A476F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64177"/>
            <a:ext cx="821295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Überblick</a:t>
            </a:r>
            <a:r>
              <a:rPr kumimoji="0" lang="de-DE" altLang="de-D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Stoffe und ihre Stoffteilchen </a:t>
            </a:r>
            <a:r>
              <a:rPr lang="de-DE" alt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kumimoji="0" lang="de-DE" altLang="de-D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Typische</a:t>
            </a:r>
            <a:r>
              <a:rPr lang="de-DE" alt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Stoffeigenschaften </a:t>
            </a:r>
            <a:r>
              <a:rPr kumimoji="0" lang="de-DE" altLang="de-D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de-DE" alt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Bindungsarten</a:t>
            </a:r>
            <a:endParaRPr kumimoji="0" lang="de-DE" altLang="de-DE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8701B130-E805-4876-9855-A253855BF647}"/>
              </a:ext>
            </a:extLst>
          </p:cNvPr>
          <p:cNvGrpSpPr/>
          <p:nvPr/>
        </p:nvGrpSpPr>
        <p:grpSpPr>
          <a:xfrm>
            <a:off x="1579521" y="494437"/>
            <a:ext cx="8633568" cy="1422477"/>
            <a:chOff x="1621439" y="609456"/>
            <a:chExt cx="8633568" cy="1422477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9B3B8DAE-E6C4-412D-9BBE-1D5E6982D5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2160" y="1437205"/>
              <a:ext cx="1219200" cy="58881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600" b="1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Flüchtige Stoffe</a:t>
              </a:r>
              <a:endParaRPr kumimoji="0" lang="de-DE" altLang="de-DE" sz="20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960B8DF9-192D-4A4D-8E38-5584D9437D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1439" y="1441383"/>
              <a:ext cx="1412695" cy="5905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600" b="1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Salzartige Stoffe / Salze</a:t>
              </a:r>
              <a:endParaRPr kumimoji="0" lang="de-DE" altLang="de-DE" sz="20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1F217F0B-D439-4AE9-BBDA-FEABD5FF75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35807" y="1419292"/>
              <a:ext cx="1219200" cy="5905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b="1" i="0" u="none" strike="noStrike" cap="none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Metalle</a:t>
              </a:r>
              <a:endParaRPr kumimoji="0" lang="de-DE" altLang="de-DE" sz="20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9" name="Verbinder: gewinkelt 8">
              <a:extLst>
                <a:ext uri="{FF2B5EF4-FFF2-40B4-BE49-F238E27FC236}">
                  <a16:creationId xmlns:a16="http://schemas.microsoft.com/office/drawing/2014/main" id="{1FF68280-180F-4124-B35C-B5AA0F1F48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7767" y="1257156"/>
              <a:ext cx="3624673" cy="206893"/>
            </a:xfrm>
            <a:prstGeom prst="bentConnector3">
              <a:avLst>
                <a:gd name="adj1" fmla="val 36"/>
              </a:avLst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Verbinder: gewinkelt 9">
              <a:extLst>
                <a:ext uri="{FF2B5EF4-FFF2-40B4-BE49-F238E27FC236}">
                  <a16:creationId xmlns:a16="http://schemas.microsoft.com/office/drawing/2014/main" id="{C0BFF2FA-7C80-4D62-BBA6-F26B3802EC6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942441" y="1257157"/>
              <a:ext cx="3690667" cy="154047"/>
            </a:xfrm>
            <a:prstGeom prst="bentConnector3">
              <a:avLst>
                <a:gd name="adj1" fmla="val -274"/>
              </a:avLst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3AB9A4B6-96FD-4608-BBBD-08FE01B5E613}"/>
                </a:ext>
              </a:extLst>
            </p:cNvPr>
            <p:cNvCxnSpPr>
              <a:cxnSpLocks/>
            </p:cNvCxnSpPr>
            <p:nvPr/>
          </p:nvCxnSpPr>
          <p:spPr>
            <a:xfrm>
              <a:off x="5942440" y="1257155"/>
              <a:ext cx="8119" cy="18422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7B32F2FF-E29A-4C68-9A8C-57AEB74DD2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2840" y="609456"/>
              <a:ext cx="1219200" cy="4381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20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Stoffe</a:t>
              </a:r>
              <a:endPara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D9AAD6F1-BE89-4DEB-9B4C-45A9AB4B038B}"/>
                </a:ext>
              </a:extLst>
            </p:cNvPr>
            <p:cNvCxnSpPr>
              <a:endCxn id="12" idx="2"/>
            </p:cNvCxnSpPr>
            <p:nvPr/>
          </p:nvCxnSpPr>
          <p:spPr>
            <a:xfrm flipV="1">
              <a:off x="5942440" y="1047606"/>
              <a:ext cx="0" cy="20955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8212E23E-6EBF-4C06-AECD-E213F9D6CD63}"/>
              </a:ext>
            </a:extLst>
          </p:cNvPr>
          <p:cNvSpPr txBox="1"/>
          <p:nvPr/>
        </p:nvSpPr>
        <p:spPr>
          <a:xfrm>
            <a:off x="7640191" y="3376546"/>
            <a:ext cx="2847463" cy="7386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im festen Zustand nicht elektrisch leitfähig, </a:t>
            </a:r>
            <a:r>
              <a:rPr lang="de-DE" sz="1400" dirty="0">
                <a:effectLst/>
                <a:ea typeface="Calibri" panose="020F0502020204030204" pitchFamily="34" charset="0"/>
              </a:rPr>
              <a:t>jedoch ihre wässrigen Lösungen und ihre Schmelzen</a:t>
            </a:r>
            <a:endParaRPr lang="de-DE" sz="14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4F65CBC-AE92-4A13-A953-DD2C0E368342}"/>
              </a:ext>
            </a:extLst>
          </p:cNvPr>
          <p:cNvSpPr txBox="1"/>
          <p:nvPr/>
        </p:nvSpPr>
        <p:spPr>
          <a:xfrm>
            <a:off x="7142353" y="2229502"/>
            <a:ext cx="2362916" cy="7386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400" dirty="0">
                <a:effectLst/>
                <a:ea typeface="Calibri" panose="020F0502020204030204" pitchFamily="34" charset="0"/>
              </a:rPr>
              <a:t>sind bei Raumtemperatur meistens flüssig oder gasförmig</a:t>
            </a:r>
            <a:endParaRPr lang="de-DE" sz="14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45D36CE-EF90-4C4A-88DF-AD619F7B7AD8}"/>
              </a:ext>
            </a:extLst>
          </p:cNvPr>
          <p:cNvSpPr txBox="1"/>
          <p:nvPr/>
        </p:nvSpPr>
        <p:spPr>
          <a:xfrm>
            <a:off x="3826152" y="3037617"/>
            <a:ext cx="2231788" cy="523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400" dirty="0">
                <a:effectLst/>
                <a:ea typeface="Calibri" panose="020F0502020204030204" pitchFamily="34" charset="0"/>
              </a:rPr>
              <a:t>sind gute elektrische Leiter und Wärmeleiter 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738FFA11-2A98-415C-B921-EB2FBB5721A6}"/>
              </a:ext>
            </a:extLst>
          </p:cNvPr>
          <p:cNvGrpSpPr/>
          <p:nvPr/>
        </p:nvGrpSpPr>
        <p:grpSpPr>
          <a:xfrm>
            <a:off x="5808185" y="5292054"/>
            <a:ext cx="1633221" cy="1045422"/>
            <a:chOff x="0" y="0"/>
            <a:chExt cx="1718945" cy="1066800"/>
          </a:xfrm>
        </p:grpSpPr>
        <p:grpSp>
          <p:nvGrpSpPr>
            <p:cNvPr id="69" name="Gruppieren 68">
              <a:extLst>
                <a:ext uri="{FF2B5EF4-FFF2-40B4-BE49-F238E27FC236}">
                  <a16:creationId xmlns:a16="http://schemas.microsoft.com/office/drawing/2014/main" id="{B99A8183-4D23-4D8A-AA74-B2520700905A}"/>
                </a:ext>
              </a:extLst>
            </p:cNvPr>
            <p:cNvGrpSpPr/>
            <p:nvPr/>
          </p:nvGrpSpPr>
          <p:grpSpPr>
            <a:xfrm>
              <a:off x="123825" y="33337"/>
              <a:ext cx="1595120" cy="1015365"/>
              <a:chOff x="0" y="0"/>
              <a:chExt cx="1595120" cy="1015683"/>
            </a:xfrm>
          </p:grpSpPr>
          <p:sp>
            <p:nvSpPr>
              <p:cNvPr id="104" name="Ellipse 103">
                <a:extLst>
                  <a:ext uri="{FF2B5EF4-FFF2-40B4-BE49-F238E27FC236}">
                    <a16:creationId xmlns:a16="http://schemas.microsoft.com/office/drawing/2014/main" id="{49D7DB95-EAC3-4D6F-A8C4-6BD6FDD97D85}"/>
                  </a:ext>
                </a:extLst>
              </p:cNvPr>
              <p:cNvSpPr/>
              <p:nvPr/>
            </p:nvSpPr>
            <p:spPr>
              <a:xfrm>
                <a:off x="1247775" y="671513"/>
                <a:ext cx="347345" cy="325120"/>
              </a:xfrm>
              <a:prstGeom prst="ellips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de-DE" sz="110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</a:t>
                </a:r>
                <a:endParaRPr lang="de-DE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Ellipse 104">
                <a:extLst>
                  <a:ext uri="{FF2B5EF4-FFF2-40B4-BE49-F238E27FC236}">
                    <a16:creationId xmlns:a16="http://schemas.microsoft.com/office/drawing/2014/main" id="{1F420A0A-36B8-44FE-A078-A507B1768192}"/>
                  </a:ext>
                </a:extLst>
              </p:cNvPr>
              <p:cNvSpPr/>
              <p:nvPr/>
            </p:nvSpPr>
            <p:spPr>
              <a:xfrm>
                <a:off x="838200" y="676275"/>
                <a:ext cx="347345" cy="325120"/>
              </a:xfrm>
              <a:prstGeom prst="ellips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de-DE" sz="1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</a:t>
                </a:r>
                <a:endParaRPr lang="de-DE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Ellipse 105">
                <a:extLst>
                  <a:ext uri="{FF2B5EF4-FFF2-40B4-BE49-F238E27FC236}">
                    <a16:creationId xmlns:a16="http://schemas.microsoft.com/office/drawing/2014/main" id="{AF0D1F98-7E77-4F6F-A0AF-8A5AE148BCBB}"/>
                  </a:ext>
                </a:extLst>
              </p:cNvPr>
              <p:cNvSpPr/>
              <p:nvPr/>
            </p:nvSpPr>
            <p:spPr>
              <a:xfrm>
                <a:off x="419100" y="681038"/>
                <a:ext cx="347345" cy="325120"/>
              </a:xfrm>
              <a:prstGeom prst="ellips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de-DE" sz="11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</a:t>
                </a:r>
                <a:endParaRPr lang="de-DE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Ellipse 106">
                <a:extLst>
                  <a:ext uri="{FF2B5EF4-FFF2-40B4-BE49-F238E27FC236}">
                    <a16:creationId xmlns:a16="http://schemas.microsoft.com/office/drawing/2014/main" id="{A151CB63-0153-4118-8521-7DC1D8FA7626}"/>
                  </a:ext>
                </a:extLst>
              </p:cNvPr>
              <p:cNvSpPr/>
              <p:nvPr/>
            </p:nvSpPr>
            <p:spPr>
              <a:xfrm>
                <a:off x="0" y="690563"/>
                <a:ext cx="347345" cy="325120"/>
              </a:xfrm>
              <a:prstGeom prst="ellips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de-DE" sz="110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</a:t>
                </a:r>
                <a:endParaRPr lang="de-DE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Ellipse 107">
                <a:extLst>
                  <a:ext uri="{FF2B5EF4-FFF2-40B4-BE49-F238E27FC236}">
                    <a16:creationId xmlns:a16="http://schemas.microsoft.com/office/drawing/2014/main" id="{9D9E2C57-E7E5-4DFB-AE7F-DDB31879A570}"/>
                  </a:ext>
                </a:extLst>
              </p:cNvPr>
              <p:cNvSpPr/>
              <p:nvPr/>
            </p:nvSpPr>
            <p:spPr>
              <a:xfrm>
                <a:off x="1038225" y="338138"/>
                <a:ext cx="347345" cy="325120"/>
              </a:xfrm>
              <a:prstGeom prst="ellips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de-DE" sz="110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</a:t>
                </a:r>
                <a:endParaRPr lang="de-DE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Ellipse 108">
                <a:extLst>
                  <a:ext uri="{FF2B5EF4-FFF2-40B4-BE49-F238E27FC236}">
                    <a16:creationId xmlns:a16="http://schemas.microsoft.com/office/drawing/2014/main" id="{A7644907-230D-4EE9-ABBC-68109DDB99BA}"/>
                  </a:ext>
                </a:extLst>
              </p:cNvPr>
              <p:cNvSpPr/>
              <p:nvPr/>
            </p:nvSpPr>
            <p:spPr>
              <a:xfrm>
                <a:off x="628650" y="342900"/>
                <a:ext cx="347345" cy="325120"/>
              </a:xfrm>
              <a:prstGeom prst="ellips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de-DE" sz="110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</a:t>
                </a:r>
                <a:endParaRPr lang="de-DE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" name="Ellipse 109">
                <a:extLst>
                  <a:ext uri="{FF2B5EF4-FFF2-40B4-BE49-F238E27FC236}">
                    <a16:creationId xmlns:a16="http://schemas.microsoft.com/office/drawing/2014/main" id="{0D38486C-9659-4CA8-8E03-2F07B5939C32}"/>
                  </a:ext>
                </a:extLst>
              </p:cNvPr>
              <p:cNvSpPr/>
              <p:nvPr/>
            </p:nvSpPr>
            <p:spPr>
              <a:xfrm>
                <a:off x="200025" y="352425"/>
                <a:ext cx="347345" cy="325120"/>
              </a:xfrm>
              <a:prstGeom prst="ellips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de-DE" sz="110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</a:t>
                </a:r>
                <a:endParaRPr lang="de-DE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Ellipse 110">
                <a:extLst>
                  <a:ext uri="{FF2B5EF4-FFF2-40B4-BE49-F238E27FC236}">
                    <a16:creationId xmlns:a16="http://schemas.microsoft.com/office/drawing/2014/main" id="{07387916-1776-4DBB-A4B7-E7881503EFD6}"/>
                  </a:ext>
                </a:extLst>
              </p:cNvPr>
              <p:cNvSpPr/>
              <p:nvPr/>
            </p:nvSpPr>
            <p:spPr>
              <a:xfrm>
                <a:off x="1247775" y="4763"/>
                <a:ext cx="347345" cy="325120"/>
              </a:xfrm>
              <a:prstGeom prst="ellips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de-DE" sz="110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</a:t>
                </a:r>
                <a:endParaRPr lang="de-DE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Ellipse 111">
                <a:extLst>
                  <a:ext uri="{FF2B5EF4-FFF2-40B4-BE49-F238E27FC236}">
                    <a16:creationId xmlns:a16="http://schemas.microsoft.com/office/drawing/2014/main" id="{66A657E0-A4AE-495E-816E-B30B8DA6FDAE}"/>
                  </a:ext>
                </a:extLst>
              </p:cNvPr>
              <p:cNvSpPr/>
              <p:nvPr/>
            </p:nvSpPr>
            <p:spPr>
              <a:xfrm>
                <a:off x="838200" y="0"/>
                <a:ext cx="347345" cy="325120"/>
              </a:xfrm>
              <a:prstGeom prst="ellips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de-DE" sz="110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</a:t>
                </a:r>
                <a:endParaRPr lang="de-DE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Ellipse 112">
                <a:extLst>
                  <a:ext uri="{FF2B5EF4-FFF2-40B4-BE49-F238E27FC236}">
                    <a16:creationId xmlns:a16="http://schemas.microsoft.com/office/drawing/2014/main" id="{D8264516-85E8-4920-B060-9A99B738E6A1}"/>
                  </a:ext>
                </a:extLst>
              </p:cNvPr>
              <p:cNvSpPr/>
              <p:nvPr/>
            </p:nvSpPr>
            <p:spPr>
              <a:xfrm>
                <a:off x="428625" y="0"/>
                <a:ext cx="347345" cy="325120"/>
              </a:xfrm>
              <a:prstGeom prst="ellips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de-DE" sz="110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</a:t>
                </a:r>
                <a:endParaRPr lang="de-DE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Ellipse 113">
                <a:extLst>
                  <a:ext uri="{FF2B5EF4-FFF2-40B4-BE49-F238E27FC236}">
                    <a16:creationId xmlns:a16="http://schemas.microsoft.com/office/drawing/2014/main" id="{9CCC78D1-7E6C-47CB-A710-4871CD7D366A}"/>
                  </a:ext>
                </a:extLst>
              </p:cNvPr>
              <p:cNvSpPr/>
              <p:nvPr/>
            </p:nvSpPr>
            <p:spPr>
              <a:xfrm>
                <a:off x="9525" y="0"/>
                <a:ext cx="347345" cy="325120"/>
              </a:xfrm>
              <a:prstGeom prst="ellips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de-DE" sz="110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</a:t>
                </a:r>
                <a:endParaRPr lang="de-DE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" name="Gruppieren 69">
              <a:extLst>
                <a:ext uri="{FF2B5EF4-FFF2-40B4-BE49-F238E27FC236}">
                  <a16:creationId xmlns:a16="http://schemas.microsoft.com/office/drawing/2014/main" id="{E921B3D1-C812-43C1-BABB-ABB3546655F6}"/>
                </a:ext>
              </a:extLst>
            </p:cNvPr>
            <p:cNvGrpSpPr/>
            <p:nvPr/>
          </p:nvGrpSpPr>
          <p:grpSpPr>
            <a:xfrm>
              <a:off x="0" y="0"/>
              <a:ext cx="1635125" cy="1066800"/>
              <a:chOff x="0" y="0"/>
              <a:chExt cx="1635125" cy="1066800"/>
            </a:xfrm>
          </p:grpSpPr>
          <p:grpSp>
            <p:nvGrpSpPr>
              <p:cNvPr id="71" name="Gruppieren 70">
                <a:extLst>
                  <a:ext uri="{FF2B5EF4-FFF2-40B4-BE49-F238E27FC236}">
                    <a16:creationId xmlns:a16="http://schemas.microsoft.com/office/drawing/2014/main" id="{CD23CE92-702B-482D-A55A-24E79ECB0F70}"/>
                  </a:ext>
                </a:extLst>
              </p:cNvPr>
              <p:cNvGrpSpPr/>
              <p:nvPr/>
            </p:nvGrpSpPr>
            <p:grpSpPr>
              <a:xfrm>
                <a:off x="0" y="0"/>
                <a:ext cx="111125" cy="114300"/>
                <a:chOff x="0" y="0"/>
                <a:chExt cx="1600200" cy="1562100"/>
              </a:xfrm>
            </p:grpSpPr>
            <p:sp>
              <p:nvSpPr>
                <p:cNvPr id="102" name="Ellipse 101">
                  <a:extLst>
                    <a:ext uri="{FF2B5EF4-FFF2-40B4-BE49-F238E27FC236}">
                      <a16:creationId xmlns:a16="http://schemas.microsoft.com/office/drawing/2014/main" id="{2429127B-648C-45C5-BFCC-1F88D9461364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600200" cy="15621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/>
                </a:p>
              </p:txBody>
            </p:sp>
            <p:cxnSp>
              <p:nvCxnSpPr>
                <p:cNvPr id="103" name="Gerade Verbindung 4178">
                  <a:extLst>
                    <a:ext uri="{FF2B5EF4-FFF2-40B4-BE49-F238E27FC236}">
                      <a16:creationId xmlns:a16="http://schemas.microsoft.com/office/drawing/2014/main" id="{2FA46CD1-2850-421F-A1DF-24CDF704423A}"/>
                    </a:ext>
                  </a:extLst>
                </p:cNvPr>
                <p:cNvCxnSpPr/>
                <p:nvPr/>
              </p:nvCxnSpPr>
              <p:spPr>
                <a:xfrm>
                  <a:off x="323850" y="800100"/>
                  <a:ext cx="923925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uppieren 71">
                <a:extLst>
                  <a:ext uri="{FF2B5EF4-FFF2-40B4-BE49-F238E27FC236}">
                    <a16:creationId xmlns:a16="http://schemas.microsoft.com/office/drawing/2014/main" id="{3C3F53E0-785F-42F3-ABD8-6114B7A2F1D4}"/>
                  </a:ext>
                </a:extLst>
              </p:cNvPr>
              <p:cNvGrpSpPr/>
              <p:nvPr/>
            </p:nvGrpSpPr>
            <p:grpSpPr>
              <a:xfrm>
                <a:off x="1524000" y="390525"/>
                <a:ext cx="111125" cy="114300"/>
                <a:chOff x="0" y="0"/>
                <a:chExt cx="1600200" cy="1562100"/>
              </a:xfrm>
            </p:grpSpPr>
            <p:sp>
              <p:nvSpPr>
                <p:cNvPr id="100" name="Ellipse 99">
                  <a:extLst>
                    <a:ext uri="{FF2B5EF4-FFF2-40B4-BE49-F238E27FC236}">
                      <a16:creationId xmlns:a16="http://schemas.microsoft.com/office/drawing/2014/main" id="{A761E183-9D98-4B86-AAAF-CCC7FD7048BB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600200" cy="15621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/>
                </a:p>
              </p:txBody>
            </p:sp>
            <p:cxnSp>
              <p:nvCxnSpPr>
                <p:cNvPr id="101" name="Gerade Verbindung 4181">
                  <a:extLst>
                    <a:ext uri="{FF2B5EF4-FFF2-40B4-BE49-F238E27FC236}">
                      <a16:creationId xmlns:a16="http://schemas.microsoft.com/office/drawing/2014/main" id="{5132C97B-146B-43E3-BCD2-083C8A39CF28}"/>
                    </a:ext>
                  </a:extLst>
                </p:cNvPr>
                <p:cNvCxnSpPr/>
                <p:nvPr/>
              </p:nvCxnSpPr>
              <p:spPr>
                <a:xfrm>
                  <a:off x="323850" y="800100"/>
                  <a:ext cx="923925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uppieren 72">
                <a:extLst>
                  <a:ext uri="{FF2B5EF4-FFF2-40B4-BE49-F238E27FC236}">
                    <a16:creationId xmlns:a16="http://schemas.microsoft.com/office/drawing/2014/main" id="{810FEE67-0725-407A-B069-4A55EEF4B5E6}"/>
                  </a:ext>
                </a:extLst>
              </p:cNvPr>
              <p:cNvGrpSpPr/>
              <p:nvPr/>
            </p:nvGrpSpPr>
            <p:grpSpPr>
              <a:xfrm>
                <a:off x="1295400" y="0"/>
                <a:ext cx="111125" cy="114300"/>
                <a:chOff x="0" y="0"/>
                <a:chExt cx="1600200" cy="1562100"/>
              </a:xfrm>
            </p:grpSpPr>
            <p:sp>
              <p:nvSpPr>
                <p:cNvPr id="98" name="Ellipse 97">
                  <a:extLst>
                    <a:ext uri="{FF2B5EF4-FFF2-40B4-BE49-F238E27FC236}">
                      <a16:creationId xmlns:a16="http://schemas.microsoft.com/office/drawing/2014/main" id="{7F2F9B8A-07AD-47D9-A5D9-2FE9273F5618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600200" cy="15621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/>
                </a:p>
              </p:txBody>
            </p:sp>
            <p:cxnSp>
              <p:nvCxnSpPr>
                <p:cNvPr id="99" name="Gerade Verbindung 4184">
                  <a:extLst>
                    <a:ext uri="{FF2B5EF4-FFF2-40B4-BE49-F238E27FC236}">
                      <a16:creationId xmlns:a16="http://schemas.microsoft.com/office/drawing/2014/main" id="{8319E922-DEBA-4B53-A3C1-D1539C8E53CD}"/>
                    </a:ext>
                  </a:extLst>
                </p:cNvPr>
                <p:cNvCxnSpPr/>
                <p:nvPr/>
              </p:nvCxnSpPr>
              <p:spPr>
                <a:xfrm>
                  <a:off x="323850" y="800100"/>
                  <a:ext cx="923925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uppieren 73">
                <a:extLst>
                  <a:ext uri="{FF2B5EF4-FFF2-40B4-BE49-F238E27FC236}">
                    <a16:creationId xmlns:a16="http://schemas.microsoft.com/office/drawing/2014/main" id="{69EFFA44-9F9D-478C-A4F4-80F4A83B9751}"/>
                  </a:ext>
                </a:extLst>
              </p:cNvPr>
              <p:cNvGrpSpPr/>
              <p:nvPr/>
            </p:nvGrpSpPr>
            <p:grpSpPr>
              <a:xfrm>
                <a:off x="1052513" y="604837"/>
                <a:ext cx="111125" cy="114300"/>
                <a:chOff x="0" y="0"/>
                <a:chExt cx="1600200" cy="1562100"/>
              </a:xfrm>
            </p:grpSpPr>
            <p:sp>
              <p:nvSpPr>
                <p:cNvPr id="96" name="Ellipse 95">
                  <a:extLst>
                    <a:ext uri="{FF2B5EF4-FFF2-40B4-BE49-F238E27FC236}">
                      <a16:creationId xmlns:a16="http://schemas.microsoft.com/office/drawing/2014/main" id="{8563E80A-E76F-43FB-AC47-975A3105AE4E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600200" cy="15621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/>
                </a:p>
              </p:txBody>
            </p:sp>
            <p:cxnSp>
              <p:nvCxnSpPr>
                <p:cNvPr id="97" name="Gerade Verbindung 4187">
                  <a:extLst>
                    <a:ext uri="{FF2B5EF4-FFF2-40B4-BE49-F238E27FC236}">
                      <a16:creationId xmlns:a16="http://schemas.microsoft.com/office/drawing/2014/main" id="{F9042681-8E43-4B8B-8F2A-4DA22EC57DAA}"/>
                    </a:ext>
                  </a:extLst>
                </p:cNvPr>
                <p:cNvCxnSpPr/>
                <p:nvPr/>
              </p:nvCxnSpPr>
              <p:spPr>
                <a:xfrm>
                  <a:off x="323850" y="800100"/>
                  <a:ext cx="923925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uppieren 74">
                <a:extLst>
                  <a:ext uri="{FF2B5EF4-FFF2-40B4-BE49-F238E27FC236}">
                    <a16:creationId xmlns:a16="http://schemas.microsoft.com/office/drawing/2014/main" id="{FB03B2ED-D84C-4341-9E63-B0AB836217CC}"/>
                  </a:ext>
                </a:extLst>
              </p:cNvPr>
              <p:cNvGrpSpPr/>
              <p:nvPr/>
            </p:nvGrpSpPr>
            <p:grpSpPr>
              <a:xfrm>
                <a:off x="633413" y="371475"/>
                <a:ext cx="111125" cy="114300"/>
                <a:chOff x="0" y="0"/>
                <a:chExt cx="1600200" cy="1562100"/>
              </a:xfrm>
            </p:grpSpPr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F7A71E41-BA0F-432A-ADF4-1F11B5140620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600200" cy="15621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/>
                </a:p>
              </p:txBody>
            </p:sp>
            <p:cxnSp>
              <p:nvCxnSpPr>
                <p:cNvPr id="95" name="Gerade Verbindung 4190">
                  <a:extLst>
                    <a:ext uri="{FF2B5EF4-FFF2-40B4-BE49-F238E27FC236}">
                      <a16:creationId xmlns:a16="http://schemas.microsoft.com/office/drawing/2014/main" id="{BF22536F-AD98-496C-B1DA-9314D4DCC4B1}"/>
                    </a:ext>
                  </a:extLst>
                </p:cNvPr>
                <p:cNvCxnSpPr/>
                <p:nvPr/>
              </p:nvCxnSpPr>
              <p:spPr>
                <a:xfrm>
                  <a:off x="323850" y="800100"/>
                  <a:ext cx="923925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uppieren 75">
                <a:extLst>
                  <a:ext uri="{FF2B5EF4-FFF2-40B4-BE49-F238E27FC236}">
                    <a16:creationId xmlns:a16="http://schemas.microsoft.com/office/drawing/2014/main" id="{AFDC0083-703E-45D2-9426-C7EBDA52D05A}"/>
                  </a:ext>
                </a:extLst>
              </p:cNvPr>
              <p:cNvGrpSpPr/>
              <p:nvPr/>
            </p:nvGrpSpPr>
            <p:grpSpPr>
              <a:xfrm>
                <a:off x="176213" y="385762"/>
                <a:ext cx="111125" cy="114300"/>
                <a:chOff x="0" y="0"/>
                <a:chExt cx="1600200" cy="1562100"/>
              </a:xfrm>
            </p:grpSpPr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03D98F3F-B7B6-489B-BC09-C63264E1BAEF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600200" cy="15621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/>
                </a:p>
              </p:txBody>
            </p:sp>
            <p:cxnSp>
              <p:nvCxnSpPr>
                <p:cNvPr id="93" name="Gerade Verbindung 4193">
                  <a:extLst>
                    <a:ext uri="{FF2B5EF4-FFF2-40B4-BE49-F238E27FC236}">
                      <a16:creationId xmlns:a16="http://schemas.microsoft.com/office/drawing/2014/main" id="{1A2DE6B2-64DD-4BDC-9B76-3D6A3D7D7342}"/>
                    </a:ext>
                  </a:extLst>
                </p:cNvPr>
                <p:cNvCxnSpPr/>
                <p:nvPr/>
              </p:nvCxnSpPr>
              <p:spPr>
                <a:xfrm>
                  <a:off x="323850" y="800100"/>
                  <a:ext cx="923925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uppieren 76">
                <a:extLst>
                  <a:ext uri="{FF2B5EF4-FFF2-40B4-BE49-F238E27FC236}">
                    <a16:creationId xmlns:a16="http://schemas.microsoft.com/office/drawing/2014/main" id="{C2B93886-6B1D-4840-8C61-8833BE08B3D9}"/>
                  </a:ext>
                </a:extLst>
              </p:cNvPr>
              <p:cNvGrpSpPr/>
              <p:nvPr/>
            </p:nvGrpSpPr>
            <p:grpSpPr>
              <a:xfrm>
                <a:off x="833438" y="714375"/>
                <a:ext cx="111125" cy="114300"/>
                <a:chOff x="0" y="0"/>
                <a:chExt cx="1600200" cy="1562100"/>
              </a:xfrm>
            </p:grpSpPr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059EFE70-0D98-4458-81B5-A21298AD3B8F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600200" cy="15621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/>
                </a:p>
              </p:txBody>
            </p:sp>
            <p:cxnSp>
              <p:nvCxnSpPr>
                <p:cNvPr id="91" name="Gerade Verbindung 4196">
                  <a:extLst>
                    <a:ext uri="{FF2B5EF4-FFF2-40B4-BE49-F238E27FC236}">
                      <a16:creationId xmlns:a16="http://schemas.microsoft.com/office/drawing/2014/main" id="{6E8B94E3-9565-4831-A1B9-58EF4F9B4059}"/>
                    </a:ext>
                  </a:extLst>
                </p:cNvPr>
                <p:cNvCxnSpPr/>
                <p:nvPr/>
              </p:nvCxnSpPr>
              <p:spPr>
                <a:xfrm>
                  <a:off x="323850" y="800100"/>
                  <a:ext cx="923925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uppieren 77">
                <a:extLst>
                  <a:ext uri="{FF2B5EF4-FFF2-40B4-BE49-F238E27FC236}">
                    <a16:creationId xmlns:a16="http://schemas.microsoft.com/office/drawing/2014/main" id="{C85A873A-364C-41F6-946B-7BC558F87D57}"/>
                  </a:ext>
                </a:extLst>
              </p:cNvPr>
              <p:cNvGrpSpPr/>
              <p:nvPr/>
            </p:nvGrpSpPr>
            <p:grpSpPr>
              <a:xfrm>
                <a:off x="442913" y="728662"/>
                <a:ext cx="111125" cy="114300"/>
                <a:chOff x="0" y="0"/>
                <a:chExt cx="1600200" cy="1562100"/>
              </a:xfrm>
            </p:grpSpPr>
            <p:sp>
              <p:nvSpPr>
                <p:cNvPr id="88" name="Ellipse 87">
                  <a:extLst>
                    <a:ext uri="{FF2B5EF4-FFF2-40B4-BE49-F238E27FC236}">
                      <a16:creationId xmlns:a16="http://schemas.microsoft.com/office/drawing/2014/main" id="{2282D709-57F4-42C9-9916-A61ACD4E6887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600200" cy="15621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/>
                </a:p>
              </p:txBody>
            </p:sp>
            <p:cxnSp>
              <p:nvCxnSpPr>
                <p:cNvPr id="89" name="Gerade Verbindung 4199">
                  <a:extLst>
                    <a:ext uri="{FF2B5EF4-FFF2-40B4-BE49-F238E27FC236}">
                      <a16:creationId xmlns:a16="http://schemas.microsoft.com/office/drawing/2014/main" id="{A3AF5261-7ED5-441A-8F9D-93DCB5CBC990}"/>
                    </a:ext>
                  </a:extLst>
                </p:cNvPr>
                <p:cNvCxnSpPr/>
                <p:nvPr/>
              </p:nvCxnSpPr>
              <p:spPr>
                <a:xfrm>
                  <a:off x="323850" y="800100"/>
                  <a:ext cx="923925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uppieren 78">
                <a:extLst>
                  <a:ext uri="{FF2B5EF4-FFF2-40B4-BE49-F238E27FC236}">
                    <a16:creationId xmlns:a16="http://schemas.microsoft.com/office/drawing/2014/main" id="{083CBB8E-0388-43AB-B22B-0747DD8353BA}"/>
                  </a:ext>
                </a:extLst>
              </p:cNvPr>
              <p:cNvGrpSpPr/>
              <p:nvPr/>
            </p:nvGrpSpPr>
            <p:grpSpPr>
              <a:xfrm>
                <a:off x="14288" y="909637"/>
                <a:ext cx="111125" cy="114300"/>
                <a:chOff x="0" y="0"/>
                <a:chExt cx="1600200" cy="1562100"/>
              </a:xfrm>
            </p:grpSpPr>
            <p:sp>
              <p:nvSpPr>
                <p:cNvPr id="86" name="Ellipse 85">
                  <a:extLst>
                    <a:ext uri="{FF2B5EF4-FFF2-40B4-BE49-F238E27FC236}">
                      <a16:creationId xmlns:a16="http://schemas.microsoft.com/office/drawing/2014/main" id="{AE6CECA5-8ADE-4F06-B9DC-4A025812A4C3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600200" cy="15621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/>
                </a:p>
              </p:txBody>
            </p:sp>
            <p:cxnSp>
              <p:nvCxnSpPr>
                <p:cNvPr id="87" name="Gerade Verbindung 4202">
                  <a:extLst>
                    <a:ext uri="{FF2B5EF4-FFF2-40B4-BE49-F238E27FC236}">
                      <a16:creationId xmlns:a16="http://schemas.microsoft.com/office/drawing/2014/main" id="{EA66E18F-20CB-422C-B66C-34B63ED82520}"/>
                    </a:ext>
                  </a:extLst>
                </p:cNvPr>
                <p:cNvCxnSpPr/>
                <p:nvPr/>
              </p:nvCxnSpPr>
              <p:spPr>
                <a:xfrm>
                  <a:off x="323850" y="800100"/>
                  <a:ext cx="923925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uppieren 79">
                <a:extLst>
                  <a:ext uri="{FF2B5EF4-FFF2-40B4-BE49-F238E27FC236}">
                    <a16:creationId xmlns:a16="http://schemas.microsoft.com/office/drawing/2014/main" id="{50A50029-A5EE-46C0-90AA-2605DC9FFC00}"/>
                  </a:ext>
                </a:extLst>
              </p:cNvPr>
              <p:cNvGrpSpPr/>
              <p:nvPr/>
            </p:nvGrpSpPr>
            <p:grpSpPr>
              <a:xfrm>
                <a:off x="862013" y="214312"/>
                <a:ext cx="111125" cy="114300"/>
                <a:chOff x="0" y="0"/>
                <a:chExt cx="1600200" cy="1562100"/>
              </a:xfrm>
            </p:grpSpPr>
            <p:sp>
              <p:nvSpPr>
                <p:cNvPr id="84" name="Ellipse 83">
                  <a:extLst>
                    <a:ext uri="{FF2B5EF4-FFF2-40B4-BE49-F238E27FC236}">
                      <a16:creationId xmlns:a16="http://schemas.microsoft.com/office/drawing/2014/main" id="{D40C3767-7EA7-426B-BD5F-2713DB66B378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600200" cy="15621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/>
                </a:p>
              </p:txBody>
            </p:sp>
            <p:cxnSp>
              <p:nvCxnSpPr>
                <p:cNvPr id="85" name="Gerade Verbindung 4205">
                  <a:extLst>
                    <a:ext uri="{FF2B5EF4-FFF2-40B4-BE49-F238E27FC236}">
                      <a16:creationId xmlns:a16="http://schemas.microsoft.com/office/drawing/2014/main" id="{8B9DC10C-DCE6-4458-80DB-BA78EA9304F8}"/>
                    </a:ext>
                  </a:extLst>
                </p:cNvPr>
                <p:cNvCxnSpPr/>
                <p:nvPr/>
              </p:nvCxnSpPr>
              <p:spPr>
                <a:xfrm>
                  <a:off x="323850" y="800100"/>
                  <a:ext cx="923925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uppieren 80">
                <a:extLst>
                  <a:ext uri="{FF2B5EF4-FFF2-40B4-BE49-F238E27FC236}">
                    <a16:creationId xmlns:a16="http://schemas.microsoft.com/office/drawing/2014/main" id="{256B8880-A8C5-4852-868D-46CD8F67DE27}"/>
                  </a:ext>
                </a:extLst>
              </p:cNvPr>
              <p:cNvGrpSpPr/>
              <p:nvPr/>
            </p:nvGrpSpPr>
            <p:grpSpPr>
              <a:xfrm>
                <a:off x="1262063" y="952500"/>
                <a:ext cx="111125" cy="114300"/>
                <a:chOff x="0" y="0"/>
                <a:chExt cx="1600200" cy="1562100"/>
              </a:xfrm>
            </p:grpSpPr>
            <p:sp>
              <p:nvSpPr>
                <p:cNvPr id="82" name="Ellipse 81">
                  <a:extLst>
                    <a:ext uri="{FF2B5EF4-FFF2-40B4-BE49-F238E27FC236}">
                      <a16:creationId xmlns:a16="http://schemas.microsoft.com/office/drawing/2014/main" id="{1D38B5DC-CF3D-4CB6-95D8-2A4B3F8FCDFD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600200" cy="15621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/>
                </a:p>
              </p:txBody>
            </p:sp>
            <p:cxnSp>
              <p:nvCxnSpPr>
                <p:cNvPr id="83" name="Gerade Verbindung 4208">
                  <a:extLst>
                    <a:ext uri="{FF2B5EF4-FFF2-40B4-BE49-F238E27FC236}">
                      <a16:creationId xmlns:a16="http://schemas.microsoft.com/office/drawing/2014/main" id="{A8F2DBE8-51AD-4A01-B280-DCA49A3227D8}"/>
                    </a:ext>
                  </a:extLst>
                </p:cNvPr>
                <p:cNvCxnSpPr/>
                <p:nvPr/>
              </p:nvCxnSpPr>
              <p:spPr>
                <a:xfrm>
                  <a:off x="323850" y="800100"/>
                  <a:ext cx="923925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15" name="Rectangle 105">
            <a:extLst>
              <a:ext uri="{FF2B5EF4-FFF2-40B4-BE49-F238E27FC236}">
                <a16:creationId xmlns:a16="http://schemas.microsoft.com/office/drawing/2014/main" id="{FA77E864-657E-459E-825A-9A0958F3B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032" y="83263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16" name="Rectangle 131">
            <a:extLst>
              <a:ext uri="{FF2B5EF4-FFF2-40B4-BE49-F238E27FC236}">
                <a16:creationId xmlns:a16="http://schemas.microsoft.com/office/drawing/2014/main" id="{4D1C95CE-85E6-4AF1-AB3C-55D3174B4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032" y="128983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80" name="Rectangle 183">
            <a:extLst>
              <a:ext uri="{FF2B5EF4-FFF2-40B4-BE49-F238E27FC236}">
                <a16:creationId xmlns:a16="http://schemas.microsoft.com/office/drawing/2014/main" id="{6B223EA6-2CAB-43F4-BB31-6F9C41D9E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25396" y="103467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pSp>
        <p:nvGrpSpPr>
          <p:cNvPr id="187" name="Gruppieren 186">
            <a:extLst>
              <a:ext uri="{FF2B5EF4-FFF2-40B4-BE49-F238E27FC236}">
                <a16:creationId xmlns:a16="http://schemas.microsoft.com/office/drawing/2014/main" id="{2893A844-0F87-4501-A249-23EF71B1CC72}"/>
              </a:ext>
            </a:extLst>
          </p:cNvPr>
          <p:cNvGrpSpPr/>
          <p:nvPr/>
        </p:nvGrpSpPr>
        <p:grpSpPr>
          <a:xfrm>
            <a:off x="9805774" y="5445674"/>
            <a:ext cx="2613213" cy="1089243"/>
            <a:chOff x="1465573" y="5443991"/>
            <a:chExt cx="2646361" cy="1089243"/>
          </a:xfrm>
        </p:grpSpPr>
        <p:grpSp>
          <p:nvGrpSpPr>
            <p:cNvPr id="160" name="Gruppieren 159">
              <a:extLst>
                <a:ext uri="{FF2B5EF4-FFF2-40B4-BE49-F238E27FC236}">
                  <a16:creationId xmlns:a16="http://schemas.microsoft.com/office/drawing/2014/main" id="{49B5BCFD-6D3B-4741-9975-7740733C234A}"/>
                </a:ext>
              </a:extLst>
            </p:cNvPr>
            <p:cNvGrpSpPr/>
            <p:nvPr/>
          </p:nvGrpSpPr>
          <p:grpSpPr>
            <a:xfrm>
              <a:off x="1465573" y="5443991"/>
              <a:ext cx="1595920" cy="1089243"/>
              <a:chOff x="0" y="0"/>
              <a:chExt cx="1795145" cy="1276350"/>
            </a:xfrm>
          </p:grpSpPr>
          <p:grpSp>
            <p:nvGrpSpPr>
              <p:cNvPr id="166" name="Gruppieren 165">
                <a:extLst>
                  <a:ext uri="{FF2B5EF4-FFF2-40B4-BE49-F238E27FC236}">
                    <a16:creationId xmlns:a16="http://schemas.microsoft.com/office/drawing/2014/main" id="{3C7FA7ED-1752-4523-9A69-2EF08F303BD0}"/>
                  </a:ext>
                </a:extLst>
              </p:cNvPr>
              <p:cNvGrpSpPr/>
              <p:nvPr/>
            </p:nvGrpSpPr>
            <p:grpSpPr>
              <a:xfrm>
                <a:off x="0" y="0"/>
                <a:ext cx="1795145" cy="1276350"/>
                <a:chOff x="0" y="0"/>
                <a:chExt cx="1786717" cy="1246389"/>
              </a:xfrm>
            </p:grpSpPr>
            <p:sp>
              <p:nvSpPr>
                <p:cNvPr id="168" name="Ellipse 167">
                  <a:extLst>
                    <a:ext uri="{FF2B5EF4-FFF2-40B4-BE49-F238E27FC236}">
                      <a16:creationId xmlns:a16="http://schemas.microsoft.com/office/drawing/2014/main" id="{76DE950F-82F5-4C9C-990C-EE888D73863A}"/>
                    </a:ext>
                  </a:extLst>
                </p:cNvPr>
                <p:cNvSpPr/>
                <p:nvPr/>
              </p:nvSpPr>
              <p:spPr>
                <a:xfrm>
                  <a:off x="1399309" y="41563"/>
                  <a:ext cx="346075" cy="317500"/>
                </a:xfrm>
                <a:prstGeom prst="ellips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de-DE" sz="1100" dirty="0">
                      <a:effectLst/>
                      <a:latin typeface="Arial" panose="020B060402020202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+</a:t>
                  </a:r>
                  <a:endParaRPr lang="de-DE" sz="1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9" name="Ellipse 168">
                  <a:extLst>
                    <a:ext uri="{FF2B5EF4-FFF2-40B4-BE49-F238E27FC236}">
                      <a16:creationId xmlns:a16="http://schemas.microsoft.com/office/drawing/2014/main" id="{E4B4E2F2-0F37-4FA2-ABDE-AF7F77347BA7}"/>
                    </a:ext>
                  </a:extLst>
                </p:cNvPr>
                <p:cNvSpPr/>
                <p:nvPr/>
              </p:nvSpPr>
              <p:spPr>
                <a:xfrm>
                  <a:off x="526473" y="858981"/>
                  <a:ext cx="346075" cy="317500"/>
                </a:xfrm>
                <a:prstGeom prst="ellips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de-DE" sz="1100">
                      <a:effectLst/>
                      <a:latin typeface="Arial" panose="020B060402020202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+</a:t>
                  </a:r>
                  <a:endParaRPr lang="de-DE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0" name="Ellipse 169">
                  <a:extLst>
                    <a:ext uri="{FF2B5EF4-FFF2-40B4-BE49-F238E27FC236}">
                      <a16:creationId xmlns:a16="http://schemas.microsoft.com/office/drawing/2014/main" id="{EBA318BB-9409-4A07-AC77-0FBF6A27F801}"/>
                    </a:ext>
                  </a:extLst>
                </p:cNvPr>
                <p:cNvSpPr/>
                <p:nvPr/>
              </p:nvSpPr>
              <p:spPr>
                <a:xfrm>
                  <a:off x="1413164" y="872836"/>
                  <a:ext cx="346075" cy="317500"/>
                </a:xfrm>
                <a:prstGeom prst="ellips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de-DE" sz="1100">
                      <a:effectLst/>
                      <a:latin typeface="Arial" panose="020B060402020202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+</a:t>
                  </a:r>
                  <a:endParaRPr lang="de-DE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1" name="Ellipse 170">
                  <a:extLst>
                    <a:ext uri="{FF2B5EF4-FFF2-40B4-BE49-F238E27FC236}">
                      <a16:creationId xmlns:a16="http://schemas.microsoft.com/office/drawing/2014/main" id="{B6F8CFE5-D05C-40A6-B77C-42C4312966C2}"/>
                    </a:ext>
                  </a:extLst>
                </p:cNvPr>
                <p:cNvSpPr/>
                <p:nvPr/>
              </p:nvSpPr>
              <p:spPr>
                <a:xfrm>
                  <a:off x="969818" y="443345"/>
                  <a:ext cx="346075" cy="317500"/>
                </a:xfrm>
                <a:prstGeom prst="ellips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de-DE" sz="1100" dirty="0">
                      <a:effectLst/>
                      <a:latin typeface="Arial" panose="020B060402020202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+</a:t>
                  </a:r>
                  <a:endParaRPr lang="de-DE" sz="1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2" name="Ellipse 171">
                  <a:extLst>
                    <a:ext uri="{FF2B5EF4-FFF2-40B4-BE49-F238E27FC236}">
                      <a16:creationId xmlns:a16="http://schemas.microsoft.com/office/drawing/2014/main" id="{FF29B111-DFB8-48AA-9D0E-B35780229D11}"/>
                    </a:ext>
                  </a:extLst>
                </p:cNvPr>
                <p:cNvSpPr/>
                <p:nvPr/>
              </p:nvSpPr>
              <p:spPr>
                <a:xfrm>
                  <a:off x="110837" y="457200"/>
                  <a:ext cx="346075" cy="317500"/>
                </a:xfrm>
                <a:prstGeom prst="ellips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de-DE" sz="1100" dirty="0">
                      <a:effectLst/>
                      <a:latin typeface="Arial" panose="020B060402020202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+</a:t>
                  </a:r>
                  <a:endParaRPr lang="de-DE" sz="1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3" name="Ellipse 172">
                  <a:extLst>
                    <a:ext uri="{FF2B5EF4-FFF2-40B4-BE49-F238E27FC236}">
                      <a16:creationId xmlns:a16="http://schemas.microsoft.com/office/drawing/2014/main" id="{3FBCC612-11F5-4434-B8C3-81BD721BF3A9}"/>
                    </a:ext>
                  </a:extLst>
                </p:cNvPr>
                <p:cNvSpPr/>
                <p:nvPr/>
              </p:nvSpPr>
              <p:spPr>
                <a:xfrm>
                  <a:off x="512618" y="13854"/>
                  <a:ext cx="346075" cy="317500"/>
                </a:xfrm>
                <a:prstGeom prst="ellips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de-DE" sz="1100">
                      <a:effectLst/>
                      <a:latin typeface="Arial" panose="020B060402020202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+</a:t>
                  </a:r>
                  <a:endParaRPr lang="de-DE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4" name="Ellipse 173">
                  <a:extLst>
                    <a:ext uri="{FF2B5EF4-FFF2-40B4-BE49-F238E27FC236}">
                      <a16:creationId xmlns:a16="http://schemas.microsoft.com/office/drawing/2014/main" id="{6FAEB1D4-AAE8-4633-B088-F845011850E0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470535" cy="47053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de-DE" sz="1100">
                      <a:effectLst/>
                      <a:latin typeface="Arial" panose="020B060402020202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-</a:t>
                  </a:r>
                  <a:endParaRPr lang="de-DE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Ellipse 174">
                  <a:extLst>
                    <a:ext uri="{FF2B5EF4-FFF2-40B4-BE49-F238E27FC236}">
                      <a16:creationId xmlns:a16="http://schemas.microsoft.com/office/drawing/2014/main" id="{4A386E52-0720-4C3B-9110-C037BAE09320}"/>
                    </a:ext>
                  </a:extLst>
                </p:cNvPr>
                <p:cNvSpPr/>
                <p:nvPr/>
              </p:nvSpPr>
              <p:spPr>
                <a:xfrm>
                  <a:off x="471055" y="360218"/>
                  <a:ext cx="470535" cy="47053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de-DE" sz="1100">
                      <a:effectLst/>
                      <a:latin typeface="Arial" panose="020B060402020202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-</a:t>
                  </a:r>
                  <a:endParaRPr lang="de-DE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Ellipse 175">
                  <a:extLst>
                    <a:ext uri="{FF2B5EF4-FFF2-40B4-BE49-F238E27FC236}">
                      <a16:creationId xmlns:a16="http://schemas.microsoft.com/office/drawing/2014/main" id="{197B52D5-E57A-4070-9E30-ED52656B0A29}"/>
                    </a:ext>
                  </a:extLst>
                </p:cNvPr>
                <p:cNvSpPr/>
                <p:nvPr/>
              </p:nvSpPr>
              <p:spPr>
                <a:xfrm>
                  <a:off x="0" y="775854"/>
                  <a:ext cx="470535" cy="47053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de-DE" sz="1100">
                      <a:effectLst/>
                      <a:latin typeface="Arial" panose="020B060402020202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-</a:t>
                  </a:r>
                  <a:endParaRPr lang="de-DE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7" name="Ellipse 176">
                  <a:extLst>
                    <a:ext uri="{FF2B5EF4-FFF2-40B4-BE49-F238E27FC236}">
                      <a16:creationId xmlns:a16="http://schemas.microsoft.com/office/drawing/2014/main" id="{2DB61ED5-BB79-45CC-9F5F-60FB3EB39E80}"/>
                    </a:ext>
                  </a:extLst>
                </p:cNvPr>
                <p:cNvSpPr/>
                <p:nvPr/>
              </p:nvSpPr>
              <p:spPr>
                <a:xfrm>
                  <a:off x="900546" y="0"/>
                  <a:ext cx="470535" cy="47053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de-DE" sz="1100">
                      <a:effectLst/>
                      <a:latin typeface="Arial" panose="020B060402020202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-</a:t>
                  </a:r>
                  <a:endParaRPr lang="de-DE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8" name="Ellipse 177">
                  <a:extLst>
                    <a:ext uri="{FF2B5EF4-FFF2-40B4-BE49-F238E27FC236}">
                      <a16:creationId xmlns:a16="http://schemas.microsoft.com/office/drawing/2014/main" id="{35FB2F97-E87A-4BBF-916E-62B287BE3FF7}"/>
                    </a:ext>
                  </a:extLst>
                </p:cNvPr>
                <p:cNvSpPr/>
                <p:nvPr/>
              </p:nvSpPr>
              <p:spPr>
                <a:xfrm>
                  <a:off x="914400" y="762000"/>
                  <a:ext cx="470535" cy="47053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de-DE" sz="1100">
                      <a:effectLst/>
                      <a:latin typeface="Arial" panose="020B060402020202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-</a:t>
                  </a:r>
                  <a:endParaRPr lang="de-DE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9" name="Ellipse 178">
                  <a:extLst>
                    <a:ext uri="{FF2B5EF4-FFF2-40B4-BE49-F238E27FC236}">
                      <a16:creationId xmlns:a16="http://schemas.microsoft.com/office/drawing/2014/main" id="{7F4449AA-7CFE-4D92-9D96-558359F373E7}"/>
                    </a:ext>
                  </a:extLst>
                </p:cNvPr>
                <p:cNvSpPr/>
                <p:nvPr/>
              </p:nvSpPr>
              <p:spPr>
                <a:xfrm>
                  <a:off x="1316182" y="387927"/>
                  <a:ext cx="470535" cy="47053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de-DE" sz="1100">
                      <a:effectLst/>
                      <a:latin typeface="Arial" panose="020B060402020202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-</a:t>
                  </a:r>
                  <a:endParaRPr lang="de-DE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67" name="Rechteck 166">
                <a:extLst>
                  <a:ext uri="{FF2B5EF4-FFF2-40B4-BE49-F238E27FC236}">
                    <a16:creationId xmlns:a16="http://schemas.microsoft.com/office/drawing/2014/main" id="{BADCF77D-7526-4CEA-9A2D-23A7CDFFAB9F}"/>
                  </a:ext>
                </a:extLst>
              </p:cNvPr>
              <p:cNvSpPr/>
              <p:nvPr/>
            </p:nvSpPr>
            <p:spPr>
              <a:xfrm>
                <a:off x="119062" y="357187"/>
                <a:ext cx="859790" cy="49593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</p:grpSp>
        <p:sp>
          <p:nvSpPr>
            <p:cNvPr id="183" name="Textfeld 182">
              <a:extLst>
                <a:ext uri="{FF2B5EF4-FFF2-40B4-BE49-F238E27FC236}">
                  <a16:creationId xmlns:a16="http://schemas.microsoft.com/office/drawing/2014/main" id="{B2675A40-743C-4160-8606-7608E303B085}"/>
                </a:ext>
              </a:extLst>
            </p:cNvPr>
            <p:cNvSpPr txBox="1"/>
            <p:nvPr/>
          </p:nvSpPr>
          <p:spPr>
            <a:xfrm>
              <a:off x="3399530" y="5914912"/>
              <a:ext cx="7124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de-DE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5" name="Textfeld 184">
            <a:extLst>
              <a:ext uri="{FF2B5EF4-FFF2-40B4-BE49-F238E27FC236}">
                <a16:creationId xmlns:a16="http://schemas.microsoft.com/office/drawing/2014/main" id="{DC7259DF-3E9A-49C1-A93E-31646C906FF8}"/>
              </a:ext>
            </a:extLst>
          </p:cNvPr>
          <p:cNvSpPr txBox="1"/>
          <p:nvPr/>
        </p:nvSpPr>
        <p:spPr>
          <a:xfrm>
            <a:off x="5090513" y="4723952"/>
            <a:ext cx="1812929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 dirty="0"/>
              <a:t>Ionen im Ionengitter:</a:t>
            </a:r>
          </a:p>
        </p:txBody>
      </p:sp>
      <p:sp>
        <p:nvSpPr>
          <p:cNvPr id="186" name="Textfeld 185">
            <a:extLst>
              <a:ext uri="{FF2B5EF4-FFF2-40B4-BE49-F238E27FC236}">
                <a16:creationId xmlns:a16="http://schemas.microsoft.com/office/drawing/2014/main" id="{6DC89189-FC8E-48B8-8785-3D2B490A6C7B}"/>
              </a:ext>
            </a:extLst>
          </p:cNvPr>
          <p:cNvSpPr txBox="1"/>
          <p:nvPr/>
        </p:nvSpPr>
        <p:spPr>
          <a:xfrm>
            <a:off x="7113016" y="6419251"/>
            <a:ext cx="2463654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 dirty="0"/>
              <a:t>Metallatome im Metallkristall:</a:t>
            </a:r>
          </a:p>
        </p:txBody>
      </p:sp>
      <p:sp>
        <p:nvSpPr>
          <p:cNvPr id="188" name="Textfeld 187">
            <a:extLst>
              <a:ext uri="{FF2B5EF4-FFF2-40B4-BE49-F238E27FC236}">
                <a16:creationId xmlns:a16="http://schemas.microsoft.com/office/drawing/2014/main" id="{AF8623E8-865E-4919-84E9-B218A834C0FE}"/>
              </a:ext>
            </a:extLst>
          </p:cNvPr>
          <p:cNvSpPr txBox="1"/>
          <p:nvPr/>
        </p:nvSpPr>
        <p:spPr>
          <a:xfrm>
            <a:off x="3278365" y="6341375"/>
            <a:ext cx="2539988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b="1" dirty="0"/>
              <a:t>Moleküle oder einzelne Atome:</a:t>
            </a:r>
          </a:p>
        </p:txBody>
      </p:sp>
      <p:grpSp>
        <p:nvGrpSpPr>
          <p:cNvPr id="189" name="Gruppieren 188">
            <a:extLst>
              <a:ext uri="{FF2B5EF4-FFF2-40B4-BE49-F238E27FC236}">
                <a16:creationId xmlns:a16="http://schemas.microsoft.com/office/drawing/2014/main" id="{C77E74E7-40B4-4397-BFF9-DB04BFAAE150}"/>
              </a:ext>
            </a:extLst>
          </p:cNvPr>
          <p:cNvGrpSpPr/>
          <p:nvPr/>
        </p:nvGrpSpPr>
        <p:grpSpPr>
          <a:xfrm rot="20497162">
            <a:off x="4485361" y="5088867"/>
            <a:ext cx="383541" cy="208280"/>
            <a:chOff x="0" y="0"/>
            <a:chExt cx="456854" cy="262890"/>
          </a:xfrm>
        </p:grpSpPr>
        <p:sp>
          <p:nvSpPr>
            <p:cNvPr id="197" name="Ellipse 196">
              <a:extLst>
                <a:ext uri="{FF2B5EF4-FFF2-40B4-BE49-F238E27FC236}">
                  <a16:creationId xmlns:a16="http://schemas.microsoft.com/office/drawing/2014/main" id="{C8C0D859-B992-4A61-A304-A352B5F7DFE8}"/>
                </a:ext>
              </a:extLst>
            </p:cNvPr>
            <p:cNvSpPr/>
            <p:nvPr/>
          </p:nvSpPr>
          <p:spPr>
            <a:xfrm>
              <a:off x="0" y="0"/>
              <a:ext cx="262890" cy="26289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198" name="Ellipse 197">
              <a:extLst>
                <a:ext uri="{FF2B5EF4-FFF2-40B4-BE49-F238E27FC236}">
                  <a16:creationId xmlns:a16="http://schemas.microsoft.com/office/drawing/2014/main" id="{98957242-0752-4F8C-8EC1-6109A33D2ACA}"/>
                </a:ext>
              </a:extLst>
            </p:cNvPr>
            <p:cNvSpPr/>
            <p:nvPr/>
          </p:nvSpPr>
          <p:spPr>
            <a:xfrm>
              <a:off x="193964" y="0"/>
              <a:ext cx="262890" cy="26289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</p:grpSp>
      <p:grpSp>
        <p:nvGrpSpPr>
          <p:cNvPr id="190" name="Gruppieren 189">
            <a:extLst>
              <a:ext uri="{FF2B5EF4-FFF2-40B4-BE49-F238E27FC236}">
                <a16:creationId xmlns:a16="http://schemas.microsoft.com/office/drawing/2014/main" id="{00528B7C-D03D-4BA7-BFAD-4E152B114FBF}"/>
              </a:ext>
            </a:extLst>
          </p:cNvPr>
          <p:cNvGrpSpPr/>
          <p:nvPr/>
        </p:nvGrpSpPr>
        <p:grpSpPr>
          <a:xfrm rot="992514">
            <a:off x="2713771" y="5180232"/>
            <a:ext cx="641350" cy="442595"/>
            <a:chOff x="0" y="-13855"/>
            <a:chExt cx="743870" cy="539750"/>
          </a:xfrm>
        </p:grpSpPr>
        <p:sp>
          <p:nvSpPr>
            <p:cNvPr id="195" name="Ellipse 194">
              <a:extLst>
                <a:ext uri="{FF2B5EF4-FFF2-40B4-BE49-F238E27FC236}">
                  <a16:creationId xmlns:a16="http://schemas.microsoft.com/office/drawing/2014/main" id="{BB4E1504-AF71-4A60-AF4B-6EB345FC819A}"/>
                </a:ext>
              </a:extLst>
            </p:cNvPr>
            <p:cNvSpPr/>
            <p:nvPr/>
          </p:nvSpPr>
          <p:spPr>
            <a:xfrm>
              <a:off x="0" y="166254"/>
              <a:ext cx="262255" cy="26289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196" name="Ellipse 195">
              <a:extLst>
                <a:ext uri="{FF2B5EF4-FFF2-40B4-BE49-F238E27FC236}">
                  <a16:creationId xmlns:a16="http://schemas.microsoft.com/office/drawing/2014/main" id="{0D6D451A-AC71-4A9E-A36E-30352B3C9BC5}"/>
                </a:ext>
              </a:extLst>
            </p:cNvPr>
            <p:cNvSpPr/>
            <p:nvPr/>
          </p:nvSpPr>
          <p:spPr>
            <a:xfrm>
              <a:off x="193960" y="-13855"/>
              <a:ext cx="549910" cy="5397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</p:grpSp>
      <p:sp>
        <p:nvSpPr>
          <p:cNvPr id="199" name="Ellipse 198">
            <a:extLst>
              <a:ext uri="{FF2B5EF4-FFF2-40B4-BE49-F238E27FC236}">
                <a16:creationId xmlns:a16="http://schemas.microsoft.com/office/drawing/2014/main" id="{577E7837-B3E2-4A80-88A8-51E8D78617B7}"/>
              </a:ext>
            </a:extLst>
          </p:cNvPr>
          <p:cNvSpPr/>
          <p:nvPr/>
        </p:nvSpPr>
        <p:spPr>
          <a:xfrm>
            <a:off x="8915486" y="4956123"/>
            <a:ext cx="307975" cy="2946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5BE7ADFB-84DC-4731-AE73-0E1A30905FAA}"/>
              </a:ext>
            </a:extLst>
          </p:cNvPr>
          <p:cNvSpPr txBox="1"/>
          <p:nvPr/>
        </p:nvSpPr>
        <p:spPr>
          <a:xfrm>
            <a:off x="4485027" y="2307086"/>
            <a:ext cx="2318193" cy="523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Feststoffe mit einer hohen Schmelztemperatur</a:t>
            </a: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C87FF60F-0984-40F4-AEFF-56FC8166D48E}"/>
              </a:ext>
            </a:extLst>
          </p:cNvPr>
          <p:cNvSpPr txBox="1"/>
          <p:nvPr/>
        </p:nvSpPr>
        <p:spPr>
          <a:xfrm>
            <a:off x="9576670" y="2698735"/>
            <a:ext cx="2463653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bilden Kristalle und sind spröde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065BC595-EDB4-464E-8A3A-500E0B86BE7B}"/>
              </a:ext>
            </a:extLst>
          </p:cNvPr>
          <p:cNvSpPr txBox="1"/>
          <p:nvPr/>
        </p:nvSpPr>
        <p:spPr>
          <a:xfrm>
            <a:off x="1484115" y="3159927"/>
            <a:ext cx="1730462" cy="523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sind nicht elektrisch leitfähig</a:t>
            </a: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F1B613DE-76E0-4C96-834F-71E325AA3A4D}"/>
              </a:ext>
            </a:extLst>
          </p:cNvPr>
          <p:cNvSpPr txBox="1"/>
          <p:nvPr/>
        </p:nvSpPr>
        <p:spPr>
          <a:xfrm>
            <a:off x="1651843" y="2285916"/>
            <a:ext cx="2352288" cy="523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zeigen einen charakteristischen Glanz</a:t>
            </a: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68F682CC-477B-4B7E-8AEF-B49BC86EA8A1}"/>
              </a:ext>
            </a:extLst>
          </p:cNvPr>
          <p:cNvSpPr txBox="1"/>
          <p:nvPr/>
        </p:nvSpPr>
        <p:spPr>
          <a:xfrm>
            <a:off x="4905595" y="3815477"/>
            <a:ext cx="1941116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400" dirty="0">
                <a:effectLst/>
                <a:ea typeface="Calibri" panose="020F0502020204030204" pitchFamily="34" charset="0"/>
              </a:rPr>
              <a:t>sind duktil (verformbar)</a:t>
            </a:r>
            <a:endParaRPr lang="de-DE" sz="1400" dirty="0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1A8B011B-BD26-45AF-92EC-8F91855B30EB}"/>
              </a:ext>
            </a:extLst>
          </p:cNvPr>
          <p:cNvCxnSpPr/>
          <p:nvPr/>
        </p:nvCxnSpPr>
        <p:spPr>
          <a:xfrm>
            <a:off x="-23185" y="4314988"/>
            <a:ext cx="12040323" cy="8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06A1437B-0927-4281-A3ED-8F4415401B68}"/>
              </a:ext>
            </a:extLst>
          </p:cNvPr>
          <p:cNvSpPr txBox="1"/>
          <p:nvPr/>
        </p:nvSpPr>
        <p:spPr>
          <a:xfrm rot="16200000">
            <a:off x="-689090" y="2718767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Stoffeigenschaften</a:t>
            </a:r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0B073D9E-FEC5-4BFF-A770-E443381F2BAC}"/>
              </a:ext>
            </a:extLst>
          </p:cNvPr>
          <p:cNvSpPr txBox="1"/>
          <p:nvPr/>
        </p:nvSpPr>
        <p:spPr>
          <a:xfrm rot="16200000">
            <a:off x="-147718" y="5240669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Aufbau</a:t>
            </a:r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532503A4-2380-4195-84CD-7FC44B592AD4}"/>
              </a:ext>
            </a:extLst>
          </p:cNvPr>
          <p:cNvSpPr txBox="1"/>
          <p:nvPr/>
        </p:nvSpPr>
        <p:spPr>
          <a:xfrm>
            <a:off x="8140330" y="5608818"/>
            <a:ext cx="1036470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400" dirty="0"/>
              <a:t>Ionengitter</a:t>
            </a: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4F7743C2-976F-4AB9-8654-217F335D0FA9}"/>
              </a:ext>
            </a:extLst>
          </p:cNvPr>
          <p:cNvSpPr txBox="1"/>
          <p:nvPr/>
        </p:nvSpPr>
        <p:spPr>
          <a:xfrm>
            <a:off x="3444987" y="4485987"/>
            <a:ext cx="855543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400" dirty="0">
                <a:effectLst/>
                <a:ea typeface="Calibri" panose="020F0502020204030204" pitchFamily="34" charset="0"/>
              </a:rPr>
              <a:t>Kationen</a:t>
            </a:r>
            <a:endParaRPr lang="de-DE" sz="1400" dirty="0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2B821612-588F-4259-8853-D0B5D9ECAF56}"/>
              </a:ext>
            </a:extLst>
          </p:cNvPr>
          <p:cNvSpPr txBox="1"/>
          <p:nvPr/>
        </p:nvSpPr>
        <p:spPr>
          <a:xfrm>
            <a:off x="9824562" y="4856297"/>
            <a:ext cx="836616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400" dirty="0"/>
              <a:t>Anionen</a:t>
            </a: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0AB45FD1-F2A2-43E2-9AA6-D2D28B07732F}"/>
              </a:ext>
            </a:extLst>
          </p:cNvPr>
          <p:cNvSpPr txBox="1"/>
          <p:nvPr/>
        </p:nvSpPr>
        <p:spPr>
          <a:xfrm>
            <a:off x="1196144" y="6042011"/>
            <a:ext cx="1811070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400" dirty="0">
                <a:effectLst/>
                <a:ea typeface="Calibri" panose="020F0502020204030204" pitchFamily="34" charset="0"/>
              </a:rPr>
              <a:t>Positive Atomrümpfe</a:t>
            </a:r>
            <a:endParaRPr lang="de-DE" sz="1400" dirty="0"/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55D8DBA2-C0A9-4086-B11A-9A2AC0328FF6}"/>
              </a:ext>
            </a:extLst>
          </p:cNvPr>
          <p:cNvSpPr txBox="1"/>
          <p:nvPr/>
        </p:nvSpPr>
        <p:spPr>
          <a:xfrm>
            <a:off x="7276394" y="4895825"/>
            <a:ext cx="1222821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400" dirty="0">
                <a:effectLst/>
                <a:ea typeface="Calibri" panose="020F0502020204030204" pitchFamily="34" charset="0"/>
              </a:rPr>
              <a:t>Elektronengas</a:t>
            </a:r>
            <a:endParaRPr lang="de-DE" sz="1400" dirty="0"/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EE3E0CBE-A306-4055-9315-94D80E791915}"/>
              </a:ext>
            </a:extLst>
          </p:cNvPr>
          <p:cNvSpPr txBox="1"/>
          <p:nvPr/>
        </p:nvSpPr>
        <p:spPr>
          <a:xfrm>
            <a:off x="944798" y="4820352"/>
            <a:ext cx="1269445" cy="523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400" dirty="0">
                <a:effectLst/>
                <a:ea typeface="Calibri" panose="020F0502020204030204" pitchFamily="34" charset="0"/>
              </a:rPr>
              <a:t>Molekül von Verbindungen</a:t>
            </a:r>
            <a:endParaRPr lang="de-DE" sz="1400" dirty="0"/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DF3D9CC6-A617-4AFD-A6EC-C9C170ADE6CF}"/>
              </a:ext>
            </a:extLst>
          </p:cNvPr>
          <p:cNvSpPr txBox="1"/>
          <p:nvPr/>
        </p:nvSpPr>
        <p:spPr>
          <a:xfrm>
            <a:off x="3824172" y="5634387"/>
            <a:ext cx="1152134" cy="523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400" dirty="0">
                <a:effectLst/>
                <a:ea typeface="Calibri" panose="020F0502020204030204" pitchFamily="34" charset="0"/>
              </a:rPr>
              <a:t>Molekül von Elementen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815986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b="1" dirty="0" smtClean="0">
            <a:solidFill>
              <a:schemeClr val="accent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213E6272E20FB40B2357EBC0D35ABF0" ma:contentTypeVersion="2" ma:contentTypeDescription="Ein neues Dokument erstellen." ma:contentTypeScope="" ma:versionID="27add6558a2a425fb6755b50a05cc9e2">
  <xsd:schema xmlns:xsd="http://www.w3.org/2001/XMLSchema" xmlns:xs="http://www.w3.org/2001/XMLSchema" xmlns:p="http://schemas.microsoft.com/office/2006/metadata/properties" xmlns:ns2="94ba6ca8-9cb6-4176-b49e-35fa4e228a71" targetNamespace="http://schemas.microsoft.com/office/2006/metadata/properties" ma:root="true" ma:fieldsID="55681c8f085a8aa13592ac5e3499be0c" ns2:_="">
    <xsd:import namespace="94ba6ca8-9cb6-4176-b49e-35fa4e228a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ba6ca8-9cb6-4176-b49e-35fa4e228a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510344-52B5-4EA1-8BB5-798ADAE02C99}"/>
</file>

<file path=customXml/itemProps2.xml><?xml version="1.0" encoding="utf-8"?>
<ds:datastoreItem xmlns:ds="http://schemas.openxmlformats.org/officeDocument/2006/customXml" ds:itemID="{B4023D7B-2744-47EB-8382-C8CCEB4B9FFB}"/>
</file>

<file path=customXml/itemProps3.xml><?xml version="1.0" encoding="utf-8"?>
<ds:datastoreItem xmlns:ds="http://schemas.openxmlformats.org/officeDocument/2006/customXml" ds:itemID="{38B5D7EF-4FB6-426F-AC49-50C6E0EACD67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</Words>
  <Application>Microsoft Office PowerPoint</Application>
  <PresentationFormat>Breitbild</PresentationFormat>
  <Paragraphs>100</Paragraphs>
  <Slides>4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Picture</vt:lpstr>
      <vt:lpstr>Bitmap-Bild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Claudia Eysel</dc:creator>
  <cp:lastModifiedBy>Claudia Eysel</cp:lastModifiedBy>
  <cp:revision>16</cp:revision>
  <dcterms:created xsi:type="dcterms:W3CDTF">2021-03-15T08:40:15Z</dcterms:created>
  <dcterms:modified xsi:type="dcterms:W3CDTF">2021-03-19T17:29:37Z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0x0101003213E6272E20FB40B2357EBC0D35ABF0</vt:lpwstr>
  </property>
</Properties>
</file>