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51E8D-F914-45FE-9799-94647EEC5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30686D-A6A5-4256-9062-318F83562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1D57C3-8FD6-455D-B62D-83002791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211D-D40D-4C16-A3D2-BE9CFA6B781B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5C8BF6-F2EB-4F98-AB2D-1962527F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C8C85A-B288-428A-B8DA-68067959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6B7-711A-41EC-9A92-4E84A9E6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63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A6D5E-A0F3-4E64-999A-445193AE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DE2551-1124-4F9D-B40E-528DC7AA5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0E5943-B705-4CBE-BAE3-115908DB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211D-D40D-4C16-A3D2-BE9CFA6B781B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EBFC25-3C3E-4805-8C7E-FDD93ADDA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6FCB8-EBCF-4750-8B09-29B8DFA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6B7-711A-41EC-9A92-4E84A9E6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45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C59332B-5A1E-4480-BF7E-1692C65FD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9141EB-EAD3-4507-93EE-D861C967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08350-BB36-4F83-84AE-9552F09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211D-D40D-4C16-A3D2-BE9CFA6B781B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16AB19-9393-49BB-A9DB-47B9E920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4ACD7F-A87B-49A1-AEA3-71EA7CF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6B7-711A-41EC-9A92-4E84A9E6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9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B9B6D-7A7D-4C07-8A24-361A86C2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EA7D9-91E5-4BEE-9D07-56C02CAA9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5BFD2-F4D3-41AE-B419-BE025357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211D-D40D-4C16-A3D2-BE9CFA6B781B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19FF8-2B85-41F1-B75C-9B3A1789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907C9-204A-4C07-B920-01B08927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6B7-711A-41EC-9A92-4E84A9E6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04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B9CE9-CD62-4E6C-8CB6-DCBA3A8B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8DB93E-38F0-490A-AC70-969A1ADE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BCD030-92FB-44BF-93C4-FFA38A3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211D-D40D-4C16-A3D2-BE9CFA6B781B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03C85-D6D0-45AD-B798-763B331A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82A5E-FB1F-4804-A1DF-0220486F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6B7-711A-41EC-9A92-4E84A9E6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3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9448F-0E86-47A1-B74E-ACC20851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7D7A47-D324-4ECE-887A-1E0F729BD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35C3BF-A92B-4C63-93D9-8490F6F9E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457C1E-B459-4386-B68C-0B71703F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211D-D40D-4C16-A3D2-BE9CFA6B781B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C1FC21-C121-4BA2-9844-32E9C950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20F223-D491-4D93-9BBE-7286B037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6B7-711A-41EC-9A92-4E84A9E6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71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4EE95-55A0-4E60-8581-BC0740E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B3D515-7368-42B1-B394-10876C123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FA9E04-B894-4941-8190-631F5C155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8EAD0D-079E-4658-B21D-735E42DAF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BDB463-9DCB-42F4-A596-A12BF93D1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33B4C4-739E-4A9F-BD63-DFDD645E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211D-D40D-4C16-A3D2-BE9CFA6B781B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4D3D5C-34D0-4CCE-BFC6-2F970BDE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3BEC27-362B-4A16-B53F-8726293C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6B7-711A-41EC-9A92-4E84A9E6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89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E1928-58BC-42B3-8846-3825035C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AC8500-098B-4CD8-B96C-D344AC35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211D-D40D-4C16-A3D2-BE9CFA6B781B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CDA2C6-33B7-4CDA-8F1F-282452AA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29DEA1-3485-479B-B56F-88430C2A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6B7-711A-41EC-9A92-4E84A9E6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39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0E6819-7FA4-4F2F-8623-4B657CCF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211D-D40D-4C16-A3D2-BE9CFA6B781B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D184389-1309-4081-BBF9-8457379D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EE75D9-E864-47FD-94C4-E2DE88A4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6B7-711A-41EC-9A92-4E84A9E6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6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4DC2B-84D6-4F88-A80B-E33AEF5C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41DD9-AC63-4151-85E0-854EBBBBE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7265F4-605C-4D73-865B-B48D364EF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5D4BB8-1AE4-49D4-B17A-97958234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211D-D40D-4C16-A3D2-BE9CFA6B781B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90DE0-19AC-4160-9D42-1A46F51F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BC6E3D-33CF-4BFE-84D7-4AD83EEE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6B7-711A-41EC-9A92-4E84A9E6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64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4B773-F361-4440-86F1-421FADF5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319D6B-1312-4CF6-B175-E6B551968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F13362-E782-4987-83B4-458E3A8B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06E3DF-F8F4-4056-8021-19418314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9211D-D40D-4C16-A3D2-BE9CFA6B781B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D07389-F698-48F1-A4A1-A95A15E6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CA6506-E12B-4300-8959-F1B6D1CD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C96B7-711A-41EC-9A92-4E84A9E6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99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23246F-384A-4CA7-862F-7C837434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FFBBB1-7BD7-4082-B7FC-04E7122F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277F9-E96C-4B65-9FCB-8C8FE7B3B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9211D-D40D-4C16-A3D2-BE9CFA6B781B}" type="datetimeFigureOut">
              <a:rPr lang="de-DE" smtClean="0"/>
              <a:t>27.04.2021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B6E063-4BED-41E5-8E6A-4F2139F4B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5646D-390E-40BE-B3D4-1980B16F2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C96B7-711A-41EC-9A92-4E84A9E66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66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D0072E47-1ECD-484F-9319-4E7E7201D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551201"/>
              </p:ext>
            </p:extLst>
          </p:nvPr>
        </p:nvGraphicFramePr>
        <p:xfrm>
          <a:off x="799494" y="1524229"/>
          <a:ext cx="3487954" cy="175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-Bild" r:id="rId2" imgW="1848108" imgH="933580" progId="Paint.Picture">
                  <p:embed/>
                </p:oleObj>
              </mc:Choice>
              <mc:Fallback>
                <p:oleObj name="Bitmap-Bild" r:id="rId2" imgW="1848108" imgH="933580" progId="Paint.Picture">
                  <p:embed/>
                  <p:pic>
                    <p:nvPicPr>
                      <p:cNvPr id="5" name="Objekt 4">
                        <a:extLst>
                          <a:ext uri="{FF2B5EF4-FFF2-40B4-BE49-F238E27FC236}">
                            <a16:creationId xmlns:a16="http://schemas.microsoft.com/office/drawing/2014/main" id="{9247BB1D-CD06-47AA-99C2-78E453B690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494" y="1524229"/>
                        <a:ext cx="3487954" cy="1753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74DAC9D1-282C-45D2-B898-74EA6BCCD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54124"/>
              </p:ext>
            </p:extLst>
          </p:nvPr>
        </p:nvGraphicFramePr>
        <p:xfrm>
          <a:off x="10029285" y="514219"/>
          <a:ext cx="1704492" cy="478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-Bild" r:id="rId4" imgW="1895238" imgH="533474" progId="Paint.Picture">
                  <p:embed/>
                </p:oleObj>
              </mc:Choice>
              <mc:Fallback>
                <p:oleObj name="Bitmap-Bild" r:id="rId4" imgW="1895238" imgH="533474" progId="Paint.Picture">
                  <p:embed/>
                  <p:pic>
                    <p:nvPicPr>
                      <p:cNvPr id="6" name="Objekt 5">
                        <a:extLst>
                          <a:ext uri="{FF2B5EF4-FFF2-40B4-BE49-F238E27FC236}">
                            <a16:creationId xmlns:a16="http://schemas.microsoft.com/office/drawing/2014/main" id="{0FDD6774-61B4-4179-AF9E-53A7C3AF1D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9285" y="514219"/>
                        <a:ext cx="1704492" cy="4784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41E6236E-E4B5-426B-861C-65B24E913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31519"/>
              </p:ext>
            </p:extLst>
          </p:nvPr>
        </p:nvGraphicFramePr>
        <p:xfrm>
          <a:off x="6458537" y="1376591"/>
          <a:ext cx="2975705" cy="190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-Bild" r:id="rId6" imgW="1704762" imgH="1085714" progId="Paint.Picture">
                  <p:embed/>
                </p:oleObj>
              </mc:Choice>
              <mc:Fallback>
                <p:oleObj name="Bitmap-Bild" r:id="rId6" imgW="1704762" imgH="1085714" progId="Paint.Picture">
                  <p:embed/>
                  <p:pic>
                    <p:nvPicPr>
                      <p:cNvPr id="7" name="Objekt 6">
                        <a:extLst>
                          <a:ext uri="{FF2B5EF4-FFF2-40B4-BE49-F238E27FC236}">
                            <a16:creationId xmlns:a16="http://schemas.microsoft.com/office/drawing/2014/main" id="{F32F70F7-41C9-4198-8FF8-CFD6B9D2C6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8537" y="1376591"/>
                        <a:ext cx="2975705" cy="1901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62288B91-7BC8-4F46-B34A-04DEC6993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431009"/>
              </p:ext>
            </p:extLst>
          </p:nvPr>
        </p:nvGraphicFramePr>
        <p:xfrm>
          <a:off x="10411178" y="1694251"/>
          <a:ext cx="1333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-Bild" r:id="rId8" imgW="219222" imgH="295238" progId="Paint.Picture">
                  <p:embed/>
                </p:oleObj>
              </mc:Choice>
              <mc:Fallback>
                <p:oleObj name="Bitmap-Bild" r:id="rId8" imgW="219222" imgH="295238" progId="Paint.Picture">
                  <p:embed/>
                  <p:pic>
                    <p:nvPicPr>
                      <p:cNvPr id="8" name="Objekt 7">
                        <a:extLst>
                          <a:ext uri="{FF2B5EF4-FFF2-40B4-BE49-F238E27FC236}">
                            <a16:creationId xmlns:a16="http://schemas.microsoft.com/office/drawing/2014/main" id="{0E09A3CA-6F13-489C-840F-2B2CC87E9C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1178" y="1694251"/>
                        <a:ext cx="133350" cy="17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41FDCCF0-2112-45AA-B52D-08E999CA2B1C}"/>
              </a:ext>
            </a:extLst>
          </p:cNvPr>
          <p:cNvSpPr txBox="1"/>
          <p:nvPr/>
        </p:nvSpPr>
        <p:spPr>
          <a:xfrm>
            <a:off x="10684926" y="1649171"/>
            <a:ext cx="852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Atomkern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5E4D850-5274-477D-AF11-0999957ADAB0}"/>
              </a:ext>
            </a:extLst>
          </p:cNvPr>
          <p:cNvSpPr txBox="1"/>
          <p:nvPr/>
        </p:nvSpPr>
        <p:spPr>
          <a:xfrm>
            <a:off x="718287" y="262618"/>
            <a:ext cx="4361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Unpolare und polare Bindungen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C61635-E450-4342-9028-EAD5F017BBF6}"/>
              </a:ext>
            </a:extLst>
          </p:cNvPr>
          <p:cNvSpPr txBox="1"/>
          <p:nvPr/>
        </p:nvSpPr>
        <p:spPr>
          <a:xfrm>
            <a:off x="10029285" y="961012"/>
            <a:ext cx="21074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Je intensiver die Farbe, desto häufiger sind dort die Elektronen anzutreffen.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CAFC20A-9374-4A9E-80C7-DE9DB9864B09}"/>
              </a:ext>
            </a:extLst>
          </p:cNvPr>
          <p:cNvSpPr txBox="1"/>
          <p:nvPr/>
        </p:nvSpPr>
        <p:spPr>
          <a:xfrm>
            <a:off x="718287" y="731538"/>
            <a:ext cx="8087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US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Ordne</a:t>
            </a:r>
            <a:r>
              <a:rPr lang="en-US" sz="16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</a:t>
            </a:r>
            <a:r>
              <a:rPr lang="en-US" sz="16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1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Aussagen</a:t>
            </a:r>
            <a:r>
              <a:rPr lang="en-US" sz="16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jeweils</a:t>
            </a:r>
            <a:r>
              <a:rPr lang="en-US" sz="16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einem</a:t>
            </a:r>
            <a:r>
              <a:rPr lang="en-US" sz="16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der </a:t>
            </a:r>
            <a:r>
              <a:rPr lang="en-US" sz="1600" spc="-2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gezeigten</a:t>
            </a:r>
            <a:r>
              <a:rPr lang="en-US" sz="1600" spc="-2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5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Moleküle</a:t>
            </a:r>
            <a:r>
              <a:rPr lang="en-US" sz="1600" spc="-2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 dem du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anklickst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verschiebst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Erzeuge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sinnvolle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Reihenfolge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Spalte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A8884D3-E2BF-424D-8866-A3185414AC4D}"/>
              </a:ext>
            </a:extLst>
          </p:cNvPr>
          <p:cNvSpPr txBox="1"/>
          <p:nvPr/>
        </p:nvSpPr>
        <p:spPr>
          <a:xfrm>
            <a:off x="3395306" y="3818523"/>
            <a:ext cx="3814354" cy="290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ts val="1525"/>
              </a:lnSpc>
              <a:buSzPts val="1200"/>
              <a:buFont typeface="Symbol" panose="05050102010706020507" pitchFamily="18" charset="2"/>
              <a:buChar char=""/>
              <a:tabLst>
                <a:tab pos="468630" algn="l"/>
              </a:tabLst>
            </a:pPr>
            <a:r>
              <a:rPr lang="en-US" sz="16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Es</a:t>
            </a:r>
            <a:r>
              <a:rPr lang="en-US" sz="1600" i="1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bekommt</a:t>
            </a:r>
            <a:r>
              <a:rPr lang="en-US" sz="1600" i="1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eine</a:t>
            </a:r>
            <a:r>
              <a:rPr lang="en-US" sz="16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positive</a:t>
            </a:r>
            <a:r>
              <a:rPr lang="en-US" sz="1600" i="1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Teilladung</a:t>
            </a:r>
            <a:r>
              <a:rPr lang="en-US" sz="16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(δ+)</a:t>
            </a:r>
            <a:endParaRPr lang="de-DE" sz="1400" dirty="0">
              <a:effectLst/>
              <a:latin typeface="Calibri" panose="020F0502020204030204" pitchFamily="34" charset="0"/>
              <a:ea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94C1FC-C44B-4964-99E3-18F842020908}"/>
              </a:ext>
            </a:extLst>
          </p:cNvPr>
          <p:cNvSpPr txBox="1"/>
          <p:nvPr/>
        </p:nvSpPr>
        <p:spPr>
          <a:xfrm>
            <a:off x="7249724" y="4041210"/>
            <a:ext cx="42874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spcBef>
                <a:spcPts val="59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433705" algn="l"/>
              </a:tabLst>
            </a:pP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Molekül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besteht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aus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zwei</a:t>
            </a:r>
            <a:r>
              <a:rPr lang="en-US" sz="1600" i="1" spc="-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unterschiedlichen</a:t>
            </a:r>
            <a:r>
              <a:rPr lang="en-US" sz="1600" i="1" spc="-3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Atomen</a:t>
            </a:r>
            <a:endParaRPr lang="de-DE" sz="1400" dirty="0">
              <a:effectLst/>
              <a:latin typeface="Calibri" panose="020F0502020204030204" pitchFamily="34" charset="0"/>
              <a:ea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A05DE35-AE76-478D-89F3-A12108C21FFB}"/>
              </a:ext>
            </a:extLst>
          </p:cNvPr>
          <p:cNvSpPr txBox="1"/>
          <p:nvPr/>
        </p:nvSpPr>
        <p:spPr>
          <a:xfrm>
            <a:off x="6088315" y="6244000"/>
            <a:ext cx="4074588" cy="48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ts val="1525"/>
              </a:lnSpc>
              <a:spcBef>
                <a:spcPts val="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433705" algn="l"/>
              </a:tabLst>
            </a:pP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Bindungselektronen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halten</a:t>
            </a:r>
            <a:r>
              <a:rPr lang="en-US" sz="1600" i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sich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gleichmäßig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zwischen</a:t>
            </a:r>
            <a:r>
              <a:rPr lang="en-US" sz="1600" i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den</a:t>
            </a:r>
            <a:r>
              <a:rPr lang="en-US" sz="1600" i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Kernen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auf.</a:t>
            </a:r>
            <a:endParaRPr lang="de-DE" sz="1400" dirty="0">
              <a:effectLst/>
              <a:latin typeface="Calibri" panose="020F0502020204030204" pitchFamily="34" charset="0"/>
              <a:ea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1E9D70-EBBC-42A0-9383-8DECCA883D45}"/>
              </a:ext>
            </a:extLst>
          </p:cNvPr>
          <p:cNvSpPr txBox="1"/>
          <p:nvPr/>
        </p:nvSpPr>
        <p:spPr>
          <a:xfrm>
            <a:off x="3003420" y="5854905"/>
            <a:ext cx="45981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Verdichtung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der</a:t>
            </a:r>
            <a:r>
              <a:rPr lang="en-US" sz="1600" i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negativen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Ladung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symmetrisch</a:t>
            </a:r>
            <a:r>
              <a:rPr lang="en-US" sz="16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verteilt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endParaRPr lang="de-DE" sz="16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2FE3158-B0CA-4456-8C51-35A45627D982}"/>
              </a:ext>
            </a:extLst>
          </p:cNvPr>
          <p:cNvSpPr txBox="1"/>
          <p:nvPr/>
        </p:nvSpPr>
        <p:spPr>
          <a:xfrm>
            <a:off x="1066629" y="5477729"/>
            <a:ext cx="4318208" cy="483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ts val="1525"/>
              </a:lnSpc>
              <a:spcBef>
                <a:spcPts val="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182563" algn="l"/>
              </a:tabLst>
            </a:pP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Verdichtung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der</a:t>
            </a:r>
            <a:r>
              <a:rPr lang="en-US" sz="1600" i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negativen</a:t>
            </a:r>
            <a:r>
              <a:rPr lang="en-US" sz="1600" i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Ladung</a:t>
            </a:r>
            <a:r>
              <a:rPr lang="en-US" sz="1600" i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am</a:t>
            </a:r>
            <a:r>
              <a:rPr lang="en-US" sz="1600" i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Kern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des</a:t>
            </a:r>
            <a:r>
              <a:rPr lang="en-US" sz="1600" i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Chloratoms</a:t>
            </a:r>
            <a:endParaRPr lang="de-DE" sz="1400" dirty="0">
              <a:effectLst/>
              <a:latin typeface="Calibri" panose="020F0502020204030204" pitchFamily="34" charset="0"/>
              <a:ea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5F7CBFF-927F-4EE2-AC98-7AF9F1A612AB}"/>
              </a:ext>
            </a:extLst>
          </p:cNvPr>
          <p:cNvSpPr txBox="1"/>
          <p:nvPr/>
        </p:nvSpPr>
        <p:spPr>
          <a:xfrm>
            <a:off x="2011680" y="4932624"/>
            <a:ext cx="4162697" cy="290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ts val="1525"/>
              </a:lnSpc>
              <a:buSzPts val="1200"/>
              <a:buFont typeface="Symbol" panose="05050102010706020507" pitchFamily="18" charset="2"/>
              <a:buChar char=""/>
              <a:tabLst>
                <a:tab pos="182563" algn="l"/>
              </a:tabLst>
            </a:pPr>
            <a:r>
              <a:rPr lang="en-US" sz="16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Es</a:t>
            </a:r>
            <a:r>
              <a:rPr lang="en-US" sz="1600" i="1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bekommt</a:t>
            </a:r>
            <a:r>
              <a:rPr lang="en-US" sz="1600" i="1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eine</a:t>
            </a:r>
            <a:r>
              <a:rPr lang="en-US" sz="16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negative</a:t>
            </a:r>
            <a:r>
              <a:rPr lang="en-US" sz="1600" i="1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Teilladung</a:t>
            </a:r>
            <a:r>
              <a:rPr lang="en-US" sz="16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(</a:t>
            </a:r>
            <a:r>
              <a:rPr lang="en-US" sz="16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δ-)</a:t>
            </a:r>
            <a:endParaRPr lang="de-DE" sz="1400" dirty="0">
              <a:effectLst/>
              <a:latin typeface="Calibri" panose="020F0502020204030204" pitchFamily="34" charset="0"/>
              <a:ea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8ED2418-94E6-4F80-B23E-0DAB5A3340B4}"/>
              </a:ext>
            </a:extLst>
          </p:cNvPr>
          <p:cNvSpPr txBox="1"/>
          <p:nvPr/>
        </p:nvSpPr>
        <p:spPr>
          <a:xfrm>
            <a:off x="5743474" y="5159096"/>
            <a:ext cx="4101737" cy="483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ts val="1525"/>
              </a:lnSpc>
              <a:buSzPts val="1200"/>
              <a:buFont typeface="Symbol" panose="05050102010706020507" pitchFamily="18" charset="2"/>
              <a:buChar char=""/>
              <a:tabLst>
                <a:tab pos="433705" algn="l"/>
              </a:tabLst>
            </a:pP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Bindungselektronen</a:t>
            </a:r>
            <a:r>
              <a:rPr lang="en-US" sz="1600" i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halten</a:t>
            </a:r>
            <a:r>
              <a:rPr lang="en-US" sz="1600" i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sich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näher</a:t>
            </a:r>
            <a:r>
              <a:rPr lang="en-US" sz="1600" i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am</a:t>
            </a:r>
            <a:r>
              <a:rPr lang="en-US" sz="1600" i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Chloratom</a:t>
            </a:r>
            <a:r>
              <a:rPr lang="en-US" sz="1600" i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auf</a:t>
            </a:r>
            <a:endParaRPr lang="de-DE" sz="1400" dirty="0">
              <a:effectLst/>
              <a:latin typeface="Calibri" panose="020F0502020204030204" pitchFamily="34" charset="0"/>
              <a:ea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ECE66BA-1128-4D14-9867-E6DA2417D9EF}"/>
              </a:ext>
            </a:extLst>
          </p:cNvPr>
          <p:cNvSpPr txBox="1"/>
          <p:nvPr/>
        </p:nvSpPr>
        <p:spPr>
          <a:xfrm>
            <a:off x="5743474" y="4606603"/>
            <a:ext cx="3976487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ts val="1525"/>
              </a:lnSpc>
              <a:spcBef>
                <a:spcPts val="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433705" algn="l"/>
              </a:tabLst>
            </a:pP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Molekül</a:t>
            </a:r>
            <a:r>
              <a:rPr lang="en-US" sz="1600" i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besteht</a:t>
            </a:r>
            <a:r>
              <a:rPr lang="en-US" sz="1600" i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aus</a:t>
            </a:r>
            <a:r>
              <a:rPr lang="en-US" sz="1600" i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zwei</a:t>
            </a:r>
            <a:r>
              <a:rPr lang="en-US" sz="1600" i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gleichen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Atomen</a:t>
            </a:r>
            <a:endParaRPr lang="de-DE" sz="1400" dirty="0">
              <a:effectLst/>
              <a:latin typeface="Calibri" panose="020F0502020204030204" pitchFamily="34" charset="0"/>
              <a:ea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E92E948-11BF-4E1D-A541-F86326CBB15B}"/>
              </a:ext>
            </a:extLst>
          </p:cNvPr>
          <p:cNvSpPr txBox="1"/>
          <p:nvPr/>
        </p:nvSpPr>
        <p:spPr>
          <a:xfrm>
            <a:off x="1680754" y="4281359"/>
            <a:ext cx="4493623" cy="483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ts val="1525"/>
              </a:lnSpc>
              <a:buSzPts val="1200"/>
              <a:buFont typeface="Symbol" panose="05050102010706020507" pitchFamily="18" charset="2"/>
              <a:buChar char=""/>
              <a:tabLst>
                <a:tab pos="433705" algn="l"/>
              </a:tabLst>
            </a:pPr>
            <a:r>
              <a:rPr lang="en-US" sz="16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Am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Wasserstoffkern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herrscht</a:t>
            </a:r>
            <a:r>
              <a:rPr lang="en-US" sz="1600" i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einen</a:t>
            </a:r>
            <a:r>
              <a:rPr lang="en-US" sz="1600" i="1" spc="-3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Mangel</a:t>
            </a:r>
            <a:r>
              <a:rPr lang="en-US" sz="1600" i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an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spc="-5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negativer</a:t>
            </a:r>
            <a:r>
              <a:rPr lang="en-US" sz="1600" i="1" spc="-2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Ladung</a:t>
            </a:r>
            <a:r>
              <a:rPr lang="en-US" sz="1600" i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.</a:t>
            </a:r>
            <a:endParaRPr lang="de-DE" sz="1400" dirty="0">
              <a:effectLst/>
              <a:latin typeface="Calibri" panose="020F0502020204030204" pitchFamily="34" charset="0"/>
              <a:ea typeface="Symbol" panose="05050102010706020507" pitchFamily="18" charset="2"/>
              <a:cs typeface="Times New Roman" panose="02020603050405020304" pitchFamily="18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6EDC251-48F1-4CA1-AA06-A76106FD8375}"/>
              </a:ext>
            </a:extLst>
          </p:cNvPr>
          <p:cNvSpPr txBox="1"/>
          <p:nvPr/>
        </p:nvSpPr>
        <p:spPr>
          <a:xfrm>
            <a:off x="10477853" y="2137681"/>
            <a:ext cx="447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δ+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8F1E0FB-E9FE-4BEB-97E5-E3081D27DED4}"/>
              </a:ext>
            </a:extLst>
          </p:cNvPr>
          <p:cNvSpPr txBox="1"/>
          <p:nvPr/>
        </p:nvSpPr>
        <p:spPr>
          <a:xfrm>
            <a:off x="10491246" y="2581244"/>
            <a:ext cx="447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δ</a:t>
            </a:r>
            <a:r>
              <a:rPr lang="en-US" sz="1800" b="1" spc="-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-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4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260D0AA-C718-41A2-B6C2-3B3888DD52F5}"/>
              </a:ext>
            </a:extLst>
          </p:cNvPr>
          <p:cNvSpPr txBox="1"/>
          <p:nvPr/>
        </p:nvSpPr>
        <p:spPr>
          <a:xfrm>
            <a:off x="703384" y="1155561"/>
            <a:ext cx="949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2a. Definiere den Begriff Elektronegativität.</a:t>
            </a:r>
          </a:p>
          <a:p>
            <a:r>
              <a:rPr lang="de-DE" dirty="0"/>
              <a:t>  b. Beschreibe, wie sich die Elektronegativitätswerte im Periodensystem verändern.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AEACB7D-AD0B-4D20-B329-CE2B25B83E10}"/>
              </a:ext>
            </a:extLst>
          </p:cNvPr>
          <p:cNvSpPr txBox="1"/>
          <p:nvPr/>
        </p:nvSpPr>
        <p:spPr>
          <a:xfrm>
            <a:off x="778746" y="2192446"/>
            <a:ext cx="949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3.  Stelle fest, ob es sich um eine polare, eine unpolare oder eine Ionenbindung handelt. </a:t>
            </a:r>
          </a:p>
          <a:p>
            <a:pPr marL="271463" indent="-271463"/>
            <a:r>
              <a:rPr lang="de-DE" dirty="0"/>
              <a:t>	Begründe deine Meinung!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50D1AC5-760F-4B85-A149-FD3181DBAA62}"/>
              </a:ext>
            </a:extLst>
          </p:cNvPr>
          <p:cNvGrpSpPr/>
          <p:nvPr/>
        </p:nvGrpSpPr>
        <p:grpSpPr>
          <a:xfrm>
            <a:off x="1336431" y="3148485"/>
            <a:ext cx="895978" cy="2935067"/>
            <a:chOff x="1225900" y="2893925"/>
            <a:chExt cx="895978" cy="2935067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3C885D7-57A4-4EC8-9B9E-16F7CED98D46}"/>
                </a:ext>
              </a:extLst>
            </p:cNvPr>
            <p:cNvSpPr txBox="1"/>
            <p:nvPr/>
          </p:nvSpPr>
          <p:spPr>
            <a:xfrm>
              <a:off x="1225900" y="2893925"/>
              <a:ext cx="341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C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0BA8AB78-1571-4E1F-854E-48295F99060F}"/>
                </a:ext>
              </a:extLst>
            </p:cNvPr>
            <p:cNvSpPr txBox="1"/>
            <p:nvPr/>
          </p:nvSpPr>
          <p:spPr>
            <a:xfrm>
              <a:off x="1746746" y="2893925"/>
              <a:ext cx="341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N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857025A2-83FF-41C0-AE49-F5776E9E39F7}"/>
                </a:ext>
              </a:extLst>
            </p:cNvPr>
            <p:cNvSpPr txBox="1"/>
            <p:nvPr/>
          </p:nvSpPr>
          <p:spPr>
            <a:xfrm>
              <a:off x="1225900" y="5367327"/>
              <a:ext cx="341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H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22C1600-7EE4-4C8E-8BB6-F5FA8F735C15}"/>
                </a:ext>
              </a:extLst>
            </p:cNvPr>
            <p:cNvSpPr txBox="1"/>
            <p:nvPr/>
          </p:nvSpPr>
          <p:spPr>
            <a:xfrm>
              <a:off x="1780234" y="5367326"/>
              <a:ext cx="341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P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CD48696-13FD-4074-873C-292D5963A6F7}"/>
                </a:ext>
              </a:extLst>
            </p:cNvPr>
            <p:cNvSpPr txBox="1"/>
            <p:nvPr/>
          </p:nvSpPr>
          <p:spPr>
            <a:xfrm>
              <a:off x="1225900" y="4211933"/>
              <a:ext cx="341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I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4FC04AA2-36B2-41A9-98BC-287F77A93965}"/>
                </a:ext>
              </a:extLst>
            </p:cNvPr>
            <p:cNvSpPr txBox="1"/>
            <p:nvPr/>
          </p:nvSpPr>
          <p:spPr>
            <a:xfrm>
              <a:off x="1780234" y="4211932"/>
              <a:ext cx="341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I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7785013-1F33-4B79-8D4E-D432E09786B9}"/>
                </a:ext>
              </a:extLst>
            </p:cNvPr>
            <p:cNvSpPr txBox="1"/>
            <p:nvPr/>
          </p:nvSpPr>
          <p:spPr>
            <a:xfrm>
              <a:off x="1225900" y="4756778"/>
              <a:ext cx="4320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Al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6246D29-637A-43F3-B6CF-5C1EE3853BD5}"/>
                </a:ext>
              </a:extLst>
            </p:cNvPr>
            <p:cNvSpPr txBox="1"/>
            <p:nvPr/>
          </p:nvSpPr>
          <p:spPr>
            <a:xfrm>
              <a:off x="1780234" y="4756777"/>
              <a:ext cx="341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F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4069569-FFF3-498E-88FD-199220FA0EAB}"/>
                </a:ext>
              </a:extLst>
            </p:cNvPr>
            <p:cNvSpPr txBox="1"/>
            <p:nvPr/>
          </p:nvSpPr>
          <p:spPr>
            <a:xfrm>
              <a:off x="1225900" y="3552929"/>
              <a:ext cx="4320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K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F6F6710-EA59-4C63-B3CA-53F25A7FC51D}"/>
                </a:ext>
              </a:extLst>
            </p:cNvPr>
            <p:cNvSpPr txBox="1"/>
            <p:nvPr/>
          </p:nvSpPr>
          <p:spPr>
            <a:xfrm>
              <a:off x="1735857" y="3560326"/>
              <a:ext cx="3416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dirty="0"/>
                <a:t>O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31359EA-96BF-4CC6-8D2A-61FAA8E7C5E6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1567544" y="3124758"/>
              <a:ext cx="1792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4BAB03F8-8D99-415E-B985-71DA277BC3DE}"/>
                </a:ext>
              </a:extLst>
            </p:cNvPr>
            <p:cNvCxnSpPr/>
            <p:nvPr/>
          </p:nvCxnSpPr>
          <p:spPr>
            <a:xfrm>
              <a:off x="1551633" y="3809721"/>
              <a:ext cx="2126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02C939A1-C464-435C-AEDA-5972B4B3201B}"/>
                </a:ext>
              </a:extLst>
            </p:cNvPr>
            <p:cNvCxnSpPr/>
            <p:nvPr/>
          </p:nvCxnSpPr>
          <p:spPr>
            <a:xfrm>
              <a:off x="1549122" y="4434111"/>
              <a:ext cx="2126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8C0B2432-9443-4CFE-B849-69E2715B14F4}"/>
                </a:ext>
              </a:extLst>
            </p:cNvPr>
            <p:cNvCxnSpPr/>
            <p:nvPr/>
          </p:nvCxnSpPr>
          <p:spPr>
            <a:xfrm>
              <a:off x="1612764" y="4987609"/>
              <a:ext cx="2126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56143399-0F06-4A61-982F-10894F60D329}"/>
                </a:ext>
              </a:extLst>
            </p:cNvPr>
            <p:cNvCxnSpPr/>
            <p:nvPr/>
          </p:nvCxnSpPr>
          <p:spPr>
            <a:xfrm>
              <a:off x="1589320" y="5598323"/>
              <a:ext cx="21269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47962521-5E81-425A-84EF-4B88E757C8E3}"/>
              </a:ext>
            </a:extLst>
          </p:cNvPr>
          <p:cNvSpPr txBox="1"/>
          <p:nvPr/>
        </p:nvSpPr>
        <p:spPr>
          <a:xfrm>
            <a:off x="703384" y="473167"/>
            <a:ext cx="489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u="sng" dirty="0"/>
              <a:t>Schreibe die Lösungen in dein Heft: </a:t>
            </a:r>
          </a:p>
        </p:txBody>
      </p:sp>
    </p:spTree>
    <p:extLst>
      <p:ext uri="{BB962C8B-B14F-4D97-AF65-F5344CB8AC3E}">
        <p14:creationId xmlns:p14="http://schemas.microsoft.com/office/powerpoint/2010/main" val="173765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30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</vt:lpstr>
      <vt:lpstr>Bitmap-Bild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 Eysel</dc:creator>
  <cp:lastModifiedBy>Claudia Eysel</cp:lastModifiedBy>
  <cp:revision>5</cp:revision>
  <dcterms:created xsi:type="dcterms:W3CDTF">2021-04-26T15:18:38Z</dcterms:created>
  <dcterms:modified xsi:type="dcterms:W3CDTF">2021-04-27T15:46:10Z</dcterms:modified>
</cp:coreProperties>
</file>