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67" r:id="rId6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507F2-CE3F-4ACF-88D2-A580CDCEE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07A534-0B6B-4FA6-A4EB-1C32AC51D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7FEAD-F138-47E4-B151-27935305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6A5C0-3699-48BA-ACBC-B49D8F5A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8A96B-8419-44CD-AA65-B2A5EA2C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A1D6-44C8-4F72-B9F2-85D801BD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6E5B7-611B-4F38-B60E-ACF0750E0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4C15A-8D19-4D4C-B632-1AF67DA7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505921-B11E-43A9-B3BD-0119D1F5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A735AA-B9F7-44C7-95DB-A44A7ED4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0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F0CFBF-49DA-4278-85D5-99E8B6637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DBD93-8B04-47EB-AD56-E3544C91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AE6654-534D-4396-B63E-31CCD5D6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92040B-A571-4560-BC72-65577BE4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8D0D5-6098-4AD8-B3EC-F524C54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23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0C3C5-B2FC-4AA8-8A90-AA332628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66359-E9C8-43A8-AE92-D78F595A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AACDA-B7DE-42BA-AA13-4299BCA6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213D2-B833-4E21-8A98-F1E7933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11B04-9446-4380-A5FF-DFC6F0C1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6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3777-3DD0-415E-8CA7-2FED301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E4530-684D-4013-B6A1-35442779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09F4FC-D746-4E54-8591-913345D0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CF40C-E369-4A26-8802-6ED1D00A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6943D-D833-484D-BE30-00F901B0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88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212CC-88BA-4353-8B59-EFA0A779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5670F7-B7D2-43DD-A4EB-B19DC9CA3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D04B80-9C29-49CA-B0A3-084F36220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B90BC5-1C07-4361-91A6-4B13E767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2C6DF4-C3A1-4F77-AAB3-65AC4B1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72C658-1A05-4C36-A57B-C9535683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7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FD789-6B32-4CAA-9FD6-1DE6B729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02E9E-CDE9-43CC-B82F-09A51C0E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79119-7B95-4708-9781-AF05AEE11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328A29-24D9-4EC7-9EFA-FAAD414FA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21F839-E9F8-4E41-9DA3-4B6782680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7B29FC-67BF-453C-8891-A1627062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FD5DB6-5299-4B94-B7DF-E98578F3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A8B8F8-429B-439C-8B70-7A0A172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2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614A0-79AD-4F30-A956-FBE0FE2F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5DF114-28B8-461E-9465-806EFBF0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ECA042-C328-4544-AE2D-A16147CD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0A2B75-2EC6-4E21-8210-561EEA90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9960E7-C6DA-4A08-9CA4-705A9F92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A743D0-A532-4368-9FD6-01C9DAB0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5C209-31CD-436F-A17D-DB2FC056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0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E5B85-7221-4E83-AA3D-8AE466FA4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2302-D002-4DE5-A282-F32AE2BE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28F1B2-0586-45B8-BA93-CDE9CC14B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CBD27-452F-4916-A603-9E678D5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BD7C2-66E7-4C57-894D-FD54A10F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1233C5-8296-4BCD-A23B-6E3DE939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32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10CFA-DE15-439F-A9FA-67F39DDD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977588-1798-4BF8-B144-B4462E178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D58577-095E-480D-8140-6725E9841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D8593E-0AC5-4DF3-8DD7-F3E440F8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7D8125-4B4C-4AB5-AB10-C8625895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2EEA96-5ADC-499D-B493-86949E12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00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1BD7DD-85B0-488D-8375-8C91EAF8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0F78C-A00B-4668-98C9-D477159F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A9C01-C3CC-4B25-8020-FF3BBFDCC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08C5-2353-4E1F-A321-9F7F0802A52F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636ADC-E9B5-4B70-9A59-26D3342A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B09D1-E20A-4476-9610-F203C6D36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B8C20-EFDE-41BF-9655-C73A93A712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2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394566B-81BE-4283-BFEF-E2F9E2EBD5FB}"/>
              </a:ext>
            </a:extLst>
          </p:cNvPr>
          <p:cNvSpPr txBox="1"/>
          <p:nvPr/>
        </p:nvSpPr>
        <p:spPr>
          <a:xfrm>
            <a:off x="2168616" y="364243"/>
            <a:ext cx="8000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Erkennen von polaren Molekülen (Dipolmolekülen)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9EA7DF-E983-443A-8725-2016511C3271}"/>
              </a:ext>
            </a:extLst>
          </p:cNvPr>
          <p:cNvSpPr txBox="1"/>
          <p:nvPr/>
        </p:nvSpPr>
        <p:spPr>
          <a:xfrm>
            <a:off x="3333750" y="2213463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</a:rPr>
              <a:t>Dipolmoleküle</a:t>
            </a:r>
            <a:r>
              <a:rPr lang="de-DE" sz="2400" dirty="0"/>
              <a:t> sind Moleküle, die jeweils ein Ende (einen Pol) mit einer </a:t>
            </a:r>
            <a:r>
              <a:rPr lang="de-DE" sz="2400" dirty="0">
                <a:solidFill>
                  <a:srgbClr val="FF0000"/>
                </a:solidFill>
              </a:rPr>
              <a:t>positiven und einer negativen Teilladung </a:t>
            </a:r>
            <a:r>
              <a:rPr lang="de-DE" sz="2400" dirty="0"/>
              <a:t>haben.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E930B4A-A9E3-4CC3-B9B7-25D739400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4019709"/>
            <a:ext cx="3238500" cy="2474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81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74F4EDED-09AE-4AB5-B2C5-AA19820A4A6B}"/>
              </a:ext>
            </a:extLst>
          </p:cNvPr>
          <p:cNvSpPr/>
          <p:nvPr/>
        </p:nvSpPr>
        <p:spPr>
          <a:xfrm rot="20880653">
            <a:off x="8087812" y="870763"/>
            <a:ext cx="2603539" cy="2150698"/>
          </a:xfrm>
          <a:prstGeom prst="triangle">
            <a:avLst>
              <a:gd name="adj" fmla="val 0"/>
            </a:avLst>
          </a:prstGeom>
          <a:gradFill flip="none" rotWithShape="1">
            <a:gsLst>
              <a:gs pos="51000">
                <a:schemeClr val="accent1">
                  <a:alpha val="46000"/>
                </a:schemeClr>
              </a:gs>
              <a:gs pos="100000">
                <a:srgbClr val="FF0000">
                  <a:alpha val="32000"/>
                </a:srgbClr>
              </a:gs>
              <a:gs pos="100000">
                <a:srgbClr val="FF0000"/>
              </a:gs>
            </a:gsLst>
            <a:lin ang="8100000" scaled="1"/>
            <a:tileRect/>
          </a:gradFill>
          <a:ln>
            <a:solidFill>
              <a:schemeClr val="tx1"/>
            </a:solidFill>
            <a:prstDash val="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E17D5D6D-4AF0-49AD-B91E-7893A4A69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83230"/>
              </p:ext>
            </p:extLst>
          </p:nvPr>
        </p:nvGraphicFramePr>
        <p:xfrm>
          <a:off x="1228264" y="1710596"/>
          <a:ext cx="2496697" cy="142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600000" imgH="342740" progId="ACD.ChemSketch.20">
                  <p:embed/>
                </p:oleObj>
              </mc:Choice>
              <mc:Fallback>
                <p:oleObj name="ChemSketch" r:id="rId3" imgW="600000" imgH="342740" progId="ACD.ChemSketch.20">
                  <p:embed/>
                  <p:pic>
                    <p:nvPicPr>
                      <p:cNvPr id="3" name="Objekt 2">
                        <a:extLst>
                          <a:ext uri="{FF2B5EF4-FFF2-40B4-BE49-F238E27FC236}">
                            <a16:creationId xmlns:a16="http://schemas.microsoft.com/office/drawing/2014/main" id="{E17D5D6D-4AF0-49AD-B91E-7893A4A69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64" y="1710596"/>
                        <a:ext cx="2496697" cy="142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0702DBC9-04F8-457A-8890-771E410E3E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060505"/>
              </p:ext>
            </p:extLst>
          </p:nvPr>
        </p:nvGraphicFramePr>
        <p:xfrm>
          <a:off x="8148844" y="1557127"/>
          <a:ext cx="2053033" cy="1426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562080" imgH="390810" progId="ACD.ChemSketch.20">
                  <p:embed/>
                </p:oleObj>
              </mc:Choice>
              <mc:Fallback>
                <p:oleObj name="ChemSketch" r:id="rId5" imgW="562080" imgH="390810" progId="ACD.ChemSketch.20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0702DBC9-04F8-457A-8890-771E410E3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844" y="1557127"/>
                        <a:ext cx="2053033" cy="14266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05A51CBF-B734-427A-A680-89158557C1B1}"/>
              </a:ext>
            </a:extLst>
          </p:cNvPr>
          <p:cNvSpPr/>
          <p:nvPr/>
        </p:nvSpPr>
        <p:spPr>
          <a:xfrm>
            <a:off x="901273" y="1375191"/>
            <a:ext cx="3150678" cy="1831349"/>
          </a:xfrm>
          <a:prstGeom prst="triangle">
            <a:avLst/>
          </a:prstGeom>
          <a:gradFill flip="none" rotWithShape="1">
            <a:gsLst>
              <a:gs pos="11000">
                <a:schemeClr val="accent1">
                  <a:alpha val="46000"/>
                </a:schemeClr>
              </a:gs>
              <a:gs pos="100000">
                <a:srgbClr val="FF0000">
                  <a:alpha val="32000"/>
                </a:srgbClr>
              </a:gs>
              <a:gs pos="100000">
                <a:srgbClr val="FF0000"/>
              </a:gs>
            </a:gsLst>
            <a:lin ang="16200000" scaled="1"/>
            <a:tileRect/>
          </a:gradFill>
          <a:ln>
            <a:solidFill>
              <a:schemeClr val="tx1"/>
            </a:solidFill>
            <a:prstDash val="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BCDBF2-4098-49C8-B3E3-1BE5074FE326}"/>
              </a:ext>
            </a:extLst>
          </p:cNvPr>
          <p:cNvSpPr txBox="1"/>
          <p:nvPr/>
        </p:nvSpPr>
        <p:spPr>
          <a:xfrm>
            <a:off x="639697" y="4225618"/>
            <a:ext cx="467557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 schwach polare Atombindungen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Δ</a:t>
            </a:r>
            <a:r>
              <a:rPr lang="de-DE" dirty="0"/>
              <a:t> EN = 0,4</a:t>
            </a:r>
          </a:p>
          <a:p>
            <a:r>
              <a:rPr lang="de-DE" dirty="0"/>
              <a:t>Gewinkeltes Molekül </a:t>
            </a:r>
            <a:r>
              <a:rPr lang="de-DE" dirty="0">
                <a:sym typeface="Wingdings" panose="05000000000000000000" pitchFamily="2" charset="2"/>
              </a:rPr>
              <a:t> eine Seite mit positiver Teilladung und eine mit negativer Teilladung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072E319-FCFA-456C-82FE-192C560F3DEF}"/>
              </a:ext>
            </a:extLst>
          </p:cNvPr>
          <p:cNvSpPr txBox="1"/>
          <p:nvPr/>
        </p:nvSpPr>
        <p:spPr>
          <a:xfrm>
            <a:off x="1798263" y="5761040"/>
            <a:ext cx="155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Dipolmolekül</a:t>
            </a: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BACB9ACA-4FEE-41A5-BBFC-2D4CB9572E8A}"/>
              </a:ext>
            </a:extLst>
          </p:cNvPr>
          <p:cNvSpPr/>
          <p:nvPr/>
        </p:nvSpPr>
        <p:spPr>
          <a:xfrm>
            <a:off x="2401687" y="5343115"/>
            <a:ext cx="268411" cy="3330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B8DCE70-23BB-4415-A34D-6B764B9DC769}"/>
              </a:ext>
            </a:extLst>
          </p:cNvPr>
          <p:cNvSpPr txBox="1"/>
          <p:nvPr/>
        </p:nvSpPr>
        <p:spPr>
          <a:xfrm>
            <a:off x="6870648" y="4214703"/>
            <a:ext cx="467557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2 polare Atombindungen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Δ</a:t>
            </a:r>
            <a:r>
              <a:rPr lang="de-DE" dirty="0"/>
              <a:t> EN = 0,2 und 1,2</a:t>
            </a:r>
          </a:p>
          <a:p>
            <a:r>
              <a:rPr lang="de-DE" dirty="0"/>
              <a:t>Gewinkeltes Molekül </a:t>
            </a:r>
            <a:r>
              <a:rPr lang="de-DE" dirty="0">
                <a:sym typeface="Wingdings" panose="05000000000000000000" pitchFamily="2" charset="2"/>
              </a:rPr>
              <a:t> eine Seite mit positiver und eine mit negativer Teilladung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1B9AE8F-694F-4347-83CE-6FC2CD5A2673}"/>
              </a:ext>
            </a:extLst>
          </p:cNvPr>
          <p:cNvSpPr txBox="1"/>
          <p:nvPr/>
        </p:nvSpPr>
        <p:spPr>
          <a:xfrm>
            <a:off x="8461987" y="5761040"/>
            <a:ext cx="155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Dipolmolekül</a:t>
            </a:r>
          </a:p>
        </p:txBody>
      </p:sp>
      <p:sp>
        <p:nvSpPr>
          <p:cNvPr id="32" name="Pfeil: nach unten 31">
            <a:extLst>
              <a:ext uri="{FF2B5EF4-FFF2-40B4-BE49-F238E27FC236}">
                <a16:creationId xmlns:a16="http://schemas.microsoft.com/office/drawing/2014/main" id="{E7FE2335-E54A-40AA-B98F-49B5CB28EF08}"/>
              </a:ext>
            </a:extLst>
          </p:cNvPr>
          <p:cNvSpPr/>
          <p:nvPr/>
        </p:nvSpPr>
        <p:spPr>
          <a:xfrm>
            <a:off x="9055262" y="5365756"/>
            <a:ext cx="268411" cy="3330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5E4AD6D-12F7-4844-94BC-B1CAD71AE07D}"/>
              </a:ext>
            </a:extLst>
          </p:cNvPr>
          <p:cNvCxnSpPr>
            <a:cxnSpLocks/>
          </p:cNvCxnSpPr>
          <p:nvPr/>
        </p:nvCxnSpPr>
        <p:spPr>
          <a:xfrm flipH="1" flipV="1">
            <a:off x="2635624" y="2464795"/>
            <a:ext cx="535764" cy="337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6E29C71-769D-4622-AE69-C3EFCFA47E7B}"/>
              </a:ext>
            </a:extLst>
          </p:cNvPr>
          <p:cNvCxnSpPr>
            <a:cxnSpLocks/>
          </p:cNvCxnSpPr>
          <p:nvPr/>
        </p:nvCxnSpPr>
        <p:spPr>
          <a:xfrm flipV="1">
            <a:off x="1751104" y="2445001"/>
            <a:ext cx="566449" cy="356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364DF238-1310-4A2C-8FA5-97335A8E1A96}"/>
              </a:ext>
            </a:extLst>
          </p:cNvPr>
          <p:cNvCxnSpPr>
            <a:cxnSpLocks/>
          </p:cNvCxnSpPr>
          <p:nvPr/>
        </p:nvCxnSpPr>
        <p:spPr>
          <a:xfrm>
            <a:off x="8307091" y="2080459"/>
            <a:ext cx="253156" cy="44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05EA87C-B875-4DC8-AA44-B2155B766941}"/>
              </a:ext>
            </a:extLst>
          </p:cNvPr>
          <p:cNvCxnSpPr>
            <a:cxnSpLocks/>
          </p:cNvCxnSpPr>
          <p:nvPr/>
        </p:nvCxnSpPr>
        <p:spPr>
          <a:xfrm flipH="1" flipV="1">
            <a:off x="8978349" y="2740561"/>
            <a:ext cx="46017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9092EDC-13FA-4827-8533-DB7E5EF14C11}"/>
              </a:ext>
            </a:extLst>
          </p:cNvPr>
          <p:cNvSpPr txBox="1"/>
          <p:nvPr/>
        </p:nvSpPr>
        <p:spPr>
          <a:xfrm>
            <a:off x="4514946" y="1524387"/>
            <a:ext cx="206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Polare Atombindung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4016A5D-9B9D-424C-B9D8-5A6007AE63B5}"/>
              </a:ext>
            </a:extLst>
          </p:cNvPr>
          <p:cNvCxnSpPr>
            <a:cxnSpLocks/>
          </p:cNvCxnSpPr>
          <p:nvPr/>
        </p:nvCxnSpPr>
        <p:spPr>
          <a:xfrm flipH="1">
            <a:off x="3088579" y="1907716"/>
            <a:ext cx="1451403" cy="537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68F1BC1-EFE6-425A-90FD-93EEB214E473}"/>
              </a:ext>
            </a:extLst>
          </p:cNvPr>
          <p:cNvCxnSpPr>
            <a:cxnSpLocks/>
          </p:cNvCxnSpPr>
          <p:nvPr/>
        </p:nvCxnSpPr>
        <p:spPr>
          <a:xfrm>
            <a:off x="6551854" y="1946112"/>
            <a:ext cx="1755237" cy="302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1834C504-6342-4475-B654-01479D7F2C87}"/>
              </a:ext>
            </a:extLst>
          </p:cNvPr>
          <p:cNvSpPr txBox="1"/>
          <p:nvPr/>
        </p:nvSpPr>
        <p:spPr>
          <a:xfrm>
            <a:off x="516340" y="205545"/>
            <a:ext cx="493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A: Gewinkelte Moleküle mit polaren Bindungen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B87E28A-36F2-4C06-AA78-040634D195E5}"/>
              </a:ext>
            </a:extLst>
          </p:cNvPr>
          <p:cNvSpPr txBox="1"/>
          <p:nvPr/>
        </p:nvSpPr>
        <p:spPr>
          <a:xfrm>
            <a:off x="8694038" y="2131030"/>
            <a:ext cx="4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3F1B058-D8C6-4E9C-9E61-A3B474A70CB5}"/>
              </a:ext>
            </a:extLst>
          </p:cNvPr>
          <p:cNvSpPr txBox="1"/>
          <p:nvPr/>
        </p:nvSpPr>
        <p:spPr>
          <a:xfrm>
            <a:off x="8055684" y="1342630"/>
            <a:ext cx="5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6B18A41-9BA7-4B1F-834E-349125786F87}"/>
              </a:ext>
            </a:extLst>
          </p:cNvPr>
          <p:cNvSpPr txBox="1"/>
          <p:nvPr/>
        </p:nvSpPr>
        <p:spPr>
          <a:xfrm>
            <a:off x="2303253" y="1113328"/>
            <a:ext cx="42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EF8C6C1-E2FB-478B-82F8-9EAB9101FFE9}"/>
              </a:ext>
            </a:extLst>
          </p:cNvPr>
          <p:cNvSpPr txBox="1"/>
          <p:nvPr/>
        </p:nvSpPr>
        <p:spPr>
          <a:xfrm>
            <a:off x="3349871" y="2280129"/>
            <a:ext cx="5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7124D68-74AC-4790-8A9A-4FA87118FBCA}"/>
              </a:ext>
            </a:extLst>
          </p:cNvPr>
          <p:cNvSpPr txBox="1"/>
          <p:nvPr/>
        </p:nvSpPr>
        <p:spPr>
          <a:xfrm>
            <a:off x="1216411" y="2288382"/>
            <a:ext cx="5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026BA6D-1BAD-4C92-994F-4BCB2775DA6E}"/>
              </a:ext>
            </a:extLst>
          </p:cNvPr>
          <p:cNvSpPr txBox="1"/>
          <p:nvPr/>
        </p:nvSpPr>
        <p:spPr>
          <a:xfrm>
            <a:off x="9604077" y="1946112"/>
            <a:ext cx="5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29DD4D-87E2-49D2-A22D-E22638BA2CD2}"/>
              </a:ext>
            </a:extLst>
          </p:cNvPr>
          <p:cNvCxnSpPr/>
          <p:nvPr/>
        </p:nvCxnSpPr>
        <p:spPr>
          <a:xfrm flipH="1">
            <a:off x="9571476" y="480814"/>
            <a:ext cx="62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8ACFE3A-5ABA-481D-9E08-6932A835F503}"/>
              </a:ext>
            </a:extLst>
          </p:cNvPr>
          <p:cNvSpPr txBox="1"/>
          <p:nvPr/>
        </p:nvSpPr>
        <p:spPr>
          <a:xfrm>
            <a:off x="10171436" y="256860"/>
            <a:ext cx="2000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Verschiebungsrichtung der Bindungselektronen. </a:t>
            </a:r>
          </a:p>
          <a:p>
            <a:r>
              <a:rPr lang="de-DE" sz="1200" dirty="0"/>
              <a:t>Je länger und dicker, der Pfeil, desto stärker ist die Verschiebung der Elektronen</a:t>
            </a: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384786B0-1BF3-4AB1-9A1F-A6E9462887EF}"/>
              </a:ext>
            </a:extLst>
          </p:cNvPr>
          <p:cNvSpPr/>
          <p:nvPr/>
        </p:nvSpPr>
        <p:spPr>
          <a:xfrm rot="5400000">
            <a:off x="2308972" y="2116588"/>
            <a:ext cx="453842" cy="3251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CFA0B8B2-1E93-4796-B983-238C6BFDBB27}"/>
              </a:ext>
            </a:extLst>
          </p:cNvPr>
          <p:cNvSpPr/>
          <p:nvPr/>
        </p:nvSpPr>
        <p:spPr>
          <a:xfrm rot="5400000">
            <a:off x="8794569" y="2076591"/>
            <a:ext cx="453842" cy="32510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89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" grpId="0" animBg="1"/>
      <p:bldP spid="18" grpId="0"/>
      <p:bldP spid="24" grpId="0" animBg="1"/>
      <p:bldP spid="29" grpId="0" animBg="1"/>
      <p:bldP spid="31" grpId="0"/>
      <p:bldP spid="32" grpId="0" animBg="1"/>
      <p:bldP spid="14" grpId="0"/>
      <p:bldP spid="17" grpId="0"/>
      <p:bldP spid="40" grpId="0"/>
      <p:bldP spid="41" grpId="0"/>
      <p:bldP spid="42" grpId="0"/>
      <p:bldP spid="43" grpId="0"/>
      <p:bldP spid="44" grpId="0"/>
      <p:bldP spid="27" grpId="0"/>
      <p:bldP spid="11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FC3FB268-9D5D-402C-B6E2-67265FCB6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299791"/>
              </p:ext>
            </p:extLst>
          </p:nvPr>
        </p:nvGraphicFramePr>
        <p:xfrm>
          <a:off x="2665820" y="1268073"/>
          <a:ext cx="1658833" cy="58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3" imgW="450000" imgH="156960" progId="ACD.ChemSketch.20">
                  <p:embed/>
                </p:oleObj>
              </mc:Choice>
              <mc:Fallback>
                <p:oleObj name="ChemSketch" r:id="rId3" imgW="450000" imgH="1569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5820" y="1268073"/>
                        <a:ext cx="1658833" cy="58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EB107781-744D-4490-8175-D015C7F09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629286"/>
              </p:ext>
            </p:extLst>
          </p:nvPr>
        </p:nvGraphicFramePr>
        <p:xfrm>
          <a:off x="3495236" y="2890155"/>
          <a:ext cx="1274264" cy="67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5" imgW="335880" imgH="178200" progId="ACD.ChemSketch.20">
                  <p:embed/>
                </p:oleObj>
              </mc:Choice>
              <mc:Fallback>
                <p:oleObj name="ChemSketch" r:id="rId5" imgW="335880" imgH="17820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5236" y="2890155"/>
                        <a:ext cx="1274264" cy="673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43255268-B597-4FE4-AB1E-A668F7925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775467"/>
              </p:ext>
            </p:extLst>
          </p:nvPr>
        </p:nvGraphicFramePr>
        <p:xfrm>
          <a:off x="6675507" y="3024506"/>
          <a:ext cx="1002174" cy="40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7" imgW="264240" imgH="106920" progId="ACD.ChemSketch.20">
                  <p:embed/>
                </p:oleObj>
              </mc:Choice>
              <mc:Fallback>
                <p:oleObj name="ChemSketch" r:id="rId7" imgW="264240" imgH="10692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5507" y="3024506"/>
                        <a:ext cx="1002174" cy="40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E88C751C-B15B-4E83-B364-0E710A117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265058"/>
              </p:ext>
            </p:extLst>
          </p:nvPr>
        </p:nvGraphicFramePr>
        <p:xfrm>
          <a:off x="6918726" y="1268073"/>
          <a:ext cx="1308903" cy="580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9" imgW="321480" imgH="142560" progId="ACD.ChemSketch.20">
                  <p:embed/>
                </p:oleObj>
              </mc:Choice>
              <mc:Fallback>
                <p:oleObj name="ChemSketch" r:id="rId9" imgW="321480" imgH="142560" progId="ACD.ChemSketch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18726" y="1268073"/>
                        <a:ext cx="1308903" cy="580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C1E663E-A704-4016-9ADD-29B1C2975C02}"/>
              </a:ext>
            </a:extLst>
          </p:cNvPr>
          <p:cNvSpPr txBox="1"/>
          <p:nvPr/>
        </p:nvSpPr>
        <p:spPr>
          <a:xfrm>
            <a:off x="2665820" y="860977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41A67C-881A-4FED-88CB-7BEBF1003B1A}"/>
              </a:ext>
            </a:extLst>
          </p:cNvPr>
          <p:cNvSpPr txBox="1"/>
          <p:nvPr/>
        </p:nvSpPr>
        <p:spPr>
          <a:xfrm>
            <a:off x="3810997" y="860977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80CB56-5C6F-43CF-A6C7-5AAB4E141948}"/>
              </a:ext>
            </a:extLst>
          </p:cNvPr>
          <p:cNvSpPr txBox="1"/>
          <p:nvPr/>
        </p:nvSpPr>
        <p:spPr>
          <a:xfrm>
            <a:off x="3467008" y="2646734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226516-6A71-4E7F-84B2-EE7DE5A8B729}"/>
              </a:ext>
            </a:extLst>
          </p:cNvPr>
          <p:cNvSpPr txBox="1"/>
          <p:nvPr/>
        </p:nvSpPr>
        <p:spPr>
          <a:xfrm>
            <a:off x="4310322" y="2633206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4E0C55-D417-466C-98C3-5855977086A6}"/>
              </a:ext>
            </a:extLst>
          </p:cNvPr>
          <p:cNvSpPr txBox="1"/>
          <p:nvPr/>
        </p:nvSpPr>
        <p:spPr>
          <a:xfrm>
            <a:off x="6621314" y="2705489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2,2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3EB1CD-5BE7-4C74-B360-E599D382DECE}"/>
              </a:ext>
            </a:extLst>
          </p:cNvPr>
          <p:cNvSpPr txBox="1"/>
          <p:nvPr/>
        </p:nvSpPr>
        <p:spPr>
          <a:xfrm>
            <a:off x="7331280" y="2705489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2,2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EB2A0C-720E-40D9-AB62-7FE758162C6F}"/>
              </a:ext>
            </a:extLst>
          </p:cNvPr>
          <p:cNvSpPr txBox="1"/>
          <p:nvPr/>
        </p:nvSpPr>
        <p:spPr>
          <a:xfrm>
            <a:off x="6990844" y="97506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AD09B-511E-4BD0-9AB9-A3904964335A}"/>
              </a:ext>
            </a:extLst>
          </p:cNvPr>
          <p:cNvSpPr txBox="1"/>
          <p:nvPr/>
        </p:nvSpPr>
        <p:spPr>
          <a:xfrm>
            <a:off x="7731874" y="975060"/>
            <a:ext cx="80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3,0</a:t>
            </a:r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364A4596-EC18-4259-832F-0ADB4B9B6365}"/>
              </a:ext>
            </a:extLst>
          </p:cNvPr>
          <p:cNvSpPr/>
          <p:nvPr/>
        </p:nvSpPr>
        <p:spPr>
          <a:xfrm rot="16200000">
            <a:off x="5563619" y="-384487"/>
            <a:ext cx="491406" cy="8638905"/>
          </a:xfrm>
          <a:prstGeom prst="leftBrace">
            <a:avLst>
              <a:gd name="adj1" fmla="val 8333"/>
              <a:gd name="adj2" fmla="val 49696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B0C1FD0-FF8D-421C-8FBC-3440D4F8107A}"/>
              </a:ext>
            </a:extLst>
          </p:cNvPr>
          <p:cNvSpPr txBox="1"/>
          <p:nvPr/>
        </p:nvSpPr>
        <p:spPr>
          <a:xfrm>
            <a:off x="2886657" y="4608101"/>
            <a:ext cx="80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diese Moleküle gilt: </a:t>
            </a:r>
            <a:r>
              <a:rPr lang="el-GR" dirty="0"/>
              <a:t>Δ</a:t>
            </a:r>
            <a:r>
              <a:rPr lang="de-DE" dirty="0"/>
              <a:t>EN = 0 bei allen Atombindungen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B898546-B246-4A45-B0F2-4B8E57D33028}"/>
              </a:ext>
            </a:extLst>
          </p:cNvPr>
          <p:cNvSpPr txBox="1"/>
          <p:nvPr/>
        </p:nvSpPr>
        <p:spPr>
          <a:xfrm>
            <a:off x="4026446" y="5575787"/>
            <a:ext cx="410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Kein Dipolmolekül  =  unpolares Molekül</a:t>
            </a: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3A0F809A-7C13-45A2-B561-274AE78FBD98}"/>
              </a:ext>
            </a:extLst>
          </p:cNvPr>
          <p:cNvSpPr/>
          <p:nvPr/>
        </p:nvSpPr>
        <p:spPr>
          <a:xfrm>
            <a:off x="5809323" y="5165315"/>
            <a:ext cx="268411" cy="3330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A78F731-5647-46FB-AB45-F68BBBABF3A7}"/>
              </a:ext>
            </a:extLst>
          </p:cNvPr>
          <p:cNvSpPr txBox="1"/>
          <p:nvPr/>
        </p:nvSpPr>
        <p:spPr>
          <a:xfrm>
            <a:off x="4877465" y="1858914"/>
            <a:ext cx="186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Unpolare Atombindungen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9040A96-8173-4184-897B-011D2D703EC7}"/>
              </a:ext>
            </a:extLst>
          </p:cNvPr>
          <p:cNvCxnSpPr/>
          <p:nvPr/>
        </p:nvCxnSpPr>
        <p:spPr>
          <a:xfrm flipH="1" flipV="1">
            <a:off x="3495236" y="1689463"/>
            <a:ext cx="1407690" cy="47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491F747-83AC-4D69-84C3-B38DE8DE90D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132368" y="2294519"/>
            <a:ext cx="770558" cy="59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3E7CB06-B869-4288-BBAB-A868E10F857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601130" y="1848374"/>
            <a:ext cx="972047" cy="309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D48B010-5F6F-411A-8321-739585066050}"/>
              </a:ext>
            </a:extLst>
          </p:cNvPr>
          <p:cNvCxnSpPr>
            <a:cxnSpLocks/>
          </p:cNvCxnSpPr>
          <p:nvPr/>
        </p:nvCxnSpPr>
        <p:spPr>
          <a:xfrm>
            <a:off x="6601130" y="2275806"/>
            <a:ext cx="575464" cy="58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193A74-A955-4F7A-902E-98D168DE4364}"/>
              </a:ext>
            </a:extLst>
          </p:cNvPr>
          <p:cNvSpPr txBox="1"/>
          <p:nvPr/>
        </p:nvSpPr>
        <p:spPr>
          <a:xfrm>
            <a:off x="516340" y="205545"/>
            <a:ext cx="696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B: Moleküle mit unpolaren Atombindungen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02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2905270-473D-4B52-8257-6D75B4271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57" y="657916"/>
            <a:ext cx="1427783" cy="159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kt 2">
            <a:extLst>
              <a:ext uri="{FF2B5EF4-FFF2-40B4-BE49-F238E27FC236}">
                <a16:creationId xmlns:a16="http://schemas.microsoft.com/office/drawing/2014/main" id="{EA1FB62F-D849-4D8C-A0FB-7160686C6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68359"/>
              </p:ext>
            </p:extLst>
          </p:nvPr>
        </p:nvGraphicFramePr>
        <p:xfrm>
          <a:off x="7273311" y="1334194"/>
          <a:ext cx="2118885" cy="67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emSketch" r:id="rId4" imgW="788400" imgH="249480" progId="ACD.ChemSketch.20">
                  <p:embed/>
                </p:oleObj>
              </mc:Choice>
              <mc:Fallback>
                <p:oleObj name="ChemSketch" r:id="rId4" imgW="788400" imgH="249480" progId="ACD.ChemSketch.20">
                  <p:embed/>
                  <p:pic>
                    <p:nvPicPr>
                      <p:cNvPr id="11" name="Objekt 10">
                        <a:extLst>
                          <a:ext uri="{FF2B5EF4-FFF2-40B4-BE49-F238E27FC236}">
                            <a16:creationId xmlns:a16="http://schemas.microsoft.com/office/drawing/2014/main" id="{25026F4E-6EBD-48AF-9443-4BBD9D14B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311" y="1334194"/>
                        <a:ext cx="2118885" cy="6749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9E84EF1-6951-4416-85EE-1FE543DAD7C8}"/>
              </a:ext>
            </a:extLst>
          </p:cNvPr>
          <p:cNvCxnSpPr>
            <a:cxnSpLocks/>
          </p:cNvCxnSpPr>
          <p:nvPr/>
        </p:nvCxnSpPr>
        <p:spPr>
          <a:xfrm>
            <a:off x="2799804" y="1052348"/>
            <a:ext cx="0" cy="216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74AFE2-7988-48C0-8BC7-5A82BBB281A3}"/>
              </a:ext>
            </a:extLst>
          </p:cNvPr>
          <p:cNvCxnSpPr>
            <a:cxnSpLocks/>
          </p:cNvCxnSpPr>
          <p:nvPr/>
        </p:nvCxnSpPr>
        <p:spPr>
          <a:xfrm flipV="1">
            <a:off x="2799804" y="1606346"/>
            <a:ext cx="0" cy="217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3A9F41-0485-4946-BC54-F11B9EAD33B4}"/>
              </a:ext>
            </a:extLst>
          </p:cNvPr>
          <p:cNvCxnSpPr>
            <a:cxnSpLocks/>
          </p:cNvCxnSpPr>
          <p:nvPr/>
        </p:nvCxnSpPr>
        <p:spPr>
          <a:xfrm>
            <a:off x="2492923" y="1474674"/>
            <a:ext cx="2415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DF58621-297F-42DB-9704-EE440988577B}"/>
              </a:ext>
            </a:extLst>
          </p:cNvPr>
          <p:cNvCxnSpPr>
            <a:cxnSpLocks/>
          </p:cNvCxnSpPr>
          <p:nvPr/>
        </p:nvCxnSpPr>
        <p:spPr>
          <a:xfrm flipH="1">
            <a:off x="3054691" y="1483508"/>
            <a:ext cx="2286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F2B34E-26AA-4ECA-85EE-0B392459FF81}"/>
              </a:ext>
            </a:extLst>
          </p:cNvPr>
          <p:cNvSpPr txBox="1"/>
          <p:nvPr/>
        </p:nvSpPr>
        <p:spPr>
          <a:xfrm>
            <a:off x="945556" y="4135777"/>
            <a:ext cx="4675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 gleich schwach </a:t>
            </a:r>
            <a:r>
              <a:rPr lang="de-DE" b="1" dirty="0"/>
              <a:t>polare Atombindungen</a:t>
            </a:r>
            <a:r>
              <a:rPr lang="de-DE" dirty="0"/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el-GR" dirty="0">
                <a:sym typeface="Wingdings" panose="05000000000000000000" pitchFamily="2" charset="2"/>
              </a:rPr>
              <a:t>Δ</a:t>
            </a:r>
            <a:r>
              <a:rPr lang="de-DE" dirty="0"/>
              <a:t> EN = 0,3) </a:t>
            </a:r>
          </a:p>
          <a:p>
            <a:r>
              <a:rPr lang="de-DE" dirty="0"/>
              <a:t>Tetraedrisches Molekül </a:t>
            </a:r>
          </a:p>
          <a:p>
            <a:pPr marL="265113" indent="-265113"/>
            <a:r>
              <a:rPr lang="de-DE" dirty="0">
                <a:sym typeface="Wingdings" panose="05000000000000000000" pitchFamily="2" charset="2"/>
              </a:rPr>
              <a:t> Teilladungen sind </a:t>
            </a:r>
            <a:r>
              <a:rPr lang="de-DE" b="1" dirty="0">
                <a:sym typeface="Wingdings" panose="05000000000000000000" pitchFamily="2" charset="2"/>
              </a:rPr>
              <a:t>symmetrisch verteilt</a:t>
            </a:r>
            <a:r>
              <a:rPr lang="de-DE" dirty="0">
                <a:sym typeface="Wingdings" panose="05000000000000000000" pitchFamily="2" charset="2"/>
              </a:rPr>
              <a:t>, der Ladungsschwerpunkt fällt zusammen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FC00B-EFE4-4BE4-BDB8-AF391BD4ECA8}"/>
              </a:ext>
            </a:extLst>
          </p:cNvPr>
          <p:cNvSpPr txBox="1"/>
          <p:nvPr/>
        </p:nvSpPr>
        <p:spPr>
          <a:xfrm>
            <a:off x="907269" y="5560442"/>
            <a:ext cx="46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Teilladungen heben sich gegenseitig auf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B5B9A0A-03B4-47D2-9AB1-FC0BD4271BD7}"/>
              </a:ext>
            </a:extLst>
          </p:cNvPr>
          <p:cNvSpPr txBox="1"/>
          <p:nvPr/>
        </p:nvSpPr>
        <p:spPr>
          <a:xfrm>
            <a:off x="1200959" y="6200084"/>
            <a:ext cx="393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Kein Dipolmolekül = unpolares Molekül</a:t>
            </a:r>
          </a:p>
        </p:txBody>
      </p:sp>
      <p:sp>
        <p:nvSpPr>
          <p:cNvPr id="26" name="Pfeil: nach unten 25">
            <a:extLst>
              <a:ext uri="{FF2B5EF4-FFF2-40B4-BE49-F238E27FC236}">
                <a16:creationId xmlns:a16="http://schemas.microsoft.com/office/drawing/2014/main" id="{2D784E84-D489-4B9A-91E3-B2AC90BB87BE}"/>
              </a:ext>
            </a:extLst>
          </p:cNvPr>
          <p:cNvSpPr/>
          <p:nvPr/>
        </p:nvSpPr>
        <p:spPr>
          <a:xfrm>
            <a:off x="2882748" y="5916115"/>
            <a:ext cx="268411" cy="3330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04319B9-0902-465D-B44E-FD41E3A4128D}"/>
              </a:ext>
            </a:extLst>
          </p:cNvPr>
          <p:cNvSpPr/>
          <p:nvPr/>
        </p:nvSpPr>
        <p:spPr>
          <a:xfrm>
            <a:off x="7082672" y="2790009"/>
            <a:ext cx="2499360" cy="78377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9A8BA40-E68B-4F52-90AF-2038EDC21BEC}"/>
              </a:ext>
            </a:extLst>
          </p:cNvPr>
          <p:cNvCxnSpPr/>
          <p:nvPr/>
        </p:nvCxnSpPr>
        <p:spPr>
          <a:xfrm flipH="1">
            <a:off x="7642718" y="1842864"/>
            <a:ext cx="6203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41C6071-D784-463A-ACF4-01F0242E82AA}"/>
              </a:ext>
            </a:extLst>
          </p:cNvPr>
          <p:cNvCxnSpPr/>
          <p:nvPr/>
        </p:nvCxnSpPr>
        <p:spPr>
          <a:xfrm flipH="1">
            <a:off x="8439552" y="1846448"/>
            <a:ext cx="62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7FE31A4-B709-437B-9D81-E7F5A0334C26}"/>
              </a:ext>
            </a:extLst>
          </p:cNvPr>
          <p:cNvSpPr txBox="1"/>
          <p:nvPr/>
        </p:nvSpPr>
        <p:spPr>
          <a:xfrm>
            <a:off x="6412903" y="4170691"/>
            <a:ext cx="467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 gleich </a:t>
            </a:r>
            <a:r>
              <a:rPr lang="de-DE" b="1" dirty="0"/>
              <a:t>polare</a:t>
            </a:r>
            <a:r>
              <a:rPr lang="de-DE" dirty="0"/>
              <a:t> </a:t>
            </a:r>
            <a:r>
              <a:rPr lang="de-DE" b="1" dirty="0"/>
              <a:t>Atombindungen</a:t>
            </a:r>
            <a:r>
              <a:rPr lang="de-DE" dirty="0"/>
              <a:t> (</a:t>
            </a:r>
            <a:r>
              <a:rPr lang="el-GR" dirty="0">
                <a:sym typeface="Wingdings" panose="05000000000000000000" pitchFamily="2" charset="2"/>
              </a:rPr>
              <a:t>Δ</a:t>
            </a:r>
            <a:r>
              <a:rPr lang="de-DE" dirty="0"/>
              <a:t> EN = 0,9)</a:t>
            </a:r>
          </a:p>
          <a:p>
            <a:r>
              <a:rPr lang="de-DE" dirty="0"/>
              <a:t>Lineares Molekül </a:t>
            </a:r>
          </a:p>
          <a:p>
            <a:pPr marL="265113" indent="-265113"/>
            <a:r>
              <a:rPr lang="de-DE" dirty="0">
                <a:sym typeface="Wingdings" panose="05000000000000000000" pitchFamily="2" charset="2"/>
              </a:rPr>
              <a:t> Teilladungen sind </a:t>
            </a:r>
            <a:r>
              <a:rPr lang="de-DE" b="1" dirty="0">
                <a:sym typeface="Wingdings" panose="05000000000000000000" pitchFamily="2" charset="2"/>
              </a:rPr>
              <a:t>symmetrisch verteilt</a:t>
            </a:r>
            <a:r>
              <a:rPr lang="de-DE" dirty="0">
                <a:sym typeface="Wingdings" panose="05000000000000000000" pitchFamily="2" charset="2"/>
              </a:rPr>
              <a:t>, der Ladungsschwerpunkt fällt zusammen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DA4F8A7-7A15-420D-8F73-66633BC3E4F8}"/>
              </a:ext>
            </a:extLst>
          </p:cNvPr>
          <p:cNvSpPr txBox="1"/>
          <p:nvPr/>
        </p:nvSpPr>
        <p:spPr>
          <a:xfrm>
            <a:off x="6411948" y="5353877"/>
            <a:ext cx="467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Die Teilladungen heben sich gegenseitig auf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9E7836C-84AD-45A8-A77D-1388CF694BF3}"/>
              </a:ext>
            </a:extLst>
          </p:cNvPr>
          <p:cNvSpPr txBox="1"/>
          <p:nvPr/>
        </p:nvSpPr>
        <p:spPr>
          <a:xfrm>
            <a:off x="6668309" y="6113169"/>
            <a:ext cx="393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Kein Dipolmolekül = unpolares Molekül</a:t>
            </a:r>
          </a:p>
        </p:txBody>
      </p:sp>
      <p:sp>
        <p:nvSpPr>
          <p:cNvPr id="37" name="Pfeil: nach unten 36">
            <a:extLst>
              <a:ext uri="{FF2B5EF4-FFF2-40B4-BE49-F238E27FC236}">
                <a16:creationId xmlns:a16="http://schemas.microsoft.com/office/drawing/2014/main" id="{A7276092-9038-4ECF-97ED-3D6F418D34ED}"/>
              </a:ext>
            </a:extLst>
          </p:cNvPr>
          <p:cNvSpPr/>
          <p:nvPr/>
        </p:nvSpPr>
        <p:spPr>
          <a:xfrm>
            <a:off x="8350098" y="5829200"/>
            <a:ext cx="268411" cy="3330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9551C07-C601-48E1-AE7B-39F192E83B52}"/>
              </a:ext>
            </a:extLst>
          </p:cNvPr>
          <p:cNvSpPr txBox="1"/>
          <p:nvPr/>
        </p:nvSpPr>
        <p:spPr>
          <a:xfrm>
            <a:off x="9151429" y="2957083"/>
            <a:ext cx="560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δ</a:t>
            </a:r>
            <a:r>
              <a:rPr lang="de-DE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DFFBB02-BB70-40E2-9255-BADDD5FA000E}"/>
              </a:ext>
            </a:extLst>
          </p:cNvPr>
          <p:cNvSpPr/>
          <p:nvPr/>
        </p:nvSpPr>
        <p:spPr>
          <a:xfrm>
            <a:off x="7114141" y="2942794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δ</a:t>
            </a:r>
            <a:r>
              <a:rPr lang="de-DE" sz="2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EBEA646-3871-42AF-B6BF-8C0D7CF85DF8}"/>
              </a:ext>
            </a:extLst>
          </p:cNvPr>
          <p:cNvSpPr/>
          <p:nvPr/>
        </p:nvSpPr>
        <p:spPr>
          <a:xfrm>
            <a:off x="2753602" y="1244343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C23549C-022A-4D0A-A0B9-865286905A7B}"/>
              </a:ext>
            </a:extLst>
          </p:cNvPr>
          <p:cNvSpPr/>
          <p:nvPr/>
        </p:nvSpPr>
        <p:spPr>
          <a:xfrm>
            <a:off x="2699864" y="386758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δ</a:t>
            </a:r>
            <a:r>
              <a:rPr lang="de-DE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14005A3-83E4-46EE-BC6A-F4403139907E}"/>
              </a:ext>
            </a:extLst>
          </p:cNvPr>
          <p:cNvSpPr/>
          <p:nvPr/>
        </p:nvSpPr>
        <p:spPr>
          <a:xfrm>
            <a:off x="1768644" y="1225921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δ</a:t>
            </a:r>
            <a:r>
              <a:rPr lang="de-DE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251EEAE-63BE-402F-9D57-B0EE2617E398}"/>
              </a:ext>
            </a:extLst>
          </p:cNvPr>
          <p:cNvSpPr/>
          <p:nvPr/>
        </p:nvSpPr>
        <p:spPr>
          <a:xfrm>
            <a:off x="2695377" y="2106767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δ</a:t>
            </a:r>
            <a:r>
              <a:rPr lang="de-DE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730D541-739B-4A45-BFE8-421D84B4C295}"/>
              </a:ext>
            </a:extLst>
          </p:cNvPr>
          <p:cNvSpPr/>
          <p:nvPr/>
        </p:nvSpPr>
        <p:spPr>
          <a:xfrm>
            <a:off x="3525226" y="1215399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δ</a:t>
            </a:r>
            <a:r>
              <a:rPr lang="de-DE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85B0365-EB9B-4EA2-9456-8C6C9A96C8C9}"/>
              </a:ext>
            </a:extLst>
          </p:cNvPr>
          <p:cNvSpPr/>
          <p:nvPr/>
        </p:nvSpPr>
        <p:spPr>
          <a:xfrm>
            <a:off x="8103129" y="2942794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0070C0"/>
                </a:solidFill>
              </a:rPr>
              <a:t>δ</a:t>
            </a:r>
            <a:r>
              <a:rPr lang="de-DE" sz="2400" dirty="0">
                <a:solidFill>
                  <a:srgbClr val="0070C0"/>
                </a:solidFill>
              </a:rPr>
              <a:t>+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CE73332-63FE-4B74-8F7C-7A1D205BD43C}"/>
              </a:ext>
            </a:extLst>
          </p:cNvPr>
          <p:cNvCxnSpPr/>
          <p:nvPr/>
        </p:nvCxnSpPr>
        <p:spPr>
          <a:xfrm flipH="1">
            <a:off x="8531062" y="3181894"/>
            <a:ext cx="62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33A571E-4C9B-4925-ADD2-A66C67B18D10}"/>
              </a:ext>
            </a:extLst>
          </p:cNvPr>
          <p:cNvCxnSpPr/>
          <p:nvPr/>
        </p:nvCxnSpPr>
        <p:spPr>
          <a:xfrm flipH="1">
            <a:off x="7515953" y="3181894"/>
            <a:ext cx="6203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555B9CF-51D6-481C-BDA7-BE5028AB8B02}"/>
              </a:ext>
            </a:extLst>
          </p:cNvPr>
          <p:cNvGrpSpPr/>
          <p:nvPr/>
        </p:nvGrpSpPr>
        <p:grpSpPr>
          <a:xfrm>
            <a:off x="1732374" y="2511893"/>
            <a:ext cx="2227028" cy="1773026"/>
            <a:chOff x="1732374" y="2511893"/>
            <a:chExt cx="2227028" cy="177302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8C93096F-6A42-41B2-AE9A-53E37075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65989" y="2680084"/>
              <a:ext cx="1713756" cy="1477328"/>
            </a:xfrm>
            <a:prstGeom prst="rect">
              <a:avLst/>
            </a:prstGeom>
          </p:spPr>
        </p:pic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6A9F1411-DAFD-43A5-8498-FE015D7A3CF5}"/>
                </a:ext>
              </a:extLst>
            </p:cNvPr>
            <p:cNvCxnSpPr>
              <a:cxnSpLocks/>
            </p:cNvCxnSpPr>
            <p:nvPr/>
          </p:nvCxnSpPr>
          <p:spPr>
            <a:xfrm>
              <a:off x="3009958" y="2880355"/>
              <a:ext cx="4412" cy="42915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180E11F6-0AC1-4118-AC60-2FBE46C232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96" y="3660137"/>
              <a:ext cx="232300" cy="440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DB0264A5-855C-42E0-AE6F-7224E10ED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610" y="3490452"/>
              <a:ext cx="521194" cy="113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B783A7F2-8A79-4B98-9045-29033BBEB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896" y="3461129"/>
              <a:ext cx="393718" cy="19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FAF113E7-E30A-48C3-A33B-4A143B6D9FAA}"/>
                </a:ext>
              </a:extLst>
            </p:cNvPr>
            <p:cNvSpPr/>
            <p:nvPr/>
          </p:nvSpPr>
          <p:spPr>
            <a:xfrm>
              <a:off x="2848612" y="3246660"/>
              <a:ext cx="375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rgbClr val="FF0000"/>
                  </a:solidFill>
                </a:rPr>
                <a:t>δ</a:t>
              </a:r>
              <a:r>
                <a:rPr lang="de-DE" b="1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FF11464B-CBE2-4A83-BBCB-1F48F5FE0A68}"/>
                </a:ext>
              </a:extLst>
            </p:cNvPr>
            <p:cNvSpPr/>
            <p:nvPr/>
          </p:nvSpPr>
          <p:spPr>
            <a:xfrm>
              <a:off x="3539094" y="3266939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δ</a:t>
              </a:r>
              <a:r>
                <a:rPr lang="de-DE" b="1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863815D7-0EE8-49C7-849C-25070EE5B279}"/>
                </a:ext>
              </a:extLst>
            </p:cNvPr>
            <p:cNvSpPr/>
            <p:nvPr/>
          </p:nvSpPr>
          <p:spPr>
            <a:xfrm>
              <a:off x="2799804" y="2511893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δ</a:t>
              </a:r>
              <a:r>
                <a:rPr lang="de-DE" b="1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8276D54B-6A9A-4354-9BE5-42C9C4CF2A4E}"/>
                </a:ext>
              </a:extLst>
            </p:cNvPr>
            <p:cNvSpPr/>
            <p:nvPr/>
          </p:nvSpPr>
          <p:spPr>
            <a:xfrm>
              <a:off x="1732374" y="3462124"/>
              <a:ext cx="4203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δ</a:t>
              </a:r>
              <a:r>
                <a:rPr lang="de-DE" b="1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7E6952F-15FA-45B7-A96C-C34E6076582A}"/>
                </a:ext>
              </a:extLst>
            </p:cNvPr>
            <p:cNvSpPr/>
            <p:nvPr/>
          </p:nvSpPr>
          <p:spPr>
            <a:xfrm>
              <a:off x="3377634" y="3915587"/>
              <a:ext cx="4203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δ</a:t>
              </a:r>
              <a:r>
                <a:rPr lang="de-DE" b="1" dirty="0">
                  <a:solidFill>
                    <a:srgbClr val="0070C0"/>
                  </a:solidFill>
                </a:rPr>
                <a:t>+</a:t>
              </a:r>
            </a:p>
          </p:txBody>
        </p: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41A268C4-71CF-4AA9-83F9-68C428C87244}"/>
              </a:ext>
            </a:extLst>
          </p:cNvPr>
          <p:cNvSpPr txBox="1"/>
          <p:nvPr/>
        </p:nvSpPr>
        <p:spPr>
          <a:xfrm>
            <a:off x="4227587" y="1720371"/>
            <a:ext cx="25420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Die roten Pfeile haben die gleiche Länge und Dicke, die Elektronegativitätsunterschiede sind also gleich stark. Jeweils 2 zeigen in die entgegengesetzte Richtung und heben sich somit auf!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D00A363-59CF-4945-9034-E75FA65944B5}"/>
              </a:ext>
            </a:extLst>
          </p:cNvPr>
          <p:cNvSpPr txBox="1"/>
          <p:nvPr/>
        </p:nvSpPr>
        <p:spPr>
          <a:xfrm>
            <a:off x="8188145" y="1139051"/>
            <a:ext cx="50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</a:t>
            </a:r>
            <a:r>
              <a:rPr lang="de-DE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94971B1-F9BA-482D-B39B-7FE4AC2248E4}"/>
              </a:ext>
            </a:extLst>
          </p:cNvPr>
          <p:cNvSpPr/>
          <p:nvPr/>
        </p:nvSpPr>
        <p:spPr>
          <a:xfrm>
            <a:off x="6876156" y="1483508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B5E3B9B7-8A04-4370-B739-43C97F9B9B3A}"/>
              </a:ext>
            </a:extLst>
          </p:cNvPr>
          <p:cNvSpPr/>
          <p:nvPr/>
        </p:nvSpPr>
        <p:spPr>
          <a:xfrm>
            <a:off x="9323653" y="1455794"/>
            <a:ext cx="37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δ</a:t>
            </a:r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538C693-6CD5-48FE-805B-72D73B0A2199}"/>
              </a:ext>
            </a:extLst>
          </p:cNvPr>
          <p:cNvSpPr txBox="1"/>
          <p:nvPr/>
        </p:nvSpPr>
        <p:spPr>
          <a:xfrm>
            <a:off x="546982" y="102547"/>
            <a:ext cx="696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C: Moleküle mit polaren Bindungen und symmetrischer Verteilung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2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 animBg="1"/>
      <p:bldP spid="27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7" grpId="0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198DED8-EDD8-4B48-842B-AF7E81C4069E}"/>
              </a:ext>
            </a:extLst>
          </p:cNvPr>
          <p:cNvSpPr txBox="1"/>
          <p:nvPr/>
        </p:nvSpPr>
        <p:spPr>
          <a:xfrm>
            <a:off x="1288869" y="1142759"/>
            <a:ext cx="727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Merke: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A6F2A0-0662-46FE-9CF6-56893C18441B}"/>
              </a:ext>
            </a:extLst>
          </p:cNvPr>
          <p:cNvSpPr txBox="1"/>
          <p:nvPr/>
        </p:nvSpPr>
        <p:spPr>
          <a:xfrm>
            <a:off x="1288869" y="1978103"/>
            <a:ext cx="927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Dipolmoleküle</a:t>
            </a:r>
            <a:r>
              <a:rPr lang="de-DE" sz="2400" dirty="0"/>
              <a:t> entstehen, wenn es im Molekül polare Bindungen gibt und die Teilladungen so verteilt sind, dass eine Molekülseite eine positive und die andere eine negative Teilladung hat.  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1749C4-765A-4088-ABA8-543C8D50C4C8}"/>
              </a:ext>
            </a:extLst>
          </p:cNvPr>
          <p:cNvSpPr txBox="1"/>
          <p:nvPr/>
        </p:nvSpPr>
        <p:spPr>
          <a:xfrm>
            <a:off x="1288869" y="3429000"/>
            <a:ext cx="87172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dirty="0">
                <a:solidFill>
                  <a:srgbClr val="FF0000"/>
                </a:solidFill>
              </a:rPr>
              <a:t>Unpolare Moleküle </a:t>
            </a:r>
            <a:r>
              <a:rPr lang="de-DE" sz="2400" dirty="0"/>
              <a:t>besitzen</a:t>
            </a:r>
          </a:p>
          <a:p>
            <a:pPr marL="342900" indent="-342900">
              <a:spcAft>
                <a:spcPts val="600"/>
              </a:spcAft>
              <a:buAutoNum type="alphaLcPeriod"/>
            </a:pPr>
            <a:r>
              <a:rPr lang="de-DE" sz="2400" dirty="0"/>
              <a:t>nur unpolare Atombindungen oder</a:t>
            </a:r>
          </a:p>
          <a:p>
            <a:pPr marL="342900" indent="-342900">
              <a:buAutoNum type="alphaLcPeriod"/>
            </a:pPr>
            <a:r>
              <a:rPr lang="de-DE" sz="2400" dirty="0"/>
              <a:t>polare Atombindungen; die Teilladungen sind im Molekül jedoch symmetrisch verteilt und heben sich gegenseitig auf.</a:t>
            </a:r>
          </a:p>
        </p:txBody>
      </p:sp>
    </p:spTree>
    <p:extLst>
      <p:ext uri="{BB962C8B-B14F-4D97-AF65-F5344CB8AC3E}">
        <p14:creationId xmlns:p14="http://schemas.microsoft.com/office/powerpoint/2010/main" val="2611220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9|10.8|25.1|14.9|3.2|5.6|5.4|9.8|15.2|13|2.5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2.7|7.1|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.9|3.5|3.6|19.1|29.6|5.9|9.8|4.9|7.4|29.1|4.8|3.7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64</Paragraphs>
  <Slides>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ChemSketch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49</cp:revision>
  <cp:lastPrinted>2021-04-29T09:23:01Z</cp:lastPrinted>
  <dcterms:created xsi:type="dcterms:W3CDTF">2020-05-25T12:24:00Z</dcterms:created>
  <dcterms:modified xsi:type="dcterms:W3CDTF">2021-05-05T09:16:11Z</dcterms:modified>
</cp:coreProperties>
</file>