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74" r:id="rId4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65713-B055-4614-A999-1997E361F6FC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CD82D-D451-40B3-92AD-D861FD3AC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66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507F2-CE3F-4ACF-88D2-A580CDCEE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07A534-0B6B-4FA6-A4EB-1C32AC51D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F7FEAD-F138-47E4-B151-27935305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0B87-825B-44FF-8D07-59D421AAAD72}" type="datetime1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6A5C0-3699-48BA-ACBC-B49D8F5A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48A96B-8419-44CD-AA65-B2A5EA2C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47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7A1D6-44C8-4F72-B9F2-85D801BD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66E5B7-611B-4F38-B60E-ACF0750E0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4C15A-8D19-4D4C-B632-1AF67DA7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B17F-0358-451A-A548-397821A07F63}" type="datetime1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505921-B11E-43A9-B3BD-0119D1F5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A735AA-B9F7-44C7-95DB-A44A7ED4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0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F0CFBF-49DA-4278-85D5-99E8B6637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ADBD93-8B04-47EB-AD56-E3544C91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E6654-534D-4396-B63E-31CCD5D6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76A5-B1D8-4774-9A48-074A3CD2E7E9}" type="datetime1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92040B-A571-4560-BC72-65577BE4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78D0D5-6098-4AD8-B3EC-F524C544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2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0C3C5-B2FC-4AA8-8A90-AA332628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666359-E9C8-43A8-AE92-D78F595A3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DAACDA-B7DE-42BA-AA13-4299BCA6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C4F7-0B9A-41B7-8903-E91F19CF0389}" type="datetime1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2213D2-B833-4E21-8A98-F1E7933E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811B04-9446-4380-A5FF-DFC6F0C1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67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43777-3DD0-415E-8CA7-2FED301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E4530-684D-4013-B6A1-35442779F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9F4FC-D746-4E54-8591-913345D0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354B-19DF-41CA-AD19-2D92153990C3}" type="datetime1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4CF40C-E369-4A26-8802-6ED1D00A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56943D-D833-484D-BE30-00F901B0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88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212CC-88BA-4353-8B59-EFA0A779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670F7-B7D2-43DD-A4EB-B19DC9CA3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D04B80-9C29-49CA-B0A3-084F36220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B90BC5-1C07-4361-91A6-4B13E767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87EA-BF06-4CD3-B286-0E5C448919E7}" type="datetime1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2C6DF4-C3A1-4F77-AAB3-65AC4B1B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72C658-1A05-4C36-A57B-C953568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7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FD789-6B32-4CAA-9FD6-1DE6B729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A02E9E-CDE9-43CC-B82F-09A51C0EE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B79119-7B95-4708-9781-AF05AEE11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328A29-24D9-4EC7-9EFA-FAAD414FA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21F839-E9F8-4E41-9DA3-4B6782680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7B29FC-67BF-453C-8891-A1627062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0C2D-48A9-4BB0-874C-FA1527C6826B}" type="datetime1">
              <a:rPr lang="de-DE" smtClean="0"/>
              <a:t>18.05.2021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FD5DB6-5299-4B94-B7DF-E98578F3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A8B8F8-429B-439C-8B70-7A0A1729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22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614A0-79AD-4F30-A956-FBE0FE2F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5DF114-28B8-461E-9465-806EFBF0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B4F-6D35-4279-8185-FD8CD8367F30}" type="datetime1">
              <a:rPr lang="de-DE" smtClean="0"/>
              <a:t>18.05.2021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ECA042-C328-4544-AE2D-A16147CD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0A2B75-2EC6-4E21-8210-561EEA90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1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9960E7-C6DA-4A08-9CA4-705A9F92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C60D-BBC0-40EC-B4AA-634F86FB3EDC}" type="datetime1">
              <a:rPr lang="de-DE" smtClean="0"/>
              <a:t>18.05.2021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A743D0-A532-4368-9FD6-01C9DAB0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85C209-31CD-436F-A17D-DB2FC056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0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E5B85-7221-4E83-AA3D-8AE466FA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B2302-D002-4DE5-A282-F32AE2BE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28F1B2-0586-45B8-BA93-CDE9CC14B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BCBD27-452F-4916-A603-9E678D5A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6DD9-EA82-4ADD-9351-027C8CD4B56B}" type="datetime1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6BD7C2-66E7-4C57-894D-FD54A10F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1233C5-8296-4BCD-A23B-6E3DE939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32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10CFA-DE15-439F-A9FA-67F39DDD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977588-1798-4BF8-B144-B4462E178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D58577-095E-480D-8140-6725E9841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D8593E-0AC5-4DF3-8DD7-F3E440F8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D26E-6E74-4E01-AB59-BF09BBE00C9F}" type="datetime1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7D8125-4B4C-4AB5-AB10-C8625895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2EEA96-5ADC-499D-B493-86949E12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00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1BD7DD-85B0-488D-8375-8C91EAF8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50F78C-A00B-4668-98C9-D477159F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7A9C01-C3CC-4B25-8020-FF3BBFDCC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FA526-219B-480C-988E-13CE9FBF0CBD}" type="datetime1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36ADC-E9B5-4B70-9A59-26D3342A3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B09D1-E20A-4476-9610-F203C6D36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82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AA3454-403E-4616-AA5C-43341CDE1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384" y="758000"/>
            <a:ext cx="10638065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Führe folgendes Experiment durch</a:t>
            </a:r>
            <a:endParaRPr kumimoji="0" lang="de-DE" alt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Material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	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aufgeblasener Luftballon, Woll- oder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Fleecepullover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-tuch, –</a:t>
            </a:r>
            <a:r>
              <a:rPr lang="de-DE" altLang="de-DE" dirty="0">
                <a:latin typeface="+mn-lt"/>
                <a:cs typeface="Times New Roman" panose="02020603050405020304" pitchFamily="18" charset="0"/>
              </a:rPr>
              <a:t>decke oder Kunststoffstab (z.B. Stiel einer Fliegenklatsche)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Wasserhahn mit möglichst hohem Auslass (z.B. am Spülbecken in der Küche)</a:t>
            </a:r>
            <a:endParaRPr kumimoji="0" lang="de-DE" alt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Durchführung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Drehe den Wasserhahn so auf, dass der Strahl nur ganz dünn ausfließt. Reibe nun den Luftballon oder den Kunststoffstab fest am Pullover.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Er wird dadurch negativ aufgeladen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Halte ihn sofort in die Nähe des Wasserstrahls (dabei den Wasserstrahl nicht berühren!).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latin typeface="+mn-lt"/>
                <a:cs typeface="Times New Roman" panose="02020603050405020304" pitchFamily="18" charset="0"/>
              </a:rPr>
              <a:t>Schreibe deine Beobachtungen auf. </a:t>
            </a:r>
            <a:endParaRPr kumimoji="0" lang="de-DE" alt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943BB6-782E-4CD1-AB8A-28089029F426}"/>
              </a:ext>
            </a:extLst>
          </p:cNvPr>
          <p:cNvSpPr txBox="1"/>
          <p:nvPr/>
        </p:nvSpPr>
        <p:spPr>
          <a:xfrm>
            <a:off x="963384" y="326572"/>
            <a:ext cx="5008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Arbeitsauftrag 1: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EA1424D-6ADB-4943-9A15-CFEBB4BA88C1}"/>
              </a:ext>
            </a:extLst>
          </p:cNvPr>
          <p:cNvSpPr txBox="1"/>
          <p:nvPr/>
        </p:nvSpPr>
        <p:spPr>
          <a:xfrm>
            <a:off x="963384" y="4562475"/>
            <a:ext cx="9886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Das Verhalten des Wasserstrahls kann man mit den Eigenschaften der Wassermoleküle erklären.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dirty="0"/>
              <a:t>Schau dir die Abbildung 1 im Buch (S. 206) an.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dirty="0"/>
              <a:t>Bearbeite dazu das Arbeitsblatt auf S. 2.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5FC1844-CBEB-4A93-B374-4174EA91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CEB8-2469-45F0-A3BF-B37A91BDB5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04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1C8330B6-F106-44AA-B365-F3ED73F23526}"/>
              </a:ext>
            </a:extLst>
          </p:cNvPr>
          <p:cNvSpPr txBox="1"/>
          <p:nvPr/>
        </p:nvSpPr>
        <p:spPr>
          <a:xfrm>
            <a:off x="7808058" y="2036361"/>
            <a:ext cx="35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i="1" dirty="0"/>
              <a:t>2. </a:t>
            </a:r>
            <a:r>
              <a:rPr lang="de-DE" sz="1600" i="1" dirty="0"/>
              <a:t>Zeichne die Teilladungen in das Wassermolekül ein!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976843-0E33-4487-BCC9-EDA77A0FCDB9}"/>
              </a:ext>
            </a:extLst>
          </p:cNvPr>
          <p:cNvSpPr txBox="1"/>
          <p:nvPr/>
        </p:nvSpPr>
        <p:spPr>
          <a:xfrm>
            <a:off x="7808058" y="2931899"/>
            <a:ext cx="3826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i="1" dirty="0"/>
              <a:t>3.</a:t>
            </a:r>
            <a:r>
              <a:rPr lang="de-DE" sz="1600" i="1" dirty="0"/>
              <a:t> Zeichne 6 Wassermoleküle in den Wasserstrahl ein. Beachte dabei, dass der elektrisch aufgeladene Luftballon die Wassermoleküle in ihrer Ausrichtung beeinflusst!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60D6C47-8FB8-4AA9-AB52-4E98FD426398}"/>
              </a:ext>
            </a:extLst>
          </p:cNvPr>
          <p:cNvSpPr txBox="1"/>
          <p:nvPr/>
        </p:nvSpPr>
        <p:spPr>
          <a:xfrm>
            <a:off x="7808058" y="4566101"/>
            <a:ext cx="3826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i="1" dirty="0"/>
              <a:t>4.</a:t>
            </a:r>
            <a:r>
              <a:rPr lang="de-DE" sz="1600" i="1" dirty="0"/>
              <a:t> Erkläre nun das Verhalten des Wasserstrahls mit der Ausrichtung der Wassermoleküle im Wasserstrahl (</a:t>
            </a:r>
            <a:r>
              <a:rPr lang="de-DE" sz="1600" b="1" i="1" dirty="0"/>
              <a:t>schriftlich, ins Heft!</a:t>
            </a:r>
            <a:r>
              <a:rPr lang="de-DE" sz="1600" i="1" dirty="0"/>
              <a:t>)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68789FD-4598-4110-9F48-117FB5D2E468}"/>
              </a:ext>
            </a:extLst>
          </p:cNvPr>
          <p:cNvGrpSpPr/>
          <p:nvPr/>
        </p:nvGrpSpPr>
        <p:grpSpPr>
          <a:xfrm>
            <a:off x="322217" y="966474"/>
            <a:ext cx="7045234" cy="4859383"/>
            <a:chOff x="435429" y="1584960"/>
            <a:chExt cx="7045234" cy="4859383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DEEEE7A-FF20-475E-8988-97C5B6C80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0805" y="2301573"/>
              <a:ext cx="4233705" cy="3639810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0BD8E13-AC51-4C0F-A97F-BD33E057D6E3}"/>
                </a:ext>
              </a:extLst>
            </p:cNvPr>
            <p:cNvSpPr txBox="1"/>
            <p:nvPr/>
          </p:nvSpPr>
          <p:spPr>
            <a:xfrm>
              <a:off x="3896725" y="1662215"/>
              <a:ext cx="1875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Wasserstrahl</a:t>
              </a:r>
            </a:p>
          </p:txBody>
        </p:sp>
        <p:graphicFrame>
          <p:nvGraphicFramePr>
            <p:cNvPr id="9" name="Objekt 8">
              <a:extLst>
                <a:ext uri="{FF2B5EF4-FFF2-40B4-BE49-F238E27FC236}">
                  <a16:creationId xmlns:a16="http://schemas.microsoft.com/office/drawing/2014/main" id="{163F6BE2-E1BE-401F-8DA6-9B8E2416D0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87589" y="2291550"/>
            <a:ext cx="824287" cy="655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emSketch" r:id="rId3" imgW="349920" imgH="278280" progId="ACD.ChemSketch.20">
                    <p:embed/>
                  </p:oleObj>
                </mc:Choice>
                <mc:Fallback>
                  <p:oleObj name="ChemSketch" r:id="rId3" imgW="349920" imgH="278280" progId="ACD.ChemSketch.20">
                    <p:embed/>
                    <p:pic>
                      <p:nvPicPr>
                        <p:cNvPr id="9" name="Objekt 8">
                          <a:extLst>
                            <a:ext uri="{FF2B5EF4-FFF2-40B4-BE49-F238E27FC236}">
                              <a16:creationId xmlns:a16="http://schemas.microsoft.com/office/drawing/2014/main" id="{163F6BE2-E1BE-401F-8DA6-9B8E2416D0C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87589" y="2291550"/>
                          <a:ext cx="824287" cy="6556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E209760-F066-47A3-A5EE-744BCCEC4CEE}"/>
                </a:ext>
              </a:extLst>
            </p:cNvPr>
            <p:cNvSpPr txBox="1"/>
            <p:nvPr/>
          </p:nvSpPr>
          <p:spPr>
            <a:xfrm>
              <a:off x="700198" y="3227219"/>
              <a:ext cx="24392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negativ aufgeladener Luftballon</a:t>
              </a:r>
            </a:p>
          </p:txBody>
        </p:sp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8264A85F-3E83-4212-B561-D28FC37EA60B}"/>
                </a:ext>
              </a:extLst>
            </p:cNvPr>
            <p:cNvSpPr/>
            <p:nvPr/>
          </p:nvSpPr>
          <p:spPr>
            <a:xfrm>
              <a:off x="435429" y="1584960"/>
              <a:ext cx="7045234" cy="485938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6BD5330E-6BA1-4AF0-B18C-11827656679D}"/>
              </a:ext>
            </a:extLst>
          </p:cNvPr>
          <p:cNvSpPr txBox="1"/>
          <p:nvPr/>
        </p:nvSpPr>
        <p:spPr>
          <a:xfrm>
            <a:off x="7808058" y="966474"/>
            <a:ext cx="4146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i="1" dirty="0"/>
              <a:t>1.</a:t>
            </a:r>
            <a:r>
              <a:rPr lang="de-DE" sz="1600" i="1" dirty="0"/>
              <a:t> Übertrage die Skizze im roten Kasten in dein Heft (oder bearbeite das AB digital, wenn möglich)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6C91A5A-B76E-4A89-930D-90613CD2290C}"/>
              </a:ext>
            </a:extLst>
          </p:cNvPr>
          <p:cNvSpPr txBox="1"/>
          <p:nvPr/>
        </p:nvSpPr>
        <p:spPr>
          <a:xfrm>
            <a:off x="322217" y="303986"/>
            <a:ext cx="500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Arbeitsblatt 1: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40A5C11-3FDA-4C50-BFEA-13AAB0C4965C}"/>
              </a:ext>
            </a:extLst>
          </p:cNvPr>
          <p:cNvCxnSpPr/>
          <p:nvPr/>
        </p:nvCxnSpPr>
        <p:spPr>
          <a:xfrm flipH="1" flipV="1">
            <a:off x="7132320" y="2000906"/>
            <a:ext cx="487680" cy="15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DA4795-4F21-40E6-82E9-6244E17C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86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419C396-206B-462E-8605-4A8D7D94D621}"/>
              </a:ext>
            </a:extLst>
          </p:cNvPr>
          <p:cNvSpPr txBox="1"/>
          <p:nvPr/>
        </p:nvSpPr>
        <p:spPr>
          <a:xfrm>
            <a:off x="676366" y="451621"/>
            <a:ext cx="9117874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Arbeitsauftrag 2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(schriftlich ins Heft)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196ACE-F729-4EFE-B320-5A0859209CF8}"/>
              </a:ext>
            </a:extLst>
          </p:cNvPr>
          <p:cNvSpPr txBox="1"/>
          <p:nvPr/>
        </p:nvSpPr>
        <p:spPr>
          <a:xfrm>
            <a:off x="676366" y="980547"/>
            <a:ext cx="10183223" cy="1358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de-DE" dirty="0">
                <a:latin typeface="Arial" panose="020B0604020202020204" pitchFamily="34" charset="0"/>
                <a:cs typeface="Times New Roman" panose="02020603050405020304" pitchFamily="18" charset="0"/>
              </a:rPr>
              <a:t>Schreibe die Definition der Begriffe polare Bindung, Elektronegativität, Teilladung und Dipolmolekül auf. Kontrolliere anschließend mit dem Buch oder Heft, ob deine Version korrekt ist.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de-DE" dirty="0">
                <a:latin typeface="Arial" panose="020B0604020202020204" pitchFamily="34" charset="0"/>
                <a:cs typeface="Times New Roman" panose="02020603050405020304" pitchFamily="18" charset="0"/>
              </a:rPr>
              <a:t>S. 207, Nr. 3 und 4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4BEBEF1-1CEB-4172-A29B-DCEBB98E698E}"/>
              </a:ext>
            </a:extLst>
          </p:cNvPr>
          <p:cNvSpPr txBox="1"/>
          <p:nvPr/>
        </p:nvSpPr>
        <p:spPr>
          <a:xfrm>
            <a:off x="6522720" y="34691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https://learningapps.org/view12434375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72D428A-5698-4639-BD49-9102A1F90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014" y="3086034"/>
            <a:ext cx="1010920" cy="101092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9D6FC18-BED5-4B3B-A680-E2FB500E3427}"/>
              </a:ext>
            </a:extLst>
          </p:cNvPr>
          <p:cNvSpPr txBox="1"/>
          <p:nvPr/>
        </p:nvSpPr>
        <p:spPr>
          <a:xfrm>
            <a:off x="676366" y="34691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https://learningapps.org/view13816390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FFFC81-8E12-46D7-96A0-AEA9C4AEA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43" y="3086034"/>
            <a:ext cx="1010920" cy="101092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F6FA07A-22B1-4CC5-B1A7-D621F0FE2619}"/>
              </a:ext>
            </a:extLst>
          </p:cNvPr>
          <p:cNvSpPr txBox="1"/>
          <p:nvPr/>
        </p:nvSpPr>
        <p:spPr>
          <a:xfrm>
            <a:off x="676366" y="2713770"/>
            <a:ext cx="763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Zum selbständigen Üben und Wiederholen: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EABF4D-FBC1-45E7-8AC9-1BDABDC3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96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Breitbild</PresentationFormat>
  <Paragraphs>28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ChemSketch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62</cp:revision>
  <cp:lastPrinted>2021-04-29T09:23:01Z</cp:lastPrinted>
  <dcterms:created xsi:type="dcterms:W3CDTF">2020-05-25T12:24:00Z</dcterms:created>
  <dcterms:modified xsi:type="dcterms:W3CDTF">2021-05-18T16:26:25Z</dcterms:modified>
</cp:coreProperties>
</file>