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4BA102-B15D-4958-9070-19FD4DB52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9F9D2DE-ABF6-4F43-9A48-446E42D463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1DC048-3177-4210-8906-1029B53C7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DF944-BE76-40D3-A00C-15C3B52A9B9B}" type="datetimeFigureOut">
              <a:rPr lang="de-DE" smtClean="0"/>
              <a:t>23.10.2020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3D93DF-C634-4B5C-94A5-E0FC927B4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FEE484-567C-44EB-939E-3536886AB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2D0C-5E6C-469E-A00A-D6FC820F03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88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5AD86D-BAA3-4FEE-B053-5AF1F60AF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66D1FA6-8008-403A-A07E-A5237C2C5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8450DC-1449-4862-B0E0-028E24B7E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DF944-BE76-40D3-A00C-15C3B52A9B9B}" type="datetimeFigureOut">
              <a:rPr lang="de-DE" smtClean="0"/>
              <a:t>23.10.2020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A884F7-CC9F-42DE-BACE-2E5EAE99D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36B952-C976-4069-B98E-B767ECAE5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2D0C-5E6C-469E-A00A-D6FC820F03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9139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E31250-924C-4459-8F8F-7866314448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1442107-F2EF-4CE6-B1D2-6D97BB8B3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58295F-1F6E-4A91-B826-418B27694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DF944-BE76-40D3-A00C-15C3B52A9B9B}" type="datetimeFigureOut">
              <a:rPr lang="de-DE" smtClean="0"/>
              <a:t>23.10.2020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3C914B-290C-4445-BA82-D951FFD8B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2C0685-783D-42D6-8CEF-D07ADCDB0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2D0C-5E6C-469E-A00A-D6FC820F03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7113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8F537D-23F0-4C08-8C37-2F4CC20CF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A3029E-BD2B-4BD1-9F31-CEEE178AD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2E4FFF-12E0-404D-90F5-D3A820011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DF944-BE76-40D3-A00C-15C3B52A9B9B}" type="datetimeFigureOut">
              <a:rPr lang="de-DE" smtClean="0"/>
              <a:t>23.10.2020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9A3D85-FF51-43B0-8C19-B6D0F223F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3571C4-0A29-4A9D-9245-C4EA065E1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2D0C-5E6C-469E-A00A-D6FC820F03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4934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764E2-431D-4A11-BF8B-9D3A5183E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782843-F64A-4ADA-8215-0C5E406A3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A6906E-9E6A-40F5-A6A2-D5CA01AE2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DF944-BE76-40D3-A00C-15C3B52A9B9B}" type="datetimeFigureOut">
              <a:rPr lang="de-DE" smtClean="0"/>
              <a:t>23.10.2020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42D776-49CF-430B-A33F-B1D8C419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25A9BE-385B-4303-8B1C-016493C63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2D0C-5E6C-469E-A00A-D6FC820F03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7581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32DF08-2622-4C41-B8BF-356280C27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D6870C-4698-4CB5-A916-A237BBF703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8BA808E-7886-44EE-9532-2AB27EFD1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A75E89-3B67-4D5F-B5BE-57147064D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DF944-BE76-40D3-A00C-15C3B52A9B9B}" type="datetimeFigureOut">
              <a:rPr lang="de-DE" smtClean="0"/>
              <a:t>23.10.2020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17E2C8-124F-43CD-A538-D252336FF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11C5676-D0F2-471A-A316-38ECC25B7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2D0C-5E6C-469E-A00A-D6FC820F03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2351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8C0D9A-CE45-4C62-B3A4-F79D177B8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30F1FC-1344-469C-933B-46366E1D7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407D8C8-C4C1-4131-A931-A77685719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0B3B3A2-86E4-4709-A9ED-65DC0718E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2FBF161-B175-44B9-84D5-60C9C3BB9D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A1D9BD1-2997-40FC-AD55-595929467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DF944-BE76-40D3-A00C-15C3B52A9B9B}" type="datetimeFigureOut">
              <a:rPr lang="de-DE" smtClean="0"/>
              <a:t>23.10.2020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756AC11-0C6C-4B67-BCC4-98536A5F4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86A9766-7097-457E-8385-259F31F0F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2D0C-5E6C-469E-A00A-D6FC820F03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0545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36039B-2B50-41B8-A7F3-C4AE7FEA9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C141650-C8F9-4C7A-8764-AB8E35E5C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DF944-BE76-40D3-A00C-15C3B52A9B9B}" type="datetimeFigureOut">
              <a:rPr lang="de-DE" smtClean="0"/>
              <a:t>23.10.2020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7783BB0-0109-44AC-9F9B-E4E93F438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FA2D9AE-83D8-4363-AE89-64D72E42C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2D0C-5E6C-469E-A00A-D6FC820F03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866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4FFCFC4-4019-40B6-B803-19FC1D920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DF944-BE76-40D3-A00C-15C3B52A9B9B}" type="datetimeFigureOut">
              <a:rPr lang="de-DE" smtClean="0"/>
              <a:t>23.10.2020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45B66D2-03DD-4DFA-9A46-AC31C1D8C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063606F-AE63-4D67-A820-DA1F57179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2D0C-5E6C-469E-A00A-D6FC820F03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2525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8FDD54-8B71-4E60-88D2-B858AD13E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13EE6E-8FCC-4810-A928-07805FF1F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98E008D-E7B8-471A-B2F4-0F5910BF7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C3CDDF-0BE2-4FAB-BEDC-0AF95AD1B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DF944-BE76-40D3-A00C-15C3B52A9B9B}" type="datetimeFigureOut">
              <a:rPr lang="de-DE" smtClean="0"/>
              <a:t>23.10.2020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9D3C7E-8661-45FD-9513-22D222410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8C584D-C0E4-4BAF-BC7D-F31771072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2D0C-5E6C-469E-A00A-D6FC820F03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6001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10F66-861B-4847-B8EF-B01051B1D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D42C4F1-1D0B-4EE4-9E7C-C306DC5519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7F8CED-E531-4A53-BDF2-83107E340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DF5A5C-C418-4D44-9135-852992513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DF944-BE76-40D3-A00C-15C3B52A9B9B}" type="datetimeFigureOut">
              <a:rPr lang="de-DE" smtClean="0"/>
              <a:t>23.10.2020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4805588-32B9-4B07-ADFB-BF73B8116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D98199-B247-4782-8D96-868E77C72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2D0C-5E6C-469E-A00A-D6FC820F03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86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1B7BCFF-1847-4FB7-B4B5-DF83BA3AB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827000-001B-40DE-BB77-E646402E7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B4F97F-C40C-4652-978F-7057538957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DF944-BE76-40D3-A00C-15C3B52A9B9B}" type="datetimeFigureOut">
              <a:rPr lang="de-DE" smtClean="0"/>
              <a:t>23.10.2020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8BC08A-E4AC-42FF-913B-36F748FEB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5738D6-3C70-48F9-AE22-AAB6C2F54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D2D0C-5E6C-469E-A00A-D6FC820F03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055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56" name="AutoShape 16">
            <a:extLst>
              <a:ext uri="{FF2B5EF4-FFF2-40B4-BE49-F238E27FC236}">
                <a16:creationId xmlns:a16="http://schemas.microsoft.com/office/drawing/2014/main" id="{64EFA2D6-590A-44B5-8EDD-DE86D51D8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906" y="2323247"/>
            <a:ext cx="8607779" cy="3920800"/>
          </a:xfrm>
          <a:prstGeom prst="foldedCorner">
            <a:avLst>
              <a:gd name="adj" fmla="val 0"/>
            </a:avLst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514350" indent="-342900" algn="l">
              <a:tabLst>
                <a:tab pos="6819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874838" indent="-342900" algn="l">
              <a:tabLst>
                <a:tab pos="6819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054225" indent="-342900" algn="l">
              <a:tabLst>
                <a:tab pos="6819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233613" indent="-342900" algn="l">
              <a:tabLst>
                <a:tab pos="6819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413000" indent="-342900" algn="l">
              <a:tabLst>
                <a:tab pos="6819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870200" indent="-342900" fontAlgn="base">
              <a:spcBef>
                <a:spcPct val="0"/>
              </a:spcBef>
              <a:spcAft>
                <a:spcPct val="0"/>
              </a:spcAft>
              <a:tabLst>
                <a:tab pos="6819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327400" indent="-342900" fontAlgn="base">
              <a:spcBef>
                <a:spcPct val="0"/>
              </a:spcBef>
              <a:spcAft>
                <a:spcPct val="0"/>
              </a:spcAft>
              <a:tabLst>
                <a:tab pos="6819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784600" indent="-342900" fontAlgn="base">
              <a:spcBef>
                <a:spcPct val="0"/>
              </a:spcBef>
              <a:spcAft>
                <a:spcPct val="0"/>
              </a:spcAft>
              <a:tabLst>
                <a:tab pos="6819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241800" indent="-342900" fontAlgn="base">
              <a:spcBef>
                <a:spcPct val="0"/>
              </a:spcBef>
              <a:spcAft>
                <a:spcPct val="0"/>
              </a:spcAft>
              <a:tabLst>
                <a:tab pos="6819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40000"/>
              </a:lnSpc>
              <a:spcBef>
                <a:spcPct val="50000"/>
              </a:spcBef>
              <a:buFontTx/>
              <a:buAutoNum type="arabicPeriod"/>
            </a:pPr>
            <a:endParaRPr lang="de-DE" altLang="de-DE" dirty="0">
              <a:solidFill>
                <a:schemeClr val="accent1">
                  <a:lumMod val="75000"/>
                </a:schemeClr>
              </a:solidFill>
            </a:endParaRPr>
          </a:p>
          <a:p>
            <a:pPr marL="171450" indent="0">
              <a:lnSpc>
                <a:spcPct val="40000"/>
              </a:lnSpc>
              <a:spcBef>
                <a:spcPct val="50000"/>
              </a:spcBef>
            </a:pPr>
            <a:endParaRPr lang="de-DE" altLang="de-DE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4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e-DE" altLang="de-DE" dirty="0">
                <a:solidFill>
                  <a:schemeClr val="accent1">
                    <a:lumMod val="75000"/>
                  </a:schemeClr>
                </a:solidFill>
              </a:rPr>
              <a:t>Atome haben einen Durchmesser von ca. 10 </a:t>
            </a:r>
            <a:r>
              <a:rPr lang="de-DE" altLang="de-DE" baseline="30000" dirty="0">
                <a:solidFill>
                  <a:schemeClr val="accent1">
                    <a:lumMod val="75000"/>
                  </a:schemeClr>
                </a:solidFill>
              </a:rPr>
              <a:t>-10 </a:t>
            </a:r>
            <a:r>
              <a:rPr lang="de-DE" altLang="de-DE" dirty="0">
                <a:solidFill>
                  <a:schemeClr val="accent1">
                    <a:lumMod val="75000"/>
                  </a:schemeClr>
                </a:solidFill>
              </a:rPr>
              <a:t>m.</a:t>
            </a:r>
          </a:p>
          <a:p>
            <a:pPr>
              <a:lnSpc>
                <a:spcPct val="4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4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e-DE" altLang="de-DE" dirty="0">
                <a:solidFill>
                  <a:schemeClr val="accent1">
                    <a:lumMod val="75000"/>
                  </a:schemeClr>
                </a:solidFill>
              </a:rPr>
              <a:t>Nahezu 99,9% der gesamten Masse ist jedoch im Atomkern konzentriert.</a:t>
            </a:r>
          </a:p>
          <a:p>
            <a:pPr>
              <a:lnSpc>
                <a:spcPct val="4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4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e-DE" altLang="de-DE" dirty="0">
                <a:solidFill>
                  <a:schemeClr val="accent1">
                    <a:lumMod val="75000"/>
                  </a:schemeClr>
                </a:solidFill>
              </a:rPr>
              <a:t>Die gesamte positive Ladung befindet sich in Form von Protonen im Kern.</a:t>
            </a:r>
          </a:p>
          <a:p>
            <a:pPr>
              <a:lnSpc>
                <a:spcPct val="4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4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e-DE" altLang="de-DE" dirty="0">
                <a:solidFill>
                  <a:schemeClr val="accent1">
                    <a:lumMod val="75000"/>
                  </a:schemeClr>
                </a:solidFill>
              </a:rPr>
              <a:t>Die negativen Ladungen befinden sich in Form von Elektronen im Raum </a:t>
            </a:r>
          </a:p>
          <a:p>
            <a:pPr marL="539750" indent="0">
              <a:lnSpc>
                <a:spcPct val="40000"/>
              </a:lnSpc>
              <a:spcBef>
                <a:spcPct val="50000"/>
              </a:spcBef>
            </a:pPr>
            <a:r>
              <a:rPr lang="de-DE" altLang="de-DE" dirty="0">
                <a:solidFill>
                  <a:schemeClr val="accent1">
                    <a:lumMod val="75000"/>
                  </a:schemeClr>
                </a:solidFill>
              </a:rPr>
              <a:t>um den Atomkern. Dieser Raum wird als Atomhülle bezeichnet.</a:t>
            </a:r>
          </a:p>
          <a:p>
            <a:pPr>
              <a:lnSpc>
                <a:spcPct val="4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4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e-DE" altLang="de-DE" dirty="0">
                <a:solidFill>
                  <a:schemeClr val="accent1">
                    <a:lumMod val="75000"/>
                  </a:schemeClr>
                </a:solidFill>
              </a:rPr>
              <a:t>Die Elektronen umkreisen den Kern. </a:t>
            </a:r>
          </a:p>
          <a:p>
            <a:pPr>
              <a:lnSpc>
                <a:spcPct val="4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de-DE" altLang="de-DE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4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e-DE" altLang="de-DE" dirty="0">
                <a:solidFill>
                  <a:schemeClr val="accent1">
                    <a:lumMod val="75000"/>
                  </a:schemeClr>
                </a:solidFill>
              </a:rPr>
              <a:t>Zwischen den Elektronen ist leerer Raum.</a:t>
            </a:r>
          </a:p>
          <a:p>
            <a:pPr marL="171450" indent="0">
              <a:lnSpc>
                <a:spcPct val="40000"/>
              </a:lnSpc>
              <a:spcBef>
                <a:spcPct val="50000"/>
              </a:spcBef>
            </a:pPr>
            <a:endParaRPr lang="de-DE" altLang="de-D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1842" name="Rectangle 2">
            <a:extLst>
              <a:ext uri="{FF2B5EF4-FFF2-40B4-BE49-F238E27FC236}">
                <a16:creationId xmlns:a16="http://schemas.microsoft.com/office/drawing/2014/main" id="{C29DD625-9795-4F74-B67C-47B85BED18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>
                <a:solidFill>
                  <a:schemeClr val="tx1"/>
                </a:solidFill>
              </a:rPr>
              <a:t>Das Kern-Hülle-Modell von Atomen</a:t>
            </a:r>
            <a:endParaRPr lang="de-DE" altLang="de-DE" b="1" i="1" dirty="0">
              <a:solidFill>
                <a:schemeClr val="tx1"/>
              </a:solidFill>
            </a:endParaRPr>
          </a:p>
        </p:txBody>
      </p:sp>
      <p:sp>
        <p:nvSpPr>
          <p:cNvPr id="291857" name="Rectangle 17">
            <a:extLst>
              <a:ext uri="{FF2B5EF4-FFF2-40B4-BE49-F238E27FC236}">
                <a16:creationId xmlns:a16="http://schemas.microsoft.com/office/drawing/2014/main" id="{DAA1BC3B-7856-45C9-846F-03CDAAF02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361232"/>
            <a:ext cx="937590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261938" indent="-261938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85825" indent="-3429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408113" indent="-3429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930400" indent="-3429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452688" indent="-3429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909888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367088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824288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281488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endParaRPr lang="de-DE" altLang="de-DE" sz="1600" dirty="0"/>
          </a:p>
          <a:p>
            <a:pPr marL="0" indent="0" algn="just"/>
            <a:r>
              <a:rPr lang="de-DE" altLang="de-DE" sz="1600" dirty="0"/>
              <a:t>Aus dem </a:t>
            </a:r>
            <a:r>
              <a:rPr lang="de-DE" altLang="de-DE" sz="1600" dirty="0" err="1"/>
              <a:t>Rutherfordschen</a:t>
            </a:r>
            <a:r>
              <a:rPr lang="de-DE" altLang="de-DE" sz="1600" dirty="0"/>
              <a:t> Streuversuch leitet sich das Kern-Hülle-Atommodell ab: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Office PowerPoint</Application>
  <PresentationFormat>Breitbild</PresentationFormat>
  <Paragraphs>17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Das Kern-Hülle-Modell von Atomen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 Kern-Hülle-Modell von Atomen</dc:title>
  <dc:creator>Claudia Eysel</dc:creator>
  <cp:lastModifiedBy>Claudia Eysel</cp:lastModifiedBy>
  <cp:revision>1</cp:revision>
  <dcterms:created xsi:type="dcterms:W3CDTF">2020-10-23T08:46:44Z</dcterms:created>
  <dcterms:modified xsi:type="dcterms:W3CDTF">2020-10-23T08:47:19Z</dcterms:modified>
</cp:coreProperties>
</file>