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61"/>
  </p:notesMasterIdLst>
  <p:handoutMasterIdLst>
    <p:handoutMasterId r:id="rId62"/>
  </p:handoutMasterIdLst>
  <p:sldIdLst>
    <p:sldId id="257" r:id="rId3"/>
    <p:sldId id="405" r:id="rId4"/>
    <p:sldId id="406" r:id="rId5"/>
    <p:sldId id="407" r:id="rId6"/>
    <p:sldId id="408" r:id="rId7"/>
    <p:sldId id="409" r:id="rId8"/>
    <p:sldId id="412" r:id="rId9"/>
    <p:sldId id="410" r:id="rId10"/>
    <p:sldId id="413" r:id="rId11"/>
    <p:sldId id="414" r:id="rId12"/>
    <p:sldId id="415" r:id="rId13"/>
    <p:sldId id="416" r:id="rId14"/>
    <p:sldId id="417" r:id="rId15"/>
    <p:sldId id="420" r:id="rId16"/>
    <p:sldId id="421" r:id="rId17"/>
    <p:sldId id="422" r:id="rId18"/>
    <p:sldId id="419" r:id="rId19"/>
    <p:sldId id="424" r:id="rId20"/>
    <p:sldId id="423" r:id="rId21"/>
    <p:sldId id="425" r:id="rId22"/>
    <p:sldId id="426" r:id="rId23"/>
    <p:sldId id="427" r:id="rId24"/>
    <p:sldId id="428" r:id="rId25"/>
    <p:sldId id="429" r:id="rId26"/>
    <p:sldId id="465" r:id="rId27"/>
    <p:sldId id="431" r:id="rId28"/>
    <p:sldId id="430" r:id="rId29"/>
    <p:sldId id="433" r:id="rId30"/>
    <p:sldId id="432" r:id="rId31"/>
    <p:sldId id="434" r:id="rId32"/>
    <p:sldId id="435" r:id="rId33"/>
    <p:sldId id="436" r:id="rId34"/>
    <p:sldId id="437" r:id="rId35"/>
    <p:sldId id="438" r:id="rId36"/>
    <p:sldId id="439" r:id="rId37"/>
    <p:sldId id="454" r:id="rId38"/>
    <p:sldId id="449" r:id="rId39"/>
    <p:sldId id="440" r:id="rId40"/>
    <p:sldId id="443" r:id="rId41"/>
    <p:sldId id="444" r:id="rId42"/>
    <p:sldId id="446" r:id="rId43"/>
    <p:sldId id="447" r:id="rId44"/>
    <p:sldId id="441" r:id="rId45"/>
    <p:sldId id="450" r:id="rId46"/>
    <p:sldId id="448" r:id="rId47"/>
    <p:sldId id="451" r:id="rId48"/>
    <p:sldId id="452" r:id="rId49"/>
    <p:sldId id="453" r:id="rId50"/>
    <p:sldId id="455" r:id="rId51"/>
    <p:sldId id="456" r:id="rId52"/>
    <p:sldId id="457" r:id="rId53"/>
    <p:sldId id="458" r:id="rId54"/>
    <p:sldId id="459" r:id="rId55"/>
    <p:sldId id="460" r:id="rId56"/>
    <p:sldId id="461" r:id="rId57"/>
    <p:sldId id="463" r:id="rId58"/>
    <p:sldId id="464" r:id="rId59"/>
    <p:sldId id="462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54" autoAdjust="0"/>
    <p:restoredTop sz="94660"/>
  </p:normalViewPr>
  <p:slideViewPr>
    <p:cSldViewPr snapToGrid="0">
      <p:cViewPr varScale="1">
        <p:scale>
          <a:sx n="72" d="100"/>
          <a:sy n="72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1/12/2017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1/12/2017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1/12/2017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1/12/2017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1/12/2017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1/12/2017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1/12/2017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1/12/2017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1/12/2017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1/12/2017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1/12/2017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524123"/>
          </a:xfrm>
        </p:spPr>
        <p:txBody>
          <a:bodyPr>
            <a:normAutofit/>
          </a:bodyPr>
          <a:lstStyle/>
          <a:p>
            <a:r>
              <a:rPr lang="en-US" dirty="0"/>
              <a:t>Introduction and File Structures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Database System Implementation CSE 507</a:t>
            </a:r>
          </a:p>
        </p:txBody>
      </p:sp>
      <p:sp>
        <p:nvSpPr>
          <p:cNvPr id="4" name="Rectangle 3"/>
          <p:cNvSpPr/>
          <p:nvPr/>
        </p:nvSpPr>
        <p:spPr>
          <a:xfrm>
            <a:off x="418070" y="6181516"/>
            <a:ext cx="113558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Some slides adapted from R. </a:t>
            </a:r>
            <a:r>
              <a:rPr lang="en-US" sz="1600" dirty="0" err="1"/>
              <a:t>Elmasri</a:t>
            </a:r>
            <a:r>
              <a:rPr lang="en-US" sz="1600" dirty="0"/>
              <a:t> and S. </a:t>
            </a:r>
            <a:r>
              <a:rPr lang="en-US" sz="1600" dirty="0" err="1"/>
              <a:t>Navathe</a:t>
            </a:r>
            <a:r>
              <a:rPr lang="en-US" sz="1600" dirty="0"/>
              <a:t>, Fundamentals of Database Systems</a:t>
            </a:r>
            <a:r>
              <a:rPr lang="en-US" altLang="en-US" sz="1600" dirty="0"/>
              <a:t>, Sixth Edition, Pearson.</a:t>
            </a:r>
          </a:p>
          <a:p>
            <a:r>
              <a:rPr lang="en-US" altLang="en-US" sz="1600" dirty="0"/>
              <a:t>And </a:t>
            </a:r>
            <a:r>
              <a:rPr lang="en-US" altLang="en-US" sz="1600" dirty="0" err="1"/>
              <a:t>Silberschatz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Korth</a:t>
            </a:r>
            <a:r>
              <a:rPr lang="en-US" altLang="en-US" sz="1600" dirty="0"/>
              <a:t> and </a:t>
            </a:r>
            <a:r>
              <a:rPr lang="en-US" altLang="en-US" sz="1600" dirty="0" err="1"/>
              <a:t>Sudarshan</a:t>
            </a:r>
            <a:r>
              <a:rPr lang="en-US" altLang="en-US" sz="1600" dirty="0"/>
              <a:t> Database System Concepts – 6</a:t>
            </a:r>
            <a:r>
              <a:rPr lang="en-US" altLang="en-US" sz="1600" baseline="30000" dirty="0"/>
              <a:t>th</a:t>
            </a:r>
            <a:r>
              <a:rPr lang="en-US" altLang="en-US" sz="1600" dirty="0"/>
              <a:t> Edition. </a:t>
            </a:r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462"/>
            <a:ext cx="10515600" cy="789907"/>
          </a:xfrm>
        </p:spPr>
        <p:txBody>
          <a:bodyPr>
            <a:normAutofit/>
          </a:bodyPr>
          <a:lstStyle/>
          <a:p>
            <a:r>
              <a:rPr lang="en-US" sz="4200" dirty="0"/>
              <a:t>Snapshot of a LH file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022376" y="1146412"/>
            <a:ext cx="532263" cy="163773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4648" y="1312460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2376" y="1476233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2376" y="1640006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22376" y="1804437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2375" y="1969826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22374" y="3926853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22376" y="4102752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22375" y="4268141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22374" y="4431914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22370" y="2721331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22369" y="2886720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22368" y="3050493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4202367" y="1184015"/>
            <a:ext cx="545910" cy="34477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 flipH="1">
            <a:off x="6219521" y="1144326"/>
            <a:ext cx="844778" cy="163773"/>
          </a:xfrm>
          <a:prstGeom prst="rightArrow">
            <a:avLst/>
          </a:prstGeom>
          <a:noFill/>
          <a:ln w="254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4834733" y="2283373"/>
            <a:ext cx="907530" cy="2898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……</a:t>
            </a:r>
          </a:p>
        </p:txBody>
      </p:sp>
      <p:sp>
        <p:nvSpPr>
          <p:cNvPr id="26" name="Rectangle 25"/>
          <p:cNvSpPr/>
          <p:nvPr/>
        </p:nvSpPr>
        <p:spPr>
          <a:xfrm rot="5400000">
            <a:off x="4834732" y="3397570"/>
            <a:ext cx="907530" cy="2898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……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1366925" y="2509084"/>
            <a:ext cx="2835442" cy="113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Buckets at the beginning of a round R</a:t>
            </a:r>
            <a:r>
              <a:rPr lang="en-US" altLang="en-US" sz="20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22368" y="4797157"/>
            <a:ext cx="532263" cy="163773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258007" y="2634994"/>
                <a:ext cx="286455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b="1" dirty="0">
                    <a:solidFill>
                      <a:srgbClr val="7030A0"/>
                    </a:solidFill>
                    <a:ea typeface="ＭＳ Ｐゴシック" panose="020B0600070205080204" pitchFamily="34" charset="-128"/>
                  </a:rPr>
                  <a:t>These would be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𝒉</m:t>
                        </m:r>
                      </m:e>
                      <m:sub>
                        <m:r>
                          <a:rPr lang="en-US" alt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𝒊</m:t>
                        </m:r>
                        <m:r>
                          <a:rPr lang="en-US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US" alt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𝑲</m:t>
                        </m:r>
                      </m:e>
                    </m:d>
                  </m:oMath>
                </a14:m>
                <a:r>
                  <a:rPr lang="en-US" altLang="en-US" b="1" dirty="0">
                    <a:solidFill>
                      <a:srgbClr val="7030A0"/>
                    </a:solidFill>
                    <a:ea typeface="ＭＳ Ｐゴシック" panose="020B0600070205080204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07" y="2634994"/>
                <a:ext cx="2864559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3404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ight Arrow 29"/>
          <p:cNvSpPr/>
          <p:nvPr/>
        </p:nvSpPr>
        <p:spPr>
          <a:xfrm flipH="1">
            <a:off x="6219521" y="4846222"/>
            <a:ext cx="844778" cy="163773"/>
          </a:xfrm>
          <a:prstGeom prst="rightArrow">
            <a:avLst/>
          </a:prstGeom>
          <a:noFill/>
          <a:ln w="254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8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462"/>
            <a:ext cx="10515600" cy="789907"/>
          </a:xfrm>
        </p:spPr>
        <p:txBody>
          <a:bodyPr>
            <a:normAutofit/>
          </a:bodyPr>
          <a:lstStyle/>
          <a:p>
            <a:r>
              <a:rPr lang="en-US" sz="4200" dirty="0"/>
              <a:t>Snapshot of a LH file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022376" y="1146412"/>
            <a:ext cx="532263" cy="163773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4648" y="1312460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2376" y="1476233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2376" y="1640006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22376" y="1804437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2375" y="1969826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22374" y="3926853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22376" y="4102752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22375" y="4268141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22374" y="4431914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22370" y="2721331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22369" y="2886720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22368" y="3050493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4202367" y="1184015"/>
            <a:ext cx="545910" cy="34477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4834733" y="2283373"/>
            <a:ext cx="907530" cy="2898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……</a:t>
            </a:r>
          </a:p>
        </p:txBody>
      </p:sp>
      <p:sp>
        <p:nvSpPr>
          <p:cNvPr id="26" name="Rectangle 25"/>
          <p:cNvSpPr/>
          <p:nvPr/>
        </p:nvSpPr>
        <p:spPr>
          <a:xfrm rot="5400000">
            <a:off x="4834732" y="3397570"/>
            <a:ext cx="907530" cy="2898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……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1366925" y="2509084"/>
            <a:ext cx="2835442" cy="113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Buckets at the beginning of a round R</a:t>
            </a:r>
            <a:r>
              <a:rPr lang="en-US" altLang="en-US" sz="20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22368" y="4797157"/>
            <a:ext cx="532263" cy="163773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49480" y="2492392"/>
                <a:ext cx="286455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b="1" dirty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These would still be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𝒉</m:t>
                        </m:r>
                      </m:e>
                      <m:sub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en-US" sz="24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𝑲</m:t>
                        </m:r>
                      </m:e>
                    </m:d>
                  </m:oMath>
                </a14:m>
                <a:r>
                  <a:rPr lang="en-US" altLang="en-US" sz="2400" b="1" dirty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480" y="2492392"/>
                <a:ext cx="2864559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3191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Left Brace 30"/>
          <p:cNvSpPr/>
          <p:nvPr/>
        </p:nvSpPr>
        <p:spPr>
          <a:xfrm flipH="1">
            <a:off x="5743126" y="1325552"/>
            <a:ext cx="604934" cy="3230859"/>
          </a:xfrm>
          <a:prstGeom prst="leftBrace">
            <a:avLst>
              <a:gd name="adj1" fmla="val 8333"/>
              <a:gd name="adj2" fmla="val 50931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462"/>
            <a:ext cx="10515600" cy="789907"/>
          </a:xfrm>
        </p:spPr>
        <p:txBody>
          <a:bodyPr>
            <a:normAutofit/>
          </a:bodyPr>
          <a:lstStyle/>
          <a:p>
            <a:r>
              <a:rPr lang="en-US" sz="4200" dirty="0"/>
              <a:t>Snapshot of a LH file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022376" y="1146412"/>
            <a:ext cx="532263" cy="16377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4648" y="1312460"/>
            <a:ext cx="532263" cy="16377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2376" y="1476233"/>
            <a:ext cx="532263" cy="16377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2376" y="1640006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22376" y="1804437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2375" y="1969826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22374" y="3926853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22376" y="4102752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22375" y="4268141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22374" y="4431914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22370" y="2721331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22369" y="2886720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22368" y="3050493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4202367" y="1184015"/>
            <a:ext cx="545910" cy="34477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4834733" y="2283373"/>
            <a:ext cx="907530" cy="2898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……</a:t>
            </a:r>
          </a:p>
        </p:txBody>
      </p:sp>
      <p:sp>
        <p:nvSpPr>
          <p:cNvPr id="26" name="Rectangle 25"/>
          <p:cNvSpPr/>
          <p:nvPr/>
        </p:nvSpPr>
        <p:spPr>
          <a:xfrm rot="5400000">
            <a:off x="4834732" y="3397570"/>
            <a:ext cx="907530" cy="2898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……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1366925" y="2509084"/>
            <a:ext cx="2835442" cy="113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Buckets at the beginning of a round R</a:t>
            </a:r>
            <a:r>
              <a:rPr lang="en-US" altLang="en-US" sz="20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22368" y="4797157"/>
            <a:ext cx="532263" cy="163773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49480" y="2492392"/>
            <a:ext cx="28645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Buckets to be split</a:t>
            </a:r>
          </a:p>
        </p:txBody>
      </p:sp>
      <p:sp>
        <p:nvSpPr>
          <p:cNvPr id="31" name="Left Brace 30"/>
          <p:cNvSpPr/>
          <p:nvPr/>
        </p:nvSpPr>
        <p:spPr>
          <a:xfrm flipH="1">
            <a:off x="5743126" y="1640006"/>
            <a:ext cx="604934" cy="2916405"/>
          </a:xfrm>
          <a:prstGeom prst="leftBrace">
            <a:avLst>
              <a:gd name="adj1" fmla="val 26896"/>
              <a:gd name="adj2" fmla="val 50931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22367" y="5122995"/>
            <a:ext cx="532263" cy="163773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22368" y="4956098"/>
            <a:ext cx="532263" cy="163773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/>
          <p:cNvSpPr/>
          <p:nvPr/>
        </p:nvSpPr>
        <p:spPr>
          <a:xfrm>
            <a:off x="4362789" y="4819644"/>
            <a:ext cx="545910" cy="821151"/>
          </a:xfrm>
          <a:prstGeom prst="leftBrace">
            <a:avLst>
              <a:gd name="adj1" fmla="val 26896"/>
              <a:gd name="adj2" fmla="val 49729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71185" y="4802698"/>
            <a:ext cx="28645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New Buckets</a:t>
            </a:r>
          </a:p>
          <a:p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According to h</a:t>
            </a:r>
            <a:r>
              <a:rPr lang="en-US" altLang="en-US" sz="2400" b="1" baseline="-25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i+1</a:t>
            </a: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(K)</a:t>
            </a:r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96000" y="956456"/>
            <a:ext cx="34650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Buckets already split</a:t>
            </a:r>
          </a:p>
          <a:p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sz="2400" b="1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i+1</a:t>
            </a: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(K)</a:t>
            </a:r>
          </a:p>
        </p:txBody>
      </p:sp>
    </p:spTree>
    <p:extLst>
      <p:ext uri="{BB962C8B-B14F-4D97-AF65-F5344CB8AC3E}">
        <p14:creationId xmlns:p14="http://schemas.microsoft.com/office/powerpoint/2010/main" val="338062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462"/>
            <a:ext cx="10515600" cy="789907"/>
          </a:xfrm>
        </p:spPr>
        <p:txBody>
          <a:bodyPr>
            <a:normAutofit/>
          </a:bodyPr>
          <a:lstStyle/>
          <a:p>
            <a:r>
              <a:rPr lang="en-US" sz="4200" dirty="0"/>
              <a:t>Snapshot of a LH file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022376" y="1146412"/>
            <a:ext cx="532263" cy="16377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4648" y="1312460"/>
            <a:ext cx="532263" cy="16377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2376" y="1476233"/>
            <a:ext cx="532263" cy="16377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2376" y="1640006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22376" y="1804437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2375" y="1969826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22374" y="3926853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22376" y="4102752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22375" y="4268141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22374" y="4431914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22370" y="2721331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22369" y="2886720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22368" y="3050493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4202367" y="1184015"/>
            <a:ext cx="545910" cy="34477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4834733" y="2283373"/>
            <a:ext cx="907530" cy="2898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……</a:t>
            </a:r>
          </a:p>
        </p:txBody>
      </p:sp>
      <p:sp>
        <p:nvSpPr>
          <p:cNvPr id="26" name="Rectangle 25"/>
          <p:cNvSpPr/>
          <p:nvPr/>
        </p:nvSpPr>
        <p:spPr>
          <a:xfrm rot="5400000">
            <a:off x="4834732" y="3397570"/>
            <a:ext cx="907530" cy="2898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……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1366925" y="2509084"/>
            <a:ext cx="2835442" cy="113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Buckets at the beginning of a round R</a:t>
            </a:r>
            <a:r>
              <a:rPr lang="en-US" altLang="en-US" sz="20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22368" y="4797157"/>
            <a:ext cx="532263" cy="163773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49480" y="2492392"/>
            <a:ext cx="28645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Buckets to be split</a:t>
            </a:r>
          </a:p>
          <a:p>
            <a:r>
              <a:rPr lang="en-US" altLang="en-US" sz="2400" b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Use h</a:t>
            </a:r>
            <a:r>
              <a:rPr lang="en-US" altLang="en-US" sz="2400" b="1" baseline="-250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 b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(k)</a:t>
            </a:r>
          </a:p>
        </p:txBody>
      </p:sp>
      <p:sp>
        <p:nvSpPr>
          <p:cNvPr id="31" name="Left Brace 30"/>
          <p:cNvSpPr/>
          <p:nvPr/>
        </p:nvSpPr>
        <p:spPr>
          <a:xfrm flipH="1">
            <a:off x="5743126" y="1640006"/>
            <a:ext cx="604934" cy="2916405"/>
          </a:xfrm>
          <a:prstGeom prst="leftBrace">
            <a:avLst>
              <a:gd name="adj1" fmla="val 26896"/>
              <a:gd name="adj2" fmla="val 50931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22367" y="5122995"/>
            <a:ext cx="532263" cy="163773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22368" y="4956098"/>
            <a:ext cx="532263" cy="163773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/>
          <p:cNvSpPr/>
          <p:nvPr/>
        </p:nvSpPr>
        <p:spPr>
          <a:xfrm>
            <a:off x="4362789" y="4819644"/>
            <a:ext cx="545910" cy="821151"/>
          </a:xfrm>
          <a:prstGeom prst="leftBrace">
            <a:avLst>
              <a:gd name="adj1" fmla="val 26896"/>
              <a:gd name="adj2" fmla="val 49729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71185" y="4802698"/>
            <a:ext cx="28645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New Buckets</a:t>
            </a:r>
          </a:p>
          <a:p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According to h</a:t>
            </a:r>
            <a:r>
              <a:rPr lang="en-US" altLang="en-US" sz="2400" b="1" baseline="-25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i+1</a:t>
            </a: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(K)</a:t>
            </a:r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57787" y="1438182"/>
            <a:ext cx="3897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Buckets to be split next</a:t>
            </a:r>
          </a:p>
        </p:txBody>
      </p:sp>
      <p:sp>
        <p:nvSpPr>
          <p:cNvPr id="34" name="Right Arrow 33"/>
          <p:cNvSpPr/>
          <p:nvPr/>
        </p:nvSpPr>
        <p:spPr>
          <a:xfrm flipH="1">
            <a:off x="5623203" y="1640266"/>
            <a:ext cx="1032311" cy="163514"/>
          </a:xfrm>
          <a:prstGeom prst="rightArrow">
            <a:avLst/>
          </a:prstGeom>
          <a:noFill/>
          <a:ln w="254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462"/>
            <a:ext cx="10515600" cy="789907"/>
          </a:xfrm>
        </p:spPr>
        <p:txBody>
          <a:bodyPr>
            <a:normAutofit/>
          </a:bodyPr>
          <a:lstStyle/>
          <a:p>
            <a:r>
              <a:rPr lang="en-US" sz="4200" dirty="0"/>
              <a:t>Search Algorithm for a Key k</a:t>
            </a:r>
          </a:p>
        </p:txBody>
      </p:sp>
      <p:sp>
        <p:nvSpPr>
          <p:cNvPr id="2" name="Rectangle 1"/>
          <p:cNvSpPr/>
          <p:nvPr/>
        </p:nvSpPr>
        <p:spPr>
          <a:xfrm>
            <a:off x="5022376" y="1146412"/>
            <a:ext cx="532263" cy="16377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4648" y="1312460"/>
            <a:ext cx="532263" cy="16377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2376" y="1476233"/>
            <a:ext cx="532263" cy="16377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2376" y="1640006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22376" y="1804437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2375" y="1969826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22374" y="3926853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22376" y="4102752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22375" y="4268141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22374" y="4431914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22370" y="2721331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22369" y="2886720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22368" y="3050493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4834733" y="2283373"/>
            <a:ext cx="907530" cy="2898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……</a:t>
            </a:r>
          </a:p>
        </p:txBody>
      </p:sp>
      <p:sp>
        <p:nvSpPr>
          <p:cNvPr id="26" name="Rectangle 25"/>
          <p:cNvSpPr/>
          <p:nvPr/>
        </p:nvSpPr>
        <p:spPr>
          <a:xfrm rot="5400000">
            <a:off x="4834732" y="3397570"/>
            <a:ext cx="907530" cy="2898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……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1685888" y="1203798"/>
            <a:ext cx="3026760" cy="128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Check if h</a:t>
            </a:r>
            <a:r>
              <a:rPr lang="en-US" altLang="en-US" sz="2600" b="1" baseline="-250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(k) falls in the red region</a:t>
            </a:r>
          </a:p>
          <a:p>
            <a:pPr marL="0" indent="0">
              <a:buNone/>
            </a:pPr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22368" y="4797157"/>
            <a:ext cx="532263" cy="163773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49480" y="2492392"/>
            <a:ext cx="28645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Buckets to be split</a:t>
            </a:r>
          </a:p>
          <a:p>
            <a:r>
              <a:rPr lang="en-US" altLang="en-US" sz="2400" b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sz="2400" b="1" baseline="-250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 b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(K)</a:t>
            </a:r>
          </a:p>
        </p:txBody>
      </p:sp>
      <p:sp>
        <p:nvSpPr>
          <p:cNvPr id="31" name="Left Brace 30"/>
          <p:cNvSpPr/>
          <p:nvPr/>
        </p:nvSpPr>
        <p:spPr>
          <a:xfrm flipH="1">
            <a:off x="5743126" y="1640006"/>
            <a:ext cx="604934" cy="2916405"/>
          </a:xfrm>
          <a:prstGeom prst="leftBrace">
            <a:avLst>
              <a:gd name="adj1" fmla="val 26896"/>
              <a:gd name="adj2" fmla="val 50931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22367" y="5122995"/>
            <a:ext cx="532263" cy="163773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22368" y="4956098"/>
            <a:ext cx="532263" cy="163773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/>
          <p:cNvSpPr/>
          <p:nvPr/>
        </p:nvSpPr>
        <p:spPr>
          <a:xfrm>
            <a:off x="4362789" y="4819644"/>
            <a:ext cx="545910" cy="821151"/>
          </a:xfrm>
          <a:prstGeom prst="leftBrace">
            <a:avLst>
              <a:gd name="adj1" fmla="val 26896"/>
              <a:gd name="adj2" fmla="val 49729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71185" y="4802698"/>
            <a:ext cx="28645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New Buckets</a:t>
            </a:r>
          </a:p>
          <a:p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According to h</a:t>
            </a:r>
            <a:r>
              <a:rPr lang="en-US" altLang="en-US" sz="2400" b="1" baseline="-25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i+1</a:t>
            </a: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(K)</a:t>
            </a:r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96000" y="956456"/>
            <a:ext cx="34650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Buckets already split</a:t>
            </a:r>
          </a:p>
          <a:p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sz="2400" b="1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i+1</a:t>
            </a: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(K)</a:t>
            </a:r>
          </a:p>
        </p:txBody>
      </p:sp>
      <p:sp>
        <p:nvSpPr>
          <p:cNvPr id="4" name="Right Arrow 3"/>
          <p:cNvSpPr/>
          <p:nvPr/>
        </p:nvSpPr>
        <p:spPr>
          <a:xfrm>
            <a:off x="886326" y="1300139"/>
            <a:ext cx="705853" cy="410090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1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462"/>
            <a:ext cx="10515600" cy="789907"/>
          </a:xfrm>
        </p:spPr>
        <p:txBody>
          <a:bodyPr>
            <a:normAutofit/>
          </a:bodyPr>
          <a:lstStyle/>
          <a:p>
            <a:r>
              <a:rPr lang="en-US" sz="4200" dirty="0"/>
              <a:t>Search Algorithm for a Key k</a:t>
            </a:r>
          </a:p>
        </p:txBody>
      </p:sp>
      <p:sp>
        <p:nvSpPr>
          <p:cNvPr id="2" name="Rectangle 1"/>
          <p:cNvSpPr/>
          <p:nvPr/>
        </p:nvSpPr>
        <p:spPr>
          <a:xfrm>
            <a:off x="5728228" y="1278998"/>
            <a:ext cx="532263" cy="16377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30500" y="1445046"/>
            <a:ext cx="532263" cy="16377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28228" y="1608819"/>
            <a:ext cx="532263" cy="16377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28228" y="1772592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28228" y="1937023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28227" y="2102412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28226" y="4059439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28228" y="4235338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28227" y="4400727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28226" y="4564500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28222" y="2853917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28221" y="3019306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728220" y="3183079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5540585" y="2415959"/>
            <a:ext cx="907530" cy="2898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……</a:t>
            </a:r>
          </a:p>
        </p:txBody>
      </p:sp>
      <p:sp>
        <p:nvSpPr>
          <p:cNvPr id="26" name="Rectangle 25"/>
          <p:cNvSpPr/>
          <p:nvPr/>
        </p:nvSpPr>
        <p:spPr>
          <a:xfrm rot="5400000">
            <a:off x="5540584" y="3530156"/>
            <a:ext cx="907530" cy="2898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……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1686312" y="1283264"/>
            <a:ext cx="3961717" cy="1341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If yes then use h</a:t>
            </a:r>
            <a:r>
              <a:rPr lang="en-US" altLang="en-US" b="1" baseline="-250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i+1</a:t>
            </a: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(k)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Why?? </a:t>
            </a:r>
          </a:p>
          <a:p>
            <a:pPr marL="0" indent="0">
              <a:buNone/>
            </a:pPr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28220" y="4929743"/>
            <a:ext cx="532263" cy="163773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55332" y="2624978"/>
            <a:ext cx="28645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Buckets to be split</a:t>
            </a:r>
          </a:p>
          <a:p>
            <a:r>
              <a:rPr lang="en-US" altLang="en-US" sz="2400" b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sz="2400" b="1" baseline="-250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 b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(K)</a:t>
            </a:r>
          </a:p>
        </p:txBody>
      </p:sp>
      <p:sp>
        <p:nvSpPr>
          <p:cNvPr id="31" name="Left Brace 30"/>
          <p:cNvSpPr/>
          <p:nvPr/>
        </p:nvSpPr>
        <p:spPr>
          <a:xfrm flipH="1">
            <a:off x="6448978" y="1772592"/>
            <a:ext cx="604934" cy="2916405"/>
          </a:xfrm>
          <a:prstGeom prst="leftBrace">
            <a:avLst>
              <a:gd name="adj1" fmla="val 26896"/>
              <a:gd name="adj2" fmla="val 50931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28219" y="5255581"/>
            <a:ext cx="532263" cy="163773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728220" y="5088684"/>
            <a:ext cx="532263" cy="163773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/>
          <p:cNvSpPr/>
          <p:nvPr/>
        </p:nvSpPr>
        <p:spPr>
          <a:xfrm>
            <a:off x="5068641" y="4952230"/>
            <a:ext cx="545910" cy="821151"/>
          </a:xfrm>
          <a:prstGeom prst="leftBrace">
            <a:avLst>
              <a:gd name="adj1" fmla="val 26896"/>
              <a:gd name="adj2" fmla="val 49729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77037" y="4935284"/>
            <a:ext cx="28645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New Buckets</a:t>
            </a:r>
          </a:p>
          <a:p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According to h</a:t>
            </a:r>
            <a:r>
              <a:rPr lang="en-US" altLang="en-US" sz="2400" b="1" baseline="-25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i+1</a:t>
            </a: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(K)</a:t>
            </a:r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01852" y="1089042"/>
            <a:ext cx="34650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Buckets already split</a:t>
            </a:r>
          </a:p>
          <a:p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sz="2400" b="1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i+1</a:t>
            </a: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(K)</a:t>
            </a:r>
          </a:p>
        </p:txBody>
      </p:sp>
      <p:sp>
        <p:nvSpPr>
          <p:cNvPr id="4" name="Right Arrow 3"/>
          <p:cNvSpPr/>
          <p:nvPr/>
        </p:nvSpPr>
        <p:spPr>
          <a:xfrm>
            <a:off x="978187" y="1468053"/>
            <a:ext cx="705853" cy="410090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9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462"/>
            <a:ext cx="10515600" cy="789907"/>
          </a:xfrm>
        </p:spPr>
        <p:txBody>
          <a:bodyPr>
            <a:normAutofit/>
          </a:bodyPr>
          <a:lstStyle/>
          <a:p>
            <a:r>
              <a:rPr lang="en-US" sz="4200" dirty="0"/>
              <a:t>Search Algorithm for a Key k</a:t>
            </a:r>
          </a:p>
        </p:txBody>
      </p:sp>
      <p:sp>
        <p:nvSpPr>
          <p:cNvPr id="2" name="Rectangle 1"/>
          <p:cNvSpPr/>
          <p:nvPr/>
        </p:nvSpPr>
        <p:spPr>
          <a:xfrm>
            <a:off x="5728228" y="1278998"/>
            <a:ext cx="532263" cy="16377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30500" y="1445046"/>
            <a:ext cx="532263" cy="16377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28228" y="1608819"/>
            <a:ext cx="532263" cy="16377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28228" y="1772592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28228" y="1937023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28227" y="2102412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28226" y="4059439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28228" y="4235338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28227" y="4400727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28226" y="4564500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28222" y="2853917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28221" y="3019306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728220" y="3183079"/>
            <a:ext cx="532263" cy="16377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5540585" y="2415959"/>
            <a:ext cx="907530" cy="2898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……</a:t>
            </a:r>
          </a:p>
        </p:txBody>
      </p:sp>
      <p:sp>
        <p:nvSpPr>
          <p:cNvPr id="26" name="Rectangle 25"/>
          <p:cNvSpPr/>
          <p:nvPr/>
        </p:nvSpPr>
        <p:spPr>
          <a:xfrm rot="5400000">
            <a:off x="5540584" y="3530156"/>
            <a:ext cx="907530" cy="2898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……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1717732" y="1202524"/>
            <a:ext cx="3809075" cy="1433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Else h</a:t>
            </a:r>
            <a:r>
              <a:rPr lang="en-US" altLang="en-US" b="1" baseline="-250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(k) gives the correct bucket.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Why?? </a:t>
            </a:r>
          </a:p>
          <a:p>
            <a:pPr marL="0" indent="0">
              <a:buNone/>
            </a:pPr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28220" y="4929743"/>
            <a:ext cx="532263" cy="163773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55332" y="2624978"/>
            <a:ext cx="28645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Buckets to be split</a:t>
            </a:r>
          </a:p>
          <a:p>
            <a:r>
              <a:rPr lang="en-US" altLang="en-US" sz="2400" b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sz="2400" b="1" baseline="-250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 b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(K)</a:t>
            </a:r>
          </a:p>
        </p:txBody>
      </p:sp>
      <p:sp>
        <p:nvSpPr>
          <p:cNvPr id="31" name="Left Brace 30"/>
          <p:cNvSpPr/>
          <p:nvPr/>
        </p:nvSpPr>
        <p:spPr>
          <a:xfrm flipH="1">
            <a:off x="6448978" y="1772592"/>
            <a:ext cx="604934" cy="2916405"/>
          </a:xfrm>
          <a:prstGeom prst="leftBrace">
            <a:avLst>
              <a:gd name="adj1" fmla="val 26896"/>
              <a:gd name="adj2" fmla="val 50931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28219" y="5255581"/>
            <a:ext cx="532263" cy="163773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728220" y="5088684"/>
            <a:ext cx="532263" cy="163773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/>
          <p:cNvSpPr/>
          <p:nvPr/>
        </p:nvSpPr>
        <p:spPr>
          <a:xfrm>
            <a:off x="5068641" y="4952230"/>
            <a:ext cx="545910" cy="821151"/>
          </a:xfrm>
          <a:prstGeom prst="leftBrace">
            <a:avLst>
              <a:gd name="adj1" fmla="val 26896"/>
              <a:gd name="adj2" fmla="val 49729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77037" y="4935284"/>
            <a:ext cx="28645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New Buckets</a:t>
            </a:r>
          </a:p>
          <a:p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According to h</a:t>
            </a:r>
            <a:r>
              <a:rPr lang="en-US" altLang="en-US" sz="2400" b="1" baseline="-25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i+1</a:t>
            </a: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(K)</a:t>
            </a:r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01852" y="1089042"/>
            <a:ext cx="34650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Buckets already split</a:t>
            </a:r>
          </a:p>
          <a:p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sz="2400" b="1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i+1</a:t>
            </a: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(K)</a:t>
            </a:r>
          </a:p>
        </p:txBody>
      </p:sp>
      <p:sp>
        <p:nvSpPr>
          <p:cNvPr id="4" name="Right Arrow 3"/>
          <p:cNvSpPr/>
          <p:nvPr/>
        </p:nvSpPr>
        <p:spPr>
          <a:xfrm>
            <a:off x="978187" y="1468053"/>
            <a:ext cx="705853" cy="410090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0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462"/>
            <a:ext cx="10515600" cy="789907"/>
          </a:xfrm>
        </p:spPr>
        <p:txBody>
          <a:bodyPr>
            <a:normAutofit/>
          </a:bodyPr>
          <a:lstStyle/>
          <a:p>
            <a:r>
              <a:rPr lang="en-US" sz="4200" dirty="0"/>
              <a:t>Searching Algorithm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23211" y="2214130"/>
            <a:ext cx="7118684" cy="2261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Step 1: </a:t>
            </a:r>
            <a:r>
              <a:rPr lang="en-US" altLang="en-US" b="1" dirty="0" err="1">
                <a:solidFill>
                  <a:srgbClr val="0070C0"/>
                </a:solidFill>
                <a:ea typeface="ＭＳ Ｐゴシック" panose="020B0600070205080204" pitchFamily="34" charset="-128"/>
              </a:rPr>
              <a:t>bucketaddr</a:t>
            </a: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             h</a:t>
            </a:r>
            <a:r>
              <a:rPr lang="en-US" altLang="en-US" b="1" baseline="-250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(key)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Step 2: </a:t>
            </a:r>
            <a:r>
              <a:rPr lang="en-US" altLang="en-US" b="1" dirty="0" err="1">
                <a:solidFill>
                  <a:srgbClr val="0070C0"/>
                </a:solidFill>
                <a:ea typeface="ＭＳ Ｐゴシック" panose="020B0600070205080204" pitchFamily="34" charset="-128"/>
              </a:rPr>
              <a:t>bucketaddr</a:t>
            </a: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 &lt; </a:t>
            </a:r>
            <a:r>
              <a:rPr lang="en-US" altLang="en-US" b="1" dirty="0" err="1">
                <a:solidFill>
                  <a:srgbClr val="0070C0"/>
                </a:solidFill>
                <a:ea typeface="ＭＳ Ｐゴシック" panose="020B0600070205080204" pitchFamily="34" charset="-128"/>
              </a:rPr>
              <a:t>Nexttosplit</a:t>
            </a: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</a:t>
            </a:r>
          </a:p>
          <a:p>
            <a:pPr lvl="1">
              <a:spcAft>
                <a:spcPts val="1800"/>
              </a:spcAft>
            </a:pPr>
            <a:r>
              <a:rPr lang="en-US" altLang="en-US" sz="28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Then </a:t>
            </a:r>
            <a:r>
              <a:rPr lang="en-US" altLang="en-US" sz="2800" b="1" dirty="0" err="1">
                <a:solidFill>
                  <a:srgbClr val="0070C0"/>
                </a:solidFill>
                <a:ea typeface="ＭＳ Ｐゴシック" panose="020B0600070205080204" pitchFamily="34" charset="-128"/>
              </a:rPr>
              <a:t>bucketaddr</a:t>
            </a:r>
            <a:r>
              <a:rPr lang="en-US" altLang="en-US" sz="28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             h</a:t>
            </a:r>
            <a:r>
              <a:rPr lang="en-US" altLang="en-US" sz="2800" b="1" baseline="-250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i+1</a:t>
            </a:r>
            <a:r>
              <a:rPr lang="en-US" altLang="en-US" sz="28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(key)</a:t>
            </a: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764506" y="2470484"/>
            <a:ext cx="1026694" cy="1"/>
          </a:xfrm>
          <a:prstGeom prst="straightConnector1">
            <a:avLst/>
          </a:prstGeom>
          <a:ln w="412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093368" y="3970421"/>
            <a:ext cx="1026694" cy="1"/>
          </a:xfrm>
          <a:prstGeom prst="straightConnector1">
            <a:avLst/>
          </a:prstGeom>
          <a:ln w="412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42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462"/>
            <a:ext cx="10515600" cy="789907"/>
          </a:xfrm>
        </p:spPr>
        <p:txBody>
          <a:bodyPr>
            <a:normAutofit/>
          </a:bodyPr>
          <a:lstStyle/>
          <a:p>
            <a:r>
              <a:rPr lang="en-US" sz="4200" dirty="0"/>
              <a:t>Snapshot of overflow in insertion </a:t>
            </a:r>
            <a:r>
              <a:rPr lang="en-US" sz="4200" dirty="0" err="1"/>
              <a:t>algo</a:t>
            </a:r>
            <a:endParaRPr lang="en-US" sz="4200" dirty="0"/>
          </a:p>
        </p:txBody>
      </p:sp>
      <p:sp>
        <p:nvSpPr>
          <p:cNvPr id="2" name="Rectangle 1"/>
          <p:cNvSpPr/>
          <p:nvPr/>
        </p:nvSpPr>
        <p:spPr>
          <a:xfrm>
            <a:off x="5221159" y="2060812"/>
            <a:ext cx="532263" cy="163773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23431" y="2226860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21159" y="2390633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21159" y="2554406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21159" y="2718837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21158" y="2884226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21157" y="4841253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21159" y="5017152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21158" y="5182541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21157" y="5346314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21153" y="3635731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21152" y="3801120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21151" y="3964893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 flipH="1">
            <a:off x="6418304" y="2058726"/>
            <a:ext cx="844778" cy="163773"/>
          </a:xfrm>
          <a:prstGeom prst="rightArrow">
            <a:avLst/>
          </a:prstGeom>
          <a:noFill/>
          <a:ln w="254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7419152" y="2781122"/>
            <a:ext cx="4534143" cy="945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6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All records in this bucket are re-hashed using h</a:t>
            </a:r>
            <a:r>
              <a:rPr lang="en-US" altLang="en-US" sz="2600" b="1" baseline="-25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i+1</a:t>
            </a:r>
          </a:p>
          <a:p>
            <a:pPr lvl="1"/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5033516" y="3197773"/>
            <a:ext cx="907530" cy="2898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……</a:t>
            </a:r>
          </a:p>
        </p:txBody>
      </p:sp>
      <p:sp>
        <p:nvSpPr>
          <p:cNvPr id="26" name="Rectangle 25"/>
          <p:cNvSpPr/>
          <p:nvPr/>
        </p:nvSpPr>
        <p:spPr>
          <a:xfrm rot="5400000">
            <a:off x="5033515" y="4311970"/>
            <a:ext cx="907530" cy="2898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……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1143314" y="3433617"/>
            <a:ext cx="2835442" cy="11177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Insertion over here caused an overflow</a:t>
            </a:r>
          </a:p>
          <a:p>
            <a:pPr marL="0" indent="0">
              <a:buNone/>
            </a:pPr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21151" y="5711557"/>
            <a:ext cx="532263" cy="163773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rved Left Arrow 31"/>
          <p:cNvSpPr/>
          <p:nvPr/>
        </p:nvSpPr>
        <p:spPr>
          <a:xfrm>
            <a:off x="5872394" y="2098415"/>
            <a:ext cx="1000848" cy="3963187"/>
          </a:xfrm>
          <a:prstGeom prst="curvedLeftArrow">
            <a:avLst>
              <a:gd name="adj1" fmla="val 11970"/>
              <a:gd name="adj2" fmla="val 50000"/>
              <a:gd name="adj3" fmla="val 18589"/>
            </a:avLst>
          </a:prstGeom>
          <a:noFill/>
          <a:ln w="3175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flipV="1">
            <a:off x="4160431" y="3539997"/>
            <a:ext cx="961862" cy="35524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19152" y="1936312"/>
            <a:ext cx="4068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Next Bucket to be split</a:t>
            </a:r>
          </a:p>
        </p:txBody>
      </p:sp>
    </p:spTree>
    <p:extLst>
      <p:ext uri="{BB962C8B-B14F-4D97-AF65-F5344CB8AC3E}">
        <p14:creationId xmlns:p14="http://schemas.microsoft.com/office/powerpoint/2010/main" val="258428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462"/>
            <a:ext cx="10515600" cy="789907"/>
          </a:xfrm>
        </p:spPr>
        <p:txBody>
          <a:bodyPr>
            <a:normAutofit/>
          </a:bodyPr>
          <a:lstStyle/>
          <a:p>
            <a:r>
              <a:rPr lang="en-US" sz="4200" dirty="0"/>
              <a:t>Insert Algorithm for Linear Hashing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1320" y="6378432"/>
            <a:ext cx="113558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Some material adapted from Prof J. </a:t>
            </a:r>
            <a:r>
              <a:rPr lang="en-US" sz="1600" dirty="0" err="1"/>
              <a:t>Harista</a:t>
            </a:r>
            <a:r>
              <a:rPr lang="en-US" sz="1600" dirty="0"/>
              <a:t> IISC Bangalore. </a:t>
            </a:r>
            <a:endParaRPr lang="en-US" altLang="en-US" sz="1600" dirty="0"/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838199" y="2037667"/>
            <a:ext cx="11177337" cy="335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Find bucket by applying h</a:t>
            </a:r>
            <a:r>
              <a:rPr lang="en-US" altLang="en-US" sz="2600" b="1" baseline="-250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/ h</a:t>
            </a:r>
            <a:r>
              <a:rPr lang="en-US" altLang="en-US" sz="2600" b="1" baseline="-250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i+1</a:t>
            </a: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: 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–If bucket to insert into is full: </a:t>
            </a:r>
          </a:p>
          <a:p>
            <a:pPr lvl="1">
              <a:spcAft>
                <a:spcPts val="1200"/>
              </a:spcAft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	Add overflow page and insert data entry. </a:t>
            </a:r>
          </a:p>
          <a:p>
            <a:pPr lvl="1">
              <a:spcAft>
                <a:spcPts val="1200"/>
              </a:spcAft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	Split Next bucket and increment Next pointer 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	(Uncontrolled split) </a:t>
            </a:r>
          </a:p>
          <a:p>
            <a:pPr lvl="1">
              <a:spcAft>
                <a:spcPts val="1200"/>
              </a:spcAft>
            </a:pPr>
            <a:endParaRPr lang="en-US" altLang="en-US" sz="26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783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462"/>
            <a:ext cx="10515600" cy="789907"/>
          </a:xfrm>
        </p:spPr>
        <p:txBody>
          <a:bodyPr>
            <a:normAutofit/>
          </a:bodyPr>
          <a:lstStyle/>
          <a:p>
            <a:r>
              <a:rPr lang="en-US" sz="4200" dirty="0"/>
              <a:t>Linear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1107907" y="1384968"/>
                <a:ext cx="10481511" cy="36237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200"/>
                  </a:spcAft>
                </a:pPr>
                <a:r>
                  <a:rPr lang="en-US" altLang="en-US" sz="2600" dirty="0"/>
                  <a:t>Allows the hash file to expand and shrink dynamically without needing a directory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en-US" sz="2600" dirty="0">
                    <a:ea typeface="ＭＳ Ｐゴシック" panose="020B0600070205080204" pitchFamily="34" charset="-128"/>
                  </a:rPr>
                  <a:t>Use a family of hash functions: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6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26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sz="26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US" altLang="en-US" sz="26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6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K</m:t>
                        </m:r>
                      </m:e>
                    </m:d>
                    <m:r>
                      <a:rPr lang="en-US" altLang="en-US" sz="260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𝐾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𝑚𝑜𝑑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d>
                      <m:dPr>
                        <m:ctrlPr>
                          <a:rPr lang="en-US" altLang="en-US" sz="26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600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pPr>
                          <m:e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𝑖</m:t>
                            </m:r>
                          </m:sup>
                        </m:sSup>
                        <m:r>
                          <a:rPr lang="en-US" altLang="en-US" sz="26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</m:t>
                        </m:r>
                      </m:e>
                    </m:d>
                    <m:r>
                      <a:rPr lang="en-US" altLang="en-US" sz="26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;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𝑤h𝑒𝑟𝑒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𝑖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=0,1,2,…. </m:t>
                    </m:r>
                  </m:oMath>
                </a14:m>
                <a:endParaRPr lang="en-US" altLang="en-US" sz="2600" dirty="0">
                  <a:ea typeface="ＭＳ Ｐゴシック" panose="020B0600070205080204" pitchFamily="34" charset="-128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altLang="en-US" sz="2600" dirty="0">
                    <a:ea typeface="ＭＳ Ｐゴシック" panose="020B0600070205080204" pitchFamily="34" charset="-128"/>
                  </a:rPr>
                  <a:t>M is number of initial buckets.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en-US" sz="2600" b="1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Note that range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𝒉</m:t>
                        </m:r>
                      </m:e>
                      <m:sub>
                        <m:r>
                          <a:rPr lang="en-US" altLang="en-US" sz="2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𝐢</m:t>
                        </m:r>
                        <m:r>
                          <a:rPr lang="en-US" altLang="en-US" sz="2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US" altLang="en-US" sz="2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en-US" sz="2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en-US" sz="2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𝑲</m:t>
                        </m:r>
                      </m:e>
                    </m:d>
                  </m:oMath>
                </a14:m>
                <a:r>
                  <a:rPr lang="en-US" altLang="en-US" sz="2600" b="1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 is double that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𝒉</m:t>
                        </m:r>
                      </m:e>
                      <m:sub>
                        <m:r>
                          <a:rPr lang="en-US" altLang="en-US" sz="2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en-US" sz="2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en-US" sz="2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𝑲</m:t>
                        </m:r>
                      </m:e>
                    </m:d>
                  </m:oMath>
                </a14:m>
                <a:r>
                  <a:rPr lang="en-US" altLang="en-US" sz="2600" b="1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.</a:t>
                </a:r>
              </a:p>
              <a:p>
                <a:endParaRPr lang="en-US" altLang="en-US" sz="24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07" y="1384968"/>
                <a:ext cx="10481511" cy="3623760"/>
              </a:xfrm>
              <a:prstGeom prst="rect">
                <a:avLst/>
              </a:prstGeom>
              <a:blipFill>
                <a:blip r:embed="rId2"/>
                <a:stretch>
                  <a:fillRect l="-931" t="-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62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462"/>
            <a:ext cx="10515600" cy="789907"/>
          </a:xfrm>
        </p:spPr>
        <p:txBody>
          <a:bodyPr>
            <a:normAutofit/>
          </a:bodyPr>
          <a:lstStyle/>
          <a:p>
            <a:r>
              <a:rPr lang="en-US" sz="4200" dirty="0"/>
              <a:t>Some Comments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1320" y="6378432"/>
            <a:ext cx="113558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Some material adapted from Prof J. </a:t>
            </a:r>
            <a:r>
              <a:rPr lang="en-US" sz="1600" dirty="0" err="1"/>
              <a:t>Harista</a:t>
            </a:r>
            <a:r>
              <a:rPr lang="en-US" sz="1600" dirty="0"/>
              <a:t> IISC Bangalore. </a:t>
            </a:r>
            <a:endParaRPr lang="en-US" altLang="en-US" sz="1600" dirty="0"/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838200" y="1508277"/>
            <a:ext cx="11177337" cy="335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Since buckets are split round-robin, long overflow chains don’t develop! </a:t>
            </a:r>
          </a:p>
          <a:p>
            <a:pPr>
              <a:spcAft>
                <a:spcPts val="1200"/>
              </a:spcAft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Doubling of directory in Extendible Hashing is similar; </a:t>
            </a:r>
          </a:p>
          <a:p>
            <a:pPr lvl="1">
              <a:spcAft>
                <a:spcPts val="1200"/>
              </a:spcAft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switching of hash functions is implicit in how the # of bits examined is increased</a:t>
            </a:r>
          </a:p>
          <a:p>
            <a:pPr>
              <a:spcAft>
                <a:spcPts val="1200"/>
              </a:spcAft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Splits can be controlled using load factor.</a:t>
            </a: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952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1449" y="3046731"/>
            <a:ext cx="11073989" cy="789907"/>
          </a:xfrm>
        </p:spPr>
        <p:txBody>
          <a:bodyPr>
            <a:normAutofit fontScale="90000"/>
          </a:bodyPr>
          <a:lstStyle/>
          <a:p>
            <a:r>
              <a:rPr lang="en-US" sz="4200" dirty="0"/>
              <a:t>LH*  --- Linear Hashing in a Distributed Setting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092" y="6378432"/>
            <a:ext cx="116187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Litwin</a:t>
            </a:r>
            <a:r>
              <a:rPr lang="en-US" sz="1600" dirty="0"/>
              <a:t> et. Al. “LH* -- A Scalable, Distributed Data Structure,”  ACM Transactions on Database Systems, 21(4), 480--525 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846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0506" y="139758"/>
            <a:ext cx="11073989" cy="789907"/>
          </a:xfrm>
        </p:spPr>
        <p:txBody>
          <a:bodyPr>
            <a:normAutofit fontScale="90000"/>
          </a:bodyPr>
          <a:lstStyle/>
          <a:p>
            <a:r>
              <a:rPr lang="en-US" sz="4200" dirty="0"/>
              <a:t>LH*  --- Linear Hashing in a Distributed Setting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37158" y="1180729"/>
            <a:ext cx="11177337" cy="4919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en-US" sz="2600" b="1" u="sng" dirty="0">
                <a:ea typeface="ＭＳ Ｐゴシック" panose="020B0600070205080204" pitchFamily="34" charset="-128"/>
              </a:rPr>
              <a:t>Setting: </a:t>
            </a:r>
          </a:p>
          <a:p>
            <a:pPr lvl="1">
              <a:spcAft>
                <a:spcPts val="12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Several client sites share a file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pPr lvl="1">
              <a:spcAft>
                <a:spcPts val="12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The clients insert records given keys. </a:t>
            </a:r>
            <a:endParaRPr lang="en-US" altLang="en-US" b="1" i="1" dirty="0">
              <a:ea typeface="ＭＳ Ｐゴシック" panose="020B0600070205080204" pitchFamily="34" charset="-128"/>
            </a:endParaRPr>
          </a:p>
          <a:p>
            <a:pPr lvl="1">
              <a:spcAft>
                <a:spcPts val="1200"/>
              </a:spcAft>
            </a:pPr>
            <a:r>
              <a:rPr lang="en-US" altLang="en-US" b="1" i="1" dirty="0">
                <a:ea typeface="ＭＳ Ｐゴシック" panose="020B0600070205080204" pitchFamily="34" charset="-128"/>
              </a:rPr>
              <a:t>F </a:t>
            </a:r>
            <a:r>
              <a:rPr lang="en-US" altLang="en-US" dirty="0">
                <a:ea typeface="ＭＳ Ｐゴシック" panose="020B0600070205080204" pitchFamily="34" charset="-128"/>
              </a:rPr>
              <a:t>is stored on server sites</a:t>
            </a:r>
          </a:p>
          <a:p>
            <a:pPr lvl="1">
              <a:spcAft>
                <a:spcPts val="12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Clients and server are whole machines, i.e., nodes of a network. </a:t>
            </a:r>
          </a:p>
          <a:p>
            <a:pPr lvl="1">
              <a:spcAft>
                <a:spcPts val="12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Each server provides a storage space for objects of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F </a:t>
            </a:r>
            <a:r>
              <a:rPr lang="en-US" altLang="en-US" dirty="0">
                <a:ea typeface="ＭＳ Ｐゴシック" panose="020B0600070205080204" pitchFamily="34" charset="-128"/>
              </a:rPr>
              <a:t>called a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bucket.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spcAft>
                <a:spcPts val="12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A server can send records to other servers.</a:t>
            </a:r>
          </a:p>
          <a:p>
            <a:pPr lvl="1">
              <a:spcAft>
                <a:spcPts val="12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LH* can accommodate any number of clients and servers.    </a:t>
            </a:r>
          </a:p>
        </p:txBody>
      </p:sp>
    </p:spTree>
    <p:extLst>
      <p:ext uri="{BB962C8B-B14F-4D97-AF65-F5344CB8AC3E}">
        <p14:creationId xmlns:p14="http://schemas.microsoft.com/office/powerpoint/2010/main" val="142948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0506" y="139758"/>
            <a:ext cx="11073989" cy="789907"/>
          </a:xfrm>
        </p:spPr>
        <p:txBody>
          <a:bodyPr>
            <a:normAutofit fontScale="90000"/>
          </a:bodyPr>
          <a:lstStyle/>
          <a:p>
            <a:r>
              <a:rPr lang="en-US" sz="4200" dirty="0"/>
              <a:t>LH*  --- Linear Hashing in a Distributed Setting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37158" y="1699343"/>
            <a:ext cx="11177337" cy="4012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en-US" sz="2600" b="1" u="sng" dirty="0">
                <a:ea typeface="ＭＳ Ｐゴシック" panose="020B0600070205080204" pitchFamily="34" charset="-128"/>
              </a:rPr>
              <a:t>LH* meets the following criteria: </a:t>
            </a:r>
          </a:p>
          <a:p>
            <a:pPr lvl="1">
              <a:spcAft>
                <a:spcPts val="1200"/>
              </a:spcAft>
            </a:pPr>
            <a:r>
              <a:rPr lang="en-US" altLang="en-US" sz="2600" dirty="0">
                <a:ea typeface="ＭＳ Ｐゴシック" panose="020B0600070205080204" pitchFamily="34" charset="-128"/>
              </a:rPr>
              <a:t>The file expands to new servers gracefully, and only when already used servers are efficiently loaded. </a:t>
            </a:r>
          </a:p>
          <a:p>
            <a:pPr lvl="1">
              <a:spcAft>
                <a:spcPts val="1200"/>
              </a:spcAft>
            </a:pPr>
            <a:r>
              <a:rPr lang="en-US" altLang="en-US" sz="2600" dirty="0">
                <a:ea typeface="ＭＳ Ｐゴシック" panose="020B0600070205080204" pitchFamily="34" charset="-128"/>
              </a:rPr>
              <a:t>There is no master site that the record address computations must go through. </a:t>
            </a:r>
          </a:p>
          <a:p>
            <a:pPr lvl="1">
              <a:spcAft>
                <a:spcPts val="1200"/>
              </a:spcAft>
            </a:pPr>
            <a:r>
              <a:rPr lang="en-US" altLang="en-US" sz="2600" dirty="0">
                <a:ea typeface="ＭＳ Ｐゴシック" panose="020B0600070205080204" pitchFamily="34" charset="-128"/>
              </a:rPr>
              <a:t>The file access and maintenance primitives,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e.g</a:t>
            </a:r>
            <a:r>
              <a:rPr lang="en-US" altLang="en-US" sz="2600" dirty="0">
                <a:ea typeface="ＭＳ Ｐゴシック" panose="020B0600070205080204" pitchFamily="34" charset="-128"/>
              </a:rPr>
              <a:t>, search, insertion and split, etc., never require atomic updates to multiple clients. </a:t>
            </a:r>
          </a:p>
        </p:txBody>
      </p:sp>
    </p:spTree>
    <p:extLst>
      <p:ext uri="{BB962C8B-B14F-4D97-AF65-F5344CB8AC3E}">
        <p14:creationId xmlns:p14="http://schemas.microsoft.com/office/powerpoint/2010/main" val="262727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0506" y="139758"/>
            <a:ext cx="11073989" cy="789907"/>
          </a:xfrm>
        </p:spPr>
        <p:txBody>
          <a:bodyPr>
            <a:normAutofit/>
          </a:bodyPr>
          <a:lstStyle/>
          <a:p>
            <a:r>
              <a:rPr lang="en-US" sz="4200" dirty="0"/>
              <a:t>Key Features of LH*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50079" y="1653059"/>
            <a:ext cx="11454842" cy="3964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The file can grow to practically any size, with load factor about constant. </a:t>
            </a:r>
          </a:p>
          <a:p>
            <a:pPr>
              <a:spcAft>
                <a:spcPts val="1200"/>
              </a:spcAft>
            </a:pPr>
            <a:r>
              <a:rPr lang="en-US" altLang="en-US" b="1" u="sng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Insertion</a:t>
            </a:r>
            <a:r>
              <a:rPr lang="en-US" altLang="en-US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 usually requires one message, and three in worst case.</a:t>
            </a:r>
          </a:p>
          <a:p>
            <a:pPr>
              <a:spcAft>
                <a:spcPts val="1200"/>
              </a:spcAft>
            </a:pPr>
            <a:r>
              <a:rPr lang="en-US" altLang="en-US" b="1" u="sng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Retrieval</a:t>
            </a:r>
            <a:r>
              <a:rPr lang="en-US" altLang="en-US" b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 usually requires two messages, and four on worst case. </a:t>
            </a:r>
          </a:p>
          <a:p>
            <a:pPr>
              <a:spcAft>
                <a:spcPts val="12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Supports parallel operations.</a:t>
            </a:r>
          </a:p>
        </p:txBody>
      </p:sp>
    </p:spTree>
    <p:extLst>
      <p:ext uri="{BB962C8B-B14F-4D97-AF65-F5344CB8AC3E}">
        <p14:creationId xmlns:p14="http://schemas.microsoft.com/office/powerpoint/2010/main" val="10323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0506" y="139758"/>
            <a:ext cx="11073989" cy="789907"/>
          </a:xfrm>
        </p:spPr>
        <p:txBody>
          <a:bodyPr>
            <a:normAutofit/>
          </a:bodyPr>
          <a:lstStyle/>
          <a:p>
            <a:r>
              <a:rPr lang="en-US" sz="4200" dirty="0"/>
              <a:t>Key Features of LH*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37158" y="1931355"/>
            <a:ext cx="11177337" cy="3964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With and without a specialized </a:t>
            </a:r>
            <a:r>
              <a:rPr lang="en-US" altLang="en-US" u="sng" dirty="0">
                <a:ea typeface="ＭＳ Ｐゴシック" panose="020B0600070205080204" pitchFamily="34" charset="-128"/>
              </a:rPr>
              <a:t>Split Coordinator</a:t>
            </a:r>
            <a:r>
              <a:rPr lang="en-US" altLang="en-US" dirty="0">
                <a:ea typeface="ＭＳ Ｐゴシック" panose="020B0600070205080204" pitchFamily="34" charset="-128"/>
              </a:rPr>
              <a:t> site. </a:t>
            </a:r>
          </a:p>
          <a:p>
            <a:pPr>
              <a:spcAft>
                <a:spcPts val="12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In basic version (these slides) splitting is serialized by the split coordinator. </a:t>
            </a:r>
          </a:p>
          <a:p>
            <a:pPr>
              <a:spcAft>
                <a:spcPts val="12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 Several other variants, e.g., parallel splits and autonomous splitting. </a:t>
            </a:r>
          </a:p>
        </p:txBody>
      </p:sp>
    </p:spTree>
    <p:extLst>
      <p:ext uri="{BB962C8B-B14F-4D97-AF65-F5344CB8AC3E}">
        <p14:creationId xmlns:p14="http://schemas.microsoft.com/office/powerpoint/2010/main" val="297767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0506" y="139758"/>
            <a:ext cx="11073989" cy="789907"/>
          </a:xfrm>
        </p:spPr>
        <p:txBody>
          <a:bodyPr>
            <a:normAutofit/>
          </a:bodyPr>
          <a:lstStyle/>
          <a:p>
            <a:r>
              <a:rPr lang="en-US" sz="4200" dirty="0"/>
              <a:t>Snapshot of LH* </a:t>
            </a:r>
          </a:p>
        </p:txBody>
      </p:sp>
      <p:sp>
        <p:nvSpPr>
          <p:cNvPr id="2" name="Rectangle 1"/>
          <p:cNvSpPr/>
          <p:nvPr/>
        </p:nvSpPr>
        <p:spPr>
          <a:xfrm>
            <a:off x="840505" y="4039737"/>
            <a:ext cx="1792335" cy="193539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05890" y="4213903"/>
            <a:ext cx="1261564" cy="158706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J = 10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042989" y="5253682"/>
            <a:ext cx="1387365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05890" y="5939090"/>
            <a:ext cx="1340069" cy="6193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Server 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00529" y="4039737"/>
            <a:ext cx="1792335" cy="193539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65914" y="4213903"/>
            <a:ext cx="1261564" cy="158706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J = 10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103013" y="5253682"/>
            <a:ext cx="1387365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65914" y="5939090"/>
            <a:ext cx="1340069" cy="6193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Server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26878" y="4044247"/>
            <a:ext cx="1792335" cy="193539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92263" y="4218413"/>
            <a:ext cx="1261564" cy="158706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J = 9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129362" y="5258192"/>
            <a:ext cx="1387365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192263" y="5943600"/>
            <a:ext cx="1340069" cy="6193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Server 80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122160" y="4039737"/>
            <a:ext cx="1792335" cy="193539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387545" y="4213903"/>
            <a:ext cx="1261564" cy="158706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J = 10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0324644" y="5253682"/>
            <a:ext cx="1387365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387545" y="5939090"/>
            <a:ext cx="1340069" cy="6193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Server 591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52956" y="4039737"/>
            <a:ext cx="1792335" cy="193539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18341" y="4213903"/>
            <a:ext cx="1261564" cy="158706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J = 10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7955440" y="5253682"/>
            <a:ext cx="1387365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018341" y="5939090"/>
            <a:ext cx="1340069" cy="6193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Server 583</a:t>
            </a:r>
          </a:p>
        </p:txBody>
      </p:sp>
      <p:sp>
        <p:nvSpPr>
          <p:cNvPr id="31" name="Down Arrow 30"/>
          <p:cNvSpPr/>
          <p:nvPr/>
        </p:nvSpPr>
        <p:spPr>
          <a:xfrm flipV="1">
            <a:off x="5662363" y="6400800"/>
            <a:ext cx="399868" cy="444454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127681" y="6265283"/>
            <a:ext cx="1890659" cy="6193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Next Split (N)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549791" y="1328833"/>
            <a:ext cx="1792335" cy="193539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Client 1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N’ = 5</a:t>
            </a:r>
          </a:p>
          <a:p>
            <a:pPr algn="ctr"/>
            <a:r>
              <a:rPr lang="en-US" sz="2400" b="1" dirty="0"/>
              <a:t>I’ = 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233194" y="1328833"/>
            <a:ext cx="1792335" cy="193539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Client 2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N’ = 0</a:t>
            </a:r>
          </a:p>
          <a:p>
            <a:pPr algn="ctr"/>
            <a:r>
              <a:rPr lang="en-US" sz="2400" b="1" dirty="0"/>
              <a:t>I’ = 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020656" y="1368472"/>
            <a:ext cx="1792335" cy="193539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Client M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N’ = 31</a:t>
            </a:r>
          </a:p>
          <a:p>
            <a:pPr algn="ctr"/>
            <a:r>
              <a:rPr lang="en-US" sz="2400" b="1" dirty="0"/>
              <a:t>I’ = 9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1971012" y="3374017"/>
            <a:ext cx="396442" cy="501869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837794" y="3456413"/>
            <a:ext cx="693682" cy="419473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281694" y="3428078"/>
            <a:ext cx="2291568" cy="478692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88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0506" y="139758"/>
            <a:ext cx="11073989" cy="789907"/>
          </a:xfrm>
        </p:spPr>
        <p:txBody>
          <a:bodyPr>
            <a:normAutofit/>
          </a:bodyPr>
          <a:lstStyle/>
          <a:p>
            <a:r>
              <a:rPr lang="en-US" sz="4200" dirty="0"/>
              <a:t>Addressing in LH*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37158" y="1931355"/>
            <a:ext cx="11454842" cy="3595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en-US" sz="2600" dirty="0">
                <a:ea typeface="ＭＳ Ｐゴシック" panose="020B0600070205080204" pitchFamily="34" charset="-128"/>
              </a:rPr>
              <a:t>Records of a LH* file are manipulated by the clients.</a:t>
            </a:r>
          </a:p>
          <a:p>
            <a:pPr>
              <a:spcAft>
                <a:spcPts val="1200"/>
              </a:spcAft>
            </a:pPr>
            <a:r>
              <a:rPr lang="en-US" altLang="en-US" sz="2600" dirty="0">
                <a:ea typeface="ＭＳ Ｐゴシック" panose="020B0600070205080204" pitchFamily="34" charset="-128"/>
              </a:rPr>
              <a:t>LH is based on the assumption that we know the correct </a:t>
            </a:r>
            <a:r>
              <a:rPr lang="en-US" altLang="en-US" sz="2600" b="1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26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600" b="1" i="1" dirty="0">
                <a:ea typeface="ＭＳ Ｐゴシック" panose="020B0600070205080204" pitchFamily="34" charset="-128"/>
              </a:rPr>
              <a:t>I.</a:t>
            </a:r>
          </a:p>
          <a:p>
            <a:pPr>
              <a:spcAft>
                <a:spcPts val="1200"/>
              </a:spcAft>
            </a:pPr>
            <a:r>
              <a:rPr lang="en-US" altLang="en-US" sz="2600" dirty="0">
                <a:ea typeface="ＭＳ Ｐゴシック" panose="020B0600070205080204" pitchFamily="34" charset="-128"/>
              </a:rPr>
              <a:t> In a distributed setting with multiple clients this is only possible if we have master site (inefficient).</a:t>
            </a:r>
          </a:p>
          <a:p>
            <a:pPr>
              <a:spcAft>
                <a:spcPts val="1200"/>
              </a:spcAft>
            </a:pPr>
            <a:r>
              <a:rPr lang="en-US" altLang="en-US" sz="2600" dirty="0">
                <a:ea typeface="ＭＳ Ｐゴシック" panose="020B0600070205080204" pitchFamily="34" charset="-128"/>
              </a:rPr>
              <a:t>LH* do not require all the clients to have a consistent view of </a:t>
            </a:r>
            <a:r>
              <a:rPr lang="en-US" altLang="en-US" sz="2600" b="1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26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600" b="1" i="1" dirty="0">
                <a:ea typeface="ＭＳ Ｐゴシック" panose="020B0600070205080204" pitchFamily="34" charset="-128"/>
              </a:rPr>
              <a:t>I</a:t>
            </a:r>
            <a:r>
              <a:rPr lang="en-US" altLang="en-US" sz="2600" dirty="0">
                <a:ea typeface="ＭＳ Ｐゴシック" panose="020B0600070205080204" pitchFamily="34" charset="-128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altLang="en-US" sz="2600" dirty="0">
                <a:ea typeface="ＭＳ Ｐゴシック" panose="020B0600070205080204" pitchFamily="34" charset="-128"/>
              </a:rPr>
              <a:t>Each client has its own view of</a:t>
            </a:r>
            <a:r>
              <a:rPr lang="en-US" altLang="en-US" sz="2600" b="1" i="1" dirty="0">
                <a:ea typeface="ＭＳ Ｐゴシック" panose="020B0600070205080204" pitchFamily="34" charset="-128"/>
              </a:rPr>
              <a:t> N (N’)</a:t>
            </a:r>
            <a:r>
              <a:rPr lang="en-US" altLang="en-US" sz="26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600" b="1" i="1" dirty="0">
                <a:ea typeface="ＭＳ Ｐゴシック" panose="020B0600070205080204" pitchFamily="34" charset="-128"/>
              </a:rPr>
              <a:t>I (I’).</a:t>
            </a:r>
            <a:endParaRPr lang="en-US" altLang="en-US" sz="26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283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0506" y="139758"/>
            <a:ext cx="11073989" cy="789907"/>
          </a:xfrm>
        </p:spPr>
        <p:txBody>
          <a:bodyPr>
            <a:normAutofit/>
          </a:bodyPr>
          <a:lstStyle/>
          <a:p>
            <a:r>
              <a:rPr lang="en-US" sz="4200" dirty="0"/>
              <a:t>Addressing in LH*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37158" y="1931355"/>
            <a:ext cx="11454842" cy="2088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en-US" sz="2600" b="1" u="sng" dirty="0">
                <a:ea typeface="ＭＳ Ｐゴシック" panose="020B0600070205080204" pitchFamily="34" charset="-128"/>
              </a:rPr>
              <a:t>Step1: </a:t>
            </a:r>
            <a:r>
              <a:rPr lang="en-US" altLang="en-US" sz="2600" dirty="0">
                <a:ea typeface="ＭＳ Ｐゴシック" panose="020B0600070205080204" pitchFamily="34" charset="-128"/>
              </a:rPr>
              <a:t>  Client address calculation. </a:t>
            </a:r>
          </a:p>
          <a:p>
            <a:pPr>
              <a:spcAft>
                <a:spcPts val="1200"/>
              </a:spcAft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>
              <a:spcAft>
                <a:spcPts val="1200"/>
              </a:spcAft>
            </a:pPr>
            <a:r>
              <a:rPr lang="en-US" altLang="en-US" sz="2600" b="1" u="sng" dirty="0">
                <a:ea typeface="ＭＳ Ｐゴシック" panose="020B0600070205080204" pitchFamily="34" charset="-128"/>
              </a:rPr>
              <a:t>Step2: </a:t>
            </a:r>
            <a:r>
              <a:rPr lang="en-US" altLang="en-US" sz="2600" dirty="0">
                <a:ea typeface="ＭＳ Ｐゴシック" panose="020B0600070205080204" pitchFamily="34" charset="-128"/>
              </a:rPr>
              <a:t> Server address calculation.</a:t>
            </a:r>
          </a:p>
        </p:txBody>
      </p:sp>
    </p:spTree>
    <p:extLst>
      <p:ext uri="{BB962C8B-B14F-4D97-AF65-F5344CB8AC3E}">
        <p14:creationId xmlns:p14="http://schemas.microsoft.com/office/powerpoint/2010/main" val="423660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0506" y="139758"/>
            <a:ext cx="11073989" cy="789907"/>
          </a:xfrm>
        </p:spPr>
        <p:txBody>
          <a:bodyPr>
            <a:normAutofit/>
          </a:bodyPr>
          <a:lstStyle/>
          <a:p>
            <a:r>
              <a:rPr lang="en-US" sz="4200" dirty="0"/>
              <a:t>Addressing in LH* --- Algorithm at Client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37158" y="1931355"/>
            <a:ext cx="11177337" cy="3595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en-US" sz="2600" dirty="0">
                <a:ea typeface="ＭＳ Ｐゴシック" panose="020B0600070205080204" pitchFamily="34" charset="-128"/>
              </a:rPr>
              <a:t>Algorithm at Client (A1) with its own N’ and I’ </a:t>
            </a:r>
          </a:p>
          <a:p>
            <a:pPr>
              <a:spcAft>
                <a:spcPts val="1200"/>
              </a:spcAft>
            </a:pPr>
            <a:endParaRPr lang="en-US" altLang="en-US" sz="260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41826" y="2787336"/>
            <a:ext cx="7118684" cy="2261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Step 1: </a:t>
            </a:r>
            <a:r>
              <a:rPr lang="en-US" altLang="en-US" b="1" dirty="0" err="1">
                <a:solidFill>
                  <a:srgbClr val="0070C0"/>
                </a:solidFill>
                <a:ea typeface="ＭＳ Ｐゴシック" panose="020B0600070205080204" pitchFamily="34" charset="-128"/>
              </a:rPr>
              <a:t>bucketaddr</a:t>
            </a: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             h</a:t>
            </a:r>
            <a:r>
              <a:rPr lang="en-US" altLang="en-US" b="1" baseline="-250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i’</a:t>
            </a: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(key)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Step 2: </a:t>
            </a:r>
            <a:r>
              <a:rPr lang="en-US" altLang="en-US" b="1" dirty="0" err="1">
                <a:solidFill>
                  <a:srgbClr val="0070C0"/>
                </a:solidFill>
                <a:ea typeface="ＭＳ Ｐゴシック" panose="020B0600070205080204" pitchFamily="34" charset="-128"/>
              </a:rPr>
              <a:t>bucketaddr</a:t>
            </a: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 &lt; N’ </a:t>
            </a:r>
          </a:p>
          <a:p>
            <a:pPr lvl="1">
              <a:spcAft>
                <a:spcPts val="1800"/>
              </a:spcAft>
            </a:pPr>
            <a:r>
              <a:rPr lang="en-US" altLang="en-US" sz="28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Then </a:t>
            </a:r>
            <a:r>
              <a:rPr lang="en-US" altLang="en-US" sz="2800" b="1" dirty="0" err="1">
                <a:solidFill>
                  <a:srgbClr val="0070C0"/>
                </a:solidFill>
                <a:ea typeface="ＭＳ Ｐゴシック" panose="020B0600070205080204" pitchFamily="34" charset="-128"/>
              </a:rPr>
              <a:t>bucketaddr</a:t>
            </a:r>
            <a:r>
              <a:rPr lang="en-US" altLang="en-US" sz="28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             h</a:t>
            </a:r>
            <a:r>
              <a:rPr lang="en-US" altLang="en-US" sz="2800" b="1" baseline="-250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i’+1</a:t>
            </a:r>
            <a:r>
              <a:rPr lang="en-US" altLang="en-US" sz="28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(key)</a:t>
            </a: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300534" y="3038242"/>
            <a:ext cx="1026694" cy="1"/>
          </a:xfrm>
          <a:prstGeom prst="straightConnector1">
            <a:avLst/>
          </a:prstGeom>
          <a:ln w="412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629396" y="4538179"/>
            <a:ext cx="1026694" cy="1"/>
          </a:xfrm>
          <a:prstGeom prst="straightConnector1">
            <a:avLst/>
          </a:prstGeom>
          <a:ln w="412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2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462"/>
            <a:ext cx="10515600" cy="789907"/>
          </a:xfrm>
        </p:spPr>
        <p:txBody>
          <a:bodyPr>
            <a:normAutofit/>
          </a:bodyPr>
          <a:lstStyle/>
          <a:p>
            <a:r>
              <a:rPr lang="en-US" sz="4200" dirty="0"/>
              <a:t>Linear Hashing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8200" y="1303082"/>
            <a:ext cx="10918686" cy="4251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8000"/>
              </a:lnSpc>
            </a:pPr>
            <a:r>
              <a:rPr lang="en-US" altLang="en-US" sz="2600" dirty="0"/>
              <a:t>Directory is avoided in Linear Hash. </a:t>
            </a:r>
          </a:p>
          <a:p>
            <a:pPr>
              <a:lnSpc>
                <a:spcPct val="108000"/>
              </a:lnSpc>
            </a:pPr>
            <a:r>
              <a:rPr lang="en-US" altLang="en-US" sz="2600" dirty="0"/>
              <a:t>Choosing bucket to split in a round-robin fashion.</a:t>
            </a:r>
            <a:endParaRPr lang="en-US" altLang="en-US" sz="2600" dirty="0">
              <a:ea typeface="ＭＳ Ｐゴシック" panose="020B0600070205080204" pitchFamily="34" charset="-128"/>
            </a:endParaRPr>
          </a:p>
          <a:p>
            <a:pPr>
              <a:lnSpc>
                <a:spcPct val="108000"/>
              </a:lnSpc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Splitting proceeds in “rounds.”  </a:t>
            </a:r>
          </a:p>
          <a:p>
            <a:pPr>
              <a:lnSpc>
                <a:spcPct val="108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Round ends when all the initial buckets (</a:t>
            </a:r>
            <a:r>
              <a:rPr lang="en-US" altLang="en-US" sz="2600" b="1" dirty="0" err="1">
                <a:solidFill>
                  <a:srgbClr val="0070C0"/>
                </a:solidFill>
                <a:ea typeface="ＭＳ Ｐゴシック" panose="020B0600070205080204" pitchFamily="34" charset="-128"/>
              </a:rPr>
              <a:t>Nr</a:t>
            </a:r>
            <a:r>
              <a:rPr lang="en-US" altLang="en-US" sz="2600" dirty="0">
                <a:ea typeface="ＭＳ Ｐゴシック" panose="020B0600070205080204" pitchFamily="34" charset="-128"/>
              </a:rPr>
              <a:t>) for a round R are split.</a:t>
            </a:r>
          </a:p>
          <a:p>
            <a:pPr>
              <a:lnSpc>
                <a:spcPct val="108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At any stage during a round, the buckets </a:t>
            </a: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en-US" sz="2600" dirty="0">
                <a:ea typeface="ＭＳ Ｐゴシック" panose="020B0600070205080204" pitchFamily="34" charset="-128"/>
              </a:rPr>
              <a:t> to </a:t>
            </a: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Next-1 </a:t>
            </a:r>
            <a:r>
              <a:rPr lang="en-US" altLang="en-US" sz="2600" dirty="0">
                <a:ea typeface="ＭＳ Ｐゴシック" panose="020B0600070205080204" pitchFamily="34" charset="-128"/>
              </a:rPr>
              <a:t>have been split. </a:t>
            </a:r>
          </a:p>
          <a:p>
            <a:pPr>
              <a:lnSpc>
                <a:spcPct val="108000"/>
              </a:lnSpc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The new buckets results from splits are placed after </a:t>
            </a:r>
            <a:r>
              <a:rPr lang="en-US" altLang="en-US" sz="2600" b="1" dirty="0" err="1">
                <a:solidFill>
                  <a:srgbClr val="0070C0"/>
                </a:solidFill>
                <a:ea typeface="ＭＳ Ｐゴシック" panose="020B0600070205080204" pitchFamily="34" charset="-128"/>
              </a:rPr>
              <a:t>Nr</a:t>
            </a: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0732" y="6378432"/>
            <a:ext cx="113558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Some material adapted from Prof J. </a:t>
            </a:r>
            <a:r>
              <a:rPr lang="en-US" sz="1600" dirty="0" err="1"/>
              <a:t>Harista</a:t>
            </a:r>
            <a:r>
              <a:rPr lang="en-US" sz="1600" dirty="0"/>
              <a:t> IISC Bangalore. 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1274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0506" y="139758"/>
            <a:ext cx="11073989" cy="789907"/>
          </a:xfrm>
        </p:spPr>
        <p:txBody>
          <a:bodyPr>
            <a:normAutofit/>
          </a:bodyPr>
          <a:lstStyle/>
          <a:p>
            <a:r>
              <a:rPr lang="en-US" sz="4200" dirty="0"/>
              <a:t>Addressing in LH*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50079" y="1852526"/>
            <a:ext cx="11454842" cy="4028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en-US" sz="2600" b="1" u="sng" dirty="0">
                <a:ea typeface="ＭＳ Ｐゴシック" panose="020B0600070205080204" pitchFamily="34" charset="-128"/>
              </a:rPr>
              <a:t>Step1: </a:t>
            </a:r>
            <a:r>
              <a:rPr lang="en-US" altLang="en-US" sz="2600" dirty="0">
                <a:ea typeface="ＭＳ Ｐゴシック" panose="020B0600070205080204" pitchFamily="34" charset="-128"/>
              </a:rPr>
              <a:t>  Client address calculation.</a:t>
            </a:r>
          </a:p>
          <a:p>
            <a:pPr lvl="1">
              <a:spcAft>
                <a:spcPts val="12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Client computing the address using its N’ and I’  (both initialized to 0).</a:t>
            </a:r>
          </a:p>
          <a:p>
            <a:pPr lvl="1">
              <a:spcAft>
                <a:spcPts val="12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Sends the request to the concerned server.</a:t>
            </a:r>
          </a:p>
          <a:p>
            <a:pPr lvl="1">
              <a:spcAft>
                <a:spcPts val="12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Client image is updated in case of an addressing error.	</a:t>
            </a:r>
          </a:p>
          <a:p>
            <a:pPr lvl="1">
              <a:spcAft>
                <a:spcPts val="12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Global N and I are not known to client, it slowly reaches there through updates.</a:t>
            </a:r>
          </a:p>
          <a:p>
            <a:pPr>
              <a:spcAft>
                <a:spcPts val="1200"/>
              </a:spcAft>
            </a:pPr>
            <a:r>
              <a:rPr lang="en-US" altLang="en-US" sz="2600" b="1" u="sng" dirty="0">
                <a:ea typeface="ＭＳ Ｐゴシック" panose="020B0600070205080204" pitchFamily="34" charset="-128"/>
              </a:rPr>
              <a:t>Step2: </a:t>
            </a:r>
            <a:r>
              <a:rPr lang="en-US" altLang="en-US" sz="2600" dirty="0">
                <a:ea typeface="ＭＳ Ｐゴシック" panose="020B0600070205080204" pitchFamily="34" charset="-128"/>
              </a:rPr>
              <a:t> Server address calculation.</a:t>
            </a:r>
          </a:p>
        </p:txBody>
      </p:sp>
    </p:spTree>
    <p:extLst>
      <p:ext uri="{BB962C8B-B14F-4D97-AF65-F5344CB8AC3E}">
        <p14:creationId xmlns:p14="http://schemas.microsoft.com/office/powerpoint/2010/main" val="20120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0506" y="139758"/>
            <a:ext cx="11073989" cy="789907"/>
          </a:xfrm>
        </p:spPr>
        <p:txBody>
          <a:bodyPr>
            <a:normAutofit/>
          </a:bodyPr>
          <a:lstStyle/>
          <a:p>
            <a:r>
              <a:rPr lang="en-US" sz="4200" dirty="0"/>
              <a:t>Addressing in LH*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50079" y="1852527"/>
            <a:ext cx="11454842" cy="3712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en-US" sz="2600" b="1" u="sng" dirty="0">
                <a:ea typeface="ＭＳ Ｐゴシック" panose="020B0600070205080204" pitchFamily="34" charset="-128"/>
              </a:rPr>
              <a:t>Step1: </a:t>
            </a:r>
            <a:r>
              <a:rPr lang="en-US" altLang="en-US" sz="2600" dirty="0">
                <a:ea typeface="ＭＳ Ｐゴシック" panose="020B0600070205080204" pitchFamily="34" charset="-128"/>
              </a:rPr>
              <a:t>  Client address calculation.</a:t>
            </a:r>
          </a:p>
          <a:p>
            <a:pPr>
              <a:spcAft>
                <a:spcPts val="1200"/>
              </a:spcAft>
            </a:pPr>
            <a:r>
              <a:rPr lang="en-US" altLang="en-US" sz="2600" b="1" u="sng" dirty="0">
                <a:ea typeface="ＭＳ Ｐゴシック" panose="020B0600070205080204" pitchFamily="34" charset="-128"/>
              </a:rPr>
              <a:t>Step2: </a:t>
            </a:r>
            <a:r>
              <a:rPr lang="en-US" altLang="en-US" sz="2600" dirty="0">
                <a:ea typeface="ＭＳ Ｐゴシック" panose="020B0600070205080204" pitchFamily="34" charset="-128"/>
              </a:rPr>
              <a:t> Server address calculation.</a:t>
            </a:r>
          </a:p>
          <a:p>
            <a:pPr lvl="1">
              <a:spcAft>
                <a:spcPts val="12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A server receiving a key, first verifies whether it should be the recipient.</a:t>
            </a:r>
          </a:p>
          <a:p>
            <a:pPr lvl="1">
              <a:spcAft>
                <a:spcPts val="12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If not the server re-calculates the address and forwards.</a:t>
            </a:r>
          </a:p>
          <a:p>
            <a:pPr lvl="1">
              <a:spcAft>
                <a:spcPts val="1200"/>
              </a:spcAft>
            </a:pPr>
            <a:r>
              <a:rPr lang="en-US" altLang="en-US" b="1" dirty="0">
                <a:ea typeface="ＭＳ Ｐゴシック" panose="020B0600070205080204" pitchFamily="34" charset="-128"/>
              </a:rPr>
              <a:t>This is forwarding can at most take place 2 times. </a:t>
            </a:r>
          </a:p>
        </p:txBody>
      </p:sp>
    </p:spTree>
    <p:extLst>
      <p:ext uri="{BB962C8B-B14F-4D97-AF65-F5344CB8AC3E}">
        <p14:creationId xmlns:p14="http://schemas.microsoft.com/office/powerpoint/2010/main" val="301817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8758" y="144995"/>
            <a:ext cx="11454841" cy="789907"/>
          </a:xfrm>
        </p:spPr>
        <p:txBody>
          <a:bodyPr>
            <a:normAutofit/>
          </a:bodyPr>
          <a:lstStyle/>
          <a:p>
            <a:r>
              <a:rPr lang="en-US" sz="4200" dirty="0"/>
              <a:t>Example on Client side Addressing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50883" y="1209203"/>
            <a:ext cx="1813034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5" name="Rectangle 4"/>
          <p:cNvSpPr/>
          <p:nvPr/>
        </p:nvSpPr>
        <p:spPr>
          <a:xfrm>
            <a:off x="2963916" y="1209203"/>
            <a:ext cx="4209393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6" name="Rectangle 5"/>
          <p:cNvSpPr/>
          <p:nvPr/>
        </p:nvSpPr>
        <p:spPr>
          <a:xfrm>
            <a:off x="7173309" y="1209203"/>
            <a:ext cx="1813034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cxnSp>
        <p:nvCxnSpPr>
          <p:cNvPr id="8" name="Straight Connector 7"/>
          <p:cNvCxnSpPr/>
          <p:nvPr/>
        </p:nvCxnSpPr>
        <p:spPr>
          <a:xfrm>
            <a:off x="1150882" y="2360085"/>
            <a:ext cx="7835460" cy="31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575151" y="2418919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5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7480036" y="2441016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5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800247" y="2441016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4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4" name="Right Arrow 13"/>
          <p:cNvSpPr/>
          <p:nvPr/>
        </p:nvSpPr>
        <p:spPr>
          <a:xfrm flipH="1">
            <a:off x="9148335" y="1693192"/>
            <a:ext cx="945930" cy="39413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0209218" y="1559185"/>
            <a:ext cx="1848664" cy="971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Actual File</a:t>
            </a:r>
          </a:p>
          <a:p>
            <a:pPr marL="0" indent="0">
              <a:buNone/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N =7 and I=4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004351" y="2940219"/>
            <a:ext cx="293061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0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2670855" y="2934982"/>
            <a:ext cx="293061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6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2995446" y="2934981"/>
            <a:ext cx="293061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7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637284" y="2934981"/>
            <a:ext cx="536026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15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7126011" y="2929746"/>
            <a:ext cx="536026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16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581080" y="2940219"/>
            <a:ext cx="536026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22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82413" y="4305530"/>
            <a:ext cx="1813034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7030A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95446" y="4305530"/>
            <a:ext cx="4209393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7030A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04839" y="4305530"/>
            <a:ext cx="1813034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7030A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182412" y="5456412"/>
            <a:ext cx="7835460" cy="31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606681" y="5515246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J = 4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7511566" y="5537343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J = 4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4831777" y="5537343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J = 3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9022205" y="4825740"/>
            <a:ext cx="945930" cy="39413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035881" y="6036546"/>
            <a:ext cx="293061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0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2702385" y="6031309"/>
            <a:ext cx="293061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2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3026976" y="6031308"/>
            <a:ext cx="293061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3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6810697" y="6026073"/>
            <a:ext cx="457197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7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7157541" y="6026073"/>
            <a:ext cx="536026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8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8612610" y="6036546"/>
            <a:ext cx="536026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10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10191355" y="4491569"/>
            <a:ext cx="1848664" cy="1299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Client Image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N’ =3 and I’=3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594538" y="3159884"/>
            <a:ext cx="2617076" cy="876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Insert Key = 7</a:t>
            </a:r>
          </a:p>
        </p:txBody>
      </p:sp>
    </p:spTree>
    <p:extLst>
      <p:ext uri="{BB962C8B-B14F-4D97-AF65-F5344CB8AC3E}">
        <p14:creationId xmlns:p14="http://schemas.microsoft.com/office/powerpoint/2010/main" val="364139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8758" y="144995"/>
            <a:ext cx="11454841" cy="789907"/>
          </a:xfrm>
        </p:spPr>
        <p:txBody>
          <a:bodyPr>
            <a:normAutofit/>
          </a:bodyPr>
          <a:lstStyle/>
          <a:p>
            <a:r>
              <a:rPr lang="en-US" sz="4200" dirty="0"/>
              <a:t>Example on Client side Addressing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50883" y="1209203"/>
            <a:ext cx="1813034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5" name="Rectangle 4"/>
          <p:cNvSpPr/>
          <p:nvPr/>
        </p:nvSpPr>
        <p:spPr>
          <a:xfrm>
            <a:off x="2963916" y="1209203"/>
            <a:ext cx="4209393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6" name="Rectangle 5"/>
          <p:cNvSpPr/>
          <p:nvPr/>
        </p:nvSpPr>
        <p:spPr>
          <a:xfrm>
            <a:off x="7173309" y="1209203"/>
            <a:ext cx="1813034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cxnSp>
        <p:nvCxnSpPr>
          <p:cNvPr id="8" name="Straight Connector 7"/>
          <p:cNvCxnSpPr/>
          <p:nvPr/>
        </p:nvCxnSpPr>
        <p:spPr>
          <a:xfrm>
            <a:off x="1150882" y="2360085"/>
            <a:ext cx="7835460" cy="31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575151" y="2418919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5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7480036" y="2441016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5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800247" y="2441016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4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4" name="Right Arrow 13"/>
          <p:cNvSpPr/>
          <p:nvPr/>
        </p:nvSpPr>
        <p:spPr>
          <a:xfrm flipH="1">
            <a:off x="9148335" y="1693192"/>
            <a:ext cx="945930" cy="39413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0209218" y="1559185"/>
            <a:ext cx="1848664" cy="971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Actual File</a:t>
            </a:r>
          </a:p>
          <a:p>
            <a:pPr marL="0" indent="0">
              <a:buNone/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N =7 and I=4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004351" y="2940219"/>
            <a:ext cx="293061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0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2670855" y="2934982"/>
            <a:ext cx="293061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6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2995446" y="2934981"/>
            <a:ext cx="293061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7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637284" y="2934981"/>
            <a:ext cx="536026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15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7126011" y="2929746"/>
            <a:ext cx="536026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16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581080" y="2940219"/>
            <a:ext cx="536026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22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82413" y="4305530"/>
            <a:ext cx="1813034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7030A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95446" y="4305530"/>
            <a:ext cx="4209393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7030A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04839" y="4305530"/>
            <a:ext cx="1813034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7030A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182412" y="5456412"/>
            <a:ext cx="7835460" cy="31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606681" y="5515246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J = 4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7511566" y="5537343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J = 4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4831777" y="5537343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J = 3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9022205" y="4825740"/>
            <a:ext cx="945930" cy="39413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035881" y="6036546"/>
            <a:ext cx="293061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0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2702385" y="6031309"/>
            <a:ext cx="293061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2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3026976" y="6031308"/>
            <a:ext cx="293061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3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6810697" y="6026073"/>
            <a:ext cx="457197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7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7157541" y="6026073"/>
            <a:ext cx="536026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8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8612610" y="6036546"/>
            <a:ext cx="536026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10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10191355" y="4491569"/>
            <a:ext cx="1848664" cy="1299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Client Image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N’ =3 and I’=3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594537" y="3159884"/>
            <a:ext cx="2995447" cy="876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Insert Key = 15</a:t>
            </a:r>
          </a:p>
        </p:txBody>
      </p:sp>
    </p:spTree>
    <p:extLst>
      <p:ext uri="{BB962C8B-B14F-4D97-AF65-F5344CB8AC3E}">
        <p14:creationId xmlns:p14="http://schemas.microsoft.com/office/powerpoint/2010/main" val="273904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8758" y="144995"/>
            <a:ext cx="11454841" cy="789907"/>
          </a:xfrm>
        </p:spPr>
        <p:txBody>
          <a:bodyPr>
            <a:normAutofit/>
          </a:bodyPr>
          <a:lstStyle/>
          <a:p>
            <a:r>
              <a:rPr lang="en-US" sz="4200" dirty="0"/>
              <a:t>Example on Client side Addressing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50883" y="1209203"/>
            <a:ext cx="1813034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5" name="Rectangle 4"/>
          <p:cNvSpPr/>
          <p:nvPr/>
        </p:nvSpPr>
        <p:spPr>
          <a:xfrm>
            <a:off x="2963916" y="1209203"/>
            <a:ext cx="4209393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6" name="Rectangle 5"/>
          <p:cNvSpPr/>
          <p:nvPr/>
        </p:nvSpPr>
        <p:spPr>
          <a:xfrm>
            <a:off x="7173309" y="1209203"/>
            <a:ext cx="1813034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cxnSp>
        <p:nvCxnSpPr>
          <p:cNvPr id="8" name="Straight Connector 7"/>
          <p:cNvCxnSpPr/>
          <p:nvPr/>
        </p:nvCxnSpPr>
        <p:spPr>
          <a:xfrm>
            <a:off x="1150882" y="2360085"/>
            <a:ext cx="7835460" cy="31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575151" y="2418919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5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7480036" y="2441016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5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800247" y="2441016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4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4" name="Right Arrow 13"/>
          <p:cNvSpPr/>
          <p:nvPr/>
        </p:nvSpPr>
        <p:spPr>
          <a:xfrm flipH="1">
            <a:off x="9148335" y="1693192"/>
            <a:ext cx="945930" cy="39413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0209218" y="1559185"/>
            <a:ext cx="1848664" cy="971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Actual File</a:t>
            </a:r>
          </a:p>
          <a:p>
            <a:pPr marL="0" indent="0">
              <a:buNone/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N =7 and I=4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004351" y="2940219"/>
            <a:ext cx="293061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0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2670855" y="2934982"/>
            <a:ext cx="293061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6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2995446" y="2934981"/>
            <a:ext cx="293061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7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637284" y="2934981"/>
            <a:ext cx="536026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15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7126011" y="2929746"/>
            <a:ext cx="536026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16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581080" y="2940219"/>
            <a:ext cx="536026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22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82413" y="4305530"/>
            <a:ext cx="1813034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7030A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95446" y="4305530"/>
            <a:ext cx="4209393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7030A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04839" y="4305530"/>
            <a:ext cx="1813034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7030A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182412" y="5456412"/>
            <a:ext cx="7835460" cy="31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606681" y="5515246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J = 4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7511566" y="5537343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J = 4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4831777" y="5537343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J = 3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9022205" y="4825740"/>
            <a:ext cx="945930" cy="39413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035881" y="6036546"/>
            <a:ext cx="293061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0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2702385" y="6031309"/>
            <a:ext cx="293061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3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3026976" y="6031308"/>
            <a:ext cx="293061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4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6810697" y="6026073"/>
            <a:ext cx="457197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7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7157541" y="6026073"/>
            <a:ext cx="536026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8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8612610" y="6036546"/>
            <a:ext cx="536026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10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10209218" y="4570345"/>
            <a:ext cx="1848664" cy="1688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Client Image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N’ =4 and I’=3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594537" y="3159884"/>
            <a:ext cx="2995447" cy="876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Insert Key = 20</a:t>
            </a:r>
          </a:p>
        </p:txBody>
      </p:sp>
    </p:spTree>
    <p:extLst>
      <p:ext uri="{BB962C8B-B14F-4D97-AF65-F5344CB8AC3E}">
        <p14:creationId xmlns:p14="http://schemas.microsoft.com/office/powerpoint/2010/main" val="279334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0506" y="139758"/>
            <a:ext cx="11073989" cy="789907"/>
          </a:xfrm>
        </p:spPr>
        <p:txBody>
          <a:bodyPr>
            <a:normAutofit/>
          </a:bodyPr>
          <a:lstStyle/>
          <a:p>
            <a:r>
              <a:rPr lang="en-US" sz="4200" dirty="0"/>
              <a:t>Addressing in LH* --- Algorithm at Server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37158" y="1277007"/>
            <a:ext cx="11177337" cy="1750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en-US" sz="2600" dirty="0">
                <a:ea typeface="ＭＳ Ｐゴシック" panose="020B0600070205080204" pitchFamily="34" charset="-128"/>
              </a:rPr>
              <a:t>Each Bucket (server) in LH* retains its level (J = I or J = I + 1).</a:t>
            </a:r>
          </a:p>
          <a:p>
            <a:pPr>
              <a:spcAft>
                <a:spcPts val="1200"/>
              </a:spcAft>
            </a:pPr>
            <a:r>
              <a:rPr lang="en-US" altLang="en-US" sz="2600" dirty="0">
                <a:ea typeface="ＭＳ Ｐゴシック" panose="020B0600070205080204" pitchFamily="34" charset="-128"/>
              </a:rPr>
              <a:t>Value of N (next bucket to be split) is not known to servers.</a:t>
            </a:r>
          </a:p>
          <a:p>
            <a:pPr>
              <a:spcAft>
                <a:spcPts val="1200"/>
              </a:spcAft>
            </a:pPr>
            <a:r>
              <a:rPr lang="en-US" altLang="en-US" sz="2600" dirty="0">
                <a:ea typeface="ＭＳ Ｐゴシック" panose="020B0600070205080204" pitchFamily="34" charset="-128"/>
              </a:rPr>
              <a:t>A server with bucket address A, recalculates the Key’s address A’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656225" y="3386425"/>
            <a:ext cx="8616120" cy="33594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Step 1: A’              </a:t>
            </a:r>
            <a:r>
              <a:rPr lang="en-US" altLang="en-US" b="1" dirty="0" err="1">
                <a:solidFill>
                  <a:srgbClr val="0070C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b="1" baseline="-25000" dirty="0" err="1">
                <a:solidFill>
                  <a:srgbClr val="0070C0"/>
                </a:solidFill>
                <a:ea typeface="ＭＳ Ｐゴシック" panose="020B0600070205080204" pitchFamily="34" charset="-128"/>
              </a:rPr>
              <a:t>J</a:t>
            </a: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(key)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Step 2: If A’ != A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		A’’     </a:t>
            </a:r>
            <a:r>
              <a:rPr lang="en-US" altLang="en-US" sz="28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      h</a:t>
            </a:r>
            <a:r>
              <a:rPr lang="en-US" altLang="en-US" b="1" baseline="-250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J-</a:t>
            </a:r>
            <a:r>
              <a:rPr lang="en-US" altLang="en-US" sz="2800" b="1" baseline="-250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en-US" sz="28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(key)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		If A’’ &gt; A and A’’ &lt; A’ then  A’           A’’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altLang="en-US" sz="28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		Forward the message to A’ 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496493" y="3629447"/>
            <a:ext cx="1026694" cy="1"/>
          </a:xfrm>
          <a:prstGeom prst="straightConnector1">
            <a:avLst/>
          </a:prstGeom>
          <a:ln w="412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009840" y="5126935"/>
            <a:ext cx="1026694" cy="1"/>
          </a:xfrm>
          <a:prstGeom prst="straightConnector1">
            <a:avLst/>
          </a:prstGeom>
          <a:ln w="412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9529288" y="5641350"/>
            <a:ext cx="1026694" cy="1"/>
          </a:xfrm>
          <a:prstGeom prst="straightConnector1">
            <a:avLst/>
          </a:prstGeom>
          <a:ln w="412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2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0506" y="139758"/>
            <a:ext cx="11073989" cy="789907"/>
          </a:xfrm>
        </p:spPr>
        <p:txBody>
          <a:bodyPr>
            <a:normAutofit fontScale="90000"/>
          </a:bodyPr>
          <a:lstStyle/>
          <a:p>
            <a:r>
              <a:rPr lang="en-US" sz="4200" dirty="0"/>
              <a:t>Some things to Remember About Addressing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069440" y="2105006"/>
            <a:ext cx="8616120" cy="3359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Item 1: h</a:t>
            </a:r>
            <a:r>
              <a:rPr lang="en-US" altLang="en-US" b="1" baseline="-250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J+1</a:t>
            </a: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(key)  &gt;= </a:t>
            </a:r>
            <a:r>
              <a:rPr lang="en-US" altLang="en-US" b="1" dirty="0" err="1">
                <a:solidFill>
                  <a:srgbClr val="0070C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b="1" baseline="-25000" dirty="0" err="1">
                <a:solidFill>
                  <a:srgbClr val="0070C0"/>
                </a:solidFill>
                <a:ea typeface="ＭＳ Ｐゴシック" panose="020B0600070205080204" pitchFamily="34" charset="-128"/>
              </a:rPr>
              <a:t>J</a:t>
            </a: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(key)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Item 2: At instant the LH* can only have buckets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            at I or I+1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630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8758" y="144995"/>
            <a:ext cx="11454841" cy="789907"/>
          </a:xfrm>
        </p:spPr>
        <p:txBody>
          <a:bodyPr>
            <a:normAutofit/>
          </a:bodyPr>
          <a:lstStyle/>
          <a:p>
            <a:r>
              <a:rPr lang="en-US" sz="4200" dirty="0"/>
              <a:t>Example on Server side Addressing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50883" y="1209203"/>
            <a:ext cx="1813034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5" name="Rectangle 4"/>
          <p:cNvSpPr/>
          <p:nvPr/>
        </p:nvSpPr>
        <p:spPr>
          <a:xfrm>
            <a:off x="2963916" y="1209203"/>
            <a:ext cx="4209393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6" name="Rectangle 5"/>
          <p:cNvSpPr/>
          <p:nvPr/>
        </p:nvSpPr>
        <p:spPr>
          <a:xfrm>
            <a:off x="7173309" y="1209203"/>
            <a:ext cx="1813034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cxnSp>
        <p:nvCxnSpPr>
          <p:cNvPr id="8" name="Straight Connector 7"/>
          <p:cNvCxnSpPr/>
          <p:nvPr/>
        </p:nvCxnSpPr>
        <p:spPr>
          <a:xfrm>
            <a:off x="1150882" y="2360085"/>
            <a:ext cx="7835460" cy="31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575151" y="2418919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5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7480036" y="2441016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5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800247" y="2441016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4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4" name="Right Arrow 13"/>
          <p:cNvSpPr/>
          <p:nvPr/>
        </p:nvSpPr>
        <p:spPr>
          <a:xfrm flipH="1">
            <a:off x="9148335" y="1693192"/>
            <a:ext cx="945930" cy="39413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0209218" y="1559185"/>
            <a:ext cx="1848664" cy="971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Actual File</a:t>
            </a:r>
          </a:p>
          <a:p>
            <a:pPr marL="0" indent="0">
              <a:buNone/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N =7 and I=4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004351" y="2940219"/>
            <a:ext cx="293061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2670855" y="2934982"/>
            <a:ext cx="293061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6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2995446" y="2934981"/>
            <a:ext cx="293061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7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637284" y="2934981"/>
            <a:ext cx="536026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15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7126011" y="2929746"/>
            <a:ext cx="536026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16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581080" y="2940219"/>
            <a:ext cx="536026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22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527351" y="4525196"/>
            <a:ext cx="9087475" cy="2167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Step 1:  A’  = 15 Mod 2^4 (J=4 for server 7)= 15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Step 2:  A’ != A (15 != 7)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	   A’’  =   15 Mod 8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              If condition not satisfied (</a:t>
            </a: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A’’ is not &gt; A, they are ==</a:t>
            </a: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Message Forwarded to server 15 (Correct address)  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880729" y="3292045"/>
            <a:ext cx="6689223" cy="876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Insert Key = 15; Client – 7; Actual 15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10209218" y="2878623"/>
            <a:ext cx="1848664" cy="1537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Client Image was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N’ =3 and I’=3</a:t>
            </a:r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519768" y="5258765"/>
            <a:ext cx="1689745" cy="971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6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Server Side Algorithm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24" name="Left Brace 23"/>
          <p:cNvSpPr/>
          <p:nvPr/>
        </p:nvSpPr>
        <p:spPr>
          <a:xfrm>
            <a:off x="2093068" y="4603277"/>
            <a:ext cx="424268" cy="2011647"/>
          </a:xfrm>
          <a:prstGeom prst="leftBrace">
            <a:avLst>
              <a:gd name="adj1" fmla="val 8333"/>
              <a:gd name="adj2" fmla="val 51286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4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8758" y="144995"/>
            <a:ext cx="11454841" cy="789907"/>
          </a:xfrm>
        </p:spPr>
        <p:txBody>
          <a:bodyPr>
            <a:normAutofit/>
          </a:bodyPr>
          <a:lstStyle/>
          <a:p>
            <a:r>
              <a:rPr lang="en-US" sz="4200" dirty="0"/>
              <a:t>Example on Server side Addressing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50883" y="1209203"/>
            <a:ext cx="1813034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5" name="Rectangle 4"/>
          <p:cNvSpPr/>
          <p:nvPr/>
        </p:nvSpPr>
        <p:spPr>
          <a:xfrm>
            <a:off x="2963916" y="1209203"/>
            <a:ext cx="1647143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6" name="Rectangle 5"/>
          <p:cNvSpPr/>
          <p:nvPr/>
        </p:nvSpPr>
        <p:spPr>
          <a:xfrm>
            <a:off x="4623144" y="1209203"/>
            <a:ext cx="1813034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cxnSp>
        <p:nvCxnSpPr>
          <p:cNvPr id="8" name="Straight Connector 7"/>
          <p:cNvCxnSpPr/>
          <p:nvPr/>
        </p:nvCxnSpPr>
        <p:spPr>
          <a:xfrm>
            <a:off x="1150882" y="2360085"/>
            <a:ext cx="5297381" cy="367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575151" y="2418919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2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033870" y="2441016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2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270644" y="2427200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1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4" name="Right Arrow 13"/>
          <p:cNvSpPr/>
          <p:nvPr/>
        </p:nvSpPr>
        <p:spPr>
          <a:xfrm flipH="1">
            <a:off x="6599539" y="1744541"/>
            <a:ext cx="945930" cy="39413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7755108" y="1513385"/>
            <a:ext cx="1837980" cy="971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Actual File</a:t>
            </a:r>
          </a:p>
          <a:p>
            <a:pPr marL="0" indent="0">
              <a:buNone/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N =1 and I=1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724000" y="3292045"/>
            <a:ext cx="6689223" cy="876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Insert Key = 7; Client – 0; Actual 1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1575150" y="1364859"/>
            <a:ext cx="1199579" cy="884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32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216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3388381" y="1381845"/>
            <a:ext cx="1007088" cy="884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251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153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5104309" y="1374198"/>
            <a:ext cx="1007088" cy="884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10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6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9795817" y="1456020"/>
            <a:ext cx="2092364" cy="97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Client at N’=0 and    I’= 0</a:t>
            </a:r>
          </a:p>
        </p:txBody>
      </p:sp>
    </p:spTree>
    <p:extLst>
      <p:ext uri="{BB962C8B-B14F-4D97-AF65-F5344CB8AC3E}">
        <p14:creationId xmlns:p14="http://schemas.microsoft.com/office/powerpoint/2010/main" val="19885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8758" y="144995"/>
            <a:ext cx="11454841" cy="789907"/>
          </a:xfrm>
        </p:spPr>
        <p:txBody>
          <a:bodyPr>
            <a:normAutofit/>
          </a:bodyPr>
          <a:lstStyle/>
          <a:p>
            <a:r>
              <a:rPr lang="en-US" sz="4200" dirty="0"/>
              <a:t>Example on Server side Addressing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50883" y="1209203"/>
            <a:ext cx="1813034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5" name="Rectangle 4"/>
          <p:cNvSpPr/>
          <p:nvPr/>
        </p:nvSpPr>
        <p:spPr>
          <a:xfrm>
            <a:off x="2963916" y="1209203"/>
            <a:ext cx="1647143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6" name="Rectangle 5"/>
          <p:cNvSpPr/>
          <p:nvPr/>
        </p:nvSpPr>
        <p:spPr>
          <a:xfrm>
            <a:off x="4623144" y="1209203"/>
            <a:ext cx="1813034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cxnSp>
        <p:nvCxnSpPr>
          <p:cNvPr id="8" name="Straight Connector 7"/>
          <p:cNvCxnSpPr/>
          <p:nvPr/>
        </p:nvCxnSpPr>
        <p:spPr>
          <a:xfrm>
            <a:off x="1150882" y="2360085"/>
            <a:ext cx="5297381" cy="367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575151" y="2418919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2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033870" y="2441016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2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270644" y="2427200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1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4" name="Right Arrow 13"/>
          <p:cNvSpPr/>
          <p:nvPr/>
        </p:nvSpPr>
        <p:spPr>
          <a:xfrm flipH="1">
            <a:off x="6599539" y="1744541"/>
            <a:ext cx="945930" cy="39413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7755108" y="1513385"/>
            <a:ext cx="1837980" cy="971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Actual File</a:t>
            </a:r>
          </a:p>
          <a:p>
            <a:pPr marL="0" indent="0">
              <a:buNone/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N =1 and I=1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148268" y="4495822"/>
            <a:ext cx="8453329" cy="2167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Step 1:  A’  = 7 Mod 2^2 (J=2 for server 0)= 3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Step 2:  A’ != A (3 != 0)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	   A’’  =   7 Mod 2 = 1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              If condition satisfied (</a:t>
            </a: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A’’ &gt; A  </a:t>
            </a: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&amp;&amp; A’ &gt; A’’)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Message Forwarded to server 1 (Correct address)  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724000" y="3292045"/>
            <a:ext cx="6689223" cy="876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Insert Key = 7; Client – 0; Actual 1</a:t>
            </a: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569" y="5215393"/>
            <a:ext cx="1848664" cy="971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6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Server Side Algorithm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1575150" y="1364859"/>
            <a:ext cx="1199579" cy="884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32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216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3388381" y="1381845"/>
            <a:ext cx="1007088" cy="884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251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153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5104309" y="1374198"/>
            <a:ext cx="1007088" cy="884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10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6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9915338" y="1425642"/>
            <a:ext cx="1524389" cy="97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Client at N’=0 and    I’= 0</a:t>
            </a:r>
          </a:p>
        </p:txBody>
      </p:sp>
      <p:sp>
        <p:nvSpPr>
          <p:cNvPr id="28" name="Right Arrow 27"/>
          <p:cNvSpPr/>
          <p:nvPr/>
        </p:nvSpPr>
        <p:spPr>
          <a:xfrm flipH="1">
            <a:off x="8820255" y="4419085"/>
            <a:ext cx="945930" cy="39413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9829351" y="3906353"/>
            <a:ext cx="2191301" cy="97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Server 3 does not exist !</a:t>
            </a:r>
            <a:endParaRPr lang="en-US" altLang="en-US" sz="2400" b="1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1830374" y="4570435"/>
            <a:ext cx="45719" cy="457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1575150" y="4570435"/>
            <a:ext cx="424268" cy="2011647"/>
          </a:xfrm>
          <a:prstGeom prst="leftBrace">
            <a:avLst>
              <a:gd name="adj1" fmla="val 8333"/>
              <a:gd name="adj2" fmla="val 51286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9593088" y="5259244"/>
            <a:ext cx="2774958" cy="1598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Prevents requests from  going to invalid servers</a:t>
            </a:r>
            <a:endParaRPr lang="en-US" altLang="en-US" sz="2400" b="1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7" name="Line Callout 2 16"/>
          <p:cNvSpPr/>
          <p:nvPr/>
        </p:nvSpPr>
        <p:spPr>
          <a:xfrm>
            <a:off x="9593088" y="5313301"/>
            <a:ext cx="2598911" cy="154469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3610"/>
              <a:gd name="adj6" fmla="val -91788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9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462"/>
            <a:ext cx="10515600" cy="789907"/>
          </a:xfrm>
        </p:spPr>
        <p:txBody>
          <a:bodyPr>
            <a:normAutofit/>
          </a:bodyPr>
          <a:lstStyle/>
          <a:p>
            <a:r>
              <a:rPr lang="en-US" sz="4200" dirty="0"/>
              <a:t>Linear Hashing (LH)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838200" y="1139309"/>
                <a:ext cx="10918686" cy="49202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9000"/>
                  </a:lnSpc>
                </a:pPr>
                <a:r>
                  <a:rPr lang="en-US" altLang="en-US" sz="2600" b="1" dirty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At any stage, the file would be using at most two hash functions</a:t>
                </a:r>
              </a:p>
              <a:p>
                <a:pPr lvl="1">
                  <a:lnSpc>
                    <a:spcPct val="109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6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6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𝒉</m:t>
                        </m:r>
                      </m:e>
                      <m:sub>
                        <m:r>
                          <a:rPr lang="en-US" altLang="en-US" sz="26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𝐢</m:t>
                        </m:r>
                        <m:r>
                          <a:rPr lang="en-US" altLang="en-US" sz="26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US" altLang="en-US" sz="26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en-US" sz="26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en-US" sz="26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𝑲</m:t>
                        </m:r>
                      </m:e>
                    </m:d>
                  </m:oMath>
                </a14:m>
                <a:r>
                  <a:rPr lang="en-US" altLang="en-US" sz="2600" dirty="0">
                    <a:ea typeface="ＭＳ Ｐゴシック" panose="020B0600070205080204" pitchFamily="34" charset="-128"/>
                  </a:rPr>
                  <a:t> 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6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r</m:t>
                    </m:r>
                    <m:r>
                      <a:rPr lang="en-US" altLang="en-US" sz="26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sSub>
                      <m:sSubPr>
                        <m:ctrlPr>
                          <a:rPr lang="en-US" altLang="en-US" sz="26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6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𝒉</m:t>
                        </m:r>
                      </m:e>
                      <m:sub>
                        <m:r>
                          <a:rPr lang="en-US" altLang="en-US" sz="26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en-US" sz="26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en-US" sz="26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𝑲</m:t>
                        </m:r>
                      </m:e>
                    </m:d>
                  </m:oMath>
                </a14:m>
                <a:endParaRPr lang="en-US" altLang="en-US" sz="2600" b="1" dirty="0">
                  <a:solidFill>
                    <a:srgbClr val="0070C0"/>
                  </a:solidFill>
                  <a:ea typeface="ＭＳ Ｐゴシック" panose="020B0600070205080204" pitchFamily="34" charset="-128"/>
                </a:endParaRPr>
              </a:p>
              <a:p>
                <a:pPr lvl="1"/>
                <a:endParaRPr lang="en-US" altLang="en-US" sz="2000" b="1" dirty="0">
                  <a:solidFill>
                    <a:srgbClr val="0070C0"/>
                  </a:solidFill>
                  <a:ea typeface="ＭＳ Ｐゴシック" panose="020B0600070205080204" pitchFamily="34" charset="-128"/>
                </a:endParaRPr>
              </a:p>
              <a:p>
                <a:pPr lvl="1"/>
                <a:endParaRPr lang="en-US" altLang="en-US" sz="2000" b="1" dirty="0">
                  <a:solidFill>
                    <a:srgbClr val="0070C0"/>
                  </a:solidFill>
                  <a:ea typeface="ＭＳ Ｐゴシック" panose="020B0600070205080204" pitchFamily="34" charset="-128"/>
                </a:endParaRPr>
              </a:p>
              <a:p>
                <a:endParaRPr lang="en-US" altLang="en-US" sz="24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39309"/>
                <a:ext cx="10918686" cy="4920297"/>
              </a:xfrm>
              <a:prstGeom prst="rect">
                <a:avLst/>
              </a:prstGeom>
              <a:blipFill>
                <a:blip r:embed="rId2"/>
                <a:stretch>
                  <a:fillRect l="-893" t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670732" y="6378432"/>
            <a:ext cx="113558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Some material adapted from Prof J. </a:t>
            </a:r>
            <a:r>
              <a:rPr lang="en-US" sz="1600" dirty="0" err="1"/>
              <a:t>Harista</a:t>
            </a:r>
            <a:r>
              <a:rPr lang="en-US" sz="1600" dirty="0"/>
              <a:t> IISC Bangalore. 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38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8758" y="144995"/>
            <a:ext cx="11454841" cy="789907"/>
          </a:xfrm>
        </p:spPr>
        <p:txBody>
          <a:bodyPr>
            <a:normAutofit/>
          </a:bodyPr>
          <a:lstStyle/>
          <a:p>
            <a:r>
              <a:rPr lang="en-US" sz="4200" dirty="0"/>
              <a:t>Example on Sever side Addressing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50883" y="1209203"/>
            <a:ext cx="1813034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5" name="Rectangle 4"/>
          <p:cNvSpPr/>
          <p:nvPr/>
        </p:nvSpPr>
        <p:spPr>
          <a:xfrm>
            <a:off x="2963916" y="1209203"/>
            <a:ext cx="1647143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6" name="Rectangle 5"/>
          <p:cNvSpPr/>
          <p:nvPr/>
        </p:nvSpPr>
        <p:spPr>
          <a:xfrm>
            <a:off x="4623144" y="1209203"/>
            <a:ext cx="1488253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cxnSp>
        <p:nvCxnSpPr>
          <p:cNvPr id="8" name="Straight Connector 7"/>
          <p:cNvCxnSpPr/>
          <p:nvPr/>
        </p:nvCxnSpPr>
        <p:spPr>
          <a:xfrm>
            <a:off x="1150882" y="2360085"/>
            <a:ext cx="6232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575151" y="2418919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2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033870" y="2441016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2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270644" y="2427200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2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4" name="Right Arrow 13"/>
          <p:cNvSpPr/>
          <p:nvPr/>
        </p:nvSpPr>
        <p:spPr>
          <a:xfrm flipH="1">
            <a:off x="7642830" y="1719335"/>
            <a:ext cx="945930" cy="39413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8600845" y="1492959"/>
            <a:ext cx="1837980" cy="971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Actual File</a:t>
            </a:r>
          </a:p>
          <a:p>
            <a:pPr marL="0" indent="0">
              <a:buNone/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N =0 and I=2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724000" y="3292045"/>
            <a:ext cx="6689223" cy="876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Insert Key = 7; Client – 0; Actual 3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1575150" y="1364859"/>
            <a:ext cx="1199579" cy="884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216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12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3388381" y="1381845"/>
            <a:ext cx="1007088" cy="884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145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321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5104309" y="1374198"/>
            <a:ext cx="724156" cy="884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10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6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10450910" y="1388905"/>
            <a:ext cx="1547381" cy="97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Client at N’=0 and    I’= 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23483" y="1212300"/>
            <a:ext cx="1272042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6319598" y="2427524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2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430143" y="1364858"/>
            <a:ext cx="724156" cy="884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251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215</a:t>
            </a:r>
          </a:p>
        </p:txBody>
      </p:sp>
    </p:spTree>
    <p:extLst>
      <p:ext uri="{BB962C8B-B14F-4D97-AF65-F5344CB8AC3E}">
        <p14:creationId xmlns:p14="http://schemas.microsoft.com/office/powerpoint/2010/main" val="126496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8758" y="144995"/>
            <a:ext cx="11454841" cy="789907"/>
          </a:xfrm>
        </p:spPr>
        <p:txBody>
          <a:bodyPr>
            <a:normAutofit/>
          </a:bodyPr>
          <a:lstStyle/>
          <a:p>
            <a:r>
              <a:rPr lang="en-US" sz="4200" dirty="0"/>
              <a:t>Example on Sever side Addressing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50883" y="1209203"/>
            <a:ext cx="1813034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5" name="Rectangle 4"/>
          <p:cNvSpPr/>
          <p:nvPr/>
        </p:nvSpPr>
        <p:spPr>
          <a:xfrm>
            <a:off x="2963916" y="1209203"/>
            <a:ext cx="1647143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6" name="Rectangle 5"/>
          <p:cNvSpPr/>
          <p:nvPr/>
        </p:nvSpPr>
        <p:spPr>
          <a:xfrm>
            <a:off x="4623144" y="1209203"/>
            <a:ext cx="1488253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cxnSp>
        <p:nvCxnSpPr>
          <p:cNvPr id="8" name="Straight Connector 7"/>
          <p:cNvCxnSpPr/>
          <p:nvPr/>
        </p:nvCxnSpPr>
        <p:spPr>
          <a:xfrm>
            <a:off x="1150882" y="2360085"/>
            <a:ext cx="6232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575151" y="2418919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2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033870" y="2441016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2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270644" y="2427200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2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4" name="Right Arrow 13"/>
          <p:cNvSpPr/>
          <p:nvPr/>
        </p:nvSpPr>
        <p:spPr>
          <a:xfrm flipH="1">
            <a:off x="7642830" y="1719335"/>
            <a:ext cx="945930" cy="39413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8600845" y="1492959"/>
            <a:ext cx="1837980" cy="971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Actual File</a:t>
            </a:r>
          </a:p>
          <a:p>
            <a:pPr marL="0" indent="0">
              <a:buNone/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N =0 and I=2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724000" y="3292045"/>
            <a:ext cx="6689223" cy="876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Insert Key = 7; Client – 0; Actual 3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1575150" y="1364859"/>
            <a:ext cx="1199579" cy="884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216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12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3388381" y="1381845"/>
            <a:ext cx="1007088" cy="884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145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321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5104309" y="1374198"/>
            <a:ext cx="724156" cy="884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10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6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10450910" y="1388905"/>
            <a:ext cx="1547381" cy="97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Client at N’=0 and    I’= 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23483" y="1212300"/>
            <a:ext cx="1272042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6319598" y="2427524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2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430143" y="1364858"/>
            <a:ext cx="724156" cy="884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251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215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2246606" y="4390338"/>
            <a:ext cx="8453329" cy="2167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Step 1:  A’  = 7 Mod 2^2 (J=2 for server 0)= 3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Step 2:  A’ != A (3 != 0)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	   A’’  =   7 Mod 2 = 1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              If condition satisfied (</a:t>
            </a: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A’’ &gt; A  </a:t>
            </a: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&amp;&amp; A’ &gt; A’’)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Message Forwarded to server 1 </a:t>
            </a: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(Not Correct address)  </a:t>
            </a:r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180717" y="5096967"/>
            <a:ext cx="1848664" cy="97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6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Sever Side Algorithm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30" name="Left Brace 29"/>
          <p:cNvSpPr/>
          <p:nvPr/>
        </p:nvSpPr>
        <p:spPr>
          <a:xfrm>
            <a:off x="1845266" y="4479392"/>
            <a:ext cx="424268" cy="2011647"/>
          </a:xfrm>
          <a:prstGeom prst="leftBrace">
            <a:avLst>
              <a:gd name="adj1" fmla="val 8333"/>
              <a:gd name="adj2" fmla="val 51286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ine Callout 2 30"/>
          <p:cNvSpPr/>
          <p:nvPr/>
        </p:nvSpPr>
        <p:spPr>
          <a:xfrm>
            <a:off x="9519835" y="4111631"/>
            <a:ext cx="2598911" cy="19565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4915"/>
              <a:gd name="adj6" fmla="val -88133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9542763" y="4057575"/>
            <a:ext cx="2774958" cy="1286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But can send them to a more conservative place</a:t>
            </a:r>
            <a:endParaRPr lang="en-US" altLang="en-US" sz="2400" b="1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57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8758" y="144995"/>
            <a:ext cx="11454841" cy="789907"/>
          </a:xfrm>
        </p:spPr>
        <p:txBody>
          <a:bodyPr>
            <a:normAutofit/>
          </a:bodyPr>
          <a:lstStyle/>
          <a:p>
            <a:r>
              <a:rPr lang="en-US" sz="4200" dirty="0"/>
              <a:t>Example on Server side Addressing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50883" y="1209203"/>
            <a:ext cx="1813034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5" name="Rectangle 4"/>
          <p:cNvSpPr/>
          <p:nvPr/>
        </p:nvSpPr>
        <p:spPr>
          <a:xfrm>
            <a:off x="2963916" y="1209203"/>
            <a:ext cx="1647143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6" name="Rectangle 5"/>
          <p:cNvSpPr/>
          <p:nvPr/>
        </p:nvSpPr>
        <p:spPr>
          <a:xfrm>
            <a:off x="4623144" y="1209203"/>
            <a:ext cx="1488253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cxnSp>
        <p:nvCxnSpPr>
          <p:cNvPr id="8" name="Straight Connector 7"/>
          <p:cNvCxnSpPr/>
          <p:nvPr/>
        </p:nvCxnSpPr>
        <p:spPr>
          <a:xfrm>
            <a:off x="1150882" y="2360085"/>
            <a:ext cx="6232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575151" y="2418919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2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033870" y="2441016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2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270644" y="2427200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2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4" name="Right Arrow 13"/>
          <p:cNvSpPr/>
          <p:nvPr/>
        </p:nvSpPr>
        <p:spPr>
          <a:xfrm flipH="1">
            <a:off x="7642830" y="1719335"/>
            <a:ext cx="945930" cy="39413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8600845" y="1492959"/>
            <a:ext cx="1837980" cy="971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Actual File</a:t>
            </a:r>
          </a:p>
          <a:p>
            <a:pPr marL="0" indent="0">
              <a:buNone/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N =0 and I=2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496904" y="3210761"/>
            <a:ext cx="9311993" cy="876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Insert Key = 7; Client – 0; Actual 3; Forwarded </a:t>
            </a:r>
            <a:r>
              <a:rPr lang="en-US" sz="2800" b="1"/>
              <a:t>from 0</a:t>
            </a:r>
            <a:endParaRPr lang="en-US" sz="2800" b="1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1575150" y="1364859"/>
            <a:ext cx="1199579" cy="884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216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12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3388381" y="1381845"/>
            <a:ext cx="1007088" cy="884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145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321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5104309" y="1374198"/>
            <a:ext cx="724156" cy="884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10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6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10450910" y="1388905"/>
            <a:ext cx="1547381" cy="97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Client at N’=0 and    I’= 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23483" y="1212300"/>
            <a:ext cx="1272042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6319598" y="2427524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2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430143" y="1364858"/>
            <a:ext cx="724156" cy="884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251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215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2174939" y="4470616"/>
            <a:ext cx="8453329" cy="2167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Step 1:  A’  = 7 Mod 2^2 (J=2 for server 1)= 3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Step 2:  A’ != A (3 != 1)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	   A’’  =   7 Mod 2 = 1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              If condition not satisfied (</a:t>
            </a: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A’’ &gt; A  </a:t>
            </a: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&amp;&amp; A’ &gt; A’’)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Message Forwarded to server 3 (Correct address)  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180090" y="5158587"/>
            <a:ext cx="1848664" cy="971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6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Server Side Algorithm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30" name="Left Brace 29"/>
          <p:cNvSpPr/>
          <p:nvPr/>
        </p:nvSpPr>
        <p:spPr>
          <a:xfrm>
            <a:off x="1750671" y="4513629"/>
            <a:ext cx="424268" cy="2011647"/>
          </a:xfrm>
          <a:prstGeom prst="leftBrace">
            <a:avLst>
              <a:gd name="adj1" fmla="val 8333"/>
              <a:gd name="adj2" fmla="val 51286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ine Callout 2 30"/>
          <p:cNvSpPr/>
          <p:nvPr/>
        </p:nvSpPr>
        <p:spPr>
          <a:xfrm>
            <a:off x="9519835" y="4168133"/>
            <a:ext cx="2598911" cy="154469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4338"/>
              <a:gd name="adj6" fmla="val -74425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9519835" y="4168133"/>
            <a:ext cx="2774958" cy="1598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But can pull this off only once.</a:t>
            </a:r>
            <a:endParaRPr lang="en-US" altLang="en-US" sz="2400" b="1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462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8758" y="144995"/>
            <a:ext cx="11454841" cy="789907"/>
          </a:xfrm>
        </p:spPr>
        <p:txBody>
          <a:bodyPr>
            <a:normAutofit/>
          </a:bodyPr>
          <a:lstStyle/>
          <a:p>
            <a:r>
              <a:rPr lang="en-US" sz="4200" dirty="0"/>
              <a:t>Example on Server side Addressing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50883" y="1209203"/>
            <a:ext cx="1813034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5" name="Rectangle 4"/>
          <p:cNvSpPr/>
          <p:nvPr/>
        </p:nvSpPr>
        <p:spPr>
          <a:xfrm>
            <a:off x="2963916" y="1209203"/>
            <a:ext cx="4209393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6" name="Rectangle 5"/>
          <p:cNvSpPr/>
          <p:nvPr/>
        </p:nvSpPr>
        <p:spPr>
          <a:xfrm>
            <a:off x="7173309" y="1209203"/>
            <a:ext cx="1813034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cxnSp>
        <p:nvCxnSpPr>
          <p:cNvPr id="8" name="Straight Connector 7"/>
          <p:cNvCxnSpPr/>
          <p:nvPr/>
        </p:nvCxnSpPr>
        <p:spPr>
          <a:xfrm>
            <a:off x="1150882" y="2360085"/>
            <a:ext cx="7835460" cy="31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575151" y="2418919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5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7480036" y="2441016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5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800247" y="2441016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4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4" name="Right Arrow 13"/>
          <p:cNvSpPr/>
          <p:nvPr/>
        </p:nvSpPr>
        <p:spPr>
          <a:xfrm flipH="1">
            <a:off x="9148335" y="1693192"/>
            <a:ext cx="945930" cy="39413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0209218" y="1559185"/>
            <a:ext cx="1848664" cy="971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Actual File</a:t>
            </a:r>
          </a:p>
          <a:p>
            <a:pPr marL="0" indent="0">
              <a:buNone/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N =7 and I=4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004351" y="2940219"/>
            <a:ext cx="293061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0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2670855" y="2934982"/>
            <a:ext cx="293061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6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2995446" y="2934981"/>
            <a:ext cx="293061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7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637284" y="2934981"/>
            <a:ext cx="536026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15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7126011" y="2929746"/>
            <a:ext cx="536026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16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581080" y="2940219"/>
            <a:ext cx="536026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22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670855" y="4525196"/>
            <a:ext cx="8453329" cy="2167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Step 1:  A’  = 20 Mod 2^5 (J=5 for server 0)= 20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Step 2:  A’ != A (20 != 0)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	   A’’  =   20 Mod 16 = 4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              If condition satisfied (A’’ &gt; A &amp;&amp; A’ &gt; A’’)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Message Forwarded to server 4 (</a:t>
            </a: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Incorrect address</a:t>
            </a: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)  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880729" y="3292045"/>
            <a:ext cx="6689223" cy="876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Insert Key = 20; Client – 0; Actual 20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326276" y="5206638"/>
            <a:ext cx="1848664" cy="971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6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Server Side Algorithm</a:t>
            </a:r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23" name="Left Brace 22"/>
          <p:cNvSpPr/>
          <p:nvPr/>
        </p:nvSpPr>
        <p:spPr>
          <a:xfrm>
            <a:off x="1962806" y="4603277"/>
            <a:ext cx="424268" cy="2011647"/>
          </a:xfrm>
          <a:prstGeom prst="leftBrace">
            <a:avLst>
              <a:gd name="adj1" fmla="val 8333"/>
              <a:gd name="adj2" fmla="val 51286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10070065" y="3071015"/>
            <a:ext cx="1848664" cy="1688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Client Image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N’=0 and I’=0</a:t>
            </a:r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378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8758" y="144995"/>
            <a:ext cx="11454841" cy="789907"/>
          </a:xfrm>
        </p:spPr>
        <p:txBody>
          <a:bodyPr>
            <a:normAutofit/>
          </a:bodyPr>
          <a:lstStyle/>
          <a:p>
            <a:r>
              <a:rPr lang="en-US" sz="4200" dirty="0"/>
              <a:t>Example on Server side Addressing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50883" y="1209203"/>
            <a:ext cx="1813034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5" name="Rectangle 4"/>
          <p:cNvSpPr/>
          <p:nvPr/>
        </p:nvSpPr>
        <p:spPr>
          <a:xfrm>
            <a:off x="2963916" y="1209203"/>
            <a:ext cx="4209393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6" name="Rectangle 5"/>
          <p:cNvSpPr/>
          <p:nvPr/>
        </p:nvSpPr>
        <p:spPr>
          <a:xfrm>
            <a:off x="7173309" y="1209203"/>
            <a:ext cx="1813034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cxnSp>
        <p:nvCxnSpPr>
          <p:cNvPr id="8" name="Straight Connector 7"/>
          <p:cNvCxnSpPr/>
          <p:nvPr/>
        </p:nvCxnSpPr>
        <p:spPr>
          <a:xfrm>
            <a:off x="1150882" y="2360085"/>
            <a:ext cx="7835460" cy="31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575151" y="2418919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5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7480036" y="2441016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5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800247" y="2441016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 = 4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4" name="Right Arrow 13"/>
          <p:cNvSpPr/>
          <p:nvPr/>
        </p:nvSpPr>
        <p:spPr>
          <a:xfrm flipH="1">
            <a:off x="9148335" y="1693192"/>
            <a:ext cx="945930" cy="39413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0209218" y="1559185"/>
            <a:ext cx="1848664" cy="971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Actual File</a:t>
            </a:r>
          </a:p>
          <a:p>
            <a:pPr marL="0" indent="0">
              <a:buNone/>
            </a:pPr>
            <a:r>
              <a:rPr lang="en-US" altLang="en-US" sz="2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N =7 and I=4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004351" y="2940219"/>
            <a:ext cx="293061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0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2670855" y="2934982"/>
            <a:ext cx="293061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6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2995446" y="2934981"/>
            <a:ext cx="293061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7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637284" y="2934981"/>
            <a:ext cx="536026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15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7126011" y="2929746"/>
            <a:ext cx="536026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16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581080" y="2940219"/>
            <a:ext cx="536026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22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670855" y="4525196"/>
            <a:ext cx="8453329" cy="2167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Step 1:  A’  = 20 Mod 2^5 (J=5 for server 0)= 20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Step 2:  A’ != A (20 != 0)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	   A’’  =   20 Mod 16 = 4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              If condition not satisfied (A’’ == A &amp;&amp; A’ &gt; A’’)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Message Forwarded to server 20 (Correct address)  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54185" y="3355847"/>
            <a:ext cx="8928169" cy="876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Insert Key = 20; Client – 0; Actual 20; From Server 0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326276" y="5206638"/>
            <a:ext cx="1848664" cy="971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6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Server Side Algorithm</a:t>
            </a:r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23" name="Left Brace 22"/>
          <p:cNvSpPr/>
          <p:nvPr/>
        </p:nvSpPr>
        <p:spPr>
          <a:xfrm>
            <a:off x="1962806" y="4603277"/>
            <a:ext cx="424268" cy="2011647"/>
          </a:xfrm>
          <a:prstGeom prst="leftBrace">
            <a:avLst>
              <a:gd name="adj1" fmla="val 8333"/>
              <a:gd name="adj2" fmla="val 51286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10070065" y="3071015"/>
            <a:ext cx="1848664" cy="1688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Client Image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N’=0 and I’=0</a:t>
            </a:r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833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0506" y="139758"/>
            <a:ext cx="11073989" cy="789907"/>
          </a:xfrm>
        </p:spPr>
        <p:txBody>
          <a:bodyPr>
            <a:normAutofit/>
          </a:bodyPr>
          <a:lstStyle/>
          <a:p>
            <a:r>
              <a:rPr lang="en-US" sz="4200" dirty="0"/>
              <a:t>Client Image Adjustment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37158" y="1085078"/>
            <a:ext cx="11177337" cy="56296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en-US" sz="2600" dirty="0">
                <a:ea typeface="ＭＳ Ｐゴシック" panose="020B0600070205080204" pitchFamily="34" charset="-128"/>
              </a:rPr>
              <a:t>Client updates its N’ and I’ whenever it encounters a addressing error. </a:t>
            </a:r>
          </a:p>
          <a:p>
            <a:pPr>
              <a:spcAft>
                <a:spcPts val="1200"/>
              </a:spcAft>
            </a:pPr>
            <a:r>
              <a:rPr lang="en-US" altLang="en-US" sz="2600" dirty="0">
                <a:ea typeface="ＭＳ Ｐゴシック" panose="020B0600070205080204" pitchFamily="34" charset="-128"/>
              </a:rPr>
              <a:t>A is the address where the client sent its key. </a:t>
            </a:r>
          </a:p>
          <a:p>
            <a:pPr>
              <a:spcAft>
                <a:spcPts val="1200"/>
              </a:spcAft>
            </a:pPr>
            <a:r>
              <a:rPr lang="en-US" altLang="en-US" sz="2600" dirty="0">
                <a:ea typeface="ＭＳ Ｐゴシック" panose="020B0600070205080204" pitchFamily="34" charset="-128"/>
              </a:rPr>
              <a:t>J is the level at server A (J is returned in image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adj</a:t>
            </a:r>
            <a:r>
              <a:rPr lang="en-US" altLang="en-US" sz="2600" dirty="0">
                <a:ea typeface="ＭＳ Ｐゴシック" panose="020B0600070205080204" pitchFamily="34" charset="-128"/>
              </a:rPr>
              <a:t> message).</a:t>
            </a:r>
          </a:p>
          <a:p>
            <a:pPr>
              <a:spcAft>
                <a:spcPts val="1200"/>
              </a:spcAft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>
              <a:spcAft>
                <a:spcPts val="1200"/>
              </a:spcAft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>
              <a:spcAft>
                <a:spcPts val="1200"/>
              </a:spcAft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>
              <a:spcAft>
                <a:spcPts val="1200"/>
              </a:spcAft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>
              <a:spcAft>
                <a:spcPts val="1200"/>
              </a:spcAft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>
              <a:spcAft>
                <a:spcPts val="1200"/>
              </a:spcAft>
            </a:pPr>
            <a:r>
              <a:rPr lang="en-US" altLang="en-US" sz="2600" dirty="0">
                <a:ea typeface="ＭＳ Ｐゴシック" panose="020B0600070205080204" pitchFamily="34" charset="-128"/>
              </a:rPr>
              <a:t>Certainly not </a:t>
            </a:r>
            <a:r>
              <a:rPr lang="en-US" altLang="en-US" sz="2600">
                <a:ea typeface="ＭＳ Ｐゴシック" panose="020B0600070205080204" pitchFamily="34" charset="-128"/>
              </a:rPr>
              <a:t>the accurate </a:t>
            </a:r>
            <a:r>
              <a:rPr lang="en-US" altLang="en-US" sz="2600" dirty="0">
                <a:ea typeface="ＭＳ Ｐゴシック" panose="020B0600070205080204" pitchFamily="34" charset="-128"/>
              </a:rPr>
              <a:t>but it gets closer with each error.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>
              <a:spcAft>
                <a:spcPts val="1200"/>
              </a:spcAft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>
              <a:spcAft>
                <a:spcPts val="1200"/>
              </a:spcAft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>
              <a:spcAft>
                <a:spcPts val="1200"/>
              </a:spcAft>
            </a:pPr>
            <a:endParaRPr lang="en-US" altLang="en-US" sz="260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656225" y="3386425"/>
            <a:ext cx="6337650" cy="2726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Step 1: I’              J -1; N’           A + 1; 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Step 2: If N’ &gt;= 2^I’  then 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		N’     </a:t>
            </a:r>
            <a:r>
              <a:rPr lang="en-US" altLang="en-US" sz="28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      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		I’            I’ + 1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32719" y="3602151"/>
            <a:ext cx="1026694" cy="1"/>
          </a:xfrm>
          <a:prstGeom prst="straightConnector1">
            <a:avLst/>
          </a:prstGeom>
          <a:ln w="412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009840" y="5126935"/>
            <a:ext cx="1026694" cy="1"/>
          </a:xfrm>
          <a:prstGeom prst="straightConnector1">
            <a:avLst/>
          </a:prstGeom>
          <a:ln w="412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846066" y="5817480"/>
            <a:ext cx="1026694" cy="1"/>
          </a:xfrm>
          <a:prstGeom prst="straightConnector1">
            <a:avLst/>
          </a:prstGeom>
          <a:ln w="412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775838" y="3599208"/>
            <a:ext cx="1026694" cy="1"/>
          </a:xfrm>
          <a:prstGeom prst="straightConnector1">
            <a:avLst/>
          </a:prstGeom>
          <a:ln w="412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7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0506" y="139758"/>
            <a:ext cx="11073989" cy="789907"/>
          </a:xfrm>
        </p:spPr>
        <p:txBody>
          <a:bodyPr>
            <a:normAutofit/>
          </a:bodyPr>
          <a:lstStyle/>
          <a:p>
            <a:r>
              <a:rPr lang="en-US" sz="4200" dirty="0"/>
              <a:t>Client Image Adjustment Example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30654" y="1286284"/>
            <a:ext cx="1813034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7030A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43687" y="1286284"/>
            <a:ext cx="4209393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7030A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53080" y="1286284"/>
            <a:ext cx="1813034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7030A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130653" y="2437166"/>
            <a:ext cx="7835460" cy="31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1554922" y="2496000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J = 4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7459807" y="2518097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J = 4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4780018" y="2518097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J = 3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1" name="Right Arrow 30"/>
          <p:cNvSpPr/>
          <p:nvPr/>
        </p:nvSpPr>
        <p:spPr>
          <a:xfrm flipH="1">
            <a:off x="8970446" y="1806494"/>
            <a:ext cx="945930" cy="39413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984122" y="3017300"/>
            <a:ext cx="293061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0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2650626" y="3012063"/>
            <a:ext cx="293061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2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2975217" y="3012062"/>
            <a:ext cx="293061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3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6758938" y="3006827"/>
            <a:ext cx="457197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7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7105782" y="3006827"/>
            <a:ext cx="536026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8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marL="457200" lvl="1" indent="0">
              <a:buNone/>
            </a:pPr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8560851" y="3017300"/>
            <a:ext cx="536026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10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10139596" y="1472323"/>
            <a:ext cx="1848664" cy="1299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Client Image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N’ =3 and I’=3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794885" y="3467116"/>
            <a:ext cx="9008944" cy="876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Insert Key = 15; Client – 7; Actual 15; Server 7 was at level 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25815" y="4712642"/>
            <a:ext cx="4209393" cy="167114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7030A0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725815" y="5917721"/>
            <a:ext cx="4209393" cy="13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5398590" y="5950946"/>
            <a:ext cx="1199579" cy="43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J = 4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539551" y="6503918"/>
            <a:ext cx="372528" cy="354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7748944" y="6498632"/>
            <a:ext cx="575547" cy="354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15</a:t>
            </a:r>
          </a:p>
        </p:txBody>
      </p:sp>
      <p:sp>
        <p:nvSpPr>
          <p:cNvPr id="45" name="Right Arrow 44"/>
          <p:cNvSpPr/>
          <p:nvPr/>
        </p:nvSpPr>
        <p:spPr>
          <a:xfrm flipH="1">
            <a:off x="8270944" y="5373103"/>
            <a:ext cx="945930" cy="39413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9422841" y="5038932"/>
            <a:ext cx="1848664" cy="1459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Adjusted Image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N’ =0 and I’=4</a:t>
            </a:r>
          </a:p>
          <a:p>
            <a:pPr marL="0" indent="0">
              <a:buNone/>
            </a:pPr>
            <a:endParaRPr lang="en-US" altLang="en-US" sz="24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906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0506" y="139758"/>
            <a:ext cx="11073989" cy="789907"/>
          </a:xfrm>
        </p:spPr>
        <p:txBody>
          <a:bodyPr>
            <a:normAutofit/>
          </a:bodyPr>
          <a:lstStyle/>
          <a:p>
            <a:r>
              <a:rPr lang="en-US" sz="4200" dirty="0"/>
              <a:t>Splitting in LH* (Uncontrolled)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95" y="1381084"/>
            <a:ext cx="10058400" cy="49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6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0506" y="139758"/>
            <a:ext cx="11073989" cy="789907"/>
          </a:xfrm>
        </p:spPr>
        <p:txBody>
          <a:bodyPr>
            <a:normAutofit/>
          </a:bodyPr>
          <a:lstStyle/>
          <a:p>
            <a:r>
              <a:rPr lang="en-US" sz="4200" dirty="0"/>
              <a:t>Splitting in LH*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37158" y="1085078"/>
            <a:ext cx="11177337" cy="9680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en-US" sz="2600" dirty="0">
                <a:ea typeface="ＭＳ Ｐゴシック" panose="020B0600070205080204" pitchFamily="34" charset="-128"/>
              </a:rPr>
              <a:t>Splitting coordinator computes the value of new I and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NexttoSplit</a:t>
            </a:r>
            <a:endParaRPr lang="en-US" altLang="en-US" sz="2600" dirty="0">
              <a:ea typeface="ＭＳ Ｐゴシック" panose="020B0600070205080204" pitchFamily="34" charset="-128"/>
            </a:endParaRPr>
          </a:p>
          <a:p>
            <a:pPr>
              <a:spcAft>
                <a:spcPts val="1200"/>
              </a:spcAft>
            </a:pPr>
            <a:r>
              <a:rPr lang="en-US" altLang="en-US" sz="2600" dirty="0">
                <a:ea typeface="ＭＳ Ｐゴシック" panose="020B0600070205080204" pitchFamily="34" charset="-128"/>
              </a:rPr>
              <a:t>Server n (with bucket level J) which receives a message to split.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90777" y="2589916"/>
            <a:ext cx="9445925" cy="284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Step 1: Creates a bucket n + 2^j with level J+1 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Step 2: splits bucket n applying h</a:t>
            </a:r>
            <a:r>
              <a:rPr lang="en-US" altLang="en-US" b="1" baseline="-250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J+1</a:t>
            </a:r>
            <a:endParaRPr lang="en-US" altLang="en-US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marL="0" indent="0">
              <a:spcAft>
                <a:spcPts val="1800"/>
              </a:spcAft>
              <a:buNone/>
            </a:pP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Step 3: Updates J      </a:t>
            </a:r>
            <a:r>
              <a:rPr lang="en-US" altLang="en-US" b="1" dirty="0" err="1">
                <a:solidFill>
                  <a:srgbClr val="0070C0"/>
                </a:solidFill>
                <a:ea typeface="ＭＳ Ｐゴシック" panose="020B0600070205080204" pitchFamily="34" charset="-128"/>
              </a:rPr>
              <a:t>J</a:t>
            </a: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+ 1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Step 4: Commits the split to the splitting coordinator	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742572" y="4273755"/>
            <a:ext cx="545420" cy="4507"/>
          </a:xfrm>
          <a:prstGeom prst="straightConnector1">
            <a:avLst/>
          </a:prstGeom>
          <a:ln w="412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7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1936" y="3045444"/>
            <a:ext cx="10515600" cy="789907"/>
          </a:xfrm>
        </p:spPr>
        <p:txBody>
          <a:bodyPr>
            <a:normAutofit/>
          </a:bodyPr>
          <a:lstStyle/>
          <a:p>
            <a:r>
              <a:rPr lang="en-US" sz="4200" dirty="0"/>
              <a:t>Introduction to Buffering in Databases</a:t>
            </a:r>
          </a:p>
        </p:txBody>
      </p:sp>
    </p:spTree>
    <p:extLst>
      <p:ext uri="{BB962C8B-B14F-4D97-AF65-F5344CB8AC3E}">
        <p14:creationId xmlns:p14="http://schemas.microsoft.com/office/powerpoint/2010/main" val="37045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462"/>
            <a:ext cx="10515600" cy="789907"/>
          </a:xfrm>
        </p:spPr>
        <p:txBody>
          <a:bodyPr>
            <a:normAutofit/>
          </a:bodyPr>
          <a:lstStyle/>
          <a:p>
            <a:r>
              <a:rPr lang="en-US" sz="4200" dirty="0"/>
              <a:t>Linear Hashing (LH)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838200" y="1139309"/>
                <a:ext cx="10918686" cy="49202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9000"/>
                  </a:lnSpc>
                </a:pPr>
                <a:r>
                  <a:rPr lang="en-US" altLang="en-US" sz="2600" b="1" dirty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At any stage, the file would be using at most two hash functions</a:t>
                </a:r>
              </a:p>
              <a:p>
                <a:pPr lvl="1">
                  <a:lnSpc>
                    <a:spcPct val="109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6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6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𝒉</m:t>
                        </m:r>
                      </m:e>
                      <m:sub>
                        <m:r>
                          <a:rPr lang="en-US" altLang="en-US" sz="26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𝐢</m:t>
                        </m:r>
                        <m:r>
                          <a:rPr lang="en-US" altLang="en-US" sz="26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US" altLang="en-US" sz="26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en-US" sz="26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en-US" sz="26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𝑲</m:t>
                        </m:r>
                      </m:e>
                    </m:d>
                  </m:oMath>
                </a14:m>
                <a:r>
                  <a:rPr lang="en-US" altLang="en-US" sz="2600" dirty="0">
                    <a:ea typeface="ＭＳ Ｐゴシック" panose="020B0600070205080204" pitchFamily="34" charset="-128"/>
                  </a:rPr>
                  <a:t> 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6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r</m:t>
                    </m:r>
                    <m:r>
                      <a:rPr lang="en-US" altLang="en-US" sz="26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sSub>
                      <m:sSubPr>
                        <m:ctrlPr>
                          <a:rPr lang="en-US" altLang="en-US" sz="26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6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𝒉</m:t>
                        </m:r>
                      </m:e>
                      <m:sub>
                        <m:r>
                          <a:rPr lang="en-US" altLang="en-US" sz="26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en-US" sz="26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en-US" sz="26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𝑲</m:t>
                        </m:r>
                      </m:e>
                    </m:d>
                  </m:oMath>
                </a14:m>
                <a:endParaRPr lang="en-US" altLang="en-US" sz="2600" b="1" dirty="0">
                  <a:solidFill>
                    <a:srgbClr val="0070C0"/>
                  </a:solidFill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109000"/>
                  </a:lnSpc>
                </a:pPr>
                <a:r>
                  <a:rPr lang="en-US" altLang="en-US" sz="2600" b="1" dirty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The index </a:t>
                </a:r>
                <a:r>
                  <a:rPr lang="en-US" altLang="en-US" sz="2600" b="1" dirty="0" err="1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sz="2600" b="1" dirty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 or (i+1) finally used for a bucket is called the bucket level.</a:t>
                </a:r>
                <a:endParaRPr lang="en-US" altLang="en-US" sz="2000" b="1" dirty="0">
                  <a:solidFill>
                    <a:srgbClr val="0070C0"/>
                  </a:solidFill>
                  <a:ea typeface="ＭＳ Ｐゴシック" panose="020B0600070205080204" pitchFamily="34" charset="-128"/>
                </a:endParaRPr>
              </a:p>
              <a:p>
                <a:pPr lvl="1"/>
                <a:endParaRPr lang="en-US" altLang="en-US" sz="2000" b="1" dirty="0">
                  <a:solidFill>
                    <a:srgbClr val="0070C0"/>
                  </a:solidFill>
                  <a:ea typeface="ＭＳ Ｐゴシック" panose="020B0600070205080204" pitchFamily="34" charset="-128"/>
                </a:endParaRPr>
              </a:p>
              <a:p>
                <a:endParaRPr lang="en-US" altLang="en-US" sz="2400" dirty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39309"/>
                <a:ext cx="10918686" cy="4920297"/>
              </a:xfrm>
              <a:prstGeom prst="rect">
                <a:avLst/>
              </a:prstGeom>
              <a:blipFill>
                <a:blip r:embed="rId2"/>
                <a:stretch>
                  <a:fillRect l="-893" t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670732" y="6378432"/>
            <a:ext cx="113558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Some material adapted from Prof J. </a:t>
            </a:r>
            <a:r>
              <a:rPr lang="en-US" sz="1600" dirty="0" err="1"/>
              <a:t>Harista</a:t>
            </a:r>
            <a:r>
              <a:rPr lang="en-US" sz="1600" dirty="0"/>
              <a:t> IISC Bangalore. 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1548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463"/>
            <a:ext cx="10515600" cy="789907"/>
          </a:xfrm>
        </p:spPr>
        <p:txBody>
          <a:bodyPr>
            <a:normAutofit/>
          </a:bodyPr>
          <a:lstStyle/>
          <a:p>
            <a:r>
              <a:rPr lang="en-US" sz="4000" dirty="0"/>
              <a:t>Buffer Managers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2483" y="1964142"/>
            <a:ext cx="7113917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Buffer manager: A module in a database intelligently shuffles data from main memory to disk. </a:t>
            </a:r>
          </a:p>
          <a:p>
            <a:pPr algn="just"/>
            <a:r>
              <a:rPr lang="en-US" sz="3200" dirty="0"/>
              <a:t>It is transparent to higher levels of DBMS operation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6357667"/>
            <a:ext cx="7573993" cy="338554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Material adapted from Prof Chris Re Stanford.</a:t>
            </a:r>
          </a:p>
        </p:txBody>
      </p:sp>
    </p:spTree>
    <p:extLst>
      <p:ext uri="{BB962C8B-B14F-4D97-AF65-F5344CB8AC3E}">
        <p14:creationId xmlns:p14="http://schemas.microsoft.com/office/powerpoint/2010/main" val="362715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463"/>
            <a:ext cx="10515600" cy="789907"/>
          </a:xfrm>
        </p:spPr>
        <p:txBody>
          <a:bodyPr>
            <a:normAutofit/>
          </a:bodyPr>
          <a:lstStyle/>
          <a:p>
            <a:r>
              <a:rPr lang="en-US" sz="4000" dirty="0"/>
              <a:t>Buffer Managers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823049" y="5310187"/>
            <a:ext cx="7696200" cy="990600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Data must be in RAM for DBMS to operate on it!</a:t>
            </a:r>
          </a:p>
          <a:p>
            <a:r>
              <a:rPr lang="en-US" sz="2100" dirty="0"/>
              <a:t>Table of &lt;frame#, </a:t>
            </a:r>
            <a:r>
              <a:rPr lang="en-US" sz="2100" dirty="0" err="1"/>
              <a:t>pageid</a:t>
            </a:r>
            <a:r>
              <a:rPr lang="en-US" sz="2100" dirty="0"/>
              <a:t>&gt; pairs is maintained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3494687" y="2149698"/>
            <a:ext cx="4230687" cy="1720850"/>
            <a:chOff x="1598" y="1518"/>
            <a:chExt cx="2665" cy="1084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606" y="1526"/>
              <a:ext cx="2649" cy="10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602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038" y="1522"/>
              <a:ext cx="430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476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913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349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598" y="186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598" y="225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1598" y="1518"/>
              <a:ext cx="436" cy="347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472" y="1518"/>
              <a:ext cx="437" cy="347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909" y="2255"/>
              <a:ext cx="436" cy="347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4977412" y="4419006"/>
            <a:ext cx="1317625" cy="688975"/>
            <a:chOff x="2472" y="2966"/>
            <a:chExt cx="830" cy="434"/>
          </a:xfrm>
        </p:grpSpPr>
        <p:grpSp>
          <p:nvGrpSpPr>
            <p:cNvPr id="19" name="Group 19"/>
            <p:cNvGrpSpPr>
              <a:grpSpLocks/>
            </p:cNvGrpSpPr>
            <p:nvPr/>
          </p:nvGrpSpPr>
          <p:grpSpPr bwMode="auto">
            <a:xfrm>
              <a:off x="2472" y="2966"/>
              <a:ext cx="830" cy="434"/>
              <a:chOff x="2472" y="2966"/>
              <a:chExt cx="830" cy="434"/>
            </a:xfrm>
          </p:grpSpPr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2480" y="2966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2480" y="3303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>
                <a:off x="247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>
                <a:off x="330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2671" y="3033"/>
              <a:ext cx="4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latin typeface="Book Antiqua" pitchFamily="1" charset="0"/>
                </a:rPr>
                <a:t>DB</a:t>
              </a:r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2550124" y="4191994"/>
            <a:ext cx="2981325" cy="0"/>
          </a:xfrm>
          <a:prstGeom prst="line">
            <a:avLst/>
          </a:prstGeom>
          <a:noFill/>
          <a:ln w="12700">
            <a:solidFill>
              <a:srgbClr val="B760F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151662" y="3815756"/>
            <a:ext cx="1958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solidFill>
                  <a:srgbClr val="B760F9"/>
                </a:solidFill>
                <a:latin typeface="Book Antiqua" pitchFamily="1" charset="0"/>
              </a:rPr>
              <a:t>MAIN MEMORY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2153249" y="4314231"/>
            <a:ext cx="723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solidFill>
                  <a:srgbClr val="B760F9"/>
                </a:solidFill>
                <a:latin typeface="Book Antiqua" pitchFamily="1" charset="0"/>
              </a:rPr>
              <a:t>DISK</a:t>
            </a:r>
          </a:p>
        </p:txBody>
      </p:sp>
      <p:sp>
        <p:nvSpPr>
          <p:cNvPr id="28" name="Freeform 28"/>
          <p:cNvSpPr>
            <a:spLocks/>
          </p:cNvSpPr>
          <p:nvPr/>
        </p:nvSpPr>
        <p:spPr bwMode="auto">
          <a:xfrm>
            <a:off x="2515199" y="2294931"/>
            <a:ext cx="1041400" cy="301625"/>
          </a:xfrm>
          <a:custGeom>
            <a:avLst/>
            <a:gdLst/>
            <a:ahLst/>
            <a:cxnLst>
              <a:cxn ang="0">
                <a:pos x="0" y="189"/>
              </a:cxn>
              <a:cxn ang="0">
                <a:pos x="3" y="155"/>
              </a:cxn>
              <a:cxn ang="0">
                <a:pos x="16" y="135"/>
              </a:cxn>
              <a:cxn ang="0">
                <a:pos x="23" y="114"/>
              </a:cxn>
              <a:cxn ang="0">
                <a:pos x="50" y="81"/>
              </a:cxn>
              <a:cxn ang="0">
                <a:pos x="71" y="54"/>
              </a:cxn>
              <a:cxn ang="0">
                <a:pos x="98" y="33"/>
              </a:cxn>
              <a:cxn ang="0">
                <a:pos x="126" y="6"/>
              </a:cxn>
              <a:cxn ang="0">
                <a:pos x="146" y="0"/>
              </a:cxn>
              <a:cxn ang="0">
                <a:pos x="166" y="0"/>
              </a:cxn>
              <a:cxn ang="0">
                <a:pos x="186" y="6"/>
              </a:cxn>
              <a:cxn ang="0">
                <a:pos x="207" y="20"/>
              </a:cxn>
              <a:cxn ang="0">
                <a:pos x="227" y="33"/>
              </a:cxn>
              <a:cxn ang="0">
                <a:pos x="248" y="54"/>
              </a:cxn>
              <a:cxn ang="0">
                <a:pos x="268" y="68"/>
              </a:cxn>
              <a:cxn ang="0">
                <a:pos x="289" y="87"/>
              </a:cxn>
              <a:cxn ang="0">
                <a:pos x="317" y="101"/>
              </a:cxn>
              <a:cxn ang="0">
                <a:pos x="344" y="114"/>
              </a:cxn>
              <a:cxn ang="0">
                <a:pos x="364" y="114"/>
              </a:cxn>
              <a:cxn ang="0">
                <a:pos x="391" y="114"/>
              </a:cxn>
              <a:cxn ang="0">
                <a:pos x="412" y="114"/>
              </a:cxn>
              <a:cxn ang="0">
                <a:pos x="439" y="114"/>
              </a:cxn>
              <a:cxn ang="0">
                <a:pos x="467" y="114"/>
              </a:cxn>
              <a:cxn ang="0">
                <a:pos x="494" y="108"/>
              </a:cxn>
              <a:cxn ang="0">
                <a:pos x="514" y="101"/>
              </a:cxn>
              <a:cxn ang="0">
                <a:pos x="549" y="95"/>
              </a:cxn>
              <a:cxn ang="0">
                <a:pos x="576" y="81"/>
              </a:cxn>
              <a:cxn ang="0">
                <a:pos x="596" y="68"/>
              </a:cxn>
              <a:cxn ang="0">
                <a:pos x="617" y="54"/>
              </a:cxn>
              <a:cxn ang="0">
                <a:pos x="637" y="41"/>
              </a:cxn>
              <a:cxn ang="0">
                <a:pos x="655" y="16"/>
              </a:cxn>
            </a:cxnLst>
            <a:rect l="0" t="0" r="r" b="b"/>
            <a:pathLst>
              <a:path w="656" h="190">
                <a:moveTo>
                  <a:pt x="0" y="189"/>
                </a:moveTo>
                <a:lnTo>
                  <a:pt x="3" y="155"/>
                </a:lnTo>
                <a:lnTo>
                  <a:pt x="16" y="135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6" y="6"/>
                </a:lnTo>
                <a:lnTo>
                  <a:pt x="146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8"/>
                </a:lnTo>
                <a:lnTo>
                  <a:pt x="289" y="87"/>
                </a:lnTo>
                <a:lnTo>
                  <a:pt x="317" y="101"/>
                </a:lnTo>
                <a:lnTo>
                  <a:pt x="344" y="114"/>
                </a:lnTo>
                <a:lnTo>
                  <a:pt x="364" y="114"/>
                </a:lnTo>
                <a:lnTo>
                  <a:pt x="391" y="114"/>
                </a:lnTo>
                <a:lnTo>
                  <a:pt x="412" y="114"/>
                </a:lnTo>
                <a:lnTo>
                  <a:pt x="439" y="114"/>
                </a:lnTo>
                <a:lnTo>
                  <a:pt x="467" y="114"/>
                </a:lnTo>
                <a:lnTo>
                  <a:pt x="494" y="108"/>
                </a:lnTo>
                <a:lnTo>
                  <a:pt x="514" y="101"/>
                </a:lnTo>
                <a:lnTo>
                  <a:pt x="549" y="95"/>
                </a:lnTo>
                <a:lnTo>
                  <a:pt x="576" y="81"/>
                </a:lnTo>
                <a:lnTo>
                  <a:pt x="596" y="68"/>
                </a:lnTo>
                <a:lnTo>
                  <a:pt x="617" y="54"/>
                </a:lnTo>
                <a:lnTo>
                  <a:pt x="637" y="41"/>
                </a:lnTo>
                <a:lnTo>
                  <a:pt x="655" y="1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2246912" y="2572744"/>
            <a:ext cx="1160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Book Antiqua" pitchFamily="1" charset="0"/>
              </a:rPr>
              <a:t>disk page</a:t>
            </a:r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2758087" y="2991844"/>
            <a:ext cx="1039812" cy="300037"/>
          </a:xfrm>
          <a:custGeom>
            <a:avLst/>
            <a:gdLst/>
            <a:ahLst/>
            <a:cxnLst>
              <a:cxn ang="0">
                <a:pos x="0" y="188"/>
              </a:cxn>
              <a:cxn ang="0">
                <a:pos x="3" y="154"/>
              </a:cxn>
              <a:cxn ang="0">
                <a:pos x="16" y="134"/>
              </a:cxn>
              <a:cxn ang="0">
                <a:pos x="23" y="114"/>
              </a:cxn>
              <a:cxn ang="0">
                <a:pos x="50" y="81"/>
              </a:cxn>
              <a:cxn ang="0">
                <a:pos x="71" y="54"/>
              </a:cxn>
              <a:cxn ang="0">
                <a:pos x="98" y="33"/>
              </a:cxn>
              <a:cxn ang="0">
                <a:pos x="125" y="6"/>
              </a:cxn>
              <a:cxn ang="0">
                <a:pos x="145" y="0"/>
              </a:cxn>
              <a:cxn ang="0">
                <a:pos x="166" y="0"/>
              </a:cxn>
              <a:cxn ang="0">
                <a:pos x="186" y="6"/>
              </a:cxn>
              <a:cxn ang="0">
                <a:pos x="207" y="20"/>
              </a:cxn>
              <a:cxn ang="0">
                <a:pos x="227" y="33"/>
              </a:cxn>
              <a:cxn ang="0">
                <a:pos x="248" y="54"/>
              </a:cxn>
              <a:cxn ang="0">
                <a:pos x="268" y="67"/>
              </a:cxn>
              <a:cxn ang="0">
                <a:pos x="289" y="87"/>
              </a:cxn>
              <a:cxn ang="0">
                <a:pos x="316" y="100"/>
              </a:cxn>
              <a:cxn ang="0">
                <a:pos x="343" y="114"/>
              </a:cxn>
              <a:cxn ang="0">
                <a:pos x="363" y="114"/>
              </a:cxn>
              <a:cxn ang="0">
                <a:pos x="391" y="114"/>
              </a:cxn>
              <a:cxn ang="0">
                <a:pos x="411" y="114"/>
              </a:cxn>
              <a:cxn ang="0">
                <a:pos x="439" y="114"/>
              </a:cxn>
              <a:cxn ang="0">
                <a:pos x="466" y="114"/>
              </a:cxn>
              <a:cxn ang="0">
                <a:pos x="493" y="107"/>
              </a:cxn>
              <a:cxn ang="0">
                <a:pos x="513" y="100"/>
              </a:cxn>
              <a:cxn ang="0">
                <a:pos x="548" y="94"/>
              </a:cxn>
              <a:cxn ang="0">
                <a:pos x="575" y="81"/>
              </a:cxn>
              <a:cxn ang="0">
                <a:pos x="595" y="67"/>
              </a:cxn>
              <a:cxn ang="0">
                <a:pos x="616" y="54"/>
              </a:cxn>
              <a:cxn ang="0">
                <a:pos x="636" y="40"/>
              </a:cxn>
              <a:cxn ang="0">
                <a:pos x="654" y="16"/>
              </a:cxn>
            </a:cxnLst>
            <a:rect l="0" t="0" r="r" b="b"/>
            <a:pathLst>
              <a:path w="655" h="189">
                <a:moveTo>
                  <a:pt x="0" y="188"/>
                </a:moveTo>
                <a:lnTo>
                  <a:pt x="3" y="154"/>
                </a:lnTo>
                <a:lnTo>
                  <a:pt x="16" y="134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5" y="6"/>
                </a:lnTo>
                <a:lnTo>
                  <a:pt x="145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7"/>
                </a:lnTo>
                <a:lnTo>
                  <a:pt x="289" y="87"/>
                </a:lnTo>
                <a:lnTo>
                  <a:pt x="316" y="100"/>
                </a:lnTo>
                <a:lnTo>
                  <a:pt x="343" y="114"/>
                </a:lnTo>
                <a:lnTo>
                  <a:pt x="363" y="114"/>
                </a:lnTo>
                <a:lnTo>
                  <a:pt x="391" y="114"/>
                </a:lnTo>
                <a:lnTo>
                  <a:pt x="411" y="114"/>
                </a:lnTo>
                <a:lnTo>
                  <a:pt x="439" y="114"/>
                </a:lnTo>
                <a:lnTo>
                  <a:pt x="466" y="114"/>
                </a:lnTo>
                <a:lnTo>
                  <a:pt x="493" y="107"/>
                </a:lnTo>
                <a:lnTo>
                  <a:pt x="513" y="100"/>
                </a:lnTo>
                <a:lnTo>
                  <a:pt x="548" y="94"/>
                </a:lnTo>
                <a:lnTo>
                  <a:pt x="575" y="81"/>
                </a:lnTo>
                <a:lnTo>
                  <a:pt x="595" y="67"/>
                </a:lnTo>
                <a:lnTo>
                  <a:pt x="616" y="54"/>
                </a:lnTo>
                <a:lnTo>
                  <a:pt x="636" y="40"/>
                </a:lnTo>
                <a:lnTo>
                  <a:pt x="654" y="1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318349" y="3266481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Book Antiqua" pitchFamily="1" charset="0"/>
              </a:rPr>
              <a:t>free frame</a:t>
            </a: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5671149" y="1502769"/>
            <a:ext cx="0" cy="5492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3391499" y="1063031"/>
            <a:ext cx="487954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dirty="0">
                <a:solidFill>
                  <a:srgbClr val="FF0000"/>
                </a:solidFill>
                <a:latin typeface="Book Antiqua" pitchFamily="1" charset="0"/>
              </a:rPr>
              <a:t>Page Requests from Higher Levels</a:t>
            </a:r>
            <a:endParaRPr lang="en-US" sz="2400" dirty="0">
              <a:solidFill>
                <a:schemeClr val="folHlink"/>
              </a:solidFill>
              <a:latin typeface="Book Antiqua" pitchFamily="1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3494687" y="1823444"/>
            <a:ext cx="1743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Book Antiqua" pitchFamily="1" charset="0"/>
              </a:rPr>
              <a:t>BUFFER POOL</a:t>
            </a:r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5823549" y="4130081"/>
            <a:ext cx="1022350" cy="153988"/>
          </a:xfrm>
          <a:custGeom>
            <a:avLst/>
            <a:gdLst/>
            <a:ahLst/>
            <a:cxnLst>
              <a:cxn ang="0">
                <a:pos x="643" y="96"/>
              </a:cxn>
              <a:cxn ang="0">
                <a:pos x="640" y="79"/>
              </a:cxn>
              <a:cxn ang="0">
                <a:pos x="627" y="69"/>
              </a:cxn>
              <a:cxn ang="0">
                <a:pos x="621" y="58"/>
              </a:cxn>
              <a:cxn ang="0">
                <a:pos x="594" y="41"/>
              </a:cxn>
              <a:cxn ang="0">
                <a:pos x="573" y="27"/>
              </a:cxn>
              <a:cxn ang="0">
                <a:pos x="547" y="17"/>
              </a:cxn>
              <a:cxn ang="0">
                <a:pos x="520" y="3"/>
              </a:cxn>
              <a:cxn ang="0">
                <a:pos x="500" y="0"/>
              </a:cxn>
              <a:cxn ang="0">
                <a:pos x="480" y="0"/>
              </a:cxn>
              <a:cxn ang="0">
                <a:pos x="460" y="3"/>
              </a:cxn>
              <a:cxn ang="0">
                <a:pos x="439" y="10"/>
              </a:cxn>
              <a:cxn ang="0">
                <a:pos x="420" y="17"/>
              </a:cxn>
              <a:cxn ang="0">
                <a:pos x="399" y="27"/>
              </a:cxn>
              <a:cxn ang="0">
                <a:pos x="380" y="34"/>
              </a:cxn>
              <a:cxn ang="0">
                <a:pos x="359" y="44"/>
              </a:cxn>
              <a:cxn ang="0">
                <a:pos x="332" y="51"/>
              </a:cxn>
              <a:cxn ang="0">
                <a:pos x="305" y="58"/>
              </a:cxn>
              <a:cxn ang="0">
                <a:pos x="286" y="58"/>
              </a:cxn>
              <a:cxn ang="0">
                <a:pos x="259" y="58"/>
              </a:cxn>
              <a:cxn ang="0">
                <a:pos x="238" y="58"/>
              </a:cxn>
              <a:cxn ang="0">
                <a:pos x="212" y="58"/>
              </a:cxn>
              <a:cxn ang="0">
                <a:pos x="185" y="58"/>
              </a:cxn>
              <a:cxn ang="0">
                <a:pos x="158" y="55"/>
              </a:cxn>
              <a:cxn ang="0">
                <a:pos x="138" y="51"/>
              </a:cxn>
              <a:cxn ang="0">
                <a:pos x="104" y="48"/>
              </a:cxn>
              <a:cxn ang="0">
                <a:pos x="78" y="41"/>
              </a:cxn>
              <a:cxn ang="0">
                <a:pos x="58" y="34"/>
              </a:cxn>
              <a:cxn ang="0">
                <a:pos x="38" y="27"/>
              </a:cxn>
              <a:cxn ang="0">
                <a:pos x="18" y="21"/>
              </a:cxn>
              <a:cxn ang="0">
                <a:pos x="0" y="8"/>
              </a:cxn>
            </a:cxnLst>
            <a:rect l="0" t="0" r="r" b="b"/>
            <a:pathLst>
              <a:path w="644" h="97">
                <a:moveTo>
                  <a:pt x="643" y="96"/>
                </a:moveTo>
                <a:lnTo>
                  <a:pt x="640" y="79"/>
                </a:lnTo>
                <a:lnTo>
                  <a:pt x="627" y="69"/>
                </a:lnTo>
                <a:lnTo>
                  <a:pt x="621" y="58"/>
                </a:lnTo>
                <a:lnTo>
                  <a:pt x="594" y="41"/>
                </a:lnTo>
                <a:lnTo>
                  <a:pt x="573" y="27"/>
                </a:lnTo>
                <a:lnTo>
                  <a:pt x="547" y="17"/>
                </a:lnTo>
                <a:lnTo>
                  <a:pt x="520" y="3"/>
                </a:lnTo>
                <a:lnTo>
                  <a:pt x="500" y="0"/>
                </a:lnTo>
                <a:lnTo>
                  <a:pt x="480" y="0"/>
                </a:lnTo>
                <a:lnTo>
                  <a:pt x="460" y="3"/>
                </a:lnTo>
                <a:lnTo>
                  <a:pt x="439" y="10"/>
                </a:lnTo>
                <a:lnTo>
                  <a:pt x="420" y="17"/>
                </a:lnTo>
                <a:lnTo>
                  <a:pt x="399" y="27"/>
                </a:lnTo>
                <a:lnTo>
                  <a:pt x="380" y="34"/>
                </a:lnTo>
                <a:lnTo>
                  <a:pt x="359" y="44"/>
                </a:lnTo>
                <a:lnTo>
                  <a:pt x="332" y="51"/>
                </a:lnTo>
                <a:lnTo>
                  <a:pt x="305" y="58"/>
                </a:lnTo>
                <a:lnTo>
                  <a:pt x="286" y="58"/>
                </a:lnTo>
                <a:lnTo>
                  <a:pt x="259" y="58"/>
                </a:lnTo>
                <a:lnTo>
                  <a:pt x="238" y="58"/>
                </a:lnTo>
                <a:lnTo>
                  <a:pt x="212" y="58"/>
                </a:lnTo>
                <a:lnTo>
                  <a:pt x="185" y="58"/>
                </a:lnTo>
                <a:lnTo>
                  <a:pt x="158" y="55"/>
                </a:lnTo>
                <a:lnTo>
                  <a:pt x="138" y="51"/>
                </a:lnTo>
                <a:lnTo>
                  <a:pt x="104" y="48"/>
                </a:lnTo>
                <a:lnTo>
                  <a:pt x="78" y="41"/>
                </a:lnTo>
                <a:lnTo>
                  <a:pt x="58" y="34"/>
                </a:lnTo>
                <a:lnTo>
                  <a:pt x="38" y="27"/>
                </a:lnTo>
                <a:lnTo>
                  <a:pt x="18" y="21"/>
                </a:lnTo>
                <a:lnTo>
                  <a:pt x="0" y="8"/>
                </a:lnTo>
              </a:path>
            </a:pathLst>
          </a:custGeom>
          <a:noFill/>
          <a:ln w="12700" cap="rnd" cmpd="sng">
            <a:solidFill>
              <a:schemeClr val="folHlink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6547449" y="4368206"/>
            <a:ext cx="3448060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dirty="0">
                <a:solidFill>
                  <a:srgbClr val="FF0000"/>
                </a:solidFill>
                <a:latin typeface="Book Antiqua" pitchFamily="1" charset="0"/>
              </a:rPr>
              <a:t>choice of frame dictated</a:t>
            </a:r>
          </a:p>
          <a:p>
            <a:pPr eaLnBrk="0" hangingPunct="0"/>
            <a:r>
              <a:rPr lang="en-US" sz="2400" dirty="0">
                <a:solidFill>
                  <a:srgbClr val="FF0000"/>
                </a:solidFill>
                <a:latin typeface="Book Antiqua" pitchFamily="1" charset="0"/>
              </a:rPr>
              <a:t>by </a:t>
            </a:r>
            <a:r>
              <a:rPr lang="en-US" sz="2400" b="1" dirty="0">
                <a:solidFill>
                  <a:srgbClr val="FF0000"/>
                </a:solidFill>
                <a:latin typeface="Book Antiqua" pitchFamily="1" charset="0"/>
              </a:rPr>
              <a:t>replacement policy</a:t>
            </a:r>
            <a:endParaRPr lang="en-US" sz="2400" b="1" dirty="0">
              <a:solidFill>
                <a:schemeClr val="folHlink"/>
              </a:solidFill>
              <a:latin typeface="Book Antiqua" pitchFamily="1" charset="0"/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5671149" y="3864969"/>
            <a:ext cx="0" cy="5492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AutoShape 38"/>
          <p:cNvSpPr>
            <a:spLocks noChangeArrowheads="1"/>
          </p:cNvSpPr>
          <p:nvPr/>
        </p:nvSpPr>
        <p:spPr bwMode="auto">
          <a:xfrm>
            <a:off x="8376249" y="1244006"/>
            <a:ext cx="1558925" cy="1136650"/>
          </a:xfrm>
          <a:prstGeom prst="wedgeEllipseCallout">
            <a:avLst>
              <a:gd name="adj1" fmla="val -137477"/>
              <a:gd name="adj2" fmla="val -475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READ</a:t>
            </a:r>
          </a:p>
          <a:p>
            <a:pPr algn="ctr"/>
            <a:r>
              <a:rPr lang="en-US"/>
              <a:t>WRITE</a:t>
            </a:r>
          </a:p>
        </p:txBody>
      </p:sp>
      <p:sp>
        <p:nvSpPr>
          <p:cNvPr id="39" name="AutoShape 39"/>
          <p:cNvSpPr>
            <a:spLocks noChangeArrowheads="1"/>
          </p:cNvSpPr>
          <p:nvPr/>
        </p:nvSpPr>
        <p:spPr bwMode="auto">
          <a:xfrm>
            <a:off x="8211149" y="3225206"/>
            <a:ext cx="1893888" cy="1136650"/>
          </a:xfrm>
          <a:prstGeom prst="wedgeEllipseCallout">
            <a:avLst>
              <a:gd name="adj1" fmla="val -114051"/>
              <a:gd name="adj2" fmla="val 30727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INPUT</a:t>
            </a:r>
          </a:p>
          <a:p>
            <a:pPr algn="ctr"/>
            <a:r>
              <a:rPr lang="en-US"/>
              <a:t>OUTUPT</a:t>
            </a:r>
          </a:p>
        </p:txBody>
      </p:sp>
      <p:sp>
        <p:nvSpPr>
          <p:cNvPr id="41" name="Rectangle 5"/>
          <p:cNvSpPr txBox="1">
            <a:spLocks noChangeArrowheads="1"/>
          </p:cNvSpPr>
          <p:nvPr/>
        </p:nvSpPr>
        <p:spPr>
          <a:xfrm>
            <a:off x="594820" y="6456362"/>
            <a:ext cx="6491884" cy="401638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Material adapted from Prof Chris Re Stanford.</a:t>
            </a:r>
          </a:p>
        </p:txBody>
      </p:sp>
    </p:spTree>
    <p:extLst>
      <p:ext uri="{BB962C8B-B14F-4D97-AF65-F5344CB8AC3E}">
        <p14:creationId xmlns:p14="http://schemas.microsoft.com/office/powerpoint/2010/main" val="130803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463"/>
            <a:ext cx="10515600" cy="789907"/>
          </a:xfrm>
        </p:spPr>
        <p:txBody>
          <a:bodyPr>
            <a:normAutofit/>
          </a:bodyPr>
          <a:lstStyle/>
          <a:p>
            <a:r>
              <a:rPr lang="en-US" sz="4000" dirty="0"/>
              <a:t>When a bucket/page is requested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086929" y="1367037"/>
            <a:ext cx="9161252" cy="4525963"/>
          </a:xfrm>
        </p:spPr>
        <p:txBody>
          <a:bodyPr>
            <a:normAutofit/>
          </a:bodyPr>
          <a:lstStyle/>
          <a:p>
            <a:r>
              <a:rPr lang="en-US" dirty="0"/>
              <a:t>If the requested page/bucket in the buffer pool</a:t>
            </a:r>
          </a:p>
          <a:p>
            <a:pPr lvl="1"/>
            <a:r>
              <a:rPr lang="en-US" dirty="0"/>
              <a:t>No need to go back to the disk!</a:t>
            </a:r>
          </a:p>
          <a:p>
            <a:pPr lvl="1"/>
            <a:endParaRPr lang="en-US" dirty="0"/>
          </a:p>
          <a:p>
            <a:r>
              <a:rPr lang="en-US" dirty="0"/>
              <a:t>If not? Choose a frame to replace.</a:t>
            </a:r>
          </a:p>
          <a:p>
            <a:pPr lvl="1"/>
            <a:r>
              <a:rPr lang="en-US" dirty="0"/>
              <a:t>If there is a free frame, use it!	</a:t>
            </a:r>
          </a:p>
          <a:p>
            <a:pPr lvl="2"/>
            <a:r>
              <a:rPr lang="en-US" b="1" dirty="0"/>
              <a:t>Terminology</a:t>
            </a:r>
            <a:r>
              <a:rPr lang="en-US" dirty="0"/>
              <a:t>: We pin a page (means it’s in use)</a:t>
            </a:r>
          </a:p>
          <a:p>
            <a:pPr lvl="1"/>
            <a:r>
              <a:rPr lang="en-US" dirty="0"/>
              <a:t>If not? We need to choose a page to remove!</a:t>
            </a:r>
          </a:p>
          <a:p>
            <a:pPr lvl="1"/>
            <a:r>
              <a:rPr lang="en-US" b="1" dirty="0"/>
              <a:t>What would be good strategy? --- Replacement policy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594820" y="6456362"/>
            <a:ext cx="6491884" cy="401638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Material adapted from Prof Chris Re Stanford.</a:t>
            </a:r>
          </a:p>
        </p:txBody>
      </p:sp>
    </p:spTree>
    <p:extLst>
      <p:ext uri="{BB962C8B-B14F-4D97-AF65-F5344CB8AC3E}">
        <p14:creationId xmlns:p14="http://schemas.microsoft.com/office/powerpoint/2010/main" val="191086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463"/>
            <a:ext cx="10515600" cy="789907"/>
          </a:xfrm>
        </p:spPr>
        <p:txBody>
          <a:bodyPr>
            <a:normAutofit/>
          </a:bodyPr>
          <a:lstStyle/>
          <a:p>
            <a:r>
              <a:rPr lang="en-US" sz="4000" dirty="0"/>
              <a:t>A simple strategy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5233" y="1367037"/>
            <a:ext cx="10308567" cy="4378156"/>
          </a:xfrm>
        </p:spPr>
        <p:txBody>
          <a:bodyPr/>
          <a:lstStyle/>
          <a:p>
            <a:r>
              <a:rPr lang="en-US" dirty="0"/>
              <a:t>A page is </a:t>
            </a:r>
            <a:r>
              <a:rPr lang="en-US" i="1" u="sng" dirty="0"/>
              <a:t>dirty</a:t>
            </a:r>
            <a:r>
              <a:rPr lang="en-US" dirty="0"/>
              <a:t>, if its contents have been changed after writing</a:t>
            </a:r>
          </a:p>
          <a:p>
            <a:pPr lvl="1"/>
            <a:r>
              <a:rPr lang="en-US" dirty="0"/>
              <a:t>Buffer Manager keeps a dirty bit</a:t>
            </a:r>
          </a:p>
          <a:p>
            <a:endParaRPr lang="en-US" dirty="0"/>
          </a:p>
          <a:p>
            <a:r>
              <a:rPr lang="en-US" dirty="0"/>
              <a:t>Say we choose to evict P</a:t>
            </a:r>
          </a:p>
          <a:p>
            <a:pPr lvl="1"/>
            <a:r>
              <a:rPr lang="en-US" dirty="0"/>
              <a:t>If  P is </a:t>
            </a:r>
            <a:r>
              <a:rPr lang="en-US" i="1" u="sng" dirty="0"/>
              <a:t>dirty, </a:t>
            </a:r>
            <a:r>
              <a:rPr lang="en-US" dirty="0"/>
              <a:t>we write it to disk</a:t>
            </a:r>
          </a:p>
          <a:p>
            <a:endParaRPr lang="en-US" b="1" dirty="0"/>
          </a:p>
          <a:p>
            <a:r>
              <a:rPr lang="en-US" b="1" dirty="0"/>
              <a:t>What if no page is dirty?</a:t>
            </a:r>
          </a:p>
          <a:p>
            <a:r>
              <a:rPr lang="en-US" b="1" dirty="0"/>
              <a:t>Or multiple pages are dirty?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594820" y="6456362"/>
            <a:ext cx="6491884" cy="401638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Material adapted from Prof Chris Re Stanford.</a:t>
            </a:r>
          </a:p>
        </p:txBody>
      </p:sp>
    </p:spTree>
    <p:extLst>
      <p:ext uri="{BB962C8B-B14F-4D97-AF65-F5344CB8AC3E}">
        <p14:creationId xmlns:p14="http://schemas.microsoft.com/office/powerpoint/2010/main" val="254258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463"/>
            <a:ext cx="10515600" cy="789907"/>
          </a:xfrm>
        </p:spPr>
        <p:txBody>
          <a:bodyPr>
            <a:normAutofit/>
          </a:bodyPr>
          <a:lstStyle/>
          <a:p>
            <a:r>
              <a:rPr lang="en-US" sz="4000" dirty="0"/>
              <a:t>Review of Some strategies from OS-- LRU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82946" y="1506747"/>
            <a:ext cx="8458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Order pages by the time of last accessed</a:t>
            </a:r>
          </a:p>
          <a:p>
            <a:r>
              <a:rPr lang="en-US"/>
              <a:t>Always replace the least recently accessed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344945" y="2954547"/>
            <a:ext cx="6937077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marL="342900" indent="-342900"/>
            <a:r>
              <a:rPr lang="en-US" sz="3600" dirty="0"/>
              <a:t>P5, P2, P8, P4, P1, P9, P6, P3, P7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40546" y="3792747"/>
            <a:ext cx="990600" cy="762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840746" y="4021347"/>
            <a:ext cx="1979613" cy="619125"/>
          </a:xfrm>
          <a:prstGeom prst="wedgeEllipseCallout">
            <a:avLst>
              <a:gd name="adj1" fmla="val -39977"/>
              <a:gd name="adj2" fmla="val -98972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Access P6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83182" y="4742073"/>
            <a:ext cx="7197247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marL="342900" indent="-342900"/>
            <a:r>
              <a:rPr lang="en-US" sz="3600"/>
              <a:t>P6, P5, P2, P8, P4, P1, P9, P3, P7</a:t>
            </a: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594820" y="6456362"/>
            <a:ext cx="6491884" cy="401638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Material adapted from Prof Chris Re Stanford.</a:t>
            </a:r>
          </a:p>
        </p:txBody>
      </p:sp>
    </p:spTree>
    <p:extLst>
      <p:ext uri="{BB962C8B-B14F-4D97-AF65-F5344CB8AC3E}">
        <p14:creationId xmlns:p14="http://schemas.microsoft.com/office/powerpoint/2010/main" val="180009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463"/>
            <a:ext cx="10515600" cy="789907"/>
          </a:xfrm>
        </p:spPr>
        <p:txBody>
          <a:bodyPr>
            <a:normAutofit/>
          </a:bodyPr>
          <a:lstStyle/>
          <a:p>
            <a:r>
              <a:rPr lang="en-US" sz="4000" dirty="0"/>
              <a:t>Some strategies from OS– Clock algorithm 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006414" y="1289649"/>
            <a:ext cx="10179171" cy="503163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700" dirty="0"/>
              <a:t>Instead we maintain a “last used clock”</a:t>
            </a:r>
          </a:p>
          <a:p>
            <a:pPr lvl="1">
              <a:spcAft>
                <a:spcPts val="600"/>
              </a:spcAft>
            </a:pPr>
            <a:r>
              <a:rPr lang="en-US" sz="2700" dirty="0"/>
              <a:t>Think of buckets ordered 1…N around a clock</a:t>
            </a:r>
          </a:p>
          <a:p>
            <a:pPr lvl="1">
              <a:spcAft>
                <a:spcPts val="600"/>
              </a:spcAft>
            </a:pPr>
            <a:r>
              <a:rPr lang="en-US" sz="2700" dirty="0"/>
              <a:t>“The hand” sweeps around</a:t>
            </a:r>
          </a:p>
          <a:p>
            <a:pPr lvl="1">
              <a:spcAft>
                <a:spcPts val="600"/>
              </a:spcAft>
            </a:pPr>
            <a:r>
              <a:rPr lang="en-US" sz="2700" dirty="0"/>
              <a:t>Buckets keep a “ref bit” set to 1 or 0.</a:t>
            </a:r>
          </a:p>
          <a:p>
            <a:pPr>
              <a:spcAft>
                <a:spcPts val="600"/>
              </a:spcAft>
            </a:pPr>
            <a:r>
              <a:rPr lang="en-US" sz="2700" dirty="0"/>
              <a:t>Whenever a bucket is fetched in its “ref bit” is set to 1.</a:t>
            </a:r>
          </a:p>
          <a:p>
            <a:pPr>
              <a:spcAft>
                <a:spcPts val="600"/>
              </a:spcAft>
            </a:pPr>
            <a:r>
              <a:rPr lang="en-US" sz="2700" dirty="0"/>
              <a:t>Similarly it is set to “1” whenever it is referenced.  </a:t>
            </a:r>
          </a:p>
          <a:p>
            <a:pPr>
              <a:spcAft>
                <a:spcPts val="600"/>
              </a:spcAft>
            </a:pPr>
            <a:r>
              <a:rPr lang="en-US" sz="2700" dirty="0"/>
              <a:t>The buffer manager’s “hand” looks for the first 0 for replacement. </a:t>
            </a:r>
          </a:p>
          <a:p>
            <a:pPr>
              <a:spcAft>
                <a:spcPts val="600"/>
              </a:spcAft>
            </a:pPr>
            <a:r>
              <a:rPr lang="en-US" sz="2700" dirty="0"/>
              <a:t>Whenever it passes by a “1” it is set to “0”. </a:t>
            </a:r>
          </a:p>
        </p:txBody>
      </p:sp>
    </p:spTree>
    <p:extLst>
      <p:ext uri="{BB962C8B-B14F-4D97-AF65-F5344CB8AC3E}">
        <p14:creationId xmlns:p14="http://schemas.microsoft.com/office/powerpoint/2010/main" val="131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463"/>
            <a:ext cx="10515600" cy="789907"/>
          </a:xfrm>
        </p:spPr>
        <p:txBody>
          <a:bodyPr>
            <a:normAutofit/>
          </a:bodyPr>
          <a:lstStyle/>
          <a:p>
            <a:r>
              <a:rPr lang="en-US" sz="4000" dirty="0"/>
              <a:t>Some strategies from OS– MRU algorithm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75449" y="1362265"/>
            <a:ext cx="8229600" cy="4525963"/>
          </a:xfrm>
        </p:spPr>
        <p:txBody>
          <a:bodyPr/>
          <a:lstStyle/>
          <a:p>
            <a:r>
              <a:rPr lang="en-US" b="1" u="sng" dirty="0"/>
              <a:t>M</a:t>
            </a:r>
            <a:r>
              <a:rPr lang="en-US" dirty="0"/>
              <a:t>ost </a:t>
            </a:r>
            <a:r>
              <a:rPr lang="en-US" b="1" u="sng" dirty="0"/>
              <a:t>R</a:t>
            </a:r>
            <a:r>
              <a:rPr lang="en-US" dirty="0"/>
              <a:t>ecently </a:t>
            </a:r>
            <a:r>
              <a:rPr lang="en-US" b="1" u="sng" dirty="0"/>
              <a:t>U</a:t>
            </a:r>
            <a:r>
              <a:rPr lang="en-US" dirty="0"/>
              <a:t>sed. </a:t>
            </a:r>
          </a:p>
          <a:p>
            <a:endParaRPr lang="en-US" dirty="0"/>
          </a:p>
          <a:p>
            <a:r>
              <a:rPr lang="en-US" dirty="0"/>
              <a:t>Are you kidding me? Why would you ever want to use this?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48054" y="3925019"/>
            <a:ext cx="784644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/>
              <a:t>Hint: Consider scanning a relation that has 1 Million buckets, but we only have 1000 buffer pages…</a:t>
            </a:r>
            <a:endParaRPr lang="en-US" sz="2400" baseline="30000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594820" y="6456362"/>
            <a:ext cx="6491884" cy="401638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Material adapted from Prof Chris Re Stanford.</a:t>
            </a:r>
          </a:p>
        </p:txBody>
      </p:sp>
    </p:spTree>
    <p:extLst>
      <p:ext uri="{BB962C8B-B14F-4D97-AF65-F5344CB8AC3E}">
        <p14:creationId xmlns:p14="http://schemas.microsoft.com/office/powerpoint/2010/main" val="409083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463"/>
            <a:ext cx="10515600" cy="78990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Consider a database operation– Nested Join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1945" y="5172617"/>
            <a:ext cx="866810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/>
              <a:t>How would LRU and Clock algorithm on this Nested join algorithm?</a:t>
            </a:r>
            <a:endParaRPr lang="en-US" sz="2400" baseline="300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761945" y="1615131"/>
            <a:ext cx="9445925" cy="3034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altLang="en-US" sz="25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For each record in Relation R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5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	For each record in Relation 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5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		Test the join condition specified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5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	End For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5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End For</a:t>
            </a:r>
            <a:endParaRPr lang="en-US" altLang="en-US" sz="25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987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5011" y="2749145"/>
            <a:ext cx="7113917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Database Buffer managers can be much smarter these!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5011" y="5946669"/>
            <a:ext cx="7113917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We will cover some popular buffer managers after discussing query processing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276032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462"/>
            <a:ext cx="10515600" cy="789907"/>
          </a:xfrm>
        </p:spPr>
        <p:txBody>
          <a:bodyPr>
            <a:normAutofit/>
          </a:bodyPr>
          <a:lstStyle/>
          <a:p>
            <a:r>
              <a:rPr lang="en-US" sz="4200" dirty="0"/>
              <a:t>Snapshot of a LH file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022376" y="1146412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4648" y="1312460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2376" y="1476233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2376" y="1640006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22376" y="1804437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2375" y="1969826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22374" y="3926853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22376" y="4102752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22375" y="4268141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22374" y="4431914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22370" y="2721331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22369" y="2886720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22368" y="3050493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4202367" y="1184015"/>
            <a:ext cx="545910" cy="344775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1366925" y="2509084"/>
            <a:ext cx="2835442" cy="1582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Buckets at the beginning of a round R</a:t>
            </a:r>
            <a:r>
              <a:rPr lang="en-US" altLang="en-US" sz="20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.</a:t>
            </a:r>
          </a:p>
          <a:p>
            <a:pPr lvl="1"/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4834733" y="2283373"/>
            <a:ext cx="907530" cy="2898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……</a:t>
            </a:r>
          </a:p>
        </p:txBody>
      </p:sp>
      <p:sp>
        <p:nvSpPr>
          <p:cNvPr id="26" name="Rectangle 25"/>
          <p:cNvSpPr/>
          <p:nvPr/>
        </p:nvSpPr>
        <p:spPr>
          <a:xfrm rot="5400000">
            <a:off x="4834732" y="3397570"/>
            <a:ext cx="907530" cy="2898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49321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462"/>
            <a:ext cx="10515600" cy="789907"/>
          </a:xfrm>
        </p:spPr>
        <p:txBody>
          <a:bodyPr>
            <a:normAutofit/>
          </a:bodyPr>
          <a:lstStyle/>
          <a:p>
            <a:r>
              <a:rPr lang="en-US" sz="4200" dirty="0"/>
              <a:t>Snapshot of a LH file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022376" y="1146412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4648" y="1312460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2376" y="1476233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2376" y="1640006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22376" y="1804437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2375" y="1969826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22374" y="3926853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22376" y="4102752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22375" y="4268141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22374" y="4431914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22370" y="2721331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22369" y="2886720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22368" y="3050493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4202367" y="1184015"/>
            <a:ext cx="545910" cy="34477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>
              <a:xfrm>
                <a:off x="1366925" y="2509084"/>
                <a:ext cx="2835442" cy="22488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400" b="1" dirty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Buckets at the beginning of a round R</a:t>
                </a:r>
                <a:r>
                  <a:rPr lang="en-US" altLang="en-US" sz="2000" b="1" dirty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.</a:t>
                </a:r>
              </a:p>
              <a:p>
                <a:r>
                  <a:rPr lang="en-US" altLang="en-US" sz="2400" b="1" dirty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All would be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𝒉</m:t>
                        </m:r>
                      </m:e>
                      <m:sub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en-US" sz="24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𝑲</m:t>
                        </m:r>
                      </m:e>
                    </m:d>
                  </m:oMath>
                </a14:m>
                <a:r>
                  <a:rPr lang="en-US" altLang="en-US" sz="2400" b="1" dirty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 </a:t>
                </a:r>
              </a:p>
              <a:p>
                <a:pPr marL="0" indent="0">
                  <a:buNone/>
                </a:pPr>
                <a:endParaRPr lang="en-US" altLang="en-US" sz="2000" b="1" dirty="0">
                  <a:solidFill>
                    <a:srgbClr val="0070C0"/>
                  </a:solidFill>
                  <a:ea typeface="ＭＳ Ｐゴシック" panose="020B0600070205080204" pitchFamily="34" charset="-128"/>
                </a:endParaRPr>
              </a:p>
              <a:p>
                <a:pPr lvl="1"/>
                <a:endParaRPr lang="en-US" altLang="en-US" sz="2000" b="1" dirty="0">
                  <a:solidFill>
                    <a:srgbClr val="0070C0"/>
                  </a:solidFill>
                  <a:ea typeface="ＭＳ Ｐゴシック" panose="020B0600070205080204" pitchFamily="34" charset="-128"/>
                </a:endParaRPr>
              </a:p>
              <a:p>
                <a:pPr lvl="1"/>
                <a:endParaRPr lang="en-US" altLang="en-US" sz="2000" b="1" dirty="0">
                  <a:solidFill>
                    <a:srgbClr val="0070C0"/>
                  </a:solidFill>
                  <a:ea typeface="ＭＳ Ｐゴシック" panose="020B0600070205080204" pitchFamily="34" charset="-128"/>
                </a:endParaRPr>
              </a:p>
              <a:p>
                <a:endParaRPr lang="en-US" altLang="en-US" sz="24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925" y="2509084"/>
                <a:ext cx="2835442" cy="2248854"/>
              </a:xfrm>
              <a:prstGeom prst="rect">
                <a:avLst/>
              </a:prstGeom>
              <a:blipFill rotWithShape="0">
                <a:blip r:embed="rId2"/>
                <a:stretch>
                  <a:fillRect l="-2796" t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 rot="5400000">
            <a:off x="4834733" y="2283373"/>
            <a:ext cx="907530" cy="2898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……</a:t>
            </a:r>
          </a:p>
        </p:txBody>
      </p:sp>
      <p:sp>
        <p:nvSpPr>
          <p:cNvPr id="26" name="Rectangle 25"/>
          <p:cNvSpPr/>
          <p:nvPr/>
        </p:nvSpPr>
        <p:spPr>
          <a:xfrm rot="5400000">
            <a:off x="4834732" y="3397570"/>
            <a:ext cx="907530" cy="2898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52258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462"/>
            <a:ext cx="10515600" cy="789907"/>
          </a:xfrm>
        </p:spPr>
        <p:txBody>
          <a:bodyPr>
            <a:normAutofit/>
          </a:bodyPr>
          <a:lstStyle/>
          <a:p>
            <a:r>
              <a:rPr lang="en-US" sz="4200" dirty="0"/>
              <a:t>Snapshot of a LH file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022376" y="1146412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4648" y="1312460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2376" y="1476233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2376" y="1640006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22376" y="1804437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2375" y="1969826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22374" y="3926853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22376" y="4102752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22375" y="4268141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22374" y="4431914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22370" y="2721331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22369" y="2886720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22368" y="3050493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4202367" y="1184015"/>
            <a:ext cx="545910" cy="34477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 flipH="1">
            <a:off x="5673611" y="1146412"/>
            <a:ext cx="844778" cy="163773"/>
          </a:xfrm>
          <a:prstGeom prst="rightArrow">
            <a:avLst/>
          </a:prstGeom>
          <a:noFill/>
          <a:ln w="254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6674459" y="942927"/>
            <a:ext cx="2835442" cy="1582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Pointer (Next) to the bucket to be split</a:t>
            </a:r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4834733" y="2283373"/>
            <a:ext cx="907530" cy="2898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……</a:t>
            </a:r>
          </a:p>
        </p:txBody>
      </p:sp>
      <p:sp>
        <p:nvSpPr>
          <p:cNvPr id="26" name="Rectangle 25"/>
          <p:cNvSpPr/>
          <p:nvPr/>
        </p:nvSpPr>
        <p:spPr>
          <a:xfrm rot="5400000">
            <a:off x="4834732" y="3397570"/>
            <a:ext cx="907530" cy="2898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3"/>
              <p:cNvSpPr txBox="1">
                <a:spLocks noChangeArrowheads="1"/>
              </p:cNvSpPr>
              <p:nvPr/>
            </p:nvSpPr>
            <p:spPr>
              <a:xfrm>
                <a:off x="1366925" y="2509084"/>
                <a:ext cx="2835442" cy="22488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400" b="1" dirty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Buckets at the beginning of a round R</a:t>
                </a:r>
                <a:r>
                  <a:rPr lang="en-US" altLang="en-US" sz="2000" b="1" dirty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.</a:t>
                </a:r>
              </a:p>
              <a:p>
                <a:r>
                  <a:rPr lang="en-US" altLang="en-US" sz="2400" b="1" dirty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All would be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𝒉</m:t>
                        </m:r>
                      </m:e>
                      <m:sub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en-US" sz="24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𝑲</m:t>
                        </m:r>
                      </m:e>
                    </m:d>
                  </m:oMath>
                </a14:m>
                <a:r>
                  <a:rPr lang="en-US" altLang="en-US" sz="2400" b="1" dirty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 </a:t>
                </a:r>
              </a:p>
              <a:p>
                <a:pPr marL="0" indent="0">
                  <a:buNone/>
                </a:pPr>
                <a:endParaRPr lang="en-US" altLang="en-US" sz="2000" b="1" dirty="0">
                  <a:solidFill>
                    <a:srgbClr val="0070C0"/>
                  </a:solidFill>
                  <a:ea typeface="ＭＳ Ｐゴシック" panose="020B0600070205080204" pitchFamily="34" charset="-128"/>
                </a:endParaRPr>
              </a:p>
              <a:p>
                <a:pPr lvl="1"/>
                <a:endParaRPr lang="en-US" altLang="en-US" sz="2000" b="1" dirty="0">
                  <a:solidFill>
                    <a:srgbClr val="0070C0"/>
                  </a:solidFill>
                  <a:ea typeface="ＭＳ Ｐゴシック" panose="020B0600070205080204" pitchFamily="34" charset="-128"/>
                </a:endParaRPr>
              </a:p>
              <a:p>
                <a:pPr lvl="1"/>
                <a:endParaRPr lang="en-US" altLang="en-US" sz="2000" b="1" dirty="0">
                  <a:solidFill>
                    <a:srgbClr val="0070C0"/>
                  </a:solidFill>
                  <a:ea typeface="ＭＳ Ｐゴシック" panose="020B0600070205080204" pitchFamily="34" charset="-128"/>
                </a:endParaRPr>
              </a:p>
              <a:p>
                <a:endParaRPr lang="en-US" altLang="en-US" sz="24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925" y="2509084"/>
                <a:ext cx="2835442" cy="2248854"/>
              </a:xfrm>
              <a:prstGeom prst="rect">
                <a:avLst/>
              </a:prstGeom>
              <a:blipFill rotWithShape="0">
                <a:blip r:embed="rId2"/>
                <a:stretch>
                  <a:fillRect l="-2796" t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51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462"/>
            <a:ext cx="10515600" cy="789907"/>
          </a:xfrm>
        </p:spPr>
        <p:txBody>
          <a:bodyPr>
            <a:normAutofit/>
          </a:bodyPr>
          <a:lstStyle/>
          <a:p>
            <a:r>
              <a:rPr lang="en-US" sz="4200" dirty="0"/>
              <a:t>Snapshot of a LH file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022376" y="1146412"/>
            <a:ext cx="532263" cy="163773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4648" y="1312460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2376" y="1476233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2376" y="1640006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22376" y="1804437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2375" y="1969826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22374" y="3926853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22376" y="4102752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22375" y="4268141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22374" y="4431914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22370" y="2721331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22369" y="2886720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22368" y="3050493"/>
            <a:ext cx="532263" cy="163773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4202367" y="1184015"/>
            <a:ext cx="545910" cy="34477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 flipH="1">
            <a:off x="6219521" y="1144326"/>
            <a:ext cx="844778" cy="163773"/>
          </a:xfrm>
          <a:prstGeom prst="rightArrow">
            <a:avLst/>
          </a:prstGeom>
          <a:noFill/>
          <a:ln w="254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7220369" y="940841"/>
            <a:ext cx="2835442" cy="1582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When this is split a new bucket is created at the end.</a:t>
            </a:r>
            <a:endParaRPr lang="en-US" altLang="en-US" sz="20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4834733" y="2283373"/>
            <a:ext cx="907530" cy="2898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……</a:t>
            </a:r>
          </a:p>
        </p:txBody>
      </p:sp>
      <p:sp>
        <p:nvSpPr>
          <p:cNvPr id="26" name="Rectangle 25"/>
          <p:cNvSpPr/>
          <p:nvPr/>
        </p:nvSpPr>
        <p:spPr>
          <a:xfrm rot="5400000">
            <a:off x="4834732" y="3397570"/>
            <a:ext cx="907530" cy="2898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3"/>
              <p:cNvSpPr txBox="1">
                <a:spLocks noChangeArrowheads="1"/>
              </p:cNvSpPr>
              <p:nvPr/>
            </p:nvSpPr>
            <p:spPr>
              <a:xfrm>
                <a:off x="1366925" y="2509084"/>
                <a:ext cx="2835442" cy="22488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400" b="1" dirty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Buckets at the beginning of a round R</a:t>
                </a:r>
                <a:r>
                  <a:rPr lang="en-US" altLang="en-US" sz="2000" b="1" dirty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.</a:t>
                </a:r>
              </a:p>
              <a:p>
                <a:r>
                  <a:rPr lang="en-US" altLang="en-US" sz="2400" b="1" dirty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All would be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𝒉</m:t>
                        </m:r>
                      </m:e>
                      <m:sub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en-US" sz="24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𝑲</m:t>
                        </m:r>
                      </m:e>
                    </m:d>
                  </m:oMath>
                </a14:m>
                <a:r>
                  <a:rPr lang="en-US" altLang="en-US" sz="2400" b="1" dirty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 </a:t>
                </a:r>
              </a:p>
              <a:p>
                <a:pPr marL="0" indent="0">
                  <a:buNone/>
                </a:pPr>
                <a:endParaRPr lang="en-US" altLang="en-US" sz="2000" b="1" dirty="0">
                  <a:solidFill>
                    <a:srgbClr val="0070C0"/>
                  </a:solidFill>
                  <a:ea typeface="ＭＳ Ｐゴシック" panose="020B0600070205080204" pitchFamily="34" charset="-128"/>
                </a:endParaRPr>
              </a:p>
              <a:p>
                <a:pPr lvl="1"/>
                <a:endParaRPr lang="en-US" altLang="en-US" sz="2000" b="1" dirty="0">
                  <a:solidFill>
                    <a:srgbClr val="0070C0"/>
                  </a:solidFill>
                  <a:ea typeface="ＭＳ Ｐゴシック" panose="020B0600070205080204" pitchFamily="34" charset="-128"/>
                </a:endParaRPr>
              </a:p>
              <a:p>
                <a:pPr lvl="1"/>
                <a:endParaRPr lang="en-US" altLang="en-US" sz="2000" b="1" dirty="0">
                  <a:solidFill>
                    <a:srgbClr val="0070C0"/>
                  </a:solidFill>
                  <a:ea typeface="ＭＳ Ｐゴシック" panose="020B0600070205080204" pitchFamily="34" charset="-128"/>
                </a:endParaRPr>
              </a:p>
              <a:p>
                <a:endParaRPr lang="en-US" altLang="en-US" sz="24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925" y="2509084"/>
                <a:ext cx="2835442" cy="2248854"/>
              </a:xfrm>
              <a:prstGeom prst="rect">
                <a:avLst/>
              </a:prstGeom>
              <a:blipFill rotWithShape="0">
                <a:blip r:embed="rId2"/>
                <a:stretch>
                  <a:fillRect l="-2796" t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5022368" y="4797157"/>
            <a:ext cx="532263" cy="163773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rved Left Arrow 31"/>
          <p:cNvSpPr/>
          <p:nvPr/>
        </p:nvSpPr>
        <p:spPr>
          <a:xfrm>
            <a:off x="5673611" y="1184015"/>
            <a:ext cx="1000848" cy="3963187"/>
          </a:xfrm>
          <a:prstGeom prst="curvedLeftArrow">
            <a:avLst>
              <a:gd name="adj1" fmla="val 11970"/>
              <a:gd name="adj2" fmla="val 50000"/>
              <a:gd name="adj3" fmla="val 18589"/>
            </a:avLst>
          </a:prstGeom>
          <a:noFill/>
          <a:ln w="3175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81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3019</Words>
  <Application>Microsoft Office PowerPoint</Application>
  <PresentationFormat>Widescreen</PresentationFormat>
  <Paragraphs>883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ＭＳ Ｐゴシック</vt:lpstr>
      <vt:lpstr>Book Antiqua</vt:lpstr>
      <vt:lpstr>Cambria Math</vt:lpstr>
      <vt:lpstr>Century Gothic</vt:lpstr>
      <vt:lpstr>Times New Roman</vt:lpstr>
      <vt:lpstr>Wingdings</vt:lpstr>
      <vt:lpstr>Presentation level design</vt:lpstr>
      <vt:lpstr>Database System Implementation CSE 507</vt:lpstr>
      <vt:lpstr>Linear Hashing</vt:lpstr>
      <vt:lpstr>Linear Hashing</vt:lpstr>
      <vt:lpstr>Linear Hashing (LH)</vt:lpstr>
      <vt:lpstr>Linear Hashing (LH)</vt:lpstr>
      <vt:lpstr>Snapshot of a LH file</vt:lpstr>
      <vt:lpstr>Snapshot of a LH file</vt:lpstr>
      <vt:lpstr>Snapshot of a LH file</vt:lpstr>
      <vt:lpstr>Snapshot of a LH file</vt:lpstr>
      <vt:lpstr>Snapshot of a LH file</vt:lpstr>
      <vt:lpstr>Snapshot of a LH file</vt:lpstr>
      <vt:lpstr>Snapshot of a LH file</vt:lpstr>
      <vt:lpstr>Snapshot of a LH file</vt:lpstr>
      <vt:lpstr>Search Algorithm for a Key k</vt:lpstr>
      <vt:lpstr>Search Algorithm for a Key k</vt:lpstr>
      <vt:lpstr>Search Algorithm for a Key k</vt:lpstr>
      <vt:lpstr>Searching Algorithm</vt:lpstr>
      <vt:lpstr>Snapshot of overflow in insertion algo</vt:lpstr>
      <vt:lpstr>Insert Algorithm for Linear Hashing</vt:lpstr>
      <vt:lpstr>Some Comments </vt:lpstr>
      <vt:lpstr>LH*  --- Linear Hashing in a Distributed Setting </vt:lpstr>
      <vt:lpstr>LH*  --- Linear Hashing in a Distributed Setting </vt:lpstr>
      <vt:lpstr>LH*  --- Linear Hashing in a Distributed Setting </vt:lpstr>
      <vt:lpstr>Key Features of LH* </vt:lpstr>
      <vt:lpstr>Key Features of LH* </vt:lpstr>
      <vt:lpstr>Snapshot of LH* </vt:lpstr>
      <vt:lpstr>Addressing in LH*</vt:lpstr>
      <vt:lpstr>Addressing in LH*</vt:lpstr>
      <vt:lpstr>Addressing in LH* --- Algorithm at Client </vt:lpstr>
      <vt:lpstr>Addressing in LH*</vt:lpstr>
      <vt:lpstr>Addressing in LH*</vt:lpstr>
      <vt:lpstr>Example on Client side Addressing</vt:lpstr>
      <vt:lpstr>Example on Client side Addressing</vt:lpstr>
      <vt:lpstr>Example on Client side Addressing</vt:lpstr>
      <vt:lpstr>Addressing in LH* --- Algorithm at Server</vt:lpstr>
      <vt:lpstr>Some things to Remember About Addressing </vt:lpstr>
      <vt:lpstr>Example on Server side Addressing</vt:lpstr>
      <vt:lpstr>Example on Server side Addressing</vt:lpstr>
      <vt:lpstr>Example on Server side Addressing</vt:lpstr>
      <vt:lpstr>Example on Sever side Addressing</vt:lpstr>
      <vt:lpstr>Example on Sever side Addressing</vt:lpstr>
      <vt:lpstr>Example on Server side Addressing</vt:lpstr>
      <vt:lpstr>Example on Server side Addressing</vt:lpstr>
      <vt:lpstr>Example on Server side Addressing</vt:lpstr>
      <vt:lpstr>Client Image Adjustment</vt:lpstr>
      <vt:lpstr>Client Image Adjustment Example</vt:lpstr>
      <vt:lpstr>Splitting in LH* (Uncontrolled)</vt:lpstr>
      <vt:lpstr>Splitting in LH*</vt:lpstr>
      <vt:lpstr>Introduction to Buffering in Databases</vt:lpstr>
      <vt:lpstr>Buffer Managers</vt:lpstr>
      <vt:lpstr>Buffer Managers</vt:lpstr>
      <vt:lpstr>When a bucket/page is requested</vt:lpstr>
      <vt:lpstr>A simple strategy</vt:lpstr>
      <vt:lpstr>Review of Some strategies from OS-- LRU </vt:lpstr>
      <vt:lpstr>Some strategies from OS– Clock algorithm </vt:lpstr>
      <vt:lpstr>Some strategies from OS– MRU algorithm </vt:lpstr>
      <vt:lpstr>Consider a database operation– Nested Join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2015-07-29T05:08:48Z</dcterms:created>
  <dcterms:modified xsi:type="dcterms:W3CDTF">2017-01-12T05:24:36Z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