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4"/>
  </p:sldMasterIdLst>
  <p:notesMasterIdLst>
    <p:notesMasterId r:id="rId14"/>
  </p:notesMasterIdLst>
  <p:sldIdLst>
    <p:sldId id="256" r:id="rId5"/>
    <p:sldId id="267" r:id="rId6"/>
    <p:sldId id="264" r:id="rId7"/>
    <p:sldId id="263" r:id="rId8"/>
    <p:sldId id="258" r:id="rId9"/>
    <p:sldId id="266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B7F7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990A1D-3BFB-429D-8FAB-F6E2874F18D5}" type="datetimeFigureOut">
              <a:rPr lang="en-IN" smtClean="0"/>
              <a:pPr/>
              <a:t>27-01-2022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55691-1A5F-421F-BA7D-7B8BE347AC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303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55691-1A5F-421F-BA7D-7B8BE347ACB4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883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D08050B-B76E-4317-84C3-54818903D078}" type="datetime1">
              <a:rPr lang="en-IN" smtClean="0"/>
              <a:pPr/>
              <a:t>27-01-2022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n-IN"/>
              <a:t>TE &lt;Class&gt;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B6C2354-2165-45A8-8C10-36D2E0F89CE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F32E-BF90-4668-8592-130D483AC2AF}" type="datetime1">
              <a:rPr lang="en-IN" smtClean="0"/>
              <a:pPr/>
              <a:t>27-01-2022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TE &lt;Class&gt;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2354-2165-45A8-8C10-36D2E0F89CE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DFB9-CEBB-4345-B731-1A8429723D72}" type="datetime1">
              <a:rPr lang="en-IN" smtClean="0"/>
              <a:pPr/>
              <a:t>27-01-2022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TE &lt;Class&gt;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2354-2165-45A8-8C10-36D2E0F89CE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674083B-1E38-49C4-99F7-48CE4C3FBFAB}" type="datetime1">
              <a:rPr lang="en-IN" smtClean="0"/>
              <a:pPr/>
              <a:t>27-01-2022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B6C2354-2165-45A8-8C10-36D2E0F89CE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IN"/>
              <a:t>TE &lt;Class&gt;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0E72A0F-B031-4EFC-81C4-351589013D47}" type="datetime1">
              <a:rPr lang="en-IN" smtClean="0"/>
              <a:pPr/>
              <a:t>27-01-2022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IN"/>
              <a:t>TE &lt;Class&gt;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B6C2354-2165-45A8-8C10-36D2E0F89CE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0A414-AFE0-4B6D-81E4-9F07340409F3}" type="datetime1">
              <a:rPr lang="en-IN" smtClean="0"/>
              <a:pPr/>
              <a:t>27-01-2022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TE &lt;Class&gt;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2354-2165-45A8-8C10-36D2E0F89CE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E794-B376-4CEE-9516-17C8F82FD97B}" type="datetime1">
              <a:rPr lang="en-IN" smtClean="0"/>
              <a:pPr/>
              <a:t>27-01-2022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TE &lt;Class&gt;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2354-2165-45A8-8C10-36D2E0F89CE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04ECB00-9448-40F6-8362-A95229BD74FE}" type="datetime1">
              <a:rPr lang="en-IN" smtClean="0"/>
              <a:pPr/>
              <a:t>27-01-2022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B6C2354-2165-45A8-8C10-36D2E0F89CE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IN"/>
              <a:t>TE &lt;Class&gt;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D581C-CB8E-4B17-8D6F-0D6B0EEC405C}" type="datetime1">
              <a:rPr lang="en-IN" smtClean="0"/>
              <a:pPr/>
              <a:t>27-01-2022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TE &lt;Class&gt;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2354-2165-45A8-8C10-36D2E0F89CE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D0E187F-F26D-473D-AD78-CD292715EAF8}" type="datetime1">
              <a:rPr lang="en-IN" smtClean="0"/>
              <a:pPr/>
              <a:t>27-01-2022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B6C2354-2165-45A8-8C10-36D2E0F89CE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IN"/>
              <a:t>TE &lt;Class&gt;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AB591EB-9463-4A4A-B919-24175CAE0048}" type="datetime1">
              <a:rPr lang="en-IN" smtClean="0"/>
              <a:pPr/>
              <a:t>27-01-2022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B6C2354-2165-45A8-8C10-36D2E0F89CE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IN"/>
              <a:t>TE &lt;Class&gt;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5DA2426-60CC-4F6B-A1A0-13641339C825}" type="datetime1">
              <a:rPr lang="en-IN" smtClean="0"/>
              <a:pPr/>
              <a:t>27-01-2022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IN"/>
              <a:t>TE &lt;Class&gt;</a:t>
            </a: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B6C2354-2165-45A8-8C10-36D2E0F89CE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s.co.th/schemetic/pdf/et-servo-s3003.pdf" TargetMode="External"/><Relationship Id="rId3" Type="http://schemas.openxmlformats.org/officeDocument/2006/relationships/hyperlink" Target="https://docplayer.net/35942611-Balancing-a-ball-and-beam-with-pid.html" TargetMode="External"/><Relationship Id="rId7" Type="http://schemas.openxmlformats.org/officeDocument/2006/relationships/hyperlink" Target="https://datasheetspdf.com/pdf-file/791970/TowerPro/SG90/1" TargetMode="External"/><Relationship Id="rId2" Type="http://schemas.openxmlformats.org/officeDocument/2006/relationships/hyperlink" Target="https://www.electronicshub.org/pid-controller-working-and-tuning-method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ponents101.com/sites/default/files/component_datasheet/HCSR04%20Datasheet.pdf" TargetMode="External"/><Relationship Id="rId5" Type="http://schemas.openxmlformats.org/officeDocument/2006/relationships/hyperlink" Target="https://global.sharp/products/device/lineup/data/pdf/datasheet/gp2y0a21yk_e.pdf" TargetMode="External"/><Relationship Id="rId4" Type="http://schemas.openxmlformats.org/officeDocument/2006/relationships/hyperlink" Target="https://docs.arduino.cc/resources/datasheets/A000066-datasheet.pdf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4546" y="-24"/>
            <a:ext cx="6786610" cy="228601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Pune Institute of Computer Technology, Pune</a:t>
            </a:r>
            <a:br>
              <a:rPr lang="en-US" sz="4000" b="1" dirty="0">
                <a:solidFill>
                  <a:srgbClr val="FF0000"/>
                </a:solidFill>
              </a:rPr>
            </a:br>
            <a:r>
              <a:rPr lang="en-US" sz="3600" b="1" dirty="0"/>
              <a:t>Dept. of E&amp;TC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0232" y="5033986"/>
            <a:ext cx="6400800" cy="1752600"/>
          </a:xfrm>
        </p:spPr>
        <p:txBody>
          <a:bodyPr>
            <a:normAutofit/>
          </a:bodyPr>
          <a:lstStyle/>
          <a:p>
            <a:pPr lvl="2" algn="l"/>
            <a:r>
              <a:rPr lang="en-US" sz="2600" b="1" dirty="0">
                <a:solidFill>
                  <a:schemeClr val="tx1"/>
                </a:solidFill>
              </a:rPr>
              <a:t>By:</a:t>
            </a:r>
          </a:p>
          <a:p>
            <a:pPr lvl="2" algn="l"/>
            <a:r>
              <a:rPr lang="en-US" sz="2600" b="1" dirty="0">
                <a:solidFill>
                  <a:schemeClr val="tx1"/>
                </a:solidFill>
              </a:rPr>
              <a:t>1) Shreyas Deshpande(32122)</a:t>
            </a:r>
          </a:p>
          <a:p>
            <a:pPr lvl="2" algn="l"/>
            <a:r>
              <a:rPr lang="en-US" sz="2600" b="1" dirty="0">
                <a:solidFill>
                  <a:schemeClr val="tx1"/>
                </a:solidFill>
              </a:rPr>
              <a:t>2) Siddharth Gajarmal(32125)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71670" y="3071810"/>
            <a:ext cx="5586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“Self Balancing Beam”</a:t>
            </a:r>
            <a:endParaRPr lang="en-IN" sz="3600" b="1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428860" y="4319606"/>
            <a:ext cx="6400800" cy="466716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Guided By:  Prof. V.B.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Vaijapurkar</a:t>
            </a:r>
            <a:endParaRPr kumimoji="0" lang="en-I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 descr="pict_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214290"/>
            <a:ext cx="1524000" cy="15240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357290" y="2285992"/>
            <a:ext cx="8129590" cy="7858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304200: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Mini Project (MP)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(2019 Course)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1F226-A3B1-4C66-870C-839A25AA5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21A0C-7C9D-4927-ACA5-EE2CAAB1E42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39552" y="2492896"/>
            <a:ext cx="7467600" cy="48737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/>
              <a:t>Control theory is a sub-field of mathematics operating within the area of dynamic systems. The main purpose of developing a control model is to either stabilize an unstable system or modulating the desired response and outcome of a given system. Hence, the aspiration of this project is to demonstrate how theory is actualized in a physical model and how alterations and defects in implementation causes differences in physical response.</a:t>
            </a:r>
            <a:endParaRPr lang="en-IN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847D3-37CD-456F-9BBD-B3117957B88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674083B-1E38-49C4-99F7-48CE4C3FBFAB}" type="datetime1">
              <a:rPr lang="en-IN" smtClean="0"/>
              <a:pPr/>
              <a:t>27-01-2022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B1AC98-B40D-441E-98B7-A6334357AC1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B6C2354-2165-45A8-8C10-36D2E0F89CEA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D9292-0052-44E5-BA16-7747B0A1300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IN" dirty="0"/>
              <a:t>TE 5</a:t>
            </a:r>
          </a:p>
        </p:txBody>
      </p:sp>
    </p:spTree>
    <p:extLst>
      <p:ext uri="{BB962C8B-B14F-4D97-AF65-F5344CB8AC3E}">
        <p14:creationId xmlns:p14="http://schemas.microsoft.com/office/powerpoint/2010/main" val="99097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605DE-7D28-40C6-ACD7-68CA97C59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8778B-07CA-40FD-93E3-335FC85F7A7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Develop a self balancing system using PID Controller</a:t>
            </a:r>
          </a:p>
          <a:p>
            <a:endParaRPr lang="en-US" dirty="0"/>
          </a:p>
          <a:p>
            <a:pPr marL="0" indent="0">
              <a:buNone/>
            </a:pPr>
            <a:r>
              <a:rPr kumimoji="0" lang="en-US" sz="3000" b="0" i="0" u="none" strike="noStrike" kern="1200" cap="small" spc="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Century Schoolbook"/>
                <a:ea typeface="+mj-ea"/>
                <a:cs typeface="+mj-cs"/>
              </a:rPr>
              <a:t>Objectives</a:t>
            </a:r>
            <a:endParaRPr lang="en-US" dirty="0"/>
          </a:p>
          <a:p>
            <a:r>
              <a:rPr lang="en-US" dirty="0"/>
              <a:t>Learn about balancing systems</a:t>
            </a:r>
          </a:p>
          <a:p>
            <a:r>
              <a:rPr lang="en-US" dirty="0"/>
              <a:t>Design and develop PID controller for controlling the system</a:t>
            </a:r>
          </a:p>
          <a:p>
            <a:r>
              <a:rPr lang="en-US" dirty="0"/>
              <a:t>Verify the performance and observe the results and errors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EC3FF-A32A-42E1-8456-E9086B92263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674083B-1E38-49C4-99F7-48CE4C3FBFAB}" type="datetime1">
              <a:rPr lang="en-IN" smtClean="0"/>
              <a:pPr/>
              <a:t>27-01-2022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9C3A82-FFC7-47B4-AE3A-85E728B6D3B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B6C2354-2165-45A8-8C10-36D2E0F89CEA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45203-FE20-4D13-9D3D-BBDA51D5957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IN" dirty="0"/>
              <a:t>TE 5</a:t>
            </a:r>
          </a:p>
        </p:txBody>
      </p:sp>
    </p:spTree>
    <p:extLst>
      <p:ext uri="{BB962C8B-B14F-4D97-AF65-F5344CB8AC3E}">
        <p14:creationId xmlns:p14="http://schemas.microsoft.com/office/powerpoint/2010/main" val="34142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FA18C-A3CE-4D6A-B268-B9DDAA2EE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Schematic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A2384-5871-4221-B3D0-22230D93B80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674083B-1E38-49C4-99F7-48CE4C3FBFAB}" type="datetime1">
              <a:rPr lang="en-IN" smtClean="0"/>
              <a:pPr/>
              <a:t>27-01-2022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55D957-4F4B-4D74-A5CB-0C8D5023C8C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B6C2354-2165-45A8-8C10-36D2E0F89CEA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FB982-DFF5-4BC2-8324-0D997057AB3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IN" dirty="0"/>
              <a:t>TE 5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78EC2F-4274-4E7D-B670-EF89091AB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7" y="2038404"/>
            <a:ext cx="6445797" cy="398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06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Required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Hardware Requirements:</a:t>
            </a:r>
          </a:p>
          <a:p>
            <a:pPr algn="just"/>
            <a:r>
              <a:rPr lang="en-US" dirty="0"/>
              <a:t>Microcontroller </a:t>
            </a:r>
          </a:p>
          <a:p>
            <a:pPr algn="just"/>
            <a:r>
              <a:rPr lang="en-US" dirty="0"/>
              <a:t>Motor</a:t>
            </a:r>
          </a:p>
          <a:p>
            <a:pPr algn="just"/>
            <a:r>
              <a:rPr lang="en-US" dirty="0"/>
              <a:t>Linear Distance Measurement Sensor</a:t>
            </a:r>
          </a:p>
          <a:p>
            <a:pPr algn="just"/>
            <a:r>
              <a:rPr lang="en-US" dirty="0"/>
              <a:t>Lever system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/>
              <a:t>Software Requirements:</a:t>
            </a:r>
          </a:p>
          <a:p>
            <a:pPr algn="just"/>
            <a:r>
              <a:rPr lang="en-US" dirty="0"/>
              <a:t>Arduino IDE</a:t>
            </a:r>
          </a:p>
          <a:p>
            <a:pPr algn="just"/>
            <a:r>
              <a:rPr lang="en-IN" dirty="0"/>
              <a:t>Fusion 360</a:t>
            </a:r>
          </a:p>
          <a:p>
            <a:pPr algn="just"/>
            <a:r>
              <a:rPr lang="en-IN" dirty="0"/>
              <a:t>Proteus 8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A3D08D9-3587-42E4-A5A5-BD005D2B2478}" type="datetime1">
              <a:rPr lang="en-IN" smtClean="0"/>
              <a:pPr/>
              <a:t>27-01-2022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B6C2354-2165-45A8-8C10-36D2E0F89CEA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IN" dirty="0"/>
              <a:t>TE 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model Animation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6BD72CB-CEE4-4C52-96D5-BCB2D2F1E5E4}" type="datetime1">
              <a:rPr lang="en-IN" smtClean="0"/>
              <a:pPr/>
              <a:t>27-01-2022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B6C2354-2165-45A8-8C10-36D2E0F89CEA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IN" dirty="0"/>
              <a:t>TE 5</a:t>
            </a:r>
          </a:p>
        </p:txBody>
      </p:sp>
      <p:sp>
        <p:nvSpPr>
          <p:cNvPr id="7" name="Rectangle 6"/>
          <p:cNvSpPr/>
          <p:nvPr/>
        </p:nvSpPr>
        <p:spPr>
          <a:xfrm rot="5400000">
            <a:off x="4930004" y="4779043"/>
            <a:ext cx="1928751" cy="51586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6DCAEA6-0B8A-443B-80EC-48C210A1A47F}"/>
              </a:ext>
            </a:extLst>
          </p:cNvPr>
          <p:cNvSpPr/>
          <p:nvPr/>
        </p:nvSpPr>
        <p:spPr>
          <a:xfrm rot="10800000">
            <a:off x="1597489" y="2776045"/>
            <a:ext cx="4554823" cy="2966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8EE6634-9DC2-4EEE-8778-7241981F209B}"/>
              </a:ext>
            </a:extLst>
          </p:cNvPr>
          <p:cNvSpPr/>
          <p:nvPr/>
        </p:nvSpPr>
        <p:spPr>
          <a:xfrm>
            <a:off x="1971553" y="2197827"/>
            <a:ext cx="558062" cy="5711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7F87E3-BFDA-4DF0-9D37-E946E2D7463A}"/>
              </a:ext>
            </a:extLst>
          </p:cNvPr>
          <p:cNvSpPr/>
          <p:nvPr/>
        </p:nvSpPr>
        <p:spPr>
          <a:xfrm>
            <a:off x="1625645" y="4923717"/>
            <a:ext cx="1049290" cy="105348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Motor</a:t>
            </a:r>
            <a:endParaRPr lang="en-IN" sz="1200" dirty="0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99CAB560-9AB4-41EF-99BF-9D3E2CF24F9E}"/>
              </a:ext>
            </a:extLst>
          </p:cNvPr>
          <p:cNvSpPr/>
          <p:nvPr/>
        </p:nvSpPr>
        <p:spPr>
          <a:xfrm>
            <a:off x="1907974" y="3058668"/>
            <a:ext cx="484632" cy="186504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Arrow: Left 26">
            <a:extLst>
              <a:ext uri="{FF2B5EF4-FFF2-40B4-BE49-F238E27FC236}">
                <a16:creationId xmlns:a16="http://schemas.microsoft.com/office/drawing/2014/main" id="{8B10D8FC-FA68-41FA-BFD0-3055CC256653}"/>
              </a:ext>
            </a:extLst>
          </p:cNvPr>
          <p:cNvSpPr/>
          <p:nvPr/>
        </p:nvSpPr>
        <p:spPr>
          <a:xfrm>
            <a:off x="2689355" y="5437433"/>
            <a:ext cx="2932671" cy="29661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B24AA3D-F956-4ADE-B81B-50AA0FA38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623" y="5013176"/>
            <a:ext cx="1531481" cy="445603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3D394A5B-C318-4DF3-822B-E5DC28D6EE20}"/>
              </a:ext>
            </a:extLst>
          </p:cNvPr>
          <p:cNvSpPr/>
          <p:nvPr/>
        </p:nvSpPr>
        <p:spPr>
          <a:xfrm>
            <a:off x="6732240" y="3376950"/>
            <a:ext cx="164592" cy="13602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Bent Arrow 9">
            <a:extLst>
              <a:ext uri="{FF2B5EF4-FFF2-40B4-BE49-F238E27FC236}">
                <a16:creationId xmlns:a16="http://schemas.microsoft.com/office/drawing/2014/main" id="{35C5D537-7533-4402-B32D-34C4DE97E76F}"/>
              </a:ext>
            </a:extLst>
          </p:cNvPr>
          <p:cNvSpPr/>
          <p:nvPr/>
        </p:nvSpPr>
        <p:spPr>
          <a:xfrm rot="10800000">
            <a:off x="6166730" y="3376950"/>
            <a:ext cx="925549" cy="1268414"/>
          </a:xfrm>
          <a:prstGeom prst="bentArrow">
            <a:avLst>
              <a:gd name="adj1" fmla="val 14634"/>
              <a:gd name="adj2" fmla="val 25000"/>
              <a:gd name="adj3" fmla="val 25000"/>
              <a:gd name="adj4" fmla="val 287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BA08551-9F78-49DD-903A-61997A0B4C68}"/>
              </a:ext>
            </a:extLst>
          </p:cNvPr>
          <p:cNvSpPr/>
          <p:nvPr/>
        </p:nvSpPr>
        <p:spPr>
          <a:xfrm>
            <a:off x="5411404" y="5734050"/>
            <a:ext cx="164592" cy="13602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94227DE-849E-457D-BFCB-9F3DDCF12DF8}"/>
              </a:ext>
            </a:extLst>
          </p:cNvPr>
          <p:cNvSpPr/>
          <p:nvPr/>
        </p:nvSpPr>
        <p:spPr>
          <a:xfrm>
            <a:off x="1811258" y="4787846"/>
            <a:ext cx="164592" cy="13602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CB4CF7-2CB6-41A3-BCDA-540A210C1C47}"/>
              </a:ext>
            </a:extLst>
          </p:cNvPr>
          <p:cNvSpPr/>
          <p:nvPr/>
        </p:nvSpPr>
        <p:spPr>
          <a:xfrm>
            <a:off x="6269375" y="2483417"/>
            <a:ext cx="1213581" cy="8266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Distance Measurement sensor</a:t>
            </a:r>
            <a:endParaRPr lang="en-IN" sz="1200" dirty="0"/>
          </a:p>
        </p:txBody>
      </p:sp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2EFDE649-D870-45E3-9A7C-0DF0509B3973}"/>
              </a:ext>
            </a:extLst>
          </p:cNvPr>
          <p:cNvSpPr/>
          <p:nvPr/>
        </p:nvSpPr>
        <p:spPr>
          <a:xfrm rot="2421904">
            <a:off x="3382354" y="3573399"/>
            <a:ext cx="1584115" cy="99840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Feedback loop continues 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83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955 0.10903 L -0.03004 0.10903 C -0.01649 0.10903 1.11111E-6 0.07871 1.11111E-6 0.0544 L 1.11111E-6 -4.81481E-6 " pathEditMode="relative" rAng="0" ptsTypes="AAAA">
                                      <p:cBhvr>
                                        <p:cTn id="6" dur="20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-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 0.00047 L -0.30659 0.0004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85185E-6 L 1.94444E-6 -0.2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96296E-6 L 0.17448 2.96296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0" grpId="0" animBg="1"/>
      <p:bldP spid="44" grpId="0" animBg="1"/>
      <p:bldP spid="45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Features, future 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This PID controller can be used for various applications like: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Robot balancing/stabilizing</a:t>
            </a:r>
          </a:p>
          <a:p>
            <a:pPr algn="just"/>
            <a:r>
              <a:rPr lang="en-US" dirty="0"/>
              <a:t>Automatic/Dynamic control</a:t>
            </a:r>
          </a:p>
          <a:p>
            <a:pPr algn="just"/>
            <a:r>
              <a:rPr lang="en-US" dirty="0"/>
              <a:t>Precise stepper motor actuation control</a:t>
            </a:r>
          </a:p>
          <a:p>
            <a:pPr algn="just"/>
            <a:r>
              <a:rPr lang="en-IN" dirty="0"/>
              <a:t>Speed Control of Motors</a:t>
            </a:r>
          </a:p>
          <a:p>
            <a:pPr algn="just"/>
            <a:r>
              <a:rPr lang="en-IN" dirty="0"/>
              <a:t>Maintaining temperatures for oven/baking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6128BCC-90E5-45C3-8EDB-23A4BFC0EFFB}" type="datetime1">
              <a:rPr lang="en-IN" smtClean="0"/>
              <a:pPr/>
              <a:t>27-01-2022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B6C2354-2165-45A8-8C10-36D2E0F89CEA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IN" dirty="0"/>
              <a:t>TE 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sz="1900" b="1" dirty="0">
                <a:latin typeface="Amazon Ember"/>
              </a:rPr>
              <a:t>Blogs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dirty="0">
                <a:hlinkClick r:id="rId2"/>
              </a:rPr>
              <a:t>https://www.electronicshub.org/pid-controller-working-and-tuning-methods/</a:t>
            </a:r>
            <a:endParaRPr lang="en-US" sz="1800" dirty="0"/>
          </a:p>
          <a:p>
            <a:pPr marL="342900" indent="-342900" algn="just">
              <a:buFont typeface="+mj-lt"/>
              <a:buAutoNum type="arabicPeriod"/>
            </a:pPr>
            <a:endParaRPr lang="en-US" sz="1800" dirty="0"/>
          </a:p>
          <a:p>
            <a:pPr algn="just"/>
            <a:r>
              <a:rPr lang="en-US" sz="1900" b="1" dirty="0">
                <a:latin typeface="Amazon Ember"/>
              </a:rPr>
              <a:t>Research papers:</a:t>
            </a:r>
          </a:p>
          <a:p>
            <a:pPr marL="457200" indent="-457200" algn="just">
              <a:buAutoNum type="arabicParenR"/>
            </a:pPr>
            <a:r>
              <a:rPr lang="en-US" sz="1800" dirty="0">
                <a:hlinkClick r:id="rId3"/>
              </a:rPr>
              <a:t>https://www.diva-portal.org/smash/get/diva2:1373784/FULLTEXT01.pdf </a:t>
            </a:r>
          </a:p>
          <a:p>
            <a:pPr marL="457200" indent="-457200" algn="just">
              <a:buAutoNum type="arabicParenR"/>
            </a:pPr>
            <a:r>
              <a:rPr lang="en-US" sz="1800" dirty="0">
                <a:hlinkClick r:id="rId3"/>
              </a:rPr>
              <a:t>https://docplayer.net/35942611-Balancing-a-ball-and-beam-with-pid.html</a:t>
            </a:r>
            <a:endParaRPr lang="en-US" sz="1800" dirty="0"/>
          </a:p>
          <a:p>
            <a:pPr marL="457200" indent="-457200" algn="just">
              <a:buAutoNum type="arabicParenR"/>
            </a:pPr>
            <a:endParaRPr lang="en-US" dirty="0"/>
          </a:p>
          <a:p>
            <a:pPr algn="just"/>
            <a:r>
              <a:rPr lang="en-US" sz="1900" b="1" dirty="0">
                <a:latin typeface="Amazon Ember"/>
              </a:rPr>
              <a:t>Datasheets and manuals:</a:t>
            </a:r>
          </a:p>
          <a:p>
            <a:pPr marL="457200" indent="-457200" algn="just">
              <a:buAutoNum type="arabicParenR"/>
            </a:pPr>
            <a:r>
              <a:rPr lang="en-US" sz="1800" dirty="0">
                <a:hlinkClick r:id="rId4"/>
              </a:rPr>
              <a:t>https://docs.arduino.cc/resources/datasheets/A000066-datasheet.pdf</a:t>
            </a:r>
            <a:endParaRPr lang="en-US" sz="1800" dirty="0"/>
          </a:p>
          <a:p>
            <a:pPr marL="457200" indent="-457200" algn="just">
              <a:buAutoNum type="arabicParenR"/>
            </a:pPr>
            <a:r>
              <a:rPr lang="en-US" sz="1800" dirty="0">
                <a:hlinkClick r:id="rId5"/>
              </a:rPr>
              <a:t>https://global.sharp/products/device/lineup/data/pdf/datasheet/gp2y0a21yk_e.pdf</a:t>
            </a:r>
            <a:endParaRPr lang="en-US" sz="1800" dirty="0"/>
          </a:p>
          <a:p>
            <a:pPr marL="457200" indent="-457200" algn="just">
              <a:buAutoNum type="arabicParenR"/>
            </a:pPr>
            <a:r>
              <a:rPr lang="en-US" sz="1800" dirty="0">
                <a:hlinkClick r:id="rId6"/>
              </a:rPr>
              <a:t>https://components101.com/sites/default/files/component_datasheet/HCSR04%20Datasheet.pdf</a:t>
            </a:r>
            <a:endParaRPr lang="en-US" sz="1800" dirty="0"/>
          </a:p>
          <a:p>
            <a:pPr marL="457200" indent="-457200" algn="just">
              <a:buAutoNum type="arabicParenR"/>
            </a:pPr>
            <a:r>
              <a:rPr lang="en-US" sz="1800" dirty="0">
                <a:hlinkClick r:id="rId7"/>
              </a:rPr>
              <a:t>https://datasheetspdf.com/pdf-file/791970/TowerPro/SG90/1</a:t>
            </a:r>
            <a:endParaRPr lang="en-US" sz="1800" dirty="0"/>
          </a:p>
          <a:p>
            <a:pPr marL="457200" indent="-457200" algn="just">
              <a:buAutoNum type="arabicParenR"/>
            </a:pPr>
            <a:r>
              <a:rPr lang="en-US" sz="1800" dirty="0">
                <a:hlinkClick r:id="rId8"/>
              </a:rPr>
              <a:t>https://www.es.co.th/schemetic/pdf/et-servo-s3003.pdf</a:t>
            </a: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  <a:p>
            <a:pPr algn="just"/>
            <a:r>
              <a:rPr lang="en-US" sz="1900" b="1" i="0" dirty="0">
                <a:effectLst/>
                <a:latin typeface="Amazon Ember"/>
              </a:rPr>
              <a:t>Books:</a:t>
            </a:r>
          </a:p>
          <a:p>
            <a:pPr marL="342900" indent="-342900" algn="just">
              <a:buFont typeface="+mj-lt"/>
              <a:buAutoNum type="arabicParenR"/>
            </a:pPr>
            <a:r>
              <a:rPr lang="en-US" sz="1800" i="0" dirty="0">
                <a:effectLst/>
                <a:latin typeface="Amazon Ember"/>
              </a:rPr>
              <a:t>PID Controllers: Theory, Design and Tuning - by Karl J. </a:t>
            </a:r>
            <a:r>
              <a:rPr lang="en-US" sz="1800" i="0" dirty="0" err="1">
                <a:effectLst/>
                <a:latin typeface="Amazon Ember"/>
              </a:rPr>
              <a:t>Astrom</a:t>
            </a:r>
            <a:r>
              <a:rPr lang="en-US" sz="1800" i="0" dirty="0">
                <a:effectLst/>
                <a:latin typeface="Amazon Ember"/>
              </a:rPr>
              <a:t> (Author), T. </a:t>
            </a:r>
            <a:r>
              <a:rPr lang="en-US" sz="1800" i="0" dirty="0" err="1">
                <a:effectLst/>
                <a:latin typeface="Amazon Ember"/>
              </a:rPr>
              <a:t>Hagglund</a:t>
            </a:r>
            <a:r>
              <a:rPr lang="en-US" sz="1800" i="0" dirty="0">
                <a:effectLst/>
                <a:latin typeface="Amazon Ember"/>
              </a:rPr>
              <a:t> (Author)</a:t>
            </a:r>
          </a:p>
          <a:p>
            <a:pPr marL="457200" indent="-457200" algn="just">
              <a:buAutoNum type="arabicParenR"/>
            </a:pPr>
            <a:endParaRPr lang="en-US" sz="1800" dirty="0"/>
          </a:p>
          <a:p>
            <a:pPr marL="457200" indent="-457200" algn="just">
              <a:buAutoNum type="arabicParenR"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457200" indent="-457200" algn="just">
              <a:buAutoNum type="arabicParenR"/>
            </a:pPr>
            <a:endParaRPr lang="en-US" dirty="0"/>
          </a:p>
          <a:p>
            <a:pPr marL="457200" indent="-457200" algn="just">
              <a:buAutoNum type="arabicParenR"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31456E-BF0D-4444-BBB1-AE138735A85B}" type="datetime1">
              <a:rPr lang="en-IN" smtClean="0"/>
              <a:pPr/>
              <a:t>27-01-2022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B6C2354-2165-45A8-8C10-36D2E0F89CEA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IN" dirty="0"/>
              <a:t>TE 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674083B-1E38-49C4-99F7-48CE4C3FBFAB}" type="datetime1">
              <a:rPr lang="en-IN" smtClean="0"/>
              <a:pPr/>
              <a:t>27-01-2022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B6C2354-2165-45A8-8C10-36D2E0F89CEA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IN" dirty="0"/>
              <a:t>TE 5</a:t>
            </a:r>
          </a:p>
        </p:txBody>
      </p:sp>
      <p:sp>
        <p:nvSpPr>
          <p:cNvPr id="7" name="Rectangle 6"/>
          <p:cNvSpPr/>
          <p:nvPr/>
        </p:nvSpPr>
        <p:spPr>
          <a:xfrm>
            <a:off x="1716090" y="2500306"/>
            <a:ext cx="429607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 You!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5ADF035378F640BF5C712A6C7B8963" ma:contentTypeVersion="0" ma:contentTypeDescription="Create a new document." ma:contentTypeScope="" ma:versionID="fe9a9c60e36238f4ac3d3b4a8b50765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302D73-122B-4B15-9BA4-34FFFF962B1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6E37416-2742-452C-AACB-B4DA587996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E9B2296-473F-46E2-BC37-1C673F5324B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398</TotalTime>
  <Words>428</Words>
  <Application>Microsoft Office PowerPoint</Application>
  <PresentationFormat>On-screen Show (4:3)</PresentationFormat>
  <Paragraphs>87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Amazon Ember</vt:lpstr>
      <vt:lpstr>Calibri</vt:lpstr>
      <vt:lpstr>Century Schoolbook</vt:lpstr>
      <vt:lpstr>Wingdings</vt:lpstr>
      <vt:lpstr>Wingdings 2</vt:lpstr>
      <vt:lpstr>Oriel</vt:lpstr>
      <vt:lpstr>Pune Institute of Computer Technology, Pune Dept. of E&amp;TC</vt:lpstr>
      <vt:lpstr>Introduction</vt:lpstr>
      <vt:lpstr>Aim</vt:lpstr>
      <vt:lpstr>Block Schematic</vt:lpstr>
      <vt:lpstr>resources Required</vt:lpstr>
      <vt:lpstr>Working model Animation</vt:lpstr>
      <vt:lpstr>Features, future Scope</vt:lpstr>
      <vt:lpstr>References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Pune Institute of Computer Technology, Pune Dept. of E&amp;TC</dc:title>
  <dc:creator>Vaibhav</dc:creator>
  <cp:lastModifiedBy>Siddharth Gajarmal</cp:lastModifiedBy>
  <cp:revision>40</cp:revision>
  <dcterms:created xsi:type="dcterms:W3CDTF">2015-01-02T02:53:48Z</dcterms:created>
  <dcterms:modified xsi:type="dcterms:W3CDTF">2022-01-27T05:02:55Z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0x0101009C5ADF035378F640BF5C712A6C7B8963</vt:lpwstr>
  </property>
</Properties>
</file>