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part of OSmosis, we worked on the CellulOS implementation on top of seL4. As a microkernel, seL4 provides very little, so we had the fun job of implementing a lot of core OS </a:t>
            </a:r>
            <a:r>
              <a:rPr lang="en"/>
              <a:t>functionality</a:t>
            </a:r>
            <a:r>
              <a:rPr lang="en"/>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383613a1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383613a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Processes and threads are common enough abstractions, so I won’t really go over how CellulOS creates them.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Suppose we’re running an app, and we’re using some Key-Value store library. The key-value store heavily uses the heap for various metadata, and we don’t want it to be able to access any of our app’s data that may be on the heap. However, we’re ok with all other memory in our address space to be shared.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do this on Linux, we would need to allocate some virtual memory region for the library’s separate heap, then configure whatever malloc implementation we’re using to swap between the two heaps when the library’s code is invoked. Even then, the library code will still be able to access the app’s heap, since we’re still sharing the same address space.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6e818563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6e818563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the way seL4 works, we can create PDs with multiple ADSes, and swap between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focus on VMR configuration, since other resource configs are relatively straightforward (e.g. to share a file, or to not share a file)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383613a1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8383613a1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the way seL4 works, we can create PDs with multiple ADSes, and swap between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focus on VMR configuration, since other resource configs are relatively straightforward (e.g. to share a file, or to not share a file)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6e8185638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f6e8185638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PD generator will read this configuration and try to determine how to setup the new PD’s resources such that it can actually run (provided that an invalid configuration hasn’t been given)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Dynamically linked libraries can be supported by marking it with a separate virtual memory region type, and handling that separately when setting up the PD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85228043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85228043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PD generator will read this configuration and try to determine how to setup the new PD’s resources such that it can actually run (provided that an invalid configuration hasn’t been given)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Dynamically linked libraries can be supported by marking it with a separate virtual memory region type, and handling that separately when setting up the PD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f747f220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747f220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f653dffc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f653dffc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great! But we were preparing a submission to SOSP, so we needed to show that our OS actually can actually do something, like running programs. Because that’s what an operating system is supposed to 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start with SQLite, which is a small database library that stores its data in the local file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application will execute a SQL statement using SQLite, which uses system calls to manage its database files. </a:t>
            </a:r>
            <a:r>
              <a:rPr lang="en">
                <a:solidFill>
                  <a:schemeClr val="dk1"/>
                </a:solidFill>
              </a:rPr>
              <a:t>In a traditional, monolithic operating system, t</a:t>
            </a:r>
            <a:r>
              <a:rPr lang="en"/>
              <a:t>he system calls cross the barrier from user space to kernel space, where the file system in turn makes calls to the disk driver to read / write blocks.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f684ad75f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f684ad75f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in the seL4 kernel we don’t have even have a file system or a disk driver, let alone ones that deal in OSmosis-tracked resources. We needed to add these, and it also served as an opportunity to research what it takes to integrate OSmosis with a real system.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f684ad75f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f684ad75f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was to add a file server. I converted this from the file system used in the xv6 operating system, which is a teaching operating system. It runs in its own PD, and applications call it to obtain or perform operations on file resources (represented by the green key). Calls may include other resources such as a memory object containing data to write (the black key). On the user side, the file client is installed to intercept system calls and reroute them to the file server.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f684ad75f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f684ad75f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file system needs somewhere to store the files, so I added another PD to be the block server. To get things off the ground, I used some ram as a simulated disk, rather than porting a disk driver. Modelling drivers is likely going to be part of future work. Like the file server, clients of the block server interact with it using block resources.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684ad75f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f684ad75f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won’t go into much detail on the greater OSmosis project, as you are likely familiar with it from Sid’s </a:t>
            </a:r>
            <a:r>
              <a:rPr lang="en"/>
              <a:t>previous</a:t>
            </a:r>
            <a:r>
              <a:rPr lang="en"/>
              <a:t> presentations.</a:t>
            </a:r>
            <a:endParaRPr/>
          </a:p>
          <a:p>
            <a:pPr indent="0" lvl="0" marL="0" rtl="0" algn="l">
              <a:spcBef>
                <a:spcPts val="0"/>
              </a:spcBef>
              <a:spcAft>
                <a:spcPts val="0"/>
              </a:spcAft>
              <a:buNone/>
            </a:pPr>
            <a:r>
              <a:rPr lang="en"/>
              <a:t>Here we have some of the main goals of OSmosis.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two go hand in hand: </a:t>
            </a:r>
            <a:r>
              <a:rPr lang="en"/>
              <a:t>we want to generate a model state from an isolation mechanism, and then compare mechanisms. You might say, this could be done by hand. But in practice we want to be able to evaluate real programs, on a real operating system, in different configurations. That’s going to require an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third step pushes it even further: we want to enumerate the design space of isolation mechanisms. At this point, we definitely need an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 does an implementation mean for us?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f684ad75f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f684ad75f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course, SQLite does make use of a subset of libc, so we had to support a number of other calls.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f684ad75f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f684ad75f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Root task is similar to the linux init task, provides core OS functionality.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beautiful thing about CellulOS is, once this was all in place, we could view the system's resources graphically.</a:t>
            </a:r>
            <a:endParaRPr/>
          </a:p>
          <a:p>
            <a:pPr indent="0" lvl="0" marL="0" rtl="0" algn="l">
              <a:spcBef>
                <a:spcPts val="0"/>
              </a:spcBef>
              <a:spcAft>
                <a:spcPts val="0"/>
              </a:spcAft>
              <a:buNone/>
            </a:pPr>
            <a:r>
              <a:rPr lang="en"/>
              <a:t>This is a SIMPLIFIED version of the model state for a </a:t>
            </a:r>
            <a:r>
              <a:rPr lang="en"/>
              <a:t>simple</a:t>
            </a:r>
            <a:r>
              <a:rPr lang="en"/>
              <a:t> app running SQLite (missing CPU resources, resource spaces, and the rest of the blocks). It is missing a few key parts of the model for readibility.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f684ad75f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f684ad75f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Files: 2 databases, that has to do with the isolation mechanisms but I’m not going to go into that now.</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f684ad75f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f684ad75f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see some interesting details like a page, shared by both the file server and block server, that is used as a buffer for block operations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Mention we also extracted a graph for linux from proc</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f684ad75f6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f684ad75f6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don’t have time to go into much more of the implementation, but I thought I’d wrap up with an interesting challenge we came across.</a:t>
            </a:r>
            <a:endParaRPr/>
          </a:p>
          <a:p>
            <a:pPr indent="0" lvl="0" marL="0" rtl="0" algn="l">
              <a:spcBef>
                <a:spcPts val="0"/>
              </a:spcBef>
              <a:spcAft>
                <a:spcPts val="0"/>
              </a:spcAft>
              <a:buNone/>
            </a:pPr>
            <a:r>
              <a:rPr lang="en"/>
              <a:t>The model state tracking is distributed across the system: for example the root task is a process that tracks most state, but the file server tracks files and how they map to blocks. </a:t>
            </a:r>
            <a:endParaRPr/>
          </a:p>
          <a:p>
            <a:pPr indent="0" lvl="0" marL="0" rtl="0" algn="l">
              <a:spcBef>
                <a:spcPts val="0"/>
              </a:spcBef>
              <a:spcAft>
                <a:spcPts val="0"/>
              </a:spcAft>
              <a:buNone/>
            </a:pPr>
            <a:r>
              <a:rPr lang="en"/>
              <a:t>The root task may need to send messages to the file system: for example, to fetch information about the model state.</a:t>
            </a:r>
            <a:endParaRPr/>
          </a:p>
          <a:p>
            <a:pPr indent="0" lvl="0" marL="0" rtl="0" algn="l">
              <a:spcBef>
                <a:spcPts val="0"/>
              </a:spcBef>
              <a:spcAft>
                <a:spcPts val="0"/>
              </a:spcAft>
              <a:buNone/>
            </a:pPr>
            <a:r>
              <a:rPr lang="en"/>
              <a:t>The file system may need to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f684ad75f6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f684ad75f6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they ask about multithreaded: not a permanent solution, if one thread is blocked, others may get blocked with other tasks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f684ad75f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f684ad75f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837ad0c1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837ad0c1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8383613a1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8383613a1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837ad0c16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837ad0c16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root task includes: tracking OSmosis model state, designing the system in which core resources are managed and allocated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did you implement for a microkernel?</a:t>
            </a:r>
            <a:endParaRPr/>
          </a:p>
          <a:p>
            <a:pPr indent="0" lvl="0" marL="0" rtl="0" algn="l">
              <a:spcBef>
                <a:spcPts val="0"/>
              </a:spcBef>
              <a:spcAft>
                <a:spcPts val="0"/>
              </a:spcAft>
              <a:buNone/>
            </a:pPr>
            <a:r>
              <a:rPr lang="en"/>
              <a:t>The purpose was to have a clean slate, something without the builtin concept of process/thread/etc. in the kernel. It’s also much easier to understand the sel4 kernel than, say, the linux kernel.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5b1fb32d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5b1fb32d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Quantify isolation:</a:t>
            </a:r>
            <a:endParaRPr/>
          </a:p>
          <a:p>
            <a:pPr indent="-285750" lvl="0" marL="457200" rtl="0" algn="l">
              <a:lnSpc>
                <a:spcPct val="115000"/>
              </a:lnSpc>
              <a:spcBef>
                <a:spcPts val="0"/>
              </a:spcBef>
              <a:spcAft>
                <a:spcPts val="0"/>
              </a:spcAft>
              <a:buSzPts val="900"/>
              <a:buChar char="-"/>
            </a:pPr>
            <a:r>
              <a:rPr lang="en" sz="1200">
                <a:solidFill>
                  <a:srgbClr val="595959"/>
                </a:solidFill>
              </a:rPr>
              <a:t>No more “I think these two processes won’t interfere with one another, but I don’t have any concrete proof”. We want to say with certainty that two processes may never share a type of resource or never request resources from the same resource server.</a:t>
            </a:r>
            <a:endParaRPr sz="9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f684ad75f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f684ad75f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684ad75f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684ad75f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5b1fb32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5b1fb32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5b1fb32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5b1fb32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5b1fb32d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5b1fb32d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Linux already has pre-defined and pre-implemented abstractions for processes and threads. What if we wanted a slightly modified process that’s not exactly the one which you can create in Linux? E.g. one that shares the heap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6e8185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6e81856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do anything useful, our OS needs the ability to spawn programs - most commonly done by creating processes and threads. </a:t>
            </a:r>
            <a:endParaRPr/>
          </a:p>
          <a:p>
            <a:pPr indent="0" lvl="0" marL="0" rtl="0" algn="l">
              <a:spcBef>
                <a:spcPts val="0"/>
              </a:spcBef>
              <a:spcAft>
                <a:spcPts val="0"/>
              </a:spcAft>
              <a:buNone/>
            </a:pPr>
            <a:r>
              <a:rPr lang="en"/>
              <a:t>However, CellulOS is special in that a user can create any type of entity (not necessarily just processes and threads) that runs some task, with a set of resources and connections to other entities, without needing to do much additional workarounds for any special configurations.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 the terms thread, processes, PDs interchangeably, but these are all just PDs in our system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6e8185638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6e8185638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seL4 luckily provides us with these “primitive” components, so that we may use them however we like. E.g. A PD can have multiple address spaces, and the execution context simply needs to be changed to point to the one that the PD wants to use at a certain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112300" cy="4623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solidFill>
                  <a:schemeClr val="dk1"/>
                </a:solidFill>
                <a:latin typeface="Roboto"/>
                <a:ea typeface="Roboto"/>
                <a:cs typeface="Roboto"/>
                <a:sym typeface="Roboto"/>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jpg"/><Relationship Id="rId5" Type="http://schemas.openxmlformats.org/officeDocument/2006/relationships/image" Target="../media/image15.jpg"/><Relationship Id="rId6" Type="http://schemas.openxmlformats.org/officeDocument/2006/relationships/image" Target="../media/image16.png"/><Relationship Id="rId7"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24.jpg"/><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4.jpg"/><Relationship Id="rId5" Type="http://schemas.openxmlformats.org/officeDocument/2006/relationships/image" Target="../media/image15.jpg"/><Relationship Id="rId6" Type="http://schemas.openxmlformats.org/officeDocument/2006/relationships/image" Target="../media/image16.png"/><Relationship Id="rId7" Type="http://schemas.openxmlformats.org/officeDocument/2006/relationships/image" Target="../media/image22.jpg"/><Relationship Id="rId8"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26.png"/><Relationship Id="rId7"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33.png"/><Relationship Id="rId7" Type="http://schemas.openxmlformats.org/officeDocument/2006/relationships/image" Target="../media/image27.png"/><Relationship Id="rId8"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33.png"/><Relationship Id="rId7" Type="http://schemas.openxmlformats.org/officeDocument/2006/relationships/image" Target="../media/image27.png"/><Relationship Id="rId8"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31.png"/><Relationship Id="rId6"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37.png"/><Relationship Id="rId5" Type="http://schemas.openxmlformats.org/officeDocument/2006/relationships/image" Target="../media/image40.png"/><Relationship Id="rId6" Type="http://schemas.openxmlformats.org/officeDocument/2006/relationships/image" Target="../media/image36.png"/><Relationship Id="rId7"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id-agrawal.ca/agrawal_osmosis_2024.pdf" TargetMode="External"/><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6.png"/><Relationship Id="rId7"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1.png"/><Relationship Id="rId4" Type="http://schemas.openxmlformats.org/officeDocument/2006/relationships/hyperlink" Target="https://cellulosdocs.readthedocs.io/en/cellulo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17075" y="894975"/>
            <a:ext cx="4989600" cy="1621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latin typeface="Roboto"/>
                <a:ea typeface="Roboto"/>
                <a:cs typeface="Roboto"/>
                <a:sym typeface="Roboto"/>
              </a:rPr>
              <a:t>CellulOS: </a:t>
            </a:r>
            <a:r>
              <a:rPr lang="en" sz="4500">
                <a:latin typeface="Roboto"/>
                <a:ea typeface="Roboto"/>
                <a:cs typeface="Roboto"/>
                <a:sym typeface="Roboto"/>
              </a:rPr>
              <a:t>Building an OS on seL4</a:t>
            </a:r>
            <a:endParaRPr sz="4500">
              <a:latin typeface="Roboto"/>
              <a:ea typeface="Roboto"/>
              <a:cs typeface="Roboto"/>
              <a:sym typeface="Roboto"/>
            </a:endParaRPr>
          </a:p>
        </p:txBody>
      </p:sp>
      <p:sp>
        <p:nvSpPr>
          <p:cNvPr id="55" name="Google Shape;55;p13"/>
          <p:cNvSpPr txBox="1"/>
          <p:nvPr>
            <p:ph idx="1" type="subTitle"/>
          </p:nvPr>
        </p:nvSpPr>
        <p:spPr>
          <a:xfrm>
            <a:off x="855700" y="2941500"/>
            <a:ext cx="4989600" cy="65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latin typeface="Roboto"/>
                <a:ea typeface="Roboto"/>
                <a:cs typeface="Roboto"/>
                <a:sym typeface="Roboto"/>
              </a:rPr>
              <a:t>Arya Stevinson, Linh Pham</a:t>
            </a:r>
            <a:endParaRPr sz="2600">
              <a:latin typeface="Roboto"/>
              <a:ea typeface="Roboto"/>
              <a:cs typeface="Roboto"/>
              <a:sym typeface="Roboto"/>
            </a:endParaRPr>
          </a:p>
        </p:txBody>
      </p:sp>
      <p:sp>
        <p:nvSpPr>
          <p:cNvPr id="56" name="Google Shape;56;p13"/>
          <p:cNvSpPr txBox="1"/>
          <p:nvPr/>
        </p:nvSpPr>
        <p:spPr>
          <a:xfrm>
            <a:off x="1338725" y="4302900"/>
            <a:ext cx="65400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Advised by: </a:t>
            </a:r>
            <a:r>
              <a:rPr lang="en" sz="1800">
                <a:solidFill>
                  <a:schemeClr val="dk2"/>
                </a:solidFill>
                <a:latin typeface="Roboto"/>
                <a:ea typeface="Roboto"/>
                <a:cs typeface="Roboto"/>
                <a:sym typeface="Roboto"/>
              </a:rPr>
              <a:t>Margo Seltzer, </a:t>
            </a:r>
            <a:r>
              <a:rPr lang="en" sz="1800">
                <a:solidFill>
                  <a:schemeClr val="dk2"/>
                </a:solidFill>
                <a:latin typeface="Roboto"/>
                <a:ea typeface="Roboto"/>
                <a:cs typeface="Roboto"/>
                <a:sym typeface="Roboto"/>
              </a:rPr>
              <a:t>Reto Achermann, Aastha Mehta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Grads: </a:t>
            </a:r>
            <a:r>
              <a:rPr lang="en" sz="1800">
                <a:solidFill>
                  <a:schemeClr val="dk2"/>
                </a:solidFill>
                <a:latin typeface="Roboto"/>
                <a:ea typeface="Roboto"/>
                <a:cs typeface="Roboto"/>
                <a:sym typeface="Roboto"/>
              </a:rPr>
              <a:t>Sid Agrawal, Shaurya Patel</a:t>
            </a:r>
            <a:endParaRPr sz="1800">
              <a:solidFill>
                <a:schemeClr val="dk2"/>
              </a:solidFill>
              <a:latin typeface="Roboto"/>
              <a:ea typeface="Roboto"/>
              <a:cs typeface="Roboto"/>
              <a:sym typeface="Roboto"/>
            </a:endParaRPr>
          </a:p>
        </p:txBody>
      </p:sp>
      <p:pic>
        <p:nvPicPr>
          <p:cNvPr id="57" name="Google Shape;57;p13"/>
          <p:cNvPicPr preferRelativeResize="0"/>
          <p:nvPr/>
        </p:nvPicPr>
        <p:blipFill>
          <a:blip r:embed="rId3">
            <a:alphaModFix/>
          </a:blip>
          <a:stretch>
            <a:fillRect/>
          </a:stretch>
        </p:blipFill>
        <p:spPr>
          <a:xfrm>
            <a:off x="6090800" y="2143150"/>
            <a:ext cx="1846851" cy="1846851"/>
          </a:xfrm>
          <a:prstGeom prst="rect">
            <a:avLst/>
          </a:prstGeom>
          <a:noFill/>
          <a:ln>
            <a:noFill/>
          </a:ln>
        </p:spPr>
      </p:pic>
      <p:pic>
        <p:nvPicPr>
          <p:cNvPr descr="CellulOS 0.1 documentation - Home" id="58" name="Google Shape;58;p13"/>
          <p:cNvPicPr preferRelativeResize="0"/>
          <p:nvPr/>
        </p:nvPicPr>
        <p:blipFill>
          <a:blip r:embed="rId4">
            <a:alphaModFix/>
          </a:blip>
          <a:stretch>
            <a:fillRect/>
          </a:stretch>
        </p:blipFill>
        <p:spPr>
          <a:xfrm>
            <a:off x="6304850" y="1213225"/>
            <a:ext cx="1418750" cy="1418750"/>
          </a:xfrm>
          <a:prstGeom prst="rect">
            <a:avLst/>
          </a:prstGeom>
          <a:noFill/>
          <a:ln>
            <a:noFill/>
          </a:ln>
        </p:spPr>
      </p:pic>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PDs for specialized use-cases</a:t>
            </a:r>
            <a:endParaRPr/>
          </a:p>
        </p:txBody>
      </p:sp>
      <p:sp>
        <p:nvSpPr>
          <p:cNvPr id="211" name="Google Shape;21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22"/>
          <p:cNvPicPr preferRelativeResize="0"/>
          <p:nvPr/>
        </p:nvPicPr>
        <p:blipFill>
          <a:blip r:embed="rId3">
            <a:alphaModFix/>
          </a:blip>
          <a:stretch>
            <a:fillRect/>
          </a:stretch>
        </p:blipFill>
        <p:spPr>
          <a:xfrm>
            <a:off x="228600" y="2527213"/>
            <a:ext cx="976025" cy="976025"/>
          </a:xfrm>
          <a:prstGeom prst="rect">
            <a:avLst/>
          </a:prstGeom>
          <a:noFill/>
          <a:ln>
            <a:noFill/>
          </a:ln>
        </p:spPr>
      </p:pic>
      <p:sp>
        <p:nvSpPr>
          <p:cNvPr id="213" name="Google Shape;213;p22"/>
          <p:cNvSpPr txBox="1"/>
          <p:nvPr/>
        </p:nvSpPr>
        <p:spPr>
          <a:xfrm>
            <a:off x="71163" y="3503250"/>
            <a:ext cx="1290900" cy="7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pic>
        <p:nvPicPr>
          <p:cNvPr id="214" name="Google Shape;214;p22"/>
          <p:cNvPicPr preferRelativeResize="0"/>
          <p:nvPr/>
        </p:nvPicPr>
        <p:blipFill>
          <a:blip r:embed="rId4">
            <a:alphaModFix/>
          </a:blip>
          <a:stretch>
            <a:fillRect/>
          </a:stretch>
        </p:blipFill>
        <p:spPr>
          <a:xfrm>
            <a:off x="1897649" y="1286238"/>
            <a:ext cx="976024" cy="1025094"/>
          </a:xfrm>
          <a:prstGeom prst="rect">
            <a:avLst/>
          </a:prstGeom>
          <a:noFill/>
          <a:ln>
            <a:noFill/>
          </a:ln>
        </p:spPr>
      </p:pic>
      <p:pic>
        <p:nvPicPr>
          <p:cNvPr id="215" name="Google Shape;215;p22"/>
          <p:cNvPicPr preferRelativeResize="0"/>
          <p:nvPr/>
        </p:nvPicPr>
        <p:blipFill>
          <a:blip r:embed="rId5">
            <a:alphaModFix/>
          </a:blip>
          <a:stretch>
            <a:fillRect/>
          </a:stretch>
        </p:blipFill>
        <p:spPr>
          <a:xfrm>
            <a:off x="1897639" y="3240838"/>
            <a:ext cx="1055322" cy="976025"/>
          </a:xfrm>
          <a:prstGeom prst="rect">
            <a:avLst/>
          </a:prstGeom>
          <a:noFill/>
          <a:ln>
            <a:noFill/>
          </a:ln>
        </p:spPr>
      </p:pic>
      <p:sp>
        <p:nvSpPr>
          <p:cNvPr id="216" name="Google Shape;216;p22"/>
          <p:cNvSpPr txBox="1"/>
          <p:nvPr/>
        </p:nvSpPr>
        <p:spPr>
          <a:xfrm>
            <a:off x="1799750" y="2311338"/>
            <a:ext cx="139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Main thread</a:t>
            </a:r>
            <a:endParaRPr sz="1800">
              <a:solidFill>
                <a:schemeClr val="dk2"/>
              </a:solidFill>
            </a:endParaRPr>
          </a:p>
        </p:txBody>
      </p:sp>
      <p:sp>
        <p:nvSpPr>
          <p:cNvPr id="217" name="Google Shape;217;p22"/>
          <p:cNvSpPr txBox="1"/>
          <p:nvPr/>
        </p:nvSpPr>
        <p:spPr>
          <a:xfrm>
            <a:off x="1667000" y="4282663"/>
            <a:ext cx="165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Library thread</a:t>
            </a:r>
            <a:endParaRPr sz="1800">
              <a:solidFill>
                <a:schemeClr val="dk2"/>
              </a:solidFill>
            </a:endParaRPr>
          </a:p>
        </p:txBody>
      </p:sp>
      <p:sp>
        <p:nvSpPr>
          <p:cNvPr id="218" name="Google Shape;218;p22"/>
          <p:cNvSpPr/>
          <p:nvPr/>
        </p:nvSpPr>
        <p:spPr>
          <a:xfrm>
            <a:off x="1362075" y="1207675"/>
            <a:ext cx="447900" cy="35367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2"/>
          <p:cNvSpPr/>
          <p:nvPr/>
        </p:nvSpPr>
        <p:spPr>
          <a:xfrm>
            <a:off x="4491875" y="1350125"/>
            <a:ext cx="975900" cy="3097800"/>
          </a:xfrm>
          <a:prstGeom prst="roundRect">
            <a:avLst>
              <a:gd fmla="val 16667" name="adj"/>
            </a:avLst>
          </a:prstGeom>
          <a:solidFill>
            <a:srgbClr val="D9E8F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Heap memory</a:t>
            </a:r>
            <a:endParaRPr/>
          </a:p>
        </p:txBody>
      </p:sp>
      <p:grpSp>
        <p:nvGrpSpPr>
          <p:cNvPr id="220" name="Google Shape;220;p22"/>
          <p:cNvGrpSpPr/>
          <p:nvPr/>
        </p:nvGrpSpPr>
        <p:grpSpPr>
          <a:xfrm>
            <a:off x="2873673" y="1611850"/>
            <a:ext cx="2593977" cy="356100"/>
            <a:chOff x="3211948" y="1620750"/>
            <a:chExt cx="2593977" cy="356100"/>
          </a:xfrm>
        </p:grpSpPr>
        <p:sp>
          <p:nvSpPr>
            <p:cNvPr id="221" name="Google Shape;221;p22"/>
            <p:cNvSpPr/>
            <p:nvPr/>
          </p:nvSpPr>
          <p:spPr>
            <a:xfrm>
              <a:off x="4830025" y="1620750"/>
              <a:ext cx="975900" cy="356100"/>
            </a:xfrm>
            <a:prstGeom prst="rect">
              <a:avLst/>
            </a:prstGeom>
            <a:solidFill>
              <a:srgbClr val="7894C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2" name="Google Shape;222;p22"/>
            <p:cNvCxnSpPr>
              <a:stCxn id="214" idx="3"/>
              <a:endCxn id="221" idx="1"/>
            </p:cNvCxnSpPr>
            <p:nvPr/>
          </p:nvCxnSpPr>
          <p:spPr>
            <a:xfrm flipH="1" rot="10800000">
              <a:off x="3211948" y="1798684"/>
              <a:ext cx="1618200" cy="9000"/>
            </a:xfrm>
            <a:prstGeom prst="straightConnector1">
              <a:avLst/>
            </a:prstGeom>
            <a:noFill/>
            <a:ln cap="flat" cmpd="sng" w="19050">
              <a:solidFill>
                <a:schemeClr val="dk2"/>
              </a:solidFill>
              <a:prstDash val="solid"/>
              <a:round/>
              <a:headEnd len="med" w="med" type="none"/>
              <a:tailEnd len="med" w="med" type="triangle"/>
            </a:ln>
          </p:spPr>
        </p:cxnSp>
      </p:grpSp>
      <p:grpSp>
        <p:nvGrpSpPr>
          <p:cNvPr id="223" name="Google Shape;223;p22"/>
          <p:cNvGrpSpPr/>
          <p:nvPr/>
        </p:nvGrpSpPr>
        <p:grpSpPr>
          <a:xfrm>
            <a:off x="2952961" y="2042713"/>
            <a:ext cx="2517389" cy="1686137"/>
            <a:chOff x="3288661" y="3571350"/>
            <a:chExt cx="2517389" cy="1686137"/>
          </a:xfrm>
        </p:grpSpPr>
        <p:sp>
          <p:nvSpPr>
            <p:cNvPr id="224" name="Google Shape;224;p22"/>
            <p:cNvSpPr/>
            <p:nvPr/>
          </p:nvSpPr>
          <p:spPr>
            <a:xfrm>
              <a:off x="4830150" y="3571350"/>
              <a:ext cx="975900" cy="356100"/>
            </a:xfrm>
            <a:prstGeom prst="rect">
              <a:avLst/>
            </a:prstGeom>
            <a:solidFill>
              <a:srgbClr val="7894C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5" name="Google Shape;225;p22"/>
            <p:cNvCxnSpPr>
              <a:stCxn id="215" idx="3"/>
              <a:endCxn id="224" idx="1"/>
            </p:cNvCxnSpPr>
            <p:nvPr/>
          </p:nvCxnSpPr>
          <p:spPr>
            <a:xfrm flipH="1" rot="10800000">
              <a:off x="3288661" y="3749387"/>
              <a:ext cx="1541400" cy="1508100"/>
            </a:xfrm>
            <a:prstGeom prst="straightConnector1">
              <a:avLst/>
            </a:prstGeom>
            <a:noFill/>
            <a:ln cap="flat" cmpd="sng" w="19050">
              <a:solidFill>
                <a:schemeClr val="dk2"/>
              </a:solidFill>
              <a:prstDash val="solid"/>
              <a:round/>
              <a:headEnd len="med" w="med" type="none"/>
              <a:tailEnd len="med" w="med" type="triangle"/>
            </a:ln>
          </p:spPr>
        </p:cxnSp>
      </p:grpSp>
      <p:cxnSp>
        <p:nvCxnSpPr>
          <p:cNvPr id="226" name="Google Shape;226;p22"/>
          <p:cNvCxnSpPr>
            <a:stCxn id="215" idx="0"/>
            <a:endCxn id="221" idx="3"/>
          </p:cNvCxnSpPr>
          <p:nvPr/>
        </p:nvCxnSpPr>
        <p:spPr>
          <a:xfrm rot="-5400000">
            <a:off x="3221050" y="994288"/>
            <a:ext cx="1450800" cy="3042300"/>
          </a:xfrm>
          <a:prstGeom prst="bentConnector4">
            <a:avLst>
              <a:gd fmla="val 6417" name="adj1"/>
              <a:gd fmla="val 110035" name="adj2"/>
            </a:avLst>
          </a:prstGeom>
          <a:noFill/>
          <a:ln cap="flat" cmpd="sng" w="19050">
            <a:solidFill>
              <a:schemeClr val="dk2"/>
            </a:solidFill>
            <a:prstDash val="solid"/>
            <a:round/>
            <a:headEnd len="med" w="med" type="none"/>
            <a:tailEnd len="med" w="med" type="triangle"/>
          </a:ln>
        </p:spPr>
      </p:cxnSp>
      <p:pic>
        <p:nvPicPr>
          <p:cNvPr id="227" name="Google Shape;227;p22"/>
          <p:cNvPicPr preferRelativeResize="0"/>
          <p:nvPr/>
        </p:nvPicPr>
        <p:blipFill rotWithShape="1">
          <a:blip r:embed="rId6">
            <a:alphaModFix/>
          </a:blip>
          <a:srcRect b="0" l="0" r="0" t="0"/>
          <a:stretch/>
        </p:blipFill>
        <p:spPr>
          <a:xfrm>
            <a:off x="7017604" y="1967950"/>
            <a:ext cx="1084419" cy="915711"/>
          </a:xfrm>
          <a:prstGeom prst="rect">
            <a:avLst/>
          </a:prstGeom>
          <a:noFill/>
          <a:ln>
            <a:noFill/>
          </a:ln>
        </p:spPr>
      </p:pic>
      <p:sp>
        <p:nvSpPr>
          <p:cNvPr id="228" name="Google Shape;228;p22"/>
          <p:cNvSpPr txBox="1"/>
          <p:nvPr/>
        </p:nvSpPr>
        <p:spPr>
          <a:xfrm>
            <a:off x="6993575" y="2883655"/>
            <a:ext cx="1084500" cy="7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System</a:t>
            </a:r>
            <a:endParaRPr sz="1800">
              <a:solidFill>
                <a:schemeClr val="dk2"/>
              </a:solidFill>
            </a:endParaRPr>
          </a:p>
        </p:txBody>
      </p:sp>
      <p:pic>
        <p:nvPicPr>
          <p:cNvPr id="229" name="Google Shape;229;p22"/>
          <p:cNvPicPr preferRelativeResize="0"/>
          <p:nvPr/>
        </p:nvPicPr>
        <p:blipFill>
          <a:blip r:embed="rId7">
            <a:alphaModFix/>
          </a:blip>
          <a:stretch>
            <a:fillRect/>
          </a:stretch>
        </p:blipFill>
        <p:spPr>
          <a:xfrm>
            <a:off x="6238838" y="1128813"/>
            <a:ext cx="2593974" cy="2593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Special configs for special PDs</a:t>
            </a:r>
            <a:endParaRPr/>
          </a:p>
        </p:txBody>
      </p:sp>
      <p:pic>
        <p:nvPicPr>
          <p:cNvPr id="235" name="Google Shape;235;p23"/>
          <p:cNvPicPr preferRelativeResize="0"/>
          <p:nvPr/>
        </p:nvPicPr>
        <p:blipFill>
          <a:blip r:embed="rId3">
            <a:alphaModFix/>
          </a:blip>
          <a:stretch>
            <a:fillRect/>
          </a:stretch>
        </p:blipFill>
        <p:spPr>
          <a:xfrm>
            <a:off x="228600" y="2527213"/>
            <a:ext cx="976025" cy="976025"/>
          </a:xfrm>
          <a:prstGeom prst="rect">
            <a:avLst/>
          </a:prstGeom>
          <a:noFill/>
          <a:ln>
            <a:noFill/>
          </a:ln>
        </p:spPr>
      </p:pic>
      <p:sp>
        <p:nvSpPr>
          <p:cNvPr id="236" name="Google Shape;236;p23"/>
          <p:cNvSpPr/>
          <p:nvPr/>
        </p:nvSpPr>
        <p:spPr>
          <a:xfrm>
            <a:off x="146050" y="1614775"/>
            <a:ext cx="1675200" cy="462600"/>
          </a:xfrm>
          <a:prstGeom prst="wedgeRoundRectCallout">
            <a:avLst>
              <a:gd fmla="val -34576" name="adj1"/>
              <a:gd fmla="val 16270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PD</a:t>
            </a:r>
            <a:endParaRPr/>
          </a:p>
        </p:txBody>
      </p:sp>
      <p:cxnSp>
        <p:nvCxnSpPr>
          <p:cNvPr id="237" name="Google Shape;237;p23"/>
          <p:cNvCxnSpPr/>
          <p:nvPr/>
        </p:nvCxnSpPr>
        <p:spPr>
          <a:xfrm>
            <a:off x="1344525" y="3015238"/>
            <a:ext cx="498600" cy="0"/>
          </a:xfrm>
          <a:prstGeom prst="straightConnector1">
            <a:avLst/>
          </a:prstGeom>
          <a:noFill/>
          <a:ln cap="flat" cmpd="sng" w="19050">
            <a:solidFill>
              <a:schemeClr val="dk2"/>
            </a:solidFill>
            <a:prstDash val="solid"/>
            <a:round/>
            <a:headEnd len="med" w="med" type="none"/>
            <a:tailEnd len="med" w="med" type="triangle"/>
          </a:ln>
        </p:spPr>
      </p:cxnSp>
      <p:pic>
        <p:nvPicPr>
          <p:cNvPr id="238" name="Google Shape;238;p23"/>
          <p:cNvPicPr preferRelativeResize="0"/>
          <p:nvPr/>
        </p:nvPicPr>
        <p:blipFill>
          <a:blip r:embed="rId4">
            <a:alphaModFix/>
          </a:blip>
          <a:stretch>
            <a:fillRect/>
          </a:stretch>
        </p:blipFill>
        <p:spPr>
          <a:xfrm>
            <a:off x="1935175" y="2527243"/>
            <a:ext cx="976026" cy="975991"/>
          </a:xfrm>
          <a:prstGeom prst="rect">
            <a:avLst/>
          </a:prstGeom>
          <a:noFill/>
          <a:ln>
            <a:noFill/>
          </a:ln>
        </p:spPr>
      </p:pic>
      <p:sp>
        <p:nvSpPr>
          <p:cNvPr id="239" name="Google Shape;239;p23"/>
          <p:cNvSpPr txBox="1"/>
          <p:nvPr/>
        </p:nvSpPr>
        <p:spPr>
          <a:xfrm>
            <a:off x="71163" y="3503250"/>
            <a:ext cx="1290900" cy="7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sp>
        <p:nvSpPr>
          <p:cNvPr id="240" name="Google Shape;24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41" name="Google Shape;241;p23"/>
          <p:cNvGrpSpPr/>
          <p:nvPr/>
        </p:nvGrpSpPr>
        <p:grpSpPr>
          <a:xfrm>
            <a:off x="2863725" y="1193000"/>
            <a:ext cx="5819402" cy="3860925"/>
            <a:chOff x="2863725" y="1193000"/>
            <a:chExt cx="5819402" cy="3860925"/>
          </a:xfrm>
        </p:grpSpPr>
        <p:sp>
          <p:nvSpPr>
            <p:cNvPr id="242" name="Google Shape;242;p23"/>
            <p:cNvSpPr/>
            <p:nvPr/>
          </p:nvSpPr>
          <p:spPr>
            <a:xfrm>
              <a:off x="2863725" y="1193000"/>
              <a:ext cx="498600" cy="36195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23"/>
            <p:cNvSpPr txBox="1"/>
            <p:nvPr/>
          </p:nvSpPr>
          <p:spPr>
            <a:xfrm>
              <a:off x="4520275" y="4592225"/>
              <a:ext cx="320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Address Space Configuration</a:t>
              </a:r>
              <a:endParaRPr sz="1800">
                <a:solidFill>
                  <a:schemeClr val="dk2"/>
                </a:solidFill>
              </a:endParaRPr>
            </a:p>
          </p:txBody>
        </p:sp>
        <p:pic>
          <p:nvPicPr>
            <p:cNvPr id="244" name="Google Shape;244;p23"/>
            <p:cNvPicPr preferRelativeResize="0"/>
            <p:nvPr/>
          </p:nvPicPr>
          <p:blipFill>
            <a:blip r:embed="rId5">
              <a:alphaModFix/>
            </a:blip>
            <a:stretch>
              <a:fillRect/>
            </a:stretch>
          </p:blipFill>
          <p:spPr>
            <a:xfrm>
              <a:off x="3362325" y="1322525"/>
              <a:ext cx="5320802" cy="3269699"/>
            </a:xfrm>
            <a:prstGeom prst="rect">
              <a:avLst/>
            </a:prstGeom>
            <a:noFill/>
            <a:ln>
              <a:noFill/>
            </a:ln>
          </p:spPr>
        </p:pic>
      </p:grpSp>
      <p:sp>
        <p:nvSpPr>
          <p:cNvPr id="245" name="Google Shape;245;p23"/>
          <p:cNvSpPr/>
          <p:nvPr/>
        </p:nvSpPr>
        <p:spPr>
          <a:xfrm>
            <a:off x="5990425" y="611820"/>
            <a:ext cx="2655000" cy="5727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Configuration is always in reference to another PD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Special configs for special PDs</a:t>
            </a:r>
            <a:endParaRPr/>
          </a:p>
        </p:txBody>
      </p:sp>
      <p:pic>
        <p:nvPicPr>
          <p:cNvPr id="251" name="Google Shape;251;p24"/>
          <p:cNvPicPr preferRelativeResize="0"/>
          <p:nvPr/>
        </p:nvPicPr>
        <p:blipFill>
          <a:blip r:embed="rId3">
            <a:alphaModFix/>
          </a:blip>
          <a:stretch>
            <a:fillRect/>
          </a:stretch>
        </p:blipFill>
        <p:spPr>
          <a:xfrm>
            <a:off x="228600" y="2527213"/>
            <a:ext cx="976025" cy="976025"/>
          </a:xfrm>
          <a:prstGeom prst="rect">
            <a:avLst/>
          </a:prstGeom>
          <a:noFill/>
          <a:ln>
            <a:noFill/>
          </a:ln>
        </p:spPr>
      </p:pic>
      <p:sp>
        <p:nvSpPr>
          <p:cNvPr id="252" name="Google Shape;252;p24"/>
          <p:cNvSpPr/>
          <p:nvPr/>
        </p:nvSpPr>
        <p:spPr>
          <a:xfrm>
            <a:off x="146050" y="1614775"/>
            <a:ext cx="1675200" cy="462600"/>
          </a:xfrm>
          <a:prstGeom prst="wedgeRoundRectCallout">
            <a:avLst>
              <a:gd fmla="val -34576" name="adj1"/>
              <a:gd fmla="val 16270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PD</a:t>
            </a:r>
            <a:endParaRPr/>
          </a:p>
        </p:txBody>
      </p:sp>
      <p:cxnSp>
        <p:nvCxnSpPr>
          <p:cNvPr id="253" name="Google Shape;253;p24"/>
          <p:cNvCxnSpPr/>
          <p:nvPr/>
        </p:nvCxnSpPr>
        <p:spPr>
          <a:xfrm>
            <a:off x="1344525" y="3015238"/>
            <a:ext cx="498600" cy="0"/>
          </a:xfrm>
          <a:prstGeom prst="straightConnector1">
            <a:avLst/>
          </a:prstGeom>
          <a:noFill/>
          <a:ln cap="flat" cmpd="sng" w="19050">
            <a:solidFill>
              <a:schemeClr val="dk2"/>
            </a:solidFill>
            <a:prstDash val="solid"/>
            <a:round/>
            <a:headEnd len="med" w="med" type="none"/>
            <a:tailEnd len="med" w="med" type="triangle"/>
          </a:ln>
        </p:spPr>
      </p:cxnSp>
      <p:pic>
        <p:nvPicPr>
          <p:cNvPr id="254" name="Google Shape;254;p24"/>
          <p:cNvPicPr preferRelativeResize="0"/>
          <p:nvPr/>
        </p:nvPicPr>
        <p:blipFill>
          <a:blip r:embed="rId4">
            <a:alphaModFix/>
          </a:blip>
          <a:stretch>
            <a:fillRect/>
          </a:stretch>
        </p:blipFill>
        <p:spPr>
          <a:xfrm>
            <a:off x="1935175" y="2527243"/>
            <a:ext cx="976026" cy="975991"/>
          </a:xfrm>
          <a:prstGeom prst="rect">
            <a:avLst/>
          </a:prstGeom>
          <a:noFill/>
          <a:ln>
            <a:noFill/>
          </a:ln>
        </p:spPr>
      </p:pic>
      <p:sp>
        <p:nvSpPr>
          <p:cNvPr id="255" name="Google Shape;255;p24"/>
          <p:cNvSpPr txBox="1"/>
          <p:nvPr/>
        </p:nvSpPr>
        <p:spPr>
          <a:xfrm>
            <a:off x="71163" y="3503250"/>
            <a:ext cx="1290900" cy="7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sp>
        <p:nvSpPr>
          <p:cNvPr id="256" name="Google Shape;25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24"/>
          <p:cNvSpPr/>
          <p:nvPr/>
        </p:nvSpPr>
        <p:spPr>
          <a:xfrm>
            <a:off x="2863725" y="1193000"/>
            <a:ext cx="498600" cy="36195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4"/>
          <p:cNvSpPr txBox="1"/>
          <p:nvPr/>
        </p:nvSpPr>
        <p:spPr>
          <a:xfrm>
            <a:off x="4733925" y="4595125"/>
            <a:ext cx="320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File System Configuration</a:t>
            </a:r>
            <a:endParaRPr sz="1800">
              <a:solidFill>
                <a:schemeClr val="dk2"/>
              </a:solidFill>
            </a:endParaRPr>
          </a:p>
        </p:txBody>
      </p:sp>
      <p:sp>
        <p:nvSpPr>
          <p:cNvPr id="259" name="Google Shape;259;p24"/>
          <p:cNvSpPr/>
          <p:nvPr/>
        </p:nvSpPr>
        <p:spPr>
          <a:xfrm rot="5400000">
            <a:off x="4223575" y="2187438"/>
            <a:ext cx="518700" cy="1184100"/>
          </a:xfrm>
          <a:prstGeom prst="can">
            <a:avLst>
              <a:gd fmla="val 25000" name="adj"/>
            </a:avLst>
          </a:prstGeom>
          <a:solidFill>
            <a:srgbClr val="D9E8F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60" name="Google Shape;260;p24"/>
          <p:cNvPicPr preferRelativeResize="0"/>
          <p:nvPr/>
        </p:nvPicPr>
        <p:blipFill rotWithShape="1">
          <a:blip r:embed="rId5">
            <a:alphaModFix/>
          </a:blip>
          <a:srcRect b="0" l="0" r="0" t="0"/>
          <a:stretch/>
        </p:blipFill>
        <p:spPr>
          <a:xfrm>
            <a:off x="7005376" y="2166573"/>
            <a:ext cx="1385362" cy="1169850"/>
          </a:xfrm>
          <a:prstGeom prst="rect">
            <a:avLst/>
          </a:prstGeom>
          <a:noFill/>
          <a:ln>
            <a:noFill/>
          </a:ln>
        </p:spPr>
      </p:pic>
      <p:sp>
        <p:nvSpPr>
          <p:cNvPr id="261" name="Google Shape;261;p24"/>
          <p:cNvSpPr txBox="1"/>
          <p:nvPr/>
        </p:nvSpPr>
        <p:spPr>
          <a:xfrm>
            <a:off x="6974675" y="3376325"/>
            <a:ext cx="13854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System</a:t>
            </a:r>
            <a:endParaRPr sz="1800">
              <a:solidFill>
                <a:schemeClr val="dk2"/>
              </a:solidFill>
            </a:endParaRPr>
          </a:p>
        </p:txBody>
      </p:sp>
      <p:sp>
        <p:nvSpPr>
          <p:cNvPr id="262" name="Google Shape;262;p24"/>
          <p:cNvSpPr txBox="1"/>
          <p:nvPr/>
        </p:nvSpPr>
        <p:spPr>
          <a:xfrm>
            <a:off x="3695100" y="2104663"/>
            <a:ext cx="1753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namespace /lib/</a:t>
            </a:r>
            <a:endParaRPr sz="1500">
              <a:solidFill>
                <a:schemeClr val="dk2"/>
              </a:solidFill>
            </a:endParaRPr>
          </a:p>
        </p:txBody>
      </p:sp>
      <p:cxnSp>
        <p:nvCxnSpPr>
          <p:cNvPr id="263" name="Google Shape;263;p24"/>
          <p:cNvCxnSpPr>
            <a:stCxn id="259" idx="1"/>
            <a:endCxn id="260" idx="1"/>
          </p:cNvCxnSpPr>
          <p:nvPr/>
        </p:nvCxnSpPr>
        <p:spPr>
          <a:xfrm flipH="1" rot="10800000">
            <a:off x="5074975" y="2751588"/>
            <a:ext cx="1930500" cy="27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PDs based on Configuration </a:t>
            </a:r>
            <a:endParaRPr/>
          </a:p>
        </p:txBody>
      </p:sp>
      <p:pic>
        <p:nvPicPr>
          <p:cNvPr id="269" name="Google Shape;269;p25"/>
          <p:cNvPicPr preferRelativeResize="0"/>
          <p:nvPr/>
        </p:nvPicPr>
        <p:blipFill>
          <a:blip r:embed="rId3">
            <a:alphaModFix/>
          </a:blip>
          <a:stretch>
            <a:fillRect/>
          </a:stretch>
        </p:blipFill>
        <p:spPr>
          <a:xfrm>
            <a:off x="2303700" y="2523065"/>
            <a:ext cx="1538550" cy="1538525"/>
          </a:xfrm>
          <a:prstGeom prst="rect">
            <a:avLst/>
          </a:prstGeom>
          <a:noFill/>
          <a:ln>
            <a:noFill/>
          </a:ln>
        </p:spPr>
      </p:pic>
      <p:sp>
        <p:nvSpPr>
          <p:cNvPr id="270" name="Google Shape;270;p25"/>
          <p:cNvSpPr txBox="1"/>
          <p:nvPr/>
        </p:nvSpPr>
        <p:spPr>
          <a:xfrm>
            <a:off x="2303700" y="4061600"/>
            <a:ext cx="17313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PD Creation</a:t>
            </a:r>
            <a:endParaRPr sz="1800">
              <a:solidFill>
                <a:schemeClr val="dk2"/>
              </a:solidFill>
            </a:endParaRPr>
          </a:p>
        </p:txBody>
      </p:sp>
      <p:pic>
        <p:nvPicPr>
          <p:cNvPr id="271" name="Google Shape;271;p25"/>
          <p:cNvPicPr preferRelativeResize="0"/>
          <p:nvPr/>
        </p:nvPicPr>
        <p:blipFill>
          <a:blip r:embed="rId4">
            <a:alphaModFix/>
          </a:blip>
          <a:stretch>
            <a:fillRect/>
          </a:stretch>
        </p:blipFill>
        <p:spPr>
          <a:xfrm>
            <a:off x="252150" y="2804343"/>
            <a:ext cx="976026" cy="975991"/>
          </a:xfrm>
          <a:prstGeom prst="rect">
            <a:avLst/>
          </a:prstGeom>
          <a:noFill/>
          <a:ln>
            <a:noFill/>
          </a:ln>
        </p:spPr>
      </p:pic>
      <p:cxnSp>
        <p:nvCxnSpPr>
          <p:cNvPr id="272" name="Google Shape;272;p25"/>
          <p:cNvCxnSpPr>
            <a:stCxn id="271" idx="3"/>
            <a:endCxn id="269" idx="1"/>
          </p:cNvCxnSpPr>
          <p:nvPr/>
        </p:nvCxnSpPr>
        <p:spPr>
          <a:xfrm>
            <a:off x="1228176" y="3292338"/>
            <a:ext cx="1075500" cy="0"/>
          </a:xfrm>
          <a:prstGeom prst="straightConnector1">
            <a:avLst/>
          </a:prstGeom>
          <a:noFill/>
          <a:ln cap="flat" cmpd="sng" w="19050">
            <a:solidFill>
              <a:schemeClr val="dk2"/>
            </a:solidFill>
            <a:prstDash val="solid"/>
            <a:round/>
            <a:headEnd len="med" w="med" type="none"/>
            <a:tailEnd len="med" w="med" type="triangle"/>
          </a:ln>
        </p:spPr>
      </p:cxnSp>
      <p:grpSp>
        <p:nvGrpSpPr>
          <p:cNvPr id="273" name="Google Shape;273;p25"/>
          <p:cNvGrpSpPr/>
          <p:nvPr/>
        </p:nvGrpSpPr>
        <p:grpSpPr>
          <a:xfrm>
            <a:off x="4668463" y="1660013"/>
            <a:ext cx="1835338" cy="1198075"/>
            <a:chOff x="4668463" y="1660013"/>
            <a:chExt cx="1835338" cy="1198075"/>
          </a:xfrm>
        </p:grpSpPr>
        <p:cxnSp>
          <p:nvCxnSpPr>
            <p:cNvPr id="274" name="Google Shape;274;p25"/>
            <p:cNvCxnSpPr>
              <a:stCxn id="275" idx="2"/>
              <a:endCxn id="276" idx="0"/>
            </p:cNvCxnSpPr>
            <p:nvPr/>
          </p:nvCxnSpPr>
          <p:spPr>
            <a:xfrm flipH="1">
              <a:off x="5570200" y="1660013"/>
              <a:ext cx="933600" cy="625500"/>
            </a:xfrm>
            <a:prstGeom prst="straightConnector1">
              <a:avLst/>
            </a:prstGeom>
            <a:noFill/>
            <a:ln cap="flat" cmpd="sng" w="19050">
              <a:solidFill>
                <a:schemeClr val="dk2"/>
              </a:solidFill>
              <a:prstDash val="solid"/>
              <a:round/>
              <a:headEnd len="med" w="med" type="none"/>
              <a:tailEnd len="med" w="med" type="triangle"/>
            </a:ln>
          </p:spPr>
        </p:cxnSp>
        <p:sp>
          <p:nvSpPr>
            <p:cNvPr id="276" name="Google Shape;276;p25"/>
            <p:cNvSpPr/>
            <p:nvPr/>
          </p:nvSpPr>
          <p:spPr>
            <a:xfrm>
              <a:off x="4668463" y="2285388"/>
              <a:ext cx="18036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Code region is shared?</a:t>
              </a:r>
              <a:endParaRPr/>
            </a:p>
          </p:txBody>
        </p:sp>
      </p:grpSp>
      <p:grpSp>
        <p:nvGrpSpPr>
          <p:cNvPr id="277" name="Google Shape;277;p25"/>
          <p:cNvGrpSpPr/>
          <p:nvPr/>
        </p:nvGrpSpPr>
        <p:grpSpPr>
          <a:xfrm>
            <a:off x="6472063" y="2285400"/>
            <a:ext cx="2257438" cy="572700"/>
            <a:chOff x="6472063" y="2285400"/>
            <a:chExt cx="2257438" cy="572700"/>
          </a:xfrm>
        </p:grpSpPr>
        <p:sp>
          <p:nvSpPr>
            <p:cNvPr id="278" name="Google Shape;278;p25"/>
            <p:cNvSpPr/>
            <p:nvPr/>
          </p:nvSpPr>
          <p:spPr>
            <a:xfrm>
              <a:off x="7191100" y="2285400"/>
              <a:ext cx="15384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Omit C runtime setup</a:t>
              </a:r>
              <a:endParaRPr/>
            </a:p>
          </p:txBody>
        </p:sp>
        <p:cxnSp>
          <p:nvCxnSpPr>
            <p:cNvPr id="279" name="Google Shape;279;p25"/>
            <p:cNvCxnSpPr>
              <a:stCxn id="276" idx="3"/>
              <a:endCxn id="278" idx="1"/>
            </p:cNvCxnSpPr>
            <p:nvPr/>
          </p:nvCxnSpPr>
          <p:spPr>
            <a:xfrm>
              <a:off x="6472063" y="2571738"/>
              <a:ext cx="719100" cy="0"/>
            </a:xfrm>
            <a:prstGeom prst="straightConnector1">
              <a:avLst/>
            </a:prstGeom>
            <a:noFill/>
            <a:ln cap="flat" cmpd="sng" w="19050">
              <a:solidFill>
                <a:schemeClr val="dk2"/>
              </a:solidFill>
              <a:prstDash val="solid"/>
              <a:round/>
              <a:headEnd len="med" w="med" type="none"/>
              <a:tailEnd len="med" w="med" type="triangle"/>
            </a:ln>
          </p:spPr>
        </p:cxnSp>
      </p:grpSp>
      <p:sp>
        <p:nvSpPr>
          <p:cNvPr id="275" name="Google Shape;275;p25"/>
          <p:cNvSpPr/>
          <p:nvPr/>
        </p:nvSpPr>
        <p:spPr>
          <a:xfrm>
            <a:off x="5602000" y="1087313"/>
            <a:ext cx="18036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a new address space</a:t>
            </a:r>
            <a:endParaRPr/>
          </a:p>
        </p:txBody>
      </p:sp>
      <p:grpSp>
        <p:nvGrpSpPr>
          <p:cNvPr id="280" name="Google Shape;280;p25"/>
          <p:cNvGrpSpPr/>
          <p:nvPr/>
        </p:nvGrpSpPr>
        <p:grpSpPr>
          <a:xfrm>
            <a:off x="4700188" y="2858100"/>
            <a:ext cx="3260113" cy="1310300"/>
            <a:chOff x="4700188" y="2858100"/>
            <a:chExt cx="3260113" cy="1310300"/>
          </a:xfrm>
        </p:grpSpPr>
        <p:sp>
          <p:nvSpPr>
            <p:cNvPr id="281" name="Google Shape;281;p25"/>
            <p:cNvSpPr/>
            <p:nvPr/>
          </p:nvSpPr>
          <p:spPr>
            <a:xfrm>
              <a:off x="4700188" y="3595700"/>
              <a:ext cx="18036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Heap is separate?</a:t>
              </a:r>
              <a:endParaRPr/>
            </a:p>
          </p:txBody>
        </p:sp>
        <p:cxnSp>
          <p:nvCxnSpPr>
            <p:cNvPr id="282" name="Google Shape;282;p25"/>
            <p:cNvCxnSpPr>
              <a:stCxn id="278" idx="2"/>
              <a:endCxn id="281" idx="0"/>
            </p:cNvCxnSpPr>
            <p:nvPr/>
          </p:nvCxnSpPr>
          <p:spPr>
            <a:xfrm flipH="1">
              <a:off x="5602000" y="2858100"/>
              <a:ext cx="2358300" cy="737700"/>
            </a:xfrm>
            <a:prstGeom prst="straightConnector1">
              <a:avLst/>
            </a:prstGeom>
            <a:noFill/>
            <a:ln cap="flat" cmpd="sng" w="19050">
              <a:solidFill>
                <a:schemeClr val="dk2"/>
              </a:solidFill>
              <a:prstDash val="solid"/>
              <a:round/>
              <a:headEnd len="med" w="med" type="none"/>
              <a:tailEnd len="med" w="med" type="triangle"/>
            </a:ln>
          </p:spPr>
        </p:cxnSp>
      </p:grpSp>
      <p:grpSp>
        <p:nvGrpSpPr>
          <p:cNvPr id="283" name="Google Shape;283;p25"/>
          <p:cNvGrpSpPr/>
          <p:nvPr/>
        </p:nvGrpSpPr>
        <p:grpSpPr>
          <a:xfrm>
            <a:off x="6503788" y="3579760"/>
            <a:ext cx="2358309" cy="629910"/>
            <a:chOff x="6503741" y="3521921"/>
            <a:chExt cx="2358309" cy="686700"/>
          </a:xfrm>
        </p:grpSpPr>
        <p:sp>
          <p:nvSpPr>
            <p:cNvPr id="284" name="Google Shape;284;p25"/>
            <p:cNvSpPr/>
            <p:nvPr/>
          </p:nvSpPr>
          <p:spPr>
            <a:xfrm>
              <a:off x="7058450" y="3521921"/>
              <a:ext cx="1803600" cy="68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Allocate new physical memory</a:t>
              </a:r>
              <a:endParaRPr/>
            </a:p>
          </p:txBody>
        </p:sp>
        <p:cxnSp>
          <p:nvCxnSpPr>
            <p:cNvPr id="285" name="Google Shape;285;p25"/>
            <p:cNvCxnSpPr>
              <a:stCxn id="281" idx="3"/>
              <a:endCxn id="284" idx="1"/>
            </p:cNvCxnSpPr>
            <p:nvPr/>
          </p:nvCxnSpPr>
          <p:spPr>
            <a:xfrm>
              <a:off x="6503741" y="3851464"/>
              <a:ext cx="554700" cy="13800"/>
            </a:xfrm>
            <a:prstGeom prst="straightConnector1">
              <a:avLst/>
            </a:prstGeom>
            <a:noFill/>
            <a:ln cap="flat" cmpd="sng" w="19050">
              <a:solidFill>
                <a:schemeClr val="dk2"/>
              </a:solidFill>
              <a:prstDash val="solid"/>
              <a:round/>
              <a:headEnd len="med" w="med" type="none"/>
              <a:tailEnd len="med" w="med" type="triangle"/>
            </a:ln>
          </p:spPr>
        </p:cxnSp>
      </p:grpSp>
      <p:cxnSp>
        <p:nvCxnSpPr>
          <p:cNvPr id="286" name="Google Shape;286;p25"/>
          <p:cNvCxnSpPr>
            <a:stCxn id="284" idx="2"/>
          </p:cNvCxnSpPr>
          <p:nvPr/>
        </p:nvCxnSpPr>
        <p:spPr>
          <a:xfrm flipH="1">
            <a:off x="6337897" y="4209670"/>
            <a:ext cx="1622400" cy="529500"/>
          </a:xfrm>
          <a:prstGeom prst="straightConnector1">
            <a:avLst/>
          </a:prstGeom>
          <a:noFill/>
          <a:ln cap="flat" cmpd="sng" w="19050">
            <a:solidFill>
              <a:schemeClr val="dk2"/>
            </a:solidFill>
            <a:prstDash val="solid"/>
            <a:round/>
            <a:headEnd len="med" w="med" type="none"/>
            <a:tailEnd len="med" w="med" type="triangle"/>
          </a:ln>
        </p:spPr>
      </p:cxnSp>
      <p:sp>
        <p:nvSpPr>
          <p:cNvPr id="287" name="Google Shape;287;p25"/>
          <p:cNvSpPr txBox="1"/>
          <p:nvPr/>
        </p:nvSpPr>
        <p:spPr>
          <a:xfrm>
            <a:off x="5264925" y="4523300"/>
            <a:ext cx="84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etc…</a:t>
            </a:r>
            <a:endParaRPr sz="1800">
              <a:solidFill>
                <a:schemeClr val="dk2"/>
              </a:solidFill>
            </a:endParaRPr>
          </a:p>
        </p:txBody>
      </p:sp>
      <p:sp>
        <p:nvSpPr>
          <p:cNvPr id="288" name="Google Shape;288;p25"/>
          <p:cNvSpPr/>
          <p:nvPr/>
        </p:nvSpPr>
        <p:spPr>
          <a:xfrm>
            <a:off x="302700" y="4061600"/>
            <a:ext cx="2600100" cy="9063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 currently assume all libraries are statically linked. </a:t>
            </a:r>
            <a:endParaRPr/>
          </a:p>
        </p:txBody>
      </p:sp>
      <p:sp>
        <p:nvSpPr>
          <p:cNvPr id="289" name="Google Shape;28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PDs based on Configuration </a:t>
            </a:r>
            <a:endParaRPr/>
          </a:p>
        </p:txBody>
      </p:sp>
      <p:pic>
        <p:nvPicPr>
          <p:cNvPr id="295" name="Google Shape;295;p26"/>
          <p:cNvPicPr preferRelativeResize="0"/>
          <p:nvPr/>
        </p:nvPicPr>
        <p:blipFill>
          <a:blip r:embed="rId3">
            <a:alphaModFix/>
          </a:blip>
          <a:stretch>
            <a:fillRect/>
          </a:stretch>
        </p:blipFill>
        <p:spPr>
          <a:xfrm>
            <a:off x="2280650" y="2177090"/>
            <a:ext cx="1538550" cy="1538525"/>
          </a:xfrm>
          <a:prstGeom prst="rect">
            <a:avLst/>
          </a:prstGeom>
          <a:noFill/>
          <a:ln>
            <a:noFill/>
          </a:ln>
        </p:spPr>
      </p:pic>
      <p:sp>
        <p:nvSpPr>
          <p:cNvPr id="296" name="Google Shape;296;p26"/>
          <p:cNvSpPr txBox="1"/>
          <p:nvPr/>
        </p:nvSpPr>
        <p:spPr>
          <a:xfrm>
            <a:off x="2280650" y="3715625"/>
            <a:ext cx="17313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PD Creation</a:t>
            </a:r>
            <a:endParaRPr sz="1800">
              <a:solidFill>
                <a:schemeClr val="dk2"/>
              </a:solidFill>
            </a:endParaRPr>
          </a:p>
        </p:txBody>
      </p:sp>
      <p:pic>
        <p:nvPicPr>
          <p:cNvPr id="297" name="Google Shape;297;p26"/>
          <p:cNvPicPr preferRelativeResize="0"/>
          <p:nvPr/>
        </p:nvPicPr>
        <p:blipFill>
          <a:blip r:embed="rId4">
            <a:alphaModFix/>
          </a:blip>
          <a:stretch>
            <a:fillRect/>
          </a:stretch>
        </p:blipFill>
        <p:spPr>
          <a:xfrm>
            <a:off x="229100" y="2458368"/>
            <a:ext cx="976026" cy="975991"/>
          </a:xfrm>
          <a:prstGeom prst="rect">
            <a:avLst/>
          </a:prstGeom>
          <a:noFill/>
          <a:ln>
            <a:noFill/>
          </a:ln>
        </p:spPr>
      </p:pic>
      <p:cxnSp>
        <p:nvCxnSpPr>
          <p:cNvPr id="298" name="Google Shape;298;p26"/>
          <p:cNvCxnSpPr>
            <a:stCxn id="297" idx="3"/>
            <a:endCxn id="295" idx="1"/>
          </p:cNvCxnSpPr>
          <p:nvPr/>
        </p:nvCxnSpPr>
        <p:spPr>
          <a:xfrm>
            <a:off x="1205126" y="2946363"/>
            <a:ext cx="1075500" cy="0"/>
          </a:xfrm>
          <a:prstGeom prst="straightConnector1">
            <a:avLst/>
          </a:prstGeom>
          <a:noFill/>
          <a:ln cap="flat" cmpd="sng" w="19050">
            <a:solidFill>
              <a:schemeClr val="dk2"/>
            </a:solidFill>
            <a:prstDash val="solid"/>
            <a:round/>
            <a:headEnd len="med" w="med" type="none"/>
            <a:tailEnd len="med" w="med" type="triangle"/>
          </a:ln>
        </p:spPr>
      </p:cxnSp>
      <p:sp>
        <p:nvSpPr>
          <p:cNvPr id="299" name="Google Shape;29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0" name="Google Shape;300;p26"/>
          <p:cNvPicPr preferRelativeResize="0"/>
          <p:nvPr/>
        </p:nvPicPr>
        <p:blipFill>
          <a:blip r:embed="rId5">
            <a:alphaModFix/>
          </a:blip>
          <a:stretch>
            <a:fillRect/>
          </a:stretch>
        </p:blipFill>
        <p:spPr>
          <a:xfrm>
            <a:off x="4837075" y="1276013"/>
            <a:ext cx="1796075" cy="3340700"/>
          </a:xfrm>
          <a:prstGeom prst="rect">
            <a:avLst/>
          </a:prstGeom>
          <a:noFill/>
          <a:ln>
            <a:noFill/>
          </a:ln>
        </p:spPr>
      </p:pic>
      <p:cxnSp>
        <p:nvCxnSpPr>
          <p:cNvPr id="301" name="Google Shape;301;p26"/>
          <p:cNvCxnSpPr>
            <a:stCxn id="295" idx="3"/>
            <a:endCxn id="300" idx="1"/>
          </p:cNvCxnSpPr>
          <p:nvPr/>
        </p:nvCxnSpPr>
        <p:spPr>
          <a:xfrm>
            <a:off x="3819200" y="2946352"/>
            <a:ext cx="1017900" cy="0"/>
          </a:xfrm>
          <a:prstGeom prst="straightConnector1">
            <a:avLst/>
          </a:prstGeom>
          <a:noFill/>
          <a:ln cap="flat" cmpd="sng" w="19050">
            <a:solidFill>
              <a:schemeClr val="dk2"/>
            </a:solidFill>
            <a:prstDash val="solid"/>
            <a:round/>
            <a:headEnd len="med" w="med" type="none"/>
            <a:tailEnd len="med" w="med" type="triangle"/>
          </a:ln>
        </p:spPr>
      </p:cxnSp>
      <p:pic>
        <p:nvPicPr>
          <p:cNvPr id="302" name="Google Shape;302;p26"/>
          <p:cNvPicPr preferRelativeResize="0"/>
          <p:nvPr/>
        </p:nvPicPr>
        <p:blipFill>
          <a:blip r:embed="rId6">
            <a:alphaModFix/>
          </a:blip>
          <a:stretch>
            <a:fillRect/>
          </a:stretch>
        </p:blipFill>
        <p:spPr>
          <a:xfrm>
            <a:off x="7651025" y="2458338"/>
            <a:ext cx="976025" cy="976025"/>
          </a:xfrm>
          <a:prstGeom prst="rect">
            <a:avLst/>
          </a:prstGeom>
          <a:noFill/>
          <a:ln>
            <a:noFill/>
          </a:ln>
        </p:spPr>
      </p:pic>
      <p:cxnSp>
        <p:nvCxnSpPr>
          <p:cNvPr id="303" name="Google Shape;303;p26"/>
          <p:cNvCxnSpPr>
            <a:stCxn id="300" idx="3"/>
            <a:endCxn id="302" idx="1"/>
          </p:cNvCxnSpPr>
          <p:nvPr/>
        </p:nvCxnSpPr>
        <p:spPr>
          <a:xfrm>
            <a:off x="6633150" y="2946363"/>
            <a:ext cx="10179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Specialized PD in action</a:t>
            </a:r>
            <a:endParaRPr/>
          </a:p>
        </p:txBody>
      </p:sp>
      <p:sp>
        <p:nvSpPr>
          <p:cNvPr id="309" name="Google Shape;30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0" name="Google Shape;310;p27"/>
          <p:cNvPicPr preferRelativeResize="0"/>
          <p:nvPr/>
        </p:nvPicPr>
        <p:blipFill>
          <a:blip r:embed="rId3">
            <a:alphaModFix/>
          </a:blip>
          <a:stretch>
            <a:fillRect/>
          </a:stretch>
        </p:blipFill>
        <p:spPr>
          <a:xfrm>
            <a:off x="228600" y="2527213"/>
            <a:ext cx="976025" cy="976025"/>
          </a:xfrm>
          <a:prstGeom prst="rect">
            <a:avLst/>
          </a:prstGeom>
          <a:noFill/>
          <a:ln>
            <a:noFill/>
          </a:ln>
        </p:spPr>
      </p:pic>
      <p:sp>
        <p:nvSpPr>
          <p:cNvPr id="311" name="Google Shape;311;p27"/>
          <p:cNvSpPr txBox="1"/>
          <p:nvPr/>
        </p:nvSpPr>
        <p:spPr>
          <a:xfrm>
            <a:off x="71163" y="3503250"/>
            <a:ext cx="1290900" cy="7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pic>
        <p:nvPicPr>
          <p:cNvPr id="312" name="Google Shape;312;p27"/>
          <p:cNvPicPr preferRelativeResize="0"/>
          <p:nvPr/>
        </p:nvPicPr>
        <p:blipFill>
          <a:blip r:embed="rId4">
            <a:alphaModFix/>
          </a:blip>
          <a:stretch>
            <a:fillRect/>
          </a:stretch>
        </p:blipFill>
        <p:spPr>
          <a:xfrm>
            <a:off x="1897649" y="1286238"/>
            <a:ext cx="976024" cy="1025094"/>
          </a:xfrm>
          <a:prstGeom prst="rect">
            <a:avLst/>
          </a:prstGeom>
          <a:noFill/>
          <a:ln>
            <a:noFill/>
          </a:ln>
        </p:spPr>
      </p:pic>
      <p:pic>
        <p:nvPicPr>
          <p:cNvPr id="313" name="Google Shape;313;p27"/>
          <p:cNvPicPr preferRelativeResize="0"/>
          <p:nvPr/>
        </p:nvPicPr>
        <p:blipFill>
          <a:blip r:embed="rId5">
            <a:alphaModFix/>
          </a:blip>
          <a:stretch>
            <a:fillRect/>
          </a:stretch>
        </p:blipFill>
        <p:spPr>
          <a:xfrm>
            <a:off x="1897639" y="3240838"/>
            <a:ext cx="1055322" cy="976025"/>
          </a:xfrm>
          <a:prstGeom prst="rect">
            <a:avLst/>
          </a:prstGeom>
          <a:noFill/>
          <a:ln>
            <a:noFill/>
          </a:ln>
        </p:spPr>
      </p:pic>
      <p:sp>
        <p:nvSpPr>
          <p:cNvPr id="314" name="Google Shape;314;p27"/>
          <p:cNvSpPr txBox="1"/>
          <p:nvPr/>
        </p:nvSpPr>
        <p:spPr>
          <a:xfrm>
            <a:off x="1799750" y="2311338"/>
            <a:ext cx="139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Main thread</a:t>
            </a:r>
            <a:endParaRPr sz="1800">
              <a:solidFill>
                <a:schemeClr val="dk2"/>
              </a:solidFill>
            </a:endParaRPr>
          </a:p>
        </p:txBody>
      </p:sp>
      <p:sp>
        <p:nvSpPr>
          <p:cNvPr id="315" name="Google Shape;315;p27"/>
          <p:cNvSpPr txBox="1"/>
          <p:nvPr/>
        </p:nvSpPr>
        <p:spPr>
          <a:xfrm>
            <a:off x="1667000" y="4282663"/>
            <a:ext cx="165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Library thread</a:t>
            </a:r>
            <a:endParaRPr sz="1800">
              <a:solidFill>
                <a:schemeClr val="dk2"/>
              </a:solidFill>
            </a:endParaRPr>
          </a:p>
        </p:txBody>
      </p:sp>
      <p:sp>
        <p:nvSpPr>
          <p:cNvPr id="316" name="Google Shape;316;p27"/>
          <p:cNvSpPr/>
          <p:nvPr/>
        </p:nvSpPr>
        <p:spPr>
          <a:xfrm>
            <a:off x="1362075" y="1207675"/>
            <a:ext cx="447900" cy="35367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17" name="Google Shape;317;p27"/>
          <p:cNvGrpSpPr/>
          <p:nvPr/>
        </p:nvGrpSpPr>
        <p:grpSpPr>
          <a:xfrm>
            <a:off x="2873673" y="1017723"/>
            <a:ext cx="1623002" cy="1554000"/>
            <a:chOff x="2873673" y="1017723"/>
            <a:chExt cx="1623002" cy="1554000"/>
          </a:xfrm>
        </p:grpSpPr>
        <p:sp>
          <p:nvSpPr>
            <p:cNvPr id="318" name="Google Shape;318;p27"/>
            <p:cNvSpPr/>
            <p:nvPr/>
          </p:nvSpPr>
          <p:spPr>
            <a:xfrm>
              <a:off x="3785075" y="1017723"/>
              <a:ext cx="711600" cy="1554000"/>
            </a:xfrm>
            <a:prstGeom prst="roundRect">
              <a:avLst>
                <a:gd fmla="val 16667" name="adj"/>
              </a:avLst>
            </a:prstGeom>
            <a:solidFill>
              <a:srgbClr val="D9E8F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Heap</a:t>
              </a:r>
              <a:endParaRPr/>
            </a:p>
          </p:txBody>
        </p:sp>
        <p:cxnSp>
          <p:nvCxnSpPr>
            <p:cNvPr id="319" name="Google Shape;319;p27"/>
            <p:cNvCxnSpPr>
              <a:stCxn id="312" idx="3"/>
              <a:endCxn id="318" idx="1"/>
            </p:cNvCxnSpPr>
            <p:nvPr/>
          </p:nvCxnSpPr>
          <p:spPr>
            <a:xfrm flipH="1" rot="10800000">
              <a:off x="2873673" y="1794584"/>
              <a:ext cx="911400" cy="4200"/>
            </a:xfrm>
            <a:prstGeom prst="straightConnector1">
              <a:avLst/>
            </a:prstGeom>
            <a:noFill/>
            <a:ln cap="flat" cmpd="sng" w="19050">
              <a:solidFill>
                <a:schemeClr val="dk2"/>
              </a:solidFill>
              <a:prstDash val="solid"/>
              <a:round/>
              <a:headEnd len="med" w="med" type="none"/>
              <a:tailEnd len="med" w="med" type="triangle"/>
            </a:ln>
          </p:spPr>
        </p:cxnSp>
      </p:grpSp>
      <p:grpSp>
        <p:nvGrpSpPr>
          <p:cNvPr id="320" name="Google Shape;320;p27"/>
          <p:cNvGrpSpPr/>
          <p:nvPr/>
        </p:nvGrpSpPr>
        <p:grpSpPr>
          <a:xfrm>
            <a:off x="2952961" y="2885098"/>
            <a:ext cx="1543714" cy="1687500"/>
            <a:chOff x="2952961" y="2885098"/>
            <a:chExt cx="1543714" cy="1687500"/>
          </a:xfrm>
        </p:grpSpPr>
        <p:cxnSp>
          <p:nvCxnSpPr>
            <p:cNvPr id="321" name="Google Shape;321;p27"/>
            <p:cNvCxnSpPr>
              <a:stCxn id="313" idx="3"/>
              <a:endCxn id="322" idx="1"/>
            </p:cNvCxnSpPr>
            <p:nvPr/>
          </p:nvCxnSpPr>
          <p:spPr>
            <a:xfrm>
              <a:off x="2952961" y="3728850"/>
              <a:ext cx="832200" cy="0"/>
            </a:xfrm>
            <a:prstGeom prst="straightConnector1">
              <a:avLst/>
            </a:prstGeom>
            <a:noFill/>
            <a:ln cap="flat" cmpd="sng" w="19050">
              <a:solidFill>
                <a:schemeClr val="dk2"/>
              </a:solidFill>
              <a:prstDash val="solid"/>
              <a:round/>
              <a:headEnd len="med" w="med" type="none"/>
              <a:tailEnd len="med" w="med" type="triangle"/>
            </a:ln>
          </p:spPr>
        </p:cxnSp>
        <p:sp>
          <p:nvSpPr>
            <p:cNvPr id="322" name="Google Shape;322;p27"/>
            <p:cNvSpPr/>
            <p:nvPr/>
          </p:nvSpPr>
          <p:spPr>
            <a:xfrm>
              <a:off x="3785075" y="2885098"/>
              <a:ext cx="711600" cy="1687500"/>
            </a:xfrm>
            <a:prstGeom prst="roundRect">
              <a:avLst>
                <a:gd fmla="val 16667" name="adj"/>
              </a:avLst>
            </a:prstGeom>
            <a:solidFill>
              <a:srgbClr val="D9E8F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Heap</a:t>
              </a:r>
              <a:endParaRPr/>
            </a:p>
          </p:txBody>
        </p:sp>
      </p:grpSp>
      <p:grpSp>
        <p:nvGrpSpPr>
          <p:cNvPr id="323" name="Google Shape;323;p27"/>
          <p:cNvGrpSpPr/>
          <p:nvPr/>
        </p:nvGrpSpPr>
        <p:grpSpPr>
          <a:xfrm>
            <a:off x="5091800" y="933596"/>
            <a:ext cx="3801200" cy="2982500"/>
            <a:chOff x="5091800" y="933596"/>
            <a:chExt cx="3801200" cy="2982500"/>
          </a:xfrm>
        </p:grpSpPr>
        <p:sp>
          <p:nvSpPr>
            <p:cNvPr id="324" name="Google Shape;324;p27"/>
            <p:cNvSpPr/>
            <p:nvPr/>
          </p:nvSpPr>
          <p:spPr>
            <a:xfrm>
              <a:off x="5091800" y="2317933"/>
              <a:ext cx="719700" cy="540300"/>
            </a:xfrm>
            <a:prstGeom prst="rect">
              <a:avLst/>
            </a:prstGeom>
            <a:solidFill>
              <a:srgbClr val="D7E8D5"/>
            </a:solidFill>
            <a:ln cap="flat" cmpd="sng" w="19050">
              <a:solidFill>
                <a:srgbClr val="86B3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File Client</a:t>
              </a:r>
              <a:endParaRPr/>
            </a:p>
          </p:txBody>
        </p:sp>
        <p:grpSp>
          <p:nvGrpSpPr>
            <p:cNvPr id="325" name="Google Shape;325;p27"/>
            <p:cNvGrpSpPr/>
            <p:nvPr/>
          </p:nvGrpSpPr>
          <p:grpSpPr>
            <a:xfrm>
              <a:off x="5861182" y="2109150"/>
              <a:ext cx="1674285" cy="1382534"/>
              <a:chOff x="5226025" y="1803648"/>
              <a:chExt cx="2025263" cy="1672352"/>
            </a:xfrm>
          </p:grpSpPr>
          <p:pic>
            <p:nvPicPr>
              <p:cNvPr id="326" name="Google Shape;326;p27"/>
              <p:cNvPicPr preferRelativeResize="0"/>
              <p:nvPr/>
            </p:nvPicPr>
            <p:blipFill rotWithShape="1">
              <a:blip r:embed="rId6">
                <a:alphaModFix/>
              </a:blip>
              <a:srcRect b="0" l="0" r="0" t="0"/>
              <a:stretch/>
            </p:blipFill>
            <p:spPr>
              <a:xfrm>
                <a:off x="5865926" y="1803648"/>
                <a:ext cx="1385362" cy="1169850"/>
              </a:xfrm>
              <a:prstGeom prst="rect">
                <a:avLst/>
              </a:prstGeom>
              <a:noFill/>
              <a:ln>
                <a:noFill/>
              </a:ln>
            </p:spPr>
          </p:pic>
          <p:sp>
            <p:nvSpPr>
              <p:cNvPr id="327" name="Google Shape;327;p27"/>
              <p:cNvSpPr txBox="1"/>
              <p:nvPr/>
            </p:nvSpPr>
            <p:spPr>
              <a:xfrm>
                <a:off x="5835225" y="3013400"/>
                <a:ext cx="13854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System</a:t>
                </a:r>
                <a:endParaRPr sz="1800">
                  <a:solidFill>
                    <a:schemeClr val="dk2"/>
                  </a:solidFill>
                </a:endParaRPr>
              </a:p>
            </p:txBody>
          </p:sp>
          <p:cxnSp>
            <p:nvCxnSpPr>
              <p:cNvPr id="328" name="Google Shape;328;p27"/>
              <p:cNvCxnSpPr/>
              <p:nvPr/>
            </p:nvCxnSpPr>
            <p:spPr>
              <a:xfrm flipH="1" rot="10800000">
                <a:off x="5226025" y="2424250"/>
                <a:ext cx="579600" cy="9600"/>
              </a:xfrm>
              <a:prstGeom prst="straightConnector1">
                <a:avLst/>
              </a:prstGeom>
              <a:noFill/>
              <a:ln cap="flat" cmpd="sng" w="19050">
                <a:solidFill>
                  <a:schemeClr val="dk2"/>
                </a:solidFill>
                <a:prstDash val="solid"/>
                <a:round/>
                <a:headEnd len="med" w="med" type="none"/>
                <a:tailEnd len="med" w="med" type="triangle"/>
              </a:ln>
            </p:spPr>
          </p:cxnSp>
        </p:grpSp>
        <p:grpSp>
          <p:nvGrpSpPr>
            <p:cNvPr id="329" name="Google Shape;329;p27"/>
            <p:cNvGrpSpPr/>
            <p:nvPr/>
          </p:nvGrpSpPr>
          <p:grpSpPr>
            <a:xfrm>
              <a:off x="7535332" y="933596"/>
              <a:ext cx="1307139" cy="1121503"/>
              <a:chOff x="7251125" y="381664"/>
              <a:chExt cx="1581153" cy="1356602"/>
            </a:xfrm>
          </p:grpSpPr>
          <p:cxnSp>
            <p:nvCxnSpPr>
              <p:cNvPr id="330" name="Google Shape;330;p27"/>
              <p:cNvCxnSpPr>
                <a:endCxn id="331" idx="1"/>
              </p:cNvCxnSpPr>
              <p:nvPr/>
            </p:nvCxnSpPr>
            <p:spPr>
              <a:xfrm flipH="1" rot="10800000">
                <a:off x="7251125" y="1009267"/>
                <a:ext cx="574500" cy="729000"/>
              </a:xfrm>
              <a:prstGeom prst="straightConnector1">
                <a:avLst/>
              </a:prstGeom>
              <a:noFill/>
              <a:ln cap="flat" cmpd="sng" w="19050">
                <a:solidFill>
                  <a:schemeClr val="dk2"/>
                </a:solidFill>
                <a:prstDash val="solid"/>
                <a:round/>
                <a:headEnd len="med" w="med" type="none"/>
                <a:tailEnd len="med" w="med" type="triangle"/>
              </a:ln>
            </p:spPr>
          </p:cxnSp>
          <p:pic>
            <p:nvPicPr>
              <p:cNvPr id="331" name="Google Shape;331;p27"/>
              <p:cNvPicPr preferRelativeResize="0"/>
              <p:nvPr/>
            </p:nvPicPr>
            <p:blipFill>
              <a:blip r:embed="rId7">
                <a:alphaModFix/>
              </a:blip>
              <a:stretch>
                <a:fillRect/>
              </a:stretch>
            </p:blipFill>
            <p:spPr>
              <a:xfrm>
                <a:off x="7825625" y="381664"/>
                <a:ext cx="1006653" cy="1255205"/>
              </a:xfrm>
              <a:prstGeom prst="rect">
                <a:avLst/>
              </a:prstGeom>
              <a:noFill/>
              <a:ln>
                <a:noFill/>
              </a:ln>
            </p:spPr>
          </p:pic>
        </p:grpSp>
        <p:grpSp>
          <p:nvGrpSpPr>
            <p:cNvPr id="332" name="Google Shape;332;p27"/>
            <p:cNvGrpSpPr/>
            <p:nvPr/>
          </p:nvGrpSpPr>
          <p:grpSpPr>
            <a:xfrm>
              <a:off x="7535515" y="2878451"/>
              <a:ext cx="1357485" cy="1037646"/>
              <a:chOff x="7251347" y="2734216"/>
              <a:chExt cx="1642053" cy="1255166"/>
            </a:xfrm>
          </p:grpSpPr>
          <p:cxnSp>
            <p:nvCxnSpPr>
              <p:cNvPr id="333" name="Google Shape;333;p27"/>
              <p:cNvCxnSpPr>
                <a:endCxn id="334" idx="1"/>
              </p:cNvCxnSpPr>
              <p:nvPr/>
            </p:nvCxnSpPr>
            <p:spPr>
              <a:xfrm>
                <a:off x="7251347" y="3038399"/>
                <a:ext cx="635400" cy="323400"/>
              </a:xfrm>
              <a:prstGeom prst="straightConnector1">
                <a:avLst/>
              </a:prstGeom>
              <a:noFill/>
              <a:ln cap="flat" cmpd="sng" w="19050">
                <a:solidFill>
                  <a:schemeClr val="dk2"/>
                </a:solidFill>
                <a:prstDash val="solid"/>
                <a:round/>
                <a:headEnd len="med" w="med" type="none"/>
                <a:tailEnd len="med" w="med" type="triangle"/>
              </a:ln>
            </p:spPr>
          </p:cxnSp>
          <p:pic>
            <p:nvPicPr>
              <p:cNvPr id="334" name="Google Shape;334;p27"/>
              <p:cNvPicPr preferRelativeResize="0"/>
              <p:nvPr/>
            </p:nvPicPr>
            <p:blipFill>
              <a:blip r:embed="rId8">
                <a:alphaModFix/>
              </a:blip>
              <a:stretch>
                <a:fillRect/>
              </a:stretch>
            </p:blipFill>
            <p:spPr>
              <a:xfrm>
                <a:off x="7886747" y="2734216"/>
                <a:ext cx="1006653" cy="1255166"/>
              </a:xfrm>
              <a:prstGeom prst="rect">
                <a:avLst/>
              </a:prstGeom>
              <a:noFill/>
              <a:ln>
                <a:noFill/>
              </a:ln>
            </p:spPr>
          </p:pic>
        </p:grpSp>
      </p:grpSp>
      <p:grpSp>
        <p:nvGrpSpPr>
          <p:cNvPr id="335" name="Google Shape;335;p27"/>
          <p:cNvGrpSpPr/>
          <p:nvPr/>
        </p:nvGrpSpPr>
        <p:grpSpPr>
          <a:xfrm>
            <a:off x="2508925" y="1017725"/>
            <a:ext cx="1786200" cy="2640413"/>
            <a:chOff x="2508925" y="1017725"/>
            <a:chExt cx="1786200" cy="2640413"/>
          </a:xfrm>
        </p:grpSpPr>
        <p:sp>
          <p:nvSpPr>
            <p:cNvPr id="336" name="Google Shape;336;p27"/>
            <p:cNvSpPr/>
            <p:nvPr/>
          </p:nvSpPr>
          <p:spPr>
            <a:xfrm>
              <a:off x="2508925" y="2935738"/>
              <a:ext cx="1786200" cy="722400"/>
            </a:xfrm>
            <a:prstGeom prst="wedgeRoundRectCallout">
              <a:avLst>
                <a:gd fmla="val -50693" name="adj1"/>
                <a:gd fmla="val 7471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open(“foo”, O_CREAT, mode)</a:t>
              </a:r>
              <a:endParaRPr/>
            </a:p>
            <a:p>
              <a:pPr indent="0" lvl="0" marL="0" rtl="0" algn="ctr">
                <a:spcBef>
                  <a:spcPts val="0"/>
                </a:spcBef>
                <a:spcAft>
                  <a:spcPts val="0"/>
                </a:spcAft>
                <a:buNone/>
              </a:pPr>
              <a:r>
                <a:t/>
              </a:r>
              <a:endParaRPr/>
            </a:p>
          </p:txBody>
        </p:sp>
        <p:sp>
          <p:nvSpPr>
            <p:cNvPr id="337" name="Google Shape;337;p27"/>
            <p:cNvSpPr/>
            <p:nvPr/>
          </p:nvSpPr>
          <p:spPr>
            <a:xfrm>
              <a:off x="2508925" y="1017725"/>
              <a:ext cx="1786200" cy="722400"/>
            </a:xfrm>
            <a:prstGeom prst="wedgeRoundRectCallout">
              <a:avLst>
                <a:gd fmla="val -50693" name="adj1"/>
                <a:gd fmla="val 7471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open(“foo”, O_CREAT, mode)</a:t>
              </a:r>
              <a:endParaRPr/>
            </a:p>
            <a:p>
              <a:pPr indent="0" lvl="0" marL="0" rtl="0" algn="ctr">
                <a:spcBef>
                  <a:spcPts val="0"/>
                </a:spcBef>
                <a:spcAft>
                  <a:spcPts val="0"/>
                </a:spcAft>
                <a:buNone/>
              </a:pPr>
              <a:r>
                <a:t/>
              </a:r>
              <a:endParaRPr/>
            </a:p>
          </p:txBody>
        </p:sp>
      </p:grpSp>
      <p:grpSp>
        <p:nvGrpSpPr>
          <p:cNvPr id="338" name="Google Shape;338;p27"/>
          <p:cNvGrpSpPr/>
          <p:nvPr/>
        </p:nvGrpSpPr>
        <p:grpSpPr>
          <a:xfrm>
            <a:off x="4295125" y="1378925"/>
            <a:ext cx="796800" cy="1918013"/>
            <a:chOff x="4295125" y="1378925"/>
            <a:chExt cx="796800" cy="1918013"/>
          </a:xfrm>
        </p:grpSpPr>
        <p:cxnSp>
          <p:nvCxnSpPr>
            <p:cNvPr id="339" name="Google Shape;339;p27"/>
            <p:cNvCxnSpPr>
              <a:stCxn id="337" idx="3"/>
              <a:endCxn id="324" idx="1"/>
            </p:cNvCxnSpPr>
            <p:nvPr/>
          </p:nvCxnSpPr>
          <p:spPr>
            <a:xfrm>
              <a:off x="4295125" y="1378925"/>
              <a:ext cx="796800" cy="1209300"/>
            </a:xfrm>
            <a:prstGeom prst="straightConnector1">
              <a:avLst/>
            </a:prstGeom>
            <a:noFill/>
            <a:ln cap="flat" cmpd="sng" w="19050">
              <a:solidFill>
                <a:schemeClr val="dk2"/>
              </a:solidFill>
              <a:prstDash val="solid"/>
              <a:round/>
              <a:headEnd len="med" w="med" type="none"/>
              <a:tailEnd len="med" w="med" type="triangle"/>
            </a:ln>
          </p:spPr>
        </p:cxnSp>
        <p:cxnSp>
          <p:nvCxnSpPr>
            <p:cNvPr id="340" name="Google Shape;340;p27"/>
            <p:cNvCxnSpPr>
              <a:stCxn id="336" idx="3"/>
              <a:endCxn id="324" idx="1"/>
            </p:cNvCxnSpPr>
            <p:nvPr/>
          </p:nvCxnSpPr>
          <p:spPr>
            <a:xfrm flipH="1" rot="10800000">
              <a:off x="4295125" y="2588038"/>
              <a:ext cx="796800" cy="7089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1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8"/>
          <p:cNvPicPr preferRelativeResize="0"/>
          <p:nvPr/>
        </p:nvPicPr>
        <p:blipFill>
          <a:blip r:embed="rId3">
            <a:alphaModFix/>
          </a:blip>
          <a:stretch>
            <a:fillRect/>
          </a:stretch>
        </p:blipFill>
        <p:spPr>
          <a:xfrm>
            <a:off x="5607776" y="2453473"/>
            <a:ext cx="1385362" cy="1169850"/>
          </a:xfrm>
          <a:prstGeom prst="rect">
            <a:avLst/>
          </a:prstGeom>
          <a:noFill/>
          <a:ln>
            <a:noFill/>
          </a:ln>
        </p:spPr>
      </p:pic>
      <p:sp>
        <p:nvSpPr>
          <p:cNvPr id="346" name="Google Shape;3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Useful OS Runs Programs </a:t>
            </a:r>
            <a:r>
              <a:rPr lang="en" sz="1800"/>
              <a:t>(it’s kind of the point)</a:t>
            </a:r>
            <a:endParaRPr/>
          </a:p>
        </p:txBody>
      </p:sp>
      <p:pic>
        <p:nvPicPr>
          <p:cNvPr id="347" name="Google Shape;347;p28"/>
          <p:cNvPicPr preferRelativeResize="0"/>
          <p:nvPr/>
        </p:nvPicPr>
        <p:blipFill>
          <a:blip r:embed="rId4">
            <a:alphaModFix/>
          </a:blip>
          <a:stretch>
            <a:fillRect/>
          </a:stretch>
        </p:blipFill>
        <p:spPr>
          <a:xfrm>
            <a:off x="228600" y="2527213"/>
            <a:ext cx="976025" cy="976025"/>
          </a:xfrm>
          <a:prstGeom prst="rect">
            <a:avLst/>
          </a:prstGeom>
          <a:noFill/>
          <a:ln>
            <a:noFill/>
          </a:ln>
        </p:spPr>
      </p:pic>
      <p:pic>
        <p:nvPicPr>
          <p:cNvPr id="348" name="Google Shape;348;p28"/>
          <p:cNvPicPr preferRelativeResize="0"/>
          <p:nvPr/>
        </p:nvPicPr>
        <p:blipFill>
          <a:blip r:embed="rId5">
            <a:alphaModFix/>
          </a:blip>
          <a:stretch>
            <a:fillRect/>
          </a:stretch>
        </p:blipFill>
        <p:spPr>
          <a:xfrm>
            <a:off x="2166601" y="2430300"/>
            <a:ext cx="1169850" cy="1169850"/>
          </a:xfrm>
          <a:prstGeom prst="rect">
            <a:avLst/>
          </a:prstGeom>
          <a:noFill/>
          <a:ln>
            <a:noFill/>
          </a:ln>
        </p:spPr>
      </p:pic>
      <p:sp>
        <p:nvSpPr>
          <p:cNvPr id="349" name="Google Shape;349;p28"/>
          <p:cNvSpPr/>
          <p:nvPr/>
        </p:nvSpPr>
        <p:spPr>
          <a:xfrm>
            <a:off x="109675" y="1671000"/>
            <a:ext cx="1675200" cy="462600"/>
          </a:xfrm>
          <a:prstGeom prst="wedgeRoundRectCallout">
            <a:avLst>
              <a:gd fmla="val -34576" name="adj1"/>
              <a:gd fmla="val 16270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INSERT INTO …</a:t>
            </a:r>
            <a:endParaRPr/>
          </a:p>
        </p:txBody>
      </p:sp>
      <p:cxnSp>
        <p:nvCxnSpPr>
          <p:cNvPr id="350" name="Google Shape;350;p28"/>
          <p:cNvCxnSpPr/>
          <p:nvPr/>
        </p:nvCxnSpPr>
        <p:spPr>
          <a:xfrm>
            <a:off x="1306275" y="3015225"/>
            <a:ext cx="682800" cy="0"/>
          </a:xfrm>
          <a:prstGeom prst="straightConnector1">
            <a:avLst/>
          </a:prstGeom>
          <a:noFill/>
          <a:ln cap="flat" cmpd="sng" w="19050">
            <a:solidFill>
              <a:schemeClr val="dk2"/>
            </a:solidFill>
            <a:prstDash val="solid"/>
            <a:round/>
            <a:headEnd len="med" w="med" type="none"/>
            <a:tailEnd len="med" w="med" type="triangle"/>
          </a:ln>
        </p:spPr>
      </p:cxnSp>
      <p:sp>
        <p:nvSpPr>
          <p:cNvPr id="351" name="Google Shape;351;p28"/>
          <p:cNvSpPr/>
          <p:nvPr/>
        </p:nvSpPr>
        <p:spPr>
          <a:xfrm>
            <a:off x="2166600" y="1671000"/>
            <a:ext cx="1675200" cy="462600"/>
          </a:xfrm>
          <a:prstGeom prst="wedgeRoundRectCallout">
            <a:avLst>
              <a:gd fmla="val -32945" name="adj1"/>
              <a:gd fmla="val 15534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write(fd, …)</a:t>
            </a:r>
            <a:endParaRPr/>
          </a:p>
        </p:txBody>
      </p:sp>
      <p:sp>
        <p:nvSpPr>
          <p:cNvPr id="352" name="Google Shape;352;p28"/>
          <p:cNvSpPr/>
          <p:nvPr/>
        </p:nvSpPr>
        <p:spPr>
          <a:xfrm>
            <a:off x="5432175" y="1671000"/>
            <a:ext cx="1675200" cy="462600"/>
          </a:xfrm>
          <a:prstGeom prst="wedgeRoundRectCallout">
            <a:avLst>
              <a:gd fmla="val -6075" name="adj1"/>
              <a:gd fmla="val 15906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write block …</a:t>
            </a:r>
            <a:endParaRPr/>
          </a:p>
        </p:txBody>
      </p:sp>
      <p:sp>
        <p:nvSpPr>
          <p:cNvPr id="353" name="Google Shape;353;p28"/>
          <p:cNvSpPr txBox="1"/>
          <p:nvPr/>
        </p:nvSpPr>
        <p:spPr>
          <a:xfrm>
            <a:off x="2166601" y="3600150"/>
            <a:ext cx="11697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SQLite</a:t>
            </a:r>
            <a:endParaRPr sz="1800">
              <a:solidFill>
                <a:schemeClr val="dk2"/>
              </a:solidFill>
            </a:endParaRPr>
          </a:p>
        </p:txBody>
      </p:sp>
      <p:sp>
        <p:nvSpPr>
          <p:cNvPr id="354" name="Google Shape;354;p28"/>
          <p:cNvSpPr txBox="1"/>
          <p:nvPr/>
        </p:nvSpPr>
        <p:spPr>
          <a:xfrm>
            <a:off x="5577075" y="3663225"/>
            <a:ext cx="13854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System</a:t>
            </a:r>
            <a:endParaRPr sz="1800">
              <a:solidFill>
                <a:schemeClr val="dk2"/>
              </a:solidFill>
            </a:endParaRPr>
          </a:p>
        </p:txBody>
      </p:sp>
      <p:sp>
        <p:nvSpPr>
          <p:cNvPr id="355" name="Google Shape;355;p28"/>
          <p:cNvSpPr txBox="1"/>
          <p:nvPr/>
        </p:nvSpPr>
        <p:spPr>
          <a:xfrm>
            <a:off x="7900663" y="3567825"/>
            <a:ext cx="11271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Disk Driver</a:t>
            </a:r>
            <a:endParaRPr sz="1800">
              <a:solidFill>
                <a:schemeClr val="dk2"/>
              </a:solidFill>
            </a:endParaRPr>
          </a:p>
        </p:txBody>
      </p:sp>
      <p:pic>
        <p:nvPicPr>
          <p:cNvPr id="356" name="Google Shape;356;p28"/>
          <p:cNvPicPr preferRelativeResize="0"/>
          <p:nvPr/>
        </p:nvPicPr>
        <p:blipFill>
          <a:blip r:embed="rId6">
            <a:alphaModFix/>
          </a:blip>
          <a:stretch>
            <a:fillRect/>
          </a:stretch>
        </p:blipFill>
        <p:spPr>
          <a:xfrm>
            <a:off x="8028920" y="2362400"/>
            <a:ext cx="870580" cy="1169850"/>
          </a:xfrm>
          <a:prstGeom prst="rect">
            <a:avLst/>
          </a:prstGeom>
          <a:noFill/>
          <a:ln>
            <a:noFill/>
          </a:ln>
        </p:spPr>
      </p:pic>
      <p:cxnSp>
        <p:nvCxnSpPr>
          <p:cNvPr id="357" name="Google Shape;357;p28"/>
          <p:cNvCxnSpPr/>
          <p:nvPr/>
        </p:nvCxnSpPr>
        <p:spPr>
          <a:xfrm>
            <a:off x="3484425" y="3013725"/>
            <a:ext cx="1986900" cy="0"/>
          </a:xfrm>
          <a:prstGeom prst="straightConnector1">
            <a:avLst/>
          </a:prstGeom>
          <a:noFill/>
          <a:ln cap="flat" cmpd="sng" w="19050">
            <a:solidFill>
              <a:schemeClr val="dk2"/>
            </a:solidFill>
            <a:prstDash val="solid"/>
            <a:round/>
            <a:headEnd len="med" w="med" type="none"/>
            <a:tailEnd len="med" w="med" type="triangle"/>
          </a:ln>
        </p:spPr>
      </p:cxnSp>
      <p:cxnSp>
        <p:nvCxnSpPr>
          <p:cNvPr id="358" name="Google Shape;358;p28"/>
          <p:cNvCxnSpPr/>
          <p:nvPr/>
        </p:nvCxnSpPr>
        <p:spPr>
          <a:xfrm>
            <a:off x="7233400" y="2947325"/>
            <a:ext cx="682800" cy="0"/>
          </a:xfrm>
          <a:prstGeom prst="straightConnector1">
            <a:avLst/>
          </a:prstGeom>
          <a:noFill/>
          <a:ln cap="flat" cmpd="sng" w="19050">
            <a:solidFill>
              <a:schemeClr val="dk2"/>
            </a:solidFill>
            <a:prstDash val="solid"/>
            <a:round/>
            <a:headEnd len="med" w="med" type="none"/>
            <a:tailEnd len="med" w="med" type="triangle"/>
          </a:ln>
        </p:spPr>
      </p:cxnSp>
      <p:cxnSp>
        <p:nvCxnSpPr>
          <p:cNvPr id="359" name="Google Shape;359;p28"/>
          <p:cNvCxnSpPr/>
          <p:nvPr/>
        </p:nvCxnSpPr>
        <p:spPr>
          <a:xfrm>
            <a:off x="4572000" y="1200000"/>
            <a:ext cx="0" cy="3676800"/>
          </a:xfrm>
          <a:prstGeom prst="straightConnector1">
            <a:avLst/>
          </a:prstGeom>
          <a:noFill/>
          <a:ln cap="flat" cmpd="sng" w="38100">
            <a:solidFill>
              <a:srgbClr val="B7B7B7"/>
            </a:solidFill>
            <a:prstDash val="dot"/>
            <a:round/>
            <a:headEnd len="med" w="med" type="none"/>
            <a:tailEnd len="med" w="med" type="none"/>
          </a:ln>
        </p:spPr>
      </p:cxnSp>
      <p:sp>
        <p:nvSpPr>
          <p:cNvPr id="360" name="Google Shape;360;p28"/>
          <p:cNvSpPr txBox="1"/>
          <p:nvPr/>
        </p:nvSpPr>
        <p:spPr>
          <a:xfrm>
            <a:off x="222250" y="3503250"/>
            <a:ext cx="9759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sp>
        <p:nvSpPr>
          <p:cNvPr id="361" name="Google Shape;361;p28"/>
          <p:cNvSpPr txBox="1"/>
          <p:nvPr/>
        </p:nvSpPr>
        <p:spPr>
          <a:xfrm>
            <a:off x="228600" y="4566600"/>
            <a:ext cx="41148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D29A27"/>
                </a:solidFill>
              </a:rPr>
              <a:t>User</a:t>
            </a:r>
            <a:endParaRPr sz="2000">
              <a:solidFill>
                <a:srgbClr val="D29A27"/>
              </a:solidFill>
            </a:endParaRPr>
          </a:p>
        </p:txBody>
      </p:sp>
      <p:sp>
        <p:nvSpPr>
          <p:cNvPr id="362" name="Google Shape;362;p28"/>
          <p:cNvSpPr txBox="1"/>
          <p:nvPr/>
        </p:nvSpPr>
        <p:spPr>
          <a:xfrm>
            <a:off x="4800600" y="4495800"/>
            <a:ext cx="41148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7894C1"/>
                </a:solidFill>
              </a:rPr>
              <a:t>Kernel</a:t>
            </a:r>
            <a:endParaRPr sz="2000">
              <a:solidFill>
                <a:srgbClr val="7894C1"/>
              </a:solidFill>
            </a:endParaRPr>
          </a:p>
        </p:txBody>
      </p:sp>
      <p:sp>
        <p:nvSpPr>
          <p:cNvPr id="363" name="Google Shape;36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29"/>
          <p:cNvPicPr preferRelativeResize="0"/>
          <p:nvPr/>
        </p:nvPicPr>
        <p:blipFill rotWithShape="1">
          <a:blip r:embed="rId3">
            <a:alphaModFix/>
          </a:blip>
          <a:srcRect b="0" l="0" r="0" t="0"/>
          <a:stretch/>
        </p:blipFill>
        <p:spPr>
          <a:xfrm>
            <a:off x="5607776" y="2453473"/>
            <a:ext cx="1385362" cy="1169850"/>
          </a:xfrm>
          <a:prstGeom prst="rect">
            <a:avLst/>
          </a:prstGeom>
          <a:noFill/>
          <a:ln>
            <a:noFill/>
          </a:ln>
        </p:spPr>
      </p:pic>
      <p:sp>
        <p:nvSpPr>
          <p:cNvPr id="369" name="Google Shape;3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Useful OS Runs Programs </a:t>
            </a:r>
            <a:r>
              <a:rPr lang="en" sz="1800"/>
              <a:t>(but seL4 doesn’t do much for us)</a:t>
            </a:r>
            <a:endParaRPr/>
          </a:p>
        </p:txBody>
      </p:sp>
      <p:pic>
        <p:nvPicPr>
          <p:cNvPr id="370" name="Google Shape;370;p29"/>
          <p:cNvPicPr preferRelativeResize="0"/>
          <p:nvPr/>
        </p:nvPicPr>
        <p:blipFill>
          <a:blip r:embed="rId4">
            <a:alphaModFix/>
          </a:blip>
          <a:stretch>
            <a:fillRect/>
          </a:stretch>
        </p:blipFill>
        <p:spPr>
          <a:xfrm>
            <a:off x="228600" y="2527213"/>
            <a:ext cx="976025" cy="976025"/>
          </a:xfrm>
          <a:prstGeom prst="rect">
            <a:avLst/>
          </a:prstGeom>
          <a:noFill/>
          <a:ln>
            <a:noFill/>
          </a:ln>
        </p:spPr>
      </p:pic>
      <p:pic>
        <p:nvPicPr>
          <p:cNvPr id="371" name="Google Shape;371;p29"/>
          <p:cNvPicPr preferRelativeResize="0"/>
          <p:nvPr/>
        </p:nvPicPr>
        <p:blipFill>
          <a:blip r:embed="rId5">
            <a:alphaModFix/>
          </a:blip>
          <a:stretch>
            <a:fillRect/>
          </a:stretch>
        </p:blipFill>
        <p:spPr>
          <a:xfrm>
            <a:off x="2166601" y="2430300"/>
            <a:ext cx="1169850" cy="1169850"/>
          </a:xfrm>
          <a:prstGeom prst="rect">
            <a:avLst/>
          </a:prstGeom>
          <a:noFill/>
          <a:ln>
            <a:noFill/>
          </a:ln>
        </p:spPr>
      </p:pic>
      <p:sp>
        <p:nvSpPr>
          <p:cNvPr id="372" name="Google Shape;372;p29"/>
          <p:cNvSpPr/>
          <p:nvPr/>
        </p:nvSpPr>
        <p:spPr>
          <a:xfrm>
            <a:off x="109675" y="1671000"/>
            <a:ext cx="1675200" cy="462600"/>
          </a:xfrm>
          <a:prstGeom prst="wedgeRoundRectCallout">
            <a:avLst>
              <a:gd fmla="val -34576" name="adj1"/>
              <a:gd fmla="val 16270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INSERT INTO …</a:t>
            </a:r>
            <a:endParaRPr/>
          </a:p>
        </p:txBody>
      </p:sp>
      <p:cxnSp>
        <p:nvCxnSpPr>
          <p:cNvPr id="373" name="Google Shape;373;p29"/>
          <p:cNvCxnSpPr/>
          <p:nvPr/>
        </p:nvCxnSpPr>
        <p:spPr>
          <a:xfrm>
            <a:off x="1306275" y="3015225"/>
            <a:ext cx="682800" cy="0"/>
          </a:xfrm>
          <a:prstGeom prst="straightConnector1">
            <a:avLst/>
          </a:prstGeom>
          <a:noFill/>
          <a:ln cap="flat" cmpd="sng" w="19050">
            <a:solidFill>
              <a:schemeClr val="dk2"/>
            </a:solidFill>
            <a:prstDash val="solid"/>
            <a:round/>
            <a:headEnd len="med" w="med" type="none"/>
            <a:tailEnd len="med" w="med" type="triangle"/>
          </a:ln>
        </p:spPr>
      </p:cxnSp>
      <p:sp>
        <p:nvSpPr>
          <p:cNvPr id="374" name="Google Shape;374;p29"/>
          <p:cNvSpPr/>
          <p:nvPr/>
        </p:nvSpPr>
        <p:spPr>
          <a:xfrm>
            <a:off x="2166600" y="1671000"/>
            <a:ext cx="1675200" cy="462600"/>
          </a:xfrm>
          <a:prstGeom prst="wedgeRoundRectCallout">
            <a:avLst>
              <a:gd fmla="val -32945" name="adj1"/>
              <a:gd fmla="val 15534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write(fd, …)</a:t>
            </a:r>
            <a:endParaRPr/>
          </a:p>
        </p:txBody>
      </p:sp>
      <p:sp>
        <p:nvSpPr>
          <p:cNvPr id="375" name="Google Shape;375;p29"/>
          <p:cNvSpPr/>
          <p:nvPr/>
        </p:nvSpPr>
        <p:spPr>
          <a:xfrm>
            <a:off x="5432175" y="1671000"/>
            <a:ext cx="1675200" cy="462600"/>
          </a:xfrm>
          <a:prstGeom prst="wedgeRoundRectCallout">
            <a:avLst>
              <a:gd fmla="val -6075" name="adj1"/>
              <a:gd fmla="val 15906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write block …</a:t>
            </a:r>
            <a:endParaRPr/>
          </a:p>
        </p:txBody>
      </p:sp>
      <p:sp>
        <p:nvSpPr>
          <p:cNvPr id="376" name="Google Shape;376;p29"/>
          <p:cNvSpPr txBox="1"/>
          <p:nvPr/>
        </p:nvSpPr>
        <p:spPr>
          <a:xfrm>
            <a:off x="2166601" y="3600150"/>
            <a:ext cx="11697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SQLite</a:t>
            </a:r>
            <a:endParaRPr sz="1800">
              <a:solidFill>
                <a:schemeClr val="dk2"/>
              </a:solidFill>
            </a:endParaRPr>
          </a:p>
        </p:txBody>
      </p:sp>
      <p:sp>
        <p:nvSpPr>
          <p:cNvPr id="377" name="Google Shape;377;p29"/>
          <p:cNvSpPr txBox="1"/>
          <p:nvPr/>
        </p:nvSpPr>
        <p:spPr>
          <a:xfrm>
            <a:off x="5577075" y="3663225"/>
            <a:ext cx="13854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System</a:t>
            </a:r>
            <a:endParaRPr sz="1800">
              <a:solidFill>
                <a:schemeClr val="dk2"/>
              </a:solidFill>
            </a:endParaRPr>
          </a:p>
        </p:txBody>
      </p:sp>
      <p:sp>
        <p:nvSpPr>
          <p:cNvPr id="378" name="Google Shape;378;p29"/>
          <p:cNvSpPr txBox="1"/>
          <p:nvPr/>
        </p:nvSpPr>
        <p:spPr>
          <a:xfrm>
            <a:off x="7900663" y="3567825"/>
            <a:ext cx="11271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Disk Driver</a:t>
            </a:r>
            <a:endParaRPr sz="1800">
              <a:solidFill>
                <a:schemeClr val="dk2"/>
              </a:solidFill>
            </a:endParaRPr>
          </a:p>
        </p:txBody>
      </p:sp>
      <p:pic>
        <p:nvPicPr>
          <p:cNvPr id="379" name="Google Shape;379;p29"/>
          <p:cNvPicPr preferRelativeResize="0"/>
          <p:nvPr/>
        </p:nvPicPr>
        <p:blipFill rotWithShape="1">
          <a:blip r:embed="rId6">
            <a:alphaModFix/>
          </a:blip>
          <a:srcRect b="0" l="0" r="0" t="0"/>
          <a:stretch/>
        </p:blipFill>
        <p:spPr>
          <a:xfrm>
            <a:off x="8028920" y="2362400"/>
            <a:ext cx="870580" cy="1169850"/>
          </a:xfrm>
          <a:prstGeom prst="rect">
            <a:avLst/>
          </a:prstGeom>
          <a:noFill/>
          <a:ln>
            <a:noFill/>
          </a:ln>
        </p:spPr>
      </p:pic>
      <p:cxnSp>
        <p:nvCxnSpPr>
          <p:cNvPr id="380" name="Google Shape;380;p29"/>
          <p:cNvCxnSpPr/>
          <p:nvPr/>
        </p:nvCxnSpPr>
        <p:spPr>
          <a:xfrm>
            <a:off x="3484425" y="3013725"/>
            <a:ext cx="1986900" cy="0"/>
          </a:xfrm>
          <a:prstGeom prst="straightConnector1">
            <a:avLst/>
          </a:prstGeom>
          <a:noFill/>
          <a:ln cap="flat" cmpd="sng" w="19050">
            <a:solidFill>
              <a:schemeClr val="dk2"/>
            </a:solidFill>
            <a:prstDash val="solid"/>
            <a:round/>
            <a:headEnd len="med" w="med" type="none"/>
            <a:tailEnd len="med" w="med" type="triangle"/>
          </a:ln>
        </p:spPr>
      </p:cxnSp>
      <p:cxnSp>
        <p:nvCxnSpPr>
          <p:cNvPr id="381" name="Google Shape;381;p29"/>
          <p:cNvCxnSpPr/>
          <p:nvPr/>
        </p:nvCxnSpPr>
        <p:spPr>
          <a:xfrm>
            <a:off x="7233400" y="2947325"/>
            <a:ext cx="682800" cy="0"/>
          </a:xfrm>
          <a:prstGeom prst="straightConnector1">
            <a:avLst/>
          </a:prstGeom>
          <a:noFill/>
          <a:ln cap="flat" cmpd="sng" w="19050">
            <a:solidFill>
              <a:schemeClr val="dk2"/>
            </a:solidFill>
            <a:prstDash val="solid"/>
            <a:round/>
            <a:headEnd len="med" w="med" type="none"/>
            <a:tailEnd len="med" w="med" type="triangle"/>
          </a:ln>
        </p:spPr>
      </p:cxnSp>
      <p:sp>
        <p:nvSpPr>
          <p:cNvPr id="382" name="Google Shape;382;p29"/>
          <p:cNvSpPr txBox="1"/>
          <p:nvPr/>
        </p:nvSpPr>
        <p:spPr>
          <a:xfrm>
            <a:off x="222250" y="3503250"/>
            <a:ext cx="9759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sp>
        <p:nvSpPr>
          <p:cNvPr id="383" name="Google Shape;383;p29"/>
          <p:cNvSpPr txBox="1"/>
          <p:nvPr/>
        </p:nvSpPr>
        <p:spPr>
          <a:xfrm>
            <a:off x="228600" y="4566600"/>
            <a:ext cx="41148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E69138"/>
                </a:solidFill>
              </a:rPr>
              <a:t>User</a:t>
            </a:r>
            <a:endParaRPr sz="2000">
              <a:solidFill>
                <a:srgbClr val="E69138"/>
              </a:solidFill>
            </a:endParaRPr>
          </a:p>
        </p:txBody>
      </p:sp>
      <p:sp>
        <p:nvSpPr>
          <p:cNvPr id="384" name="Google Shape;384;p29"/>
          <p:cNvSpPr txBox="1"/>
          <p:nvPr/>
        </p:nvSpPr>
        <p:spPr>
          <a:xfrm>
            <a:off x="4800600" y="4495800"/>
            <a:ext cx="41148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595959"/>
                </a:solidFill>
              </a:rPr>
              <a:t>???</a:t>
            </a:r>
            <a:endParaRPr sz="2000">
              <a:solidFill>
                <a:srgbClr val="595959"/>
              </a:solidFill>
            </a:endParaRPr>
          </a:p>
        </p:txBody>
      </p:sp>
      <p:sp>
        <p:nvSpPr>
          <p:cNvPr id="385" name="Google Shape;38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30"/>
          <p:cNvPicPr preferRelativeResize="0"/>
          <p:nvPr/>
        </p:nvPicPr>
        <p:blipFill rotWithShape="1">
          <a:blip r:embed="rId3">
            <a:alphaModFix/>
          </a:blip>
          <a:srcRect b="0" l="0" r="0" t="0"/>
          <a:stretch/>
        </p:blipFill>
        <p:spPr>
          <a:xfrm>
            <a:off x="5607776" y="2453473"/>
            <a:ext cx="1385362" cy="1169850"/>
          </a:xfrm>
          <a:prstGeom prst="rect">
            <a:avLst/>
          </a:prstGeom>
          <a:noFill/>
          <a:ln>
            <a:noFill/>
          </a:ln>
        </p:spPr>
      </p:pic>
      <p:sp>
        <p:nvSpPr>
          <p:cNvPr id="391" name="Google Shape;3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Useful OS Runs Programs </a:t>
            </a:r>
            <a:r>
              <a:rPr lang="en" sz="1800"/>
              <a:t>(in the microkernel way)</a:t>
            </a:r>
            <a:endParaRPr/>
          </a:p>
        </p:txBody>
      </p:sp>
      <p:pic>
        <p:nvPicPr>
          <p:cNvPr id="392" name="Google Shape;392;p30"/>
          <p:cNvPicPr preferRelativeResize="0"/>
          <p:nvPr/>
        </p:nvPicPr>
        <p:blipFill>
          <a:blip r:embed="rId4">
            <a:alphaModFix/>
          </a:blip>
          <a:stretch>
            <a:fillRect/>
          </a:stretch>
        </p:blipFill>
        <p:spPr>
          <a:xfrm>
            <a:off x="228600" y="2527213"/>
            <a:ext cx="976025" cy="976025"/>
          </a:xfrm>
          <a:prstGeom prst="rect">
            <a:avLst/>
          </a:prstGeom>
          <a:noFill/>
          <a:ln>
            <a:noFill/>
          </a:ln>
        </p:spPr>
      </p:pic>
      <p:pic>
        <p:nvPicPr>
          <p:cNvPr id="393" name="Google Shape;393;p30"/>
          <p:cNvPicPr preferRelativeResize="0"/>
          <p:nvPr/>
        </p:nvPicPr>
        <p:blipFill>
          <a:blip r:embed="rId5">
            <a:alphaModFix/>
          </a:blip>
          <a:stretch>
            <a:fillRect/>
          </a:stretch>
        </p:blipFill>
        <p:spPr>
          <a:xfrm>
            <a:off x="2166601" y="2430300"/>
            <a:ext cx="1169850" cy="1169850"/>
          </a:xfrm>
          <a:prstGeom prst="rect">
            <a:avLst/>
          </a:prstGeom>
          <a:noFill/>
          <a:ln>
            <a:noFill/>
          </a:ln>
        </p:spPr>
      </p:pic>
      <p:sp>
        <p:nvSpPr>
          <p:cNvPr id="394" name="Google Shape;394;p30"/>
          <p:cNvSpPr/>
          <p:nvPr/>
        </p:nvSpPr>
        <p:spPr>
          <a:xfrm>
            <a:off x="109675" y="1671000"/>
            <a:ext cx="1675200" cy="462600"/>
          </a:xfrm>
          <a:prstGeom prst="wedgeRoundRectCallout">
            <a:avLst>
              <a:gd fmla="val -34576" name="adj1"/>
              <a:gd fmla="val 16270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INSERT INTO …</a:t>
            </a:r>
            <a:endParaRPr/>
          </a:p>
        </p:txBody>
      </p:sp>
      <p:cxnSp>
        <p:nvCxnSpPr>
          <p:cNvPr id="395" name="Google Shape;395;p30"/>
          <p:cNvCxnSpPr/>
          <p:nvPr/>
        </p:nvCxnSpPr>
        <p:spPr>
          <a:xfrm>
            <a:off x="1306275" y="3015225"/>
            <a:ext cx="682800" cy="0"/>
          </a:xfrm>
          <a:prstGeom prst="straightConnector1">
            <a:avLst/>
          </a:prstGeom>
          <a:noFill/>
          <a:ln cap="flat" cmpd="sng" w="19050">
            <a:solidFill>
              <a:schemeClr val="dk2"/>
            </a:solidFill>
            <a:prstDash val="solid"/>
            <a:round/>
            <a:headEnd len="med" w="med" type="none"/>
            <a:tailEnd len="med" w="med" type="triangle"/>
          </a:ln>
        </p:spPr>
      </p:cxnSp>
      <p:sp>
        <p:nvSpPr>
          <p:cNvPr id="396" name="Google Shape;396;p30"/>
          <p:cNvSpPr/>
          <p:nvPr/>
        </p:nvSpPr>
        <p:spPr>
          <a:xfrm>
            <a:off x="2166600" y="1671000"/>
            <a:ext cx="1675200" cy="462600"/>
          </a:xfrm>
          <a:prstGeom prst="wedgeRoundRectCallout">
            <a:avLst>
              <a:gd fmla="val -32945" name="adj1"/>
              <a:gd fmla="val 15534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write(fd, …)</a:t>
            </a:r>
            <a:endParaRPr/>
          </a:p>
        </p:txBody>
      </p:sp>
      <p:sp>
        <p:nvSpPr>
          <p:cNvPr id="397" name="Google Shape;397;p30"/>
          <p:cNvSpPr/>
          <p:nvPr/>
        </p:nvSpPr>
        <p:spPr>
          <a:xfrm>
            <a:off x="5432175" y="1671000"/>
            <a:ext cx="1675200" cy="462600"/>
          </a:xfrm>
          <a:prstGeom prst="wedgeRoundRectCallout">
            <a:avLst>
              <a:gd fmla="val -6075" name="adj1"/>
              <a:gd fmla="val 15906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write block …</a:t>
            </a:r>
            <a:endParaRPr/>
          </a:p>
        </p:txBody>
      </p:sp>
      <p:sp>
        <p:nvSpPr>
          <p:cNvPr id="398" name="Google Shape;398;p30"/>
          <p:cNvSpPr txBox="1"/>
          <p:nvPr/>
        </p:nvSpPr>
        <p:spPr>
          <a:xfrm>
            <a:off x="2166601" y="3600150"/>
            <a:ext cx="11697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SQLite</a:t>
            </a:r>
            <a:endParaRPr sz="1800">
              <a:solidFill>
                <a:schemeClr val="dk2"/>
              </a:solidFill>
            </a:endParaRPr>
          </a:p>
        </p:txBody>
      </p:sp>
      <p:sp>
        <p:nvSpPr>
          <p:cNvPr id="399" name="Google Shape;399;p30"/>
          <p:cNvSpPr txBox="1"/>
          <p:nvPr/>
        </p:nvSpPr>
        <p:spPr>
          <a:xfrm>
            <a:off x="5577075" y="3663225"/>
            <a:ext cx="13854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System</a:t>
            </a:r>
            <a:endParaRPr sz="1800">
              <a:solidFill>
                <a:schemeClr val="dk2"/>
              </a:solidFill>
            </a:endParaRPr>
          </a:p>
        </p:txBody>
      </p:sp>
      <p:sp>
        <p:nvSpPr>
          <p:cNvPr id="400" name="Google Shape;400;p30"/>
          <p:cNvSpPr txBox="1"/>
          <p:nvPr/>
        </p:nvSpPr>
        <p:spPr>
          <a:xfrm>
            <a:off x="7900663" y="3567825"/>
            <a:ext cx="11271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Disk Driver</a:t>
            </a:r>
            <a:endParaRPr sz="1800">
              <a:solidFill>
                <a:schemeClr val="dk2"/>
              </a:solidFill>
            </a:endParaRPr>
          </a:p>
        </p:txBody>
      </p:sp>
      <p:pic>
        <p:nvPicPr>
          <p:cNvPr id="401" name="Google Shape;401;p30"/>
          <p:cNvPicPr preferRelativeResize="0"/>
          <p:nvPr/>
        </p:nvPicPr>
        <p:blipFill rotWithShape="1">
          <a:blip r:embed="rId6">
            <a:alphaModFix/>
          </a:blip>
          <a:srcRect b="0" l="0" r="0" t="0"/>
          <a:stretch/>
        </p:blipFill>
        <p:spPr>
          <a:xfrm>
            <a:off x="8028920" y="2362400"/>
            <a:ext cx="870580" cy="1169850"/>
          </a:xfrm>
          <a:prstGeom prst="rect">
            <a:avLst/>
          </a:prstGeom>
          <a:noFill/>
          <a:ln>
            <a:noFill/>
          </a:ln>
        </p:spPr>
      </p:pic>
      <p:cxnSp>
        <p:nvCxnSpPr>
          <p:cNvPr id="402" name="Google Shape;402;p30"/>
          <p:cNvCxnSpPr/>
          <p:nvPr/>
        </p:nvCxnSpPr>
        <p:spPr>
          <a:xfrm>
            <a:off x="7233400" y="2947325"/>
            <a:ext cx="682800" cy="0"/>
          </a:xfrm>
          <a:prstGeom prst="straightConnector1">
            <a:avLst/>
          </a:prstGeom>
          <a:noFill/>
          <a:ln cap="flat" cmpd="sng" w="19050">
            <a:solidFill>
              <a:schemeClr val="dk2"/>
            </a:solidFill>
            <a:prstDash val="solid"/>
            <a:round/>
            <a:headEnd len="med" w="med" type="none"/>
            <a:tailEnd len="med" w="med" type="triangle"/>
          </a:ln>
        </p:spPr>
      </p:cxnSp>
      <p:cxnSp>
        <p:nvCxnSpPr>
          <p:cNvPr id="403" name="Google Shape;403;p30"/>
          <p:cNvCxnSpPr/>
          <p:nvPr/>
        </p:nvCxnSpPr>
        <p:spPr>
          <a:xfrm>
            <a:off x="5139350" y="1200000"/>
            <a:ext cx="0" cy="3676800"/>
          </a:xfrm>
          <a:prstGeom prst="straightConnector1">
            <a:avLst/>
          </a:prstGeom>
          <a:noFill/>
          <a:ln cap="flat" cmpd="sng" w="38100">
            <a:solidFill>
              <a:srgbClr val="B7B7B7"/>
            </a:solidFill>
            <a:prstDash val="dot"/>
            <a:round/>
            <a:headEnd len="med" w="med" type="none"/>
            <a:tailEnd len="med" w="med" type="none"/>
          </a:ln>
        </p:spPr>
      </p:cxnSp>
      <p:sp>
        <p:nvSpPr>
          <p:cNvPr id="404" name="Google Shape;404;p30"/>
          <p:cNvSpPr txBox="1"/>
          <p:nvPr/>
        </p:nvSpPr>
        <p:spPr>
          <a:xfrm>
            <a:off x="222250" y="3503250"/>
            <a:ext cx="9759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sp>
        <p:nvSpPr>
          <p:cNvPr id="405" name="Google Shape;405;p30"/>
          <p:cNvSpPr txBox="1"/>
          <p:nvPr/>
        </p:nvSpPr>
        <p:spPr>
          <a:xfrm>
            <a:off x="228600" y="4566600"/>
            <a:ext cx="41148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E69138"/>
                </a:solidFill>
              </a:rPr>
              <a:t>User</a:t>
            </a:r>
            <a:endParaRPr sz="2000">
              <a:solidFill>
                <a:srgbClr val="E69138"/>
              </a:solidFill>
            </a:endParaRPr>
          </a:p>
        </p:txBody>
      </p:sp>
      <p:cxnSp>
        <p:nvCxnSpPr>
          <p:cNvPr id="406" name="Google Shape;406;p30"/>
          <p:cNvCxnSpPr/>
          <p:nvPr/>
        </p:nvCxnSpPr>
        <p:spPr>
          <a:xfrm>
            <a:off x="7459075" y="1174575"/>
            <a:ext cx="0" cy="3676800"/>
          </a:xfrm>
          <a:prstGeom prst="straightConnector1">
            <a:avLst/>
          </a:prstGeom>
          <a:noFill/>
          <a:ln cap="flat" cmpd="sng" w="38100">
            <a:solidFill>
              <a:srgbClr val="B7B7B7"/>
            </a:solidFill>
            <a:prstDash val="dot"/>
            <a:round/>
            <a:headEnd len="med" w="med" type="none"/>
            <a:tailEnd len="med" w="med" type="none"/>
          </a:ln>
        </p:spPr>
      </p:cxnSp>
      <p:sp>
        <p:nvSpPr>
          <p:cNvPr id="407" name="Google Shape;407;p30"/>
          <p:cNvSpPr txBox="1"/>
          <p:nvPr/>
        </p:nvSpPr>
        <p:spPr>
          <a:xfrm>
            <a:off x="5139350" y="4566600"/>
            <a:ext cx="23196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6AA84F"/>
                </a:solidFill>
              </a:rPr>
              <a:t>File Server</a:t>
            </a:r>
            <a:endParaRPr sz="2000">
              <a:solidFill>
                <a:srgbClr val="6AA84F"/>
              </a:solidFill>
            </a:endParaRPr>
          </a:p>
        </p:txBody>
      </p:sp>
      <p:sp>
        <p:nvSpPr>
          <p:cNvPr id="408" name="Google Shape;408;p30"/>
          <p:cNvSpPr/>
          <p:nvPr/>
        </p:nvSpPr>
        <p:spPr>
          <a:xfrm>
            <a:off x="3903150" y="2711700"/>
            <a:ext cx="870600" cy="653400"/>
          </a:xfrm>
          <a:prstGeom prst="rect">
            <a:avLst/>
          </a:prstGeom>
          <a:solidFill>
            <a:srgbClr val="D7E8D5"/>
          </a:solidFill>
          <a:ln cap="flat" cmpd="sng" w="19050">
            <a:solidFill>
              <a:srgbClr val="86B3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File Client</a:t>
            </a:r>
            <a:endParaRPr/>
          </a:p>
        </p:txBody>
      </p:sp>
      <p:cxnSp>
        <p:nvCxnSpPr>
          <p:cNvPr id="409" name="Google Shape;409;p30"/>
          <p:cNvCxnSpPr/>
          <p:nvPr/>
        </p:nvCxnSpPr>
        <p:spPr>
          <a:xfrm flipH="1" rot="10800000">
            <a:off x="3436950" y="3012225"/>
            <a:ext cx="365700" cy="1500"/>
          </a:xfrm>
          <a:prstGeom prst="straightConnector1">
            <a:avLst/>
          </a:prstGeom>
          <a:noFill/>
          <a:ln cap="flat" cmpd="sng" w="19050">
            <a:solidFill>
              <a:schemeClr val="dk2"/>
            </a:solidFill>
            <a:prstDash val="solid"/>
            <a:round/>
            <a:headEnd len="med" w="med" type="none"/>
            <a:tailEnd len="med" w="med" type="triangle"/>
          </a:ln>
        </p:spPr>
      </p:cxnSp>
      <p:cxnSp>
        <p:nvCxnSpPr>
          <p:cNvPr id="410" name="Google Shape;410;p30"/>
          <p:cNvCxnSpPr/>
          <p:nvPr/>
        </p:nvCxnSpPr>
        <p:spPr>
          <a:xfrm flipH="1" rot="10800000">
            <a:off x="4891725" y="3029550"/>
            <a:ext cx="579600" cy="9600"/>
          </a:xfrm>
          <a:prstGeom prst="straightConnector1">
            <a:avLst/>
          </a:prstGeom>
          <a:noFill/>
          <a:ln cap="flat" cmpd="sng" w="19050">
            <a:solidFill>
              <a:schemeClr val="dk2"/>
            </a:solidFill>
            <a:prstDash val="solid"/>
            <a:round/>
            <a:headEnd len="med" w="med" type="none"/>
            <a:tailEnd len="med" w="med" type="triangle"/>
          </a:ln>
        </p:spPr>
      </p:cxnSp>
      <p:pic>
        <p:nvPicPr>
          <p:cNvPr id="411" name="Google Shape;411;p30"/>
          <p:cNvPicPr preferRelativeResize="0"/>
          <p:nvPr/>
        </p:nvPicPr>
        <p:blipFill>
          <a:blip r:embed="rId7">
            <a:alphaModFix/>
          </a:blip>
          <a:stretch>
            <a:fillRect/>
          </a:stretch>
        </p:blipFill>
        <p:spPr>
          <a:xfrm>
            <a:off x="4916625" y="2430300"/>
            <a:ext cx="445459" cy="462600"/>
          </a:xfrm>
          <a:prstGeom prst="rect">
            <a:avLst/>
          </a:prstGeom>
          <a:noFill/>
          <a:ln>
            <a:noFill/>
          </a:ln>
        </p:spPr>
      </p:pic>
      <p:sp>
        <p:nvSpPr>
          <p:cNvPr id="412" name="Google Shape;412;p30"/>
          <p:cNvSpPr txBox="1"/>
          <p:nvPr/>
        </p:nvSpPr>
        <p:spPr>
          <a:xfrm>
            <a:off x="6068450" y="2692325"/>
            <a:ext cx="7935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86B36B"/>
                </a:solidFill>
              </a:rPr>
              <a:t>xv6</a:t>
            </a:r>
            <a:endParaRPr sz="1800">
              <a:solidFill>
                <a:srgbClr val="86B36B"/>
              </a:solidFill>
            </a:endParaRPr>
          </a:p>
        </p:txBody>
      </p:sp>
      <p:sp>
        <p:nvSpPr>
          <p:cNvPr id="413" name="Google Shape;41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1"/>
          <p:cNvPicPr preferRelativeResize="0"/>
          <p:nvPr/>
        </p:nvPicPr>
        <p:blipFill rotWithShape="1">
          <a:blip r:embed="rId3">
            <a:alphaModFix/>
          </a:blip>
          <a:srcRect b="0" l="0" r="0" t="0"/>
          <a:stretch/>
        </p:blipFill>
        <p:spPr>
          <a:xfrm>
            <a:off x="5607776" y="2453473"/>
            <a:ext cx="1385362" cy="1169850"/>
          </a:xfrm>
          <a:prstGeom prst="rect">
            <a:avLst/>
          </a:prstGeom>
          <a:noFill/>
          <a:ln>
            <a:noFill/>
          </a:ln>
        </p:spPr>
      </p:pic>
      <p:sp>
        <p:nvSpPr>
          <p:cNvPr id="419" name="Google Shape;41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Useful OS Runs Programs </a:t>
            </a:r>
            <a:r>
              <a:rPr lang="en" sz="1800"/>
              <a:t>(in the microkernel way)</a:t>
            </a:r>
            <a:endParaRPr/>
          </a:p>
        </p:txBody>
      </p:sp>
      <p:pic>
        <p:nvPicPr>
          <p:cNvPr id="420" name="Google Shape;420;p31"/>
          <p:cNvPicPr preferRelativeResize="0"/>
          <p:nvPr/>
        </p:nvPicPr>
        <p:blipFill>
          <a:blip r:embed="rId4">
            <a:alphaModFix/>
          </a:blip>
          <a:stretch>
            <a:fillRect/>
          </a:stretch>
        </p:blipFill>
        <p:spPr>
          <a:xfrm>
            <a:off x="228600" y="2527213"/>
            <a:ext cx="976025" cy="976025"/>
          </a:xfrm>
          <a:prstGeom prst="rect">
            <a:avLst/>
          </a:prstGeom>
          <a:noFill/>
          <a:ln>
            <a:noFill/>
          </a:ln>
        </p:spPr>
      </p:pic>
      <p:pic>
        <p:nvPicPr>
          <p:cNvPr id="421" name="Google Shape;421;p31"/>
          <p:cNvPicPr preferRelativeResize="0"/>
          <p:nvPr/>
        </p:nvPicPr>
        <p:blipFill>
          <a:blip r:embed="rId5">
            <a:alphaModFix/>
          </a:blip>
          <a:stretch>
            <a:fillRect/>
          </a:stretch>
        </p:blipFill>
        <p:spPr>
          <a:xfrm>
            <a:off x="2166601" y="2430300"/>
            <a:ext cx="1169850" cy="1169850"/>
          </a:xfrm>
          <a:prstGeom prst="rect">
            <a:avLst/>
          </a:prstGeom>
          <a:noFill/>
          <a:ln>
            <a:noFill/>
          </a:ln>
        </p:spPr>
      </p:pic>
      <p:sp>
        <p:nvSpPr>
          <p:cNvPr id="422" name="Google Shape;422;p31"/>
          <p:cNvSpPr/>
          <p:nvPr/>
        </p:nvSpPr>
        <p:spPr>
          <a:xfrm>
            <a:off x="109675" y="1671000"/>
            <a:ext cx="1675200" cy="462600"/>
          </a:xfrm>
          <a:prstGeom prst="wedgeRoundRectCallout">
            <a:avLst>
              <a:gd fmla="val -34576" name="adj1"/>
              <a:gd fmla="val 16270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INSERT INTO …</a:t>
            </a:r>
            <a:endParaRPr/>
          </a:p>
        </p:txBody>
      </p:sp>
      <p:cxnSp>
        <p:nvCxnSpPr>
          <p:cNvPr id="423" name="Google Shape;423;p31"/>
          <p:cNvCxnSpPr/>
          <p:nvPr/>
        </p:nvCxnSpPr>
        <p:spPr>
          <a:xfrm>
            <a:off x="1306275" y="3015225"/>
            <a:ext cx="682800" cy="0"/>
          </a:xfrm>
          <a:prstGeom prst="straightConnector1">
            <a:avLst/>
          </a:prstGeom>
          <a:noFill/>
          <a:ln cap="flat" cmpd="sng" w="19050">
            <a:solidFill>
              <a:schemeClr val="dk2"/>
            </a:solidFill>
            <a:prstDash val="solid"/>
            <a:round/>
            <a:headEnd len="med" w="med" type="none"/>
            <a:tailEnd len="med" w="med" type="triangle"/>
          </a:ln>
        </p:spPr>
      </p:cxnSp>
      <p:sp>
        <p:nvSpPr>
          <p:cNvPr id="424" name="Google Shape;424;p31"/>
          <p:cNvSpPr/>
          <p:nvPr/>
        </p:nvSpPr>
        <p:spPr>
          <a:xfrm>
            <a:off x="2166600" y="1671000"/>
            <a:ext cx="1675200" cy="462600"/>
          </a:xfrm>
          <a:prstGeom prst="wedgeRoundRectCallout">
            <a:avLst>
              <a:gd fmla="val -32945" name="adj1"/>
              <a:gd fmla="val 15534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write(fd, …)</a:t>
            </a:r>
            <a:endParaRPr/>
          </a:p>
        </p:txBody>
      </p:sp>
      <p:sp>
        <p:nvSpPr>
          <p:cNvPr id="425" name="Google Shape;425;p31"/>
          <p:cNvSpPr/>
          <p:nvPr/>
        </p:nvSpPr>
        <p:spPr>
          <a:xfrm>
            <a:off x="5432175" y="1671000"/>
            <a:ext cx="1675200" cy="462600"/>
          </a:xfrm>
          <a:prstGeom prst="wedgeRoundRectCallout">
            <a:avLst>
              <a:gd fmla="val -6075" name="adj1"/>
              <a:gd fmla="val 15906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write block …</a:t>
            </a:r>
            <a:endParaRPr/>
          </a:p>
        </p:txBody>
      </p:sp>
      <p:sp>
        <p:nvSpPr>
          <p:cNvPr id="426" name="Google Shape;426;p31"/>
          <p:cNvSpPr txBox="1"/>
          <p:nvPr/>
        </p:nvSpPr>
        <p:spPr>
          <a:xfrm>
            <a:off x="2166601" y="3600150"/>
            <a:ext cx="11697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SQLite</a:t>
            </a:r>
            <a:endParaRPr sz="1800">
              <a:solidFill>
                <a:schemeClr val="dk2"/>
              </a:solidFill>
            </a:endParaRPr>
          </a:p>
        </p:txBody>
      </p:sp>
      <p:sp>
        <p:nvSpPr>
          <p:cNvPr id="427" name="Google Shape;427;p31"/>
          <p:cNvSpPr txBox="1"/>
          <p:nvPr/>
        </p:nvSpPr>
        <p:spPr>
          <a:xfrm>
            <a:off x="5577075" y="3663225"/>
            <a:ext cx="13854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System</a:t>
            </a:r>
            <a:endParaRPr sz="1800">
              <a:solidFill>
                <a:schemeClr val="dk2"/>
              </a:solidFill>
            </a:endParaRPr>
          </a:p>
        </p:txBody>
      </p:sp>
      <p:sp>
        <p:nvSpPr>
          <p:cNvPr id="428" name="Google Shape;428;p31"/>
          <p:cNvSpPr txBox="1"/>
          <p:nvPr/>
        </p:nvSpPr>
        <p:spPr>
          <a:xfrm>
            <a:off x="7900675" y="3567825"/>
            <a:ext cx="11271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Ramdisk</a:t>
            </a:r>
            <a:endParaRPr sz="1800">
              <a:solidFill>
                <a:schemeClr val="dk2"/>
              </a:solidFill>
            </a:endParaRPr>
          </a:p>
        </p:txBody>
      </p:sp>
      <p:cxnSp>
        <p:nvCxnSpPr>
          <p:cNvPr id="429" name="Google Shape;429;p31"/>
          <p:cNvCxnSpPr/>
          <p:nvPr/>
        </p:nvCxnSpPr>
        <p:spPr>
          <a:xfrm>
            <a:off x="7233400" y="2947325"/>
            <a:ext cx="682800" cy="0"/>
          </a:xfrm>
          <a:prstGeom prst="straightConnector1">
            <a:avLst/>
          </a:prstGeom>
          <a:noFill/>
          <a:ln cap="flat" cmpd="sng" w="19050">
            <a:solidFill>
              <a:schemeClr val="dk2"/>
            </a:solidFill>
            <a:prstDash val="solid"/>
            <a:round/>
            <a:headEnd len="med" w="med" type="none"/>
            <a:tailEnd len="med" w="med" type="triangle"/>
          </a:ln>
        </p:spPr>
      </p:cxnSp>
      <p:cxnSp>
        <p:nvCxnSpPr>
          <p:cNvPr id="430" name="Google Shape;430;p31"/>
          <p:cNvCxnSpPr/>
          <p:nvPr/>
        </p:nvCxnSpPr>
        <p:spPr>
          <a:xfrm>
            <a:off x="5139350" y="1200000"/>
            <a:ext cx="0" cy="3676800"/>
          </a:xfrm>
          <a:prstGeom prst="straightConnector1">
            <a:avLst/>
          </a:prstGeom>
          <a:noFill/>
          <a:ln cap="flat" cmpd="sng" w="38100">
            <a:solidFill>
              <a:srgbClr val="B7B7B7"/>
            </a:solidFill>
            <a:prstDash val="dot"/>
            <a:round/>
            <a:headEnd len="med" w="med" type="none"/>
            <a:tailEnd len="med" w="med" type="none"/>
          </a:ln>
        </p:spPr>
      </p:cxnSp>
      <p:sp>
        <p:nvSpPr>
          <p:cNvPr id="431" name="Google Shape;431;p31"/>
          <p:cNvSpPr txBox="1"/>
          <p:nvPr/>
        </p:nvSpPr>
        <p:spPr>
          <a:xfrm>
            <a:off x="222250" y="3503250"/>
            <a:ext cx="9759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sp>
        <p:nvSpPr>
          <p:cNvPr id="432" name="Google Shape;432;p31"/>
          <p:cNvSpPr txBox="1"/>
          <p:nvPr/>
        </p:nvSpPr>
        <p:spPr>
          <a:xfrm>
            <a:off x="228600" y="4566600"/>
            <a:ext cx="41148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E69138"/>
                </a:solidFill>
              </a:rPr>
              <a:t>User</a:t>
            </a:r>
            <a:endParaRPr sz="2000">
              <a:solidFill>
                <a:srgbClr val="E69138"/>
              </a:solidFill>
            </a:endParaRPr>
          </a:p>
        </p:txBody>
      </p:sp>
      <p:cxnSp>
        <p:nvCxnSpPr>
          <p:cNvPr id="433" name="Google Shape;433;p31"/>
          <p:cNvCxnSpPr/>
          <p:nvPr/>
        </p:nvCxnSpPr>
        <p:spPr>
          <a:xfrm>
            <a:off x="7459075" y="1174575"/>
            <a:ext cx="0" cy="3676800"/>
          </a:xfrm>
          <a:prstGeom prst="straightConnector1">
            <a:avLst/>
          </a:prstGeom>
          <a:noFill/>
          <a:ln cap="flat" cmpd="sng" w="38100">
            <a:solidFill>
              <a:srgbClr val="B7B7B7"/>
            </a:solidFill>
            <a:prstDash val="dot"/>
            <a:round/>
            <a:headEnd len="med" w="med" type="none"/>
            <a:tailEnd len="med" w="med" type="none"/>
          </a:ln>
        </p:spPr>
      </p:cxnSp>
      <p:sp>
        <p:nvSpPr>
          <p:cNvPr id="434" name="Google Shape;434;p31"/>
          <p:cNvSpPr txBox="1"/>
          <p:nvPr/>
        </p:nvSpPr>
        <p:spPr>
          <a:xfrm>
            <a:off x="5139350" y="4566600"/>
            <a:ext cx="23196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6AA84F"/>
                </a:solidFill>
              </a:rPr>
              <a:t>File Server</a:t>
            </a:r>
            <a:endParaRPr sz="2000">
              <a:solidFill>
                <a:srgbClr val="6AA84F"/>
              </a:solidFill>
            </a:endParaRPr>
          </a:p>
        </p:txBody>
      </p:sp>
      <p:sp>
        <p:nvSpPr>
          <p:cNvPr id="435" name="Google Shape;435;p31"/>
          <p:cNvSpPr/>
          <p:nvPr/>
        </p:nvSpPr>
        <p:spPr>
          <a:xfrm>
            <a:off x="3903150" y="2711700"/>
            <a:ext cx="870600" cy="653400"/>
          </a:xfrm>
          <a:prstGeom prst="rect">
            <a:avLst/>
          </a:prstGeom>
          <a:solidFill>
            <a:srgbClr val="D7E8D5"/>
          </a:solidFill>
          <a:ln cap="flat" cmpd="sng" w="19050">
            <a:solidFill>
              <a:srgbClr val="86B3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File Client</a:t>
            </a:r>
            <a:endParaRPr/>
          </a:p>
        </p:txBody>
      </p:sp>
      <p:cxnSp>
        <p:nvCxnSpPr>
          <p:cNvPr id="436" name="Google Shape;436;p31"/>
          <p:cNvCxnSpPr/>
          <p:nvPr/>
        </p:nvCxnSpPr>
        <p:spPr>
          <a:xfrm flipH="1" rot="10800000">
            <a:off x="3436950" y="3012225"/>
            <a:ext cx="365700" cy="1500"/>
          </a:xfrm>
          <a:prstGeom prst="straightConnector1">
            <a:avLst/>
          </a:prstGeom>
          <a:noFill/>
          <a:ln cap="flat" cmpd="sng" w="19050">
            <a:solidFill>
              <a:schemeClr val="dk2"/>
            </a:solidFill>
            <a:prstDash val="solid"/>
            <a:round/>
            <a:headEnd len="med" w="med" type="none"/>
            <a:tailEnd len="med" w="med" type="triangle"/>
          </a:ln>
        </p:spPr>
      </p:cxnSp>
      <p:cxnSp>
        <p:nvCxnSpPr>
          <p:cNvPr id="437" name="Google Shape;437;p31"/>
          <p:cNvCxnSpPr/>
          <p:nvPr/>
        </p:nvCxnSpPr>
        <p:spPr>
          <a:xfrm flipH="1" rot="10800000">
            <a:off x="4891725" y="3029550"/>
            <a:ext cx="579600" cy="9600"/>
          </a:xfrm>
          <a:prstGeom prst="straightConnector1">
            <a:avLst/>
          </a:prstGeom>
          <a:noFill/>
          <a:ln cap="flat" cmpd="sng" w="19050">
            <a:solidFill>
              <a:schemeClr val="dk2"/>
            </a:solidFill>
            <a:prstDash val="solid"/>
            <a:round/>
            <a:headEnd len="med" w="med" type="none"/>
            <a:tailEnd len="med" w="med" type="triangle"/>
          </a:ln>
        </p:spPr>
      </p:cxnSp>
      <p:pic>
        <p:nvPicPr>
          <p:cNvPr id="438" name="Google Shape;438;p31"/>
          <p:cNvPicPr preferRelativeResize="0"/>
          <p:nvPr/>
        </p:nvPicPr>
        <p:blipFill>
          <a:blip r:embed="rId6">
            <a:alphaModFix/>
          </a:blip>
          <a:stretch>
            <a:fillRect/>
          </a:stretch>
        </p:blipFill>
        <p:spPr>
          <a:xfrm>
            <a:off x="4916625" y="2430300"/>
            <a:ext cx="445459" cy="462600"/>
          </a:xfrm>
          <a:prstGeom prst="rect">
            <a:avLst/>
          </a:prstGeom>
          <a:noFill/>
          <a:ln>
            <a:noFill/>
          </a:ln>
        </p:spPr>
      </p:pic>
      <p:pic>
        <p:nvPicPr>
          <p:cNvPr id="439" name="Google Shape;439;p31"/>
          <p:cNvPicPr preferRelativeResize="0"/>
          <p:nvPr/>
        </p:nvPicPr>
        <p:blipFill>
          <a:blip r:embed="rId7">
            <a:alphaModFix/>
          </a:blip>
          <a:stretch>
            <a:fillRect/>
          </a:stretch>
        </p:blipFill>
        <p:spPr>
          <a:xfrm>
            <a:off x="7281100" y="2620075"/>
            <a:ext cx="459875" cy="216413"/>
          </a:xfrm>
          <a:prstGeom prst="rect">
            <a:avLst/>
          </a:prstGeom>
          <a:noFill/>
          <a:ln>
            <a:noFill/>
          </a:ln>
        </p:spPr>
      </p:pic>
      <p:sp>
        <p:nvSpPr>
          <p:cNvPr id="440" name="Google Shape;440;p31"/>
          <p:cNvSpPr txBox="1"/>
          <p:nvPr/>
        </p:nvSpPr>
        <p:spPr>
          <a:xfrm>
            <a:off x="7513000" y="4256700"/>
            <a:ext cx="1568700" cy="77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B1739C"/>
                </a:solidFill>
              </a:rPr>
              <a:t>Block Server</a:t>
            </a:r>
            <a:endParaRPr sz="2000">
              <a:solidFill>
                <a:srgbClr val="B1739C"/>
              </a:solidFill>
            </a:endParaRPr>
          </a:p>
        </p:txBody>
      </p:sp>
      <p:pic>
        <p:nvPicPr>
          <p:cNvPr id="441" name="Google Shape;441;p31"/>
          <p:cNvPicPr preferRelativeResize="0"/>
          <p:nvPr/>
        </p:nvPicPr>
        <p:blipFill>
          <a:blip r:embed="rId8">
            <a:alphaModFix/>
          </a:blip>
          <a:stretch>
            <a:fillRect/>
          </a:stretch>
        </p:blipFill>
        <p:spPr>
          <a:xfrm rot="5400000">
            <a:off x="7710425" y="2591363"/>
            <a:ext cx="1348925" cy="711925"/>
          </a:xfrm>
          <a:prstGeom prst="rect">
            <a:avLst/>
          </a:prstGeom>
          <a:noFill/>
          <a:ln>
            <a:noFill/>
          </a:ln>
        </p:spPr>
      </p:pic>
      <p:sp>
        <p:nvSpPr>
          <p:cNvPr id="442" name="Google Shape;442;p31"/>
          <p:cNvSpPr txBox="1"/>
          <p:nvPr/>
        </p:nvSpPr>
        <p:spPr>
          <a:xfrm>
            <a:off x="6068450" y="2692325"/>
            <a:ext cx="7935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86B36B"/>
                </a:solidFill>
              </a:rPr>
              <a:t>xv6</a:t>
            </a:r>
            <a:endParaRPr sz="1800">
              <a:solidFill>
                <a:srgbClr val="86B36B"/>
              </a:solidFill>
            </a:endParaRPr>
          </a:p>
        </p:txBody>
      </p:sp>
      <p:sp>
        <p:nvSpPr>
          <p:cNvPr id="443" name="Google Shape;44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Big Picture</a:t>
            </a:r>
            <a:endParaRPr/>
          </a:p>
        </p:txBody>
      </p:sp>
      <p:pic>
        <p:nvPicPr>
          <p:cNvPr id="65" name="Google Shape;65;p14"/>
          <p:cNvPicPr preferRelativeResize="0"/>
          <p:nvPr/>
        </p:nvPicPr>
        <p:blipFill>
          <a:blip r:embed="rId3">
            <a:alphaModFix/>
          </a:blip>
          <a:stretch>
            <a:fillRect/>
          </a:stretch>
        </p:blipFill>
        <p:spPr>
          <a:xfrm>
            <a:off x="583100" y="1517662"/>
            <a:ext cx="4437521" cy="1415975"/>
          </a:xfrm>
          <a:prstGeom prst="rect">
            <a:avLst/>
          </a:prstGeom>
          <a:noFill/>
          <a:ln>
            <a:noFill/>
          </a:ln>
        </p:spPr>
      </p:pic>
      <p:pic>
        <p:nvPicPr>
          <p:cNvPr id="66" name="Google Shape;66;p14"/>
          <p:cNvPicPr preferRelativeResize="0"/>
          <p:nvPr/>
        </p:nvPicPr>
        <p:blipFill>
          <a:blip r:embed="rId4">
            <a:alphaModFix/>
          </a:blip>
          <a:stretch>
            <a:fillRect/>
          </a:stretch>
        </p:blipFill>
        <p:spPr>
          <a:xfrm>
            <a:off x="583100" y="3581400"/>
            <a:ext cx="4437526" cy="1415961"/>
          </a:xfrm>
          <a:prstGeom prst="rect">
            <a:avLst/>
          </a:prstGeom>
          <a:noFill/>
          <a:ln>
            <a:noFill/>
          </a:ln>
        </p:spPr>
      </p:pic>
      <p:pic>
        <p:nvPicPr>
          <p:cNvPr id="67" name="Google Shape;67;p14"/>
          <p:cNvPicPr preferRelativeResize="0"/>
          <p:nvPr/>
        </p:nvPicPr>
        <p:blipFill>
          <a:blip r:embed="rId5">
            <a:alphaModFix/>
          </a:blip>
          <a:stretch>
            <a:fillRect/>
          </a:stretch>
        </p:blipFill>
        <p:spPr>
          <a:xfrm>
            <a:off x="5525573" y="2270973"/>
            <a:ext cx="3048576" cy="1708549"/>
          </a:xfrm>
          <a:prstGeom prst="rect">
            <a:avLst/>
          </a:prstGeom>
          <a:noFill/>
          <a:ln>
            <a:noFill/>
          </a:ln>
        </p:spPr>
      </p:pic>
      <p:sp>
        <p:nvSpPr>
          <p:cNvPr id="68" name="Google Shape;68;p14"/>
          <p:cNvSpPr txBox="1"/>
          <p:nvPr/>
        </p:nvSpPr>
        <p:spPr>
          <a:xfrm>
            <a:off x="583100" y="1017725"/>
            <a:ext cx="4437600" cy="44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1. </a:t>
            </a:r>
            <a:r>
              <a:rPr lang="en" sz="1800">
                <a:solidFill>
                  <a:schemeClr val="dk2"/>
                </a:solidFill>
                <a:latin typeface="Roboto"/>
                <a:ea typeface="Roboto"/>
                <a:cs typeface="Roboto"/>
                <a:sym typeface="Roboto"/>
              </a:rPr>
              <a:t>Modelling</a:t>
            </a:r>
            <a:endParaRPr sz="1800">
              <a:solidFill>
                <a:schemeClr val="dk2"/>
              </a:solidFill>
              <a:latin typeface="Roboto"/>
              <a:ea typeface="Roboto"/>
              <a:cs typeface="Roboto"/>
              <a:sym typeface="Roboto"/>
            </a:endParaRPr>
          </a:p>
        </p:txBody>
      </p:sp>
      <p:sp>
        <p:nvSpPr>
          <p:cNvPr id="69" name="Google Shape;69;p14"/>
          <p:cNvSpPr txBox="1"/>
          <p:nvPr/>
        </p:nvSpPr>
        <p:spPr>
          <a:xfrm>
            <a:off x="583100" y="3079925"/>
            <a:ext cx="4437600" cy="44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2. Comparing</a:t>
            </a:r>
            <a:endParaRPr sz="1800">
              <a:solidFill>
                <a:schemeClr val="dk2"/>
              </a:solidFill>
              <a:latin typeface="Roboto"/>
              <a:ea typeface="Roboto"/>
              <a:cs typeface="Roboto"/>
              <a:sym typeface="Roboto"/>
            </a:endParaRPr>
          </a:p>
        </p:txBody>
      </p:sp>
      <p:sp>
        <p:nvSpPr>
          <p:cNvPr id="70" name="Google Shape;70;p14"/>
          <p:cNvSpPr txBox="1"/>
          <p:nvPr/>
        </p:nvSpPr>
        <p:spPr>
          <a:xfrm>
            <a:off x="5592500" y="1593450"/>
            <a:ext cx="2981700" cy="44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3. Enumerating &amp; Exploring</a:t>
            </a:r>
            <a:endParaRPr sz="1800">
              <a:solidFill>
                <a:schemeClr val="dk2"/>
              </a:solidFill>
              <a:latin typeface="Roboto"/>
              <a:ea typeface="Roboto"/>
              <a:cs typeface="Roboto"/>
              <a:sym typeface="Roboto"/>
            </a:endParaRPr>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32"/>
          <p:cNvPicPr preferRelativeResize="0"/>
          <p:nvPr/>
        </p:nvPicPr>
        <p:blipFill rotWithShape="1">
          <a:blip r:embed="rId3">
            <a:alphaModFix/>
          </a:blip>
          <a:srcRect b="0" l="0" r="0" t="0"/>
          <a:stretch/>
        </p:blipFill>
        <p:spPr>
          <a:xfrm>
            <a:off x="5607776" y="2453473"/>
            <a:ext cx="1385362" cy="1169850"/>
          </a:xfrm>
          <a:prstGeom prst="rect">
            <a:avLst/>
          </a:prstGeom>
          <a:noFill/>
          <a:ln>
            <a:noFill/>
          </a:ln>
        </p:spPr>
      </p:pic>
      <p:sp>
        <p:nvSpPr>
          <p:cNvPr id="449" name="Google Shape;44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Useful OS Runs Programs </a:t>
            </a:r>
            <a:r>
              <a:rPr lang="en" sz="1800"/>
              <a:t>(in the microkernel way)</a:t>
            </a:r>
            <a:endParaRPr/>
          </a:p>
        </p:txBody>
      </p:sp>
      <p:pic>
        <p:nvPicPr>
          <p:cNvPr id="450" name="Google Shape;450;p32"/>
          <p:cNvPicPr preferRelativeResize="0"/>
          <p:nvPr/>
        </p:nvPicPr>
        <p:blipFill>
          <a:blip r:embed="rId4">
            <a:alphaModFix/>
          </a:blip>
          <a:stretch>
            <a:fillRect/>
          </a:stretch>
        </p:blipFill>
        <p:spPr>
          <a:xfrm>
            <a:off x="228600" y="2527213"/>
            <a:ext cx="976025" cy="976025"/>
          </a:xfrm>
          <a:prstGeom prst="rect">
            <a:avLst/>
          </a:prstGeom>
          <a:noFill/>
          <a:ln>
            <a:noFill/>
          </a:ln>
        </p:spPr>
      </p:pic>
      <p:pic>
        <p:nvPicPr>
          <p:cNvPr id="451" name="Google Shape;451;p32"/>
          <p:cNvPicPr preferRelativeResize="0"/>
          <p:nvPr/>
        </p:nvPicPr>
        <p:blipFill>
          <a:blip r:embed="rId5">
            <a:alphaModFix/>
          </a:blip>
          <a:stretch>
            <a:fillRect/>
          </a:stretch>
        </p:blipFill>
        <p:spPr>
          <a:xfrm>
            <a:off x="2166601" y="2430300"/>
            <a:ext cx="1169850" cy="1169850"/>
          </a:xfrm>
          <a:prstGeom prst="rect">
            <a:avLst/>
          </a:prstGeom>
          <a:noFill/>
          <a:ln>
            <a:noFill/>
          </a:ln>
        </p:spPr>
      </p:pic>
      <p:sp>
        <p:nvSpPr>
          <p:cNvPr id="452" name="Google Shape;452;p32"/>
          <p:cNvSpPr/>
          <p:nvPr/>
        </p:nvSpPr>
        <p:spPr>
          <a:xfrm>
            <a:off x="109675" y="1671000"/>
            <a:ext cx="1675200" cy="462600"/>
          </a:xfrm>
          <a:prstGeom prst="wedgeRoundRectCallout">
            <a:avLst>
              <a:gd fmla="val -34576" name="adj1"/>
              <a:gd fmla="val 16270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INSERT INTO …</a:t>
            </a:r>
            <a:endParaRPr/>
          </a:p>
        </p:txBody>
      </p:sp>
      <p:cxnSp>
        <p:nvCxnSpPr>
          <p:cNvPr id="453" name="Google Shape;453;p32"/>
          <p:cNvCxnSpPr/>
          <p:nvPr/>
        </p:nvCxnSpPr>
        <p:spPr>
          <a:xfrm>
            <a:off x="1306275" y="3015225"/>
            <a:ext cx="682800" cy="0"/>
          </a:xfrm>
          <a:prstGeom prst="straightConnector1">
            <a:avLst/>
          </a:prstGeom>
          <a:noFill/>
          <a:ln cap="flat" cmpd="sng" w="19050">
            <a:solidFill>
              <a:schemeClr val="dk2"/>
            </a:solidFill>
            <a:prstDash val="solid"/>
            <a:round/>
            <a:headEnd len="med" w="med" type="none"/>
            <a:tailEnd len="med" w="med" type="triangle"/>
          </a:ln>
        </p:spPr>
      </p:cxnSp>
      <p:sp>
        <p:nvSpPr>
          <p:cNvPr id="454" name="Google Shape;454;p32"/>
          <p:cNvSpPr/>
          <p:nvPr/>
        </p:nvSpPr>
        <p:spPr>
          <a:xfrm>
            <a:off x="2166600" y="1671000"/>
            <a:ext cx="1675200" cy="462600"/>
          </a:xfrm>
          <a:prstGeom prst="wedgeRoundRectCallout">
            <a:avLst>
              <a:gd fmla="val -23873" name="adj1"/>
              <a:gd fmla="val 15798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write(fd, …)</a:t>
            </a:r>
            <a:endParaRPr/>
          </a:p>
        </p:txBody>
      </p:sp>
      <p:sp>
        <p:nvSpPr>
          <p:cNvPr id="455" name="Google Shape;455;p32"/>
          <p:cNvSpPr/>
          <p:nvPr/>
        </p:nvSpPr>
        <p:spPr>
          <a:xfrm>
            <a:off x="5432175" y="1671000"/>
            <a:ext cx="1675200" cy="462600"/>
          </a:xfrm>
          <a:prstGeom prst="wedgeRoundRectCallout">
            <a:avLst>
              <a:gd fmla="val -6075" name="adj1"/>
              <a:gd fmla="val 15906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write block …</a:t>
            </a:r>
            <a:endParaRPr/>
          </a:p>
        </p:txBody>
      </p:sp>
      <p:sp>
        <p:nvSpPr>
          <p:cNvPr id="456" name="Google Shape;456;p32"/>
          <p:cNvSpPr txBox="1"/>
          <p:nvPr/>
        </p:nvSpPr>
        <p:spPr>
          <a:xfrm>
            <a:off x="2166601" y="3600150"/>
            <a:ext cx="11697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SQLite</a:t>
            </a:r>
            <a:endParaRPr sz="1800">
              <a:solidFill>
                <a:schemeClr val="dk2"/>
              </a:solidFill>
            </a:endParaRPr>
          </a:p>
        </p:txBody>
      </p:sp>
      <p:sp>
        <p:nvSpPr>
          <p:cNvPr id="457" name="Google Shape;457;p32"/>
          <p:cNvSpPr txBox="1"/>
          <p:nvPr/>
        </p:nvSpPr>
        <p:spPr>
          <a:xfrm>
            <a:off x="5577075" y="3663225"/>
            <a:ext cx="13854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System</a:t>
            </a:r>
            <a:endParaRPr sz="1800">
              <a:solidFill>
                <a:schemeClr val="dk2"/>
              </a:solidFill>
            </a:endParaRPr>
          </a:p>
        </p:txBody>
      </p:sp>
      <p:sp>
        <p:nvSpPr>
          <p:cNvPr id="458" name="Google Shape;458;p32"/>
          <p:cNvSpPr txBox="1"/>
          <p:nvPr/>
        </p:nvSpPr>
        <p:spPr>
          <a:xfrm>
            <a:off x="7900675" y="3567825"/>
            <a:ext cx="11271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Ramdisk</a:t>
            </a:r>
            <a:endParaRPr sz="1800">
              <a:solidFill>
                <a:schemeClr val="dk2"/>
              </a:solidFill>
            </a:endParaRPr>
          </a:p>
        </p:txBody>
      </p:sp>
      <p:cxnSp>
        <p:nvCxnSpPr>
          <p:cNvPr id="459" name="Google Shape;459;p32"/>
          <p:cNvCxnSpPr/>
          <p:nvPr/>
        </p:nvCxnSpPr>
        <p:spPr>
          <a:xfrm>
            <a:off x="7233400" y="2947325"/>
            <a:ext cx="682800" cy="0"/>
          </a:xfrm>
          <a:prstGeom prst="straightConnector1">
            <a:avLst/>
          </a:prstGeom>
          <a:noFill/>
          <a:ln cap="flat" cmpd="sng" w="19050">
            <a:solidFill>
              <a:schemeClr val="dk2"/>
            </a:solidFill>
            <a:prstDash val="solid"/>
            <a:round/>
            <a:headEnd len="med" w="med" type="none"/>
            <a:tailEnd len="med" w="med" type="triangle"/>
          </a:ln>
        </p:spPr>
      </p:cxnSp>
      <p:cxnSp>
        <p:nvCxnSpPr>
          <p:cNvPr id="460" name="Google Shape;460;p32"/>
          <p:cNvCxnSpPr/>
          <p:nvPr/>
        </p:nvCxnSpPr>
        <p:spPr>
          <a:xfrm>
            <a:off x="5139350" y="1200000"/>
            <a:ext cx="0" cy="3676800"/>
          </a:xfrm>
          <a:prstGeom prst="straightConnector1">
            <a:avLst/>
          </a:prstGeom>
          <a:noFill/>
          <a:ln cap="flat" cmpd="sng" w="38100">
            <a:solidFill>
              <a:srgbClr val="B7B7B7"/>
            </a:solidFill>
            <a:prstDash val="dot"/>
            <a:round/>
            <a:headEnd len="med" w="med" type="none"/>
            <a:tailEnd len="med" w="med" type="none"/>
          </a:ln>
        </p:spPr>
      </p:cxnSp>
      <p:sp>
        <p:nvSpPr>
          <p:cNvPr id="461" name="Google Shape;461;p32"/>
          <p:cNvSpPr txBox="1"/>
          <p:nvPr/>
        </p:nvSpPr>
        <p:spPr>
          <a:xfrm>
            <a:off x="222250" y="3503250"/>
            <a:ext cx="9759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sp>
        <p:nvSpPr>
          <p:cNvPr id="462" name="Google Shape;462;p32"/>
          <p:cNvSpPr txBox="1"/>
          <p:nvPr/>
        </p:nvSpPr>
        <p:spPr>
          <a:xfrm>
            <a:off x="228600" y="4566600"/>
            <a:ext cx="41148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E69138"/>
                </a:solidFill>
              </a:rPr>
              <a:t>User</a:t>
            </a:r>
            <a:endParaRPr sz="2000">
              <a:solidFill>
                <a:srgbClr val="E69138"/>
              </a:solidFill>
            </a:endParaRPr>
          </a:p>
        </p:txBody>
      </p:sp>
      <p:cxnSp>
        <p:nvCxnSpPr>
          <p:cNvPr id="463" name="Google Shape;463;p32"/>
          <p:cNvCxnSpPr/>
          <p:nvPr/>
        </p:nvCxnSpPr>
        <p:spPr>
          <a:xfrm>
            <a:off x="7459075" y="1174575"/>
            <a:ext cx="0" cy="3676800"/>
          </a:xfrm>
          <a:prstGeom prst="straightConnector1">
            <a:avLst/>
          </a:prstGeom>
          <a:noFill/>
          <a:ln cap="flat" cmpd="sng" w="38100">
            <a:solidFill>
              <a:srgbClr val="B7B7B7"/>
            </a:solidFill>
            <a:prstDash val="dot"/>
            <a:round/>
            <a:headEnd len="med" w="med" type="none"/>
            <a:tailEnd len="med" w="med" type="none"/>
          </a:ln>
        </p:spPr>
      </p:cxnSp>
      <p:sp>
        <p:nvSpPr>
          <p:cNvPr id="464" name="Google Shape;464;p32"/>
          <p:cNvSpPr txBox="1"/>
          <p:nvPr/>
        </p:nvSpPr>
        <p:spPr>
          <a:xfrm>
            <a:off x="5139350" y="4566600"/>
            <a:ext cx="23196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6AA84F"/>
                </a:solidFill>
              </a:rPr>
              <a:t>File Server</a:t>
            </a:r>
            <a:endParaRPr sz="2000">
              <a:solidFill>
                <a:srgbClr val="6AA84F"/>
              </a:solidFill>
            </a:endParaRPr>
          </a:p>
        </p:txBody>
      </p:sp>
      <p:sp>
        <p:nvSpPr>
          <p:cNvPr id="465" name="Google Shape;465;p32"/>
          <p:cNvSpPr/>
          <p:nvPr/>
        </p:nvSpPr>
        <p:spPr>
          <a:xfrm>
            <a:off x="3903150" y="2711700"/>
            <a:ext cx="870600" cy="653400"/>
          </a:xfrm>
          <a:prstGeom prst="rect">
            <a:avLst/>
          </a:prstGeom>
          <a:solidFill>
            <a:srgbClr val="D7E8D5"/>
          </a:solidFill>
          <a:ln cap="flat" cmpd="sng" w="19050">
            <a:solidFill>
              <a:srgbClr val="86B3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File Client</a:t>
            </a:r>
            <a:endParaRPr/>
          </a:p>
        </p:txBody>
      </p:sp>
      <p:cxnSp>
        <p:nvCxnSpPr>
          <p:cNvPr id="466" name="Google Shape;466;p32"/>
          <p:cNvCxnSpPr/>
          <p:nvPr/>
        </p:nvCxnSpPr>
        <p:spPr>
          <a:xfrm flipH="1" rot="10800000">
            <a:off x="3436950" y="3012225"/>
            <a:ext cx="365700" cy="1500"/>
          </a:xfrm>
          <a:prstGeom prst="straightConnector1">
            <a:avLst/>
          </a:prstGeom>
          <a:noFill/>
          <a:ln cap="flat" cmpd="sng" w="19050">
            <a:solidFill>
              <a:schemeClr val="dk2"/>
            </a:solidFill>
            <a:prstDash val="solid"/>
            <a:round/>
            <a:headEnd len="med" w="med" type="none"/>
            <a:tailEnd len="med" w="med" type="triangle"/>
          </a:ln>
        </p:spPr>
      </p:cxnSp>
      <p:cxnSp>
        <p:nvCxnSpPr>
          <p:cNvPr id="467" name="Google Shape;467;p32"/>
          <p:cNvCxnSpPr/>
          <p:nvPr/>
        </p:nvCxnSpPr>
        <p:spPr>
          <a:xfrm flipH="1" rot="10800000">
            <a:off x="4891725" y="3029550"/>
            <a:ext cx="579600" cy="9600"/>
          </a:xfrm>
          <a:prstGeom prst="straightConnector1">
            <a:avLst/>
          </a:prstGeom>
          <a:noFill/>
          <a:ln cap="flat" cmpd="sng" w="19050">
            <a:solidFill>
              <a:schemeClr val="dk2"/>
            </a:solidFill>
            <a:prstDash val="solid"/>
            <a:round/>
            <a:headEnd len="med" w="med" type="none"/>
            <a:tailEnd len="med" w="med" type="triangle"/>
          </a:ln>
        </p:spPr>
      </p:cxnSp>
      <p:pic>
        <p:nvPicPr>
          <p:cNvPr id="468" name="Google Shape;468;p32"/>
          <p:cNvPicPr preferRelativeResize="0"/>
          <p:nvPr/>
        </p:nvPicPr>
        <p:blipFill>
          <a:blip r:embed="rId6">
            <a:alphaModFix/>
          </a:blip>
          <a:stretch>
            <a:fillRect/>
          </a:stretch>
        </p:blipFill>
        <p:spPr>
          <a:xfrm>
            <a:off x="4916625" y="2430300"/>
            <a:ext cx="445459" cy="462600"/>
          </a:xfrm>
          <a:prstGeom prst="rect">
            <a:avLst/>
          </a:prstGeom>
          <a:noFill/>
          <a:ln>
            <a:noFill/>
          </a:ln>
        </p:spPr>
      </p:pic>
      <p:pic>
        <p:nvPicPr>
          <p:cNvPr id="469" name="Google Shape;469;p32"/>
          <p:cNvPicPr preferRelativeResize="0"/>
          <p:nvPr/>
        </p:nvPicPr>
        <p:blipFill>
          <a:blip r:embed="rId7">
            <a:alphaModFix/>
          </a:blip>
          <a:stretch>
            <a:fillRect/>
          </a:stretch>
        </p:blipFill>
        <p:spPr>
          <a:xfrm>
            <a:off x="7281100" y="2620075"/>
            <a:ext cx="459875" cy="216413"/>
          </a:xfrm>
          <a:prstGeom prst="rect">
            <a:avLst/>
          </a:prstGeom>
          <a:noFill/>
          <a:ln>
            <a:noFill/>
          </a:ln>
        </p:spPr>
      </p:pic>
      <p:sp>
        <p:nvSpPr>
          <p:cNvPr id="470" name="Google Shape;470;p32"/>
          <p:cNvSpPr txBox="1"/>
          <p:nvPr/>
        </p:nvSpPr>
        <p:spPr>
          <a:xfrm>
            <a:off x="7513000" y="4256700"/>
            <a:ext cx="1568700" cy="77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B1739C"/>
                </a:solidFill>
              </a:rPr>
              <a:t>Block Server</a:t>
            </a:r>
            <a:endParaRPr sz="2000">
              <a:solidFill>
                <a:srgbClr val="B1739C"/>
              </a:solidFill>
            </a:endParaRPr>
          </a:p>
        </p:txBody>
      </p:sp>
      <p:pic>
        <p:nvPicPr>
          <p:cNvPr id="471" name="Google Shape;471;p32"/>
          <p:cNvPicPr preferRelativeResize="0"/>
          <p:nvPr/>
        </p:nvPicPr>
        <p:blipFill>
          <a:blip r:embed="rId8">
            <a:alphaModFix/>
          </a:blip>
          <a:stretch>
            <a:fillRect/>
          </a:stretch>
        </p:blipFill>
        <p:spPr>
          <a:xfrm rot="5400000">
            <a:off x="7710425" y="2591363"/>
            <a:ext cx="1348925" cy="711925"/>
          </a:xfrm>
          <a:prstGeom prst="rect">
            <a:avLst/>
          </a:prstGeom>
          <a:noFill/>
          <a:ln>
            <a:noFill/>
          </a:ln>
        </p:spPr>
      </p:pic>
      <p:sp>
        <p:nvSpPr>
          <p:cNvPr id="472" name="Google Shape;472;p32"/>
          <p:cNvSpPr txBox="1"/>
          <p:nvPr/>
        </p:nvSpPr>
        <p:spPr>
          <a:xfrm>
            <a:off x="6068450" y="2692325"/>
            <a:ext cx="7935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86B36B"/>
                </a:solidFill>
              </a:rPr>
              <a:t>xv6</a:t>
            </a:r>
            <a:endParaRPr sz="1800">
              <a:solidFill>
                <a:srgbClr val="86B36B"/>
              </a:solidFill>
            </a:endParaRPr>
          </a:p>
        </p:txBody>
      </p:sp>
      <p:sp>
        <p:nvSpPr>
          <p:cNvPr id="473" name="Google Shape;473;p32"/>
          <p:cNvSpPr/>
          <p:nvPr/>
        </p:nvSpPr>
        <p:spPr>
          <a:xfrm>
            <a:off x="2951625" y="1967700"/>
            <a:ext cx="1675200" cy="462600"/>
          </a:xfrm>
          <a:prstGeom prst="wedgeRoundRectCallout">
            <a:avLst>
              <a:gd fmla="val -57047" name="adj1"/>
              <a:gd fmla="val 11673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open</a:t>
            </a:r>
            <a:r>
              <a:rPr lang="en"/>
              <a:t>(...)</a:t>
            </a:r>
            <a:endParaRPr/>
          </a:p>
        </p:txBody>
      </p:sp>
      <p:sp>
        <p:nvSpPr>
          <p:cNvPr id="474" name="Google Shape;474;p32"/>
          <p:cNvSpPr/>
          <p:nvPr/>
        </p:nvSpPr>
        <p:spPr>
          <a:xfrm>
            <a:off x="3174575" y="2341613"/>
            <a:ext cx="1675200" cy="462600"/>
          </a:xfrm>
          <a:prstGeom prst="wedgeRoundRectCallout">
            <a:avLst>
              <a:gd fmla="val -67196" name="adj1"/>
              <a:gd fmla="val 6258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a:t>
            </a:r>
            <a:r>
              <a:rPr lang="en"/>
              <a:t>(...)</a:t>
            </a:r>
            <a:endParaRPr/>
          </a:p>
        </p:txBody>
      </p:sp>
      <p:sp>
        <p:nvSpPr>
          <p:cNvPr id="475" name="Google Shape;475;p32"/>
          <p:cNvSpPr/>
          <p:nvPr/>
        </p:nvSpPr>
        <p:spPr>
          <a:xfrm>
            <a:off x="3191150" y="2716013"/>
            <a:ext cx="1675200" cy="462600"/>
          </a:xfrm>
          <a:prstGeom prst="wedgeRoundRectCallout">
            <a:avLst>
              <a:gd fmla="val -66607" name="adj1"/>
              <a:gd fmla="val 1788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close</a:t>
            </a:r>
            <a:r>
              <a:rPr lang="en"/>
              <a:t>(...)</a:t>
            </a:r>
            <a:endParaRPr/>
          </a:p>
        </p:txBody>
      </p:sp>
      <p:sp>
        <p:nvSpPr>
          <p:cNvPr id="476" name="Google Shape;476;p32"/>
          <p:cNvSpPr/>
          <p:nvPr/>
        </p:nvSpPr>
        <p:spPr>
          <a:xfrm>
            <a:off x="3098550" y="3075625"/>
            <a:ext cx="1675200" cy="462600"/>
          </a:xfrm>
          <a:prstGeom prst="wedgeRoundRectCallout">
            <a:avLst>
              <a:gd fmla="val -61079" name="adj1"/>
              <a:gd fmla="val -3507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fstat</a:t>
            </a:r>
            <a:r>
              <a:rPr lang="en"/>
              <a:t>(...)</a:t>
            </a:r>
            <a:endParaRPr/>
          </a:p>
        </p:txBody>
      </p:sp>
      <p:sp>
        <p:nvSpPr>
          <p:cNvPr id="477" name="Google Shape;477;p32"/>
          <p:cNvSpPr/>
          <p:nvPr/>
        </p:nvSpPr>
        <p:spPr>
          <a:xfrm>
            <a:off x="2896800" y="3454113"/>
            <a:ext cx="1675200" cy="462600"/>
          </a:xfrm>
          <a:prstGeom prst="wedgeRoundRectCallout">
            <a:avLst>
              <a:gd fmla="val -53247" name="adj1"/>
              <a:gd fmla="val -9782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fcntl(...)</a:t>
            </a:r>
            <a:endParaRPr/>
          </a:p>
        </p:txBody>
      </p:sp>
      <p:sp>
        <p:nvSpPr>
          <p:cNvPr id="478" name="Google Shape;478;p32"/>
          <p:cNvSpPr/>
          <p:nvPr/>
        </p:nvSpPr>
        <p:spPr>
          <a:xfrm>
            <a:off x="2550013" y="3852063"/>
            <a:ext cx="1675200" cy="462600"/>
          </a:xfrm>
          <a:prstGeom prst="wedgeRoundRectCallout">
            <a:avLst>
              <a:gd fmla="val -39917" name="adj1"/>
              <a:gd fmla="val -13237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lseek</a:t>
            </a:r>
            <a:r>
              <a:rPr lang="en"/>
              <a:t>(...)</a:t>
            </a:r>
            <a:endParaRPr/>
          </a:p>
        </p:txBody>
      </p:sp>
      <p:sp>
        <p:nvSpPr>
          <p:cNvPr id="479" name="Google Shape;479;p32"/>
          <p:cNvSpPr/>
          <p:nvPr/>
        </p:nvSpPr>
        <p:spPr>
          <a:xfrm>
            <a:off x="1306263" y="4010350"/>
            <a:ext cx="1675200" cy="462600"/>
          </a:xfrm>
          <a:prstGeom prst="wedgeRoundRectCallout">
            <a:avLst>
              <a:gd fmla="val 26430" name="adj1"/>
              <a:gd fmla="val -17803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pread</a:t>
            </a:r>
            <a:r>
              <a:rPr lang="en"/>
              <a:t>(...)</a:t>
            </a:r>
            <a:endParaRPr/>
          </a:p>
        </p:txBody>
      </p:sp>
      <p:sp>
        <p:nvSpPr>
          <p:cNvPr id="480" name="Google Shape;480;p32"/>
          <p:cNvSpPr/>
          <p:nvPr/>
        </p:nvSpPr>
        <p:spPr>
          <a:xfrm>
            <a:off x="874813" y="3684950"/>
            <a:ext cx="1675200" cy="462600"/>
          </a:xfrm>
          <a:prstGeom prst="wedgeRoundRectCallout">
            <a:avLst>
              <a:gd fmla="val 45342" name="adj1"/>
              <a:gd fmla="val -13437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unlinkat</a:t>
            </a:r>
            <a:r>
              <a:rPr lang="en"/>
              <a:t>(...)</a:t>
            </a:r>
            <a:endParaRPr/>
          </a:p>
        </p:txBody>
      </p:sp>
      <p:sp>
        <p:nvSpPr>
          <p:cNvPr id="481" name="Google Shape;481;p32"/>
          <p:cNvSpPr/>
          <p:nvPr/>
        </p:nvSpPr>
        <p:spPr>
          <a:xfrm>
            <a:off x="491388" y="3281488"/>
            <a:ext cx="1675200" cy="462600"/>
          </a:xfrm>
          <a:prstGeom prst="wedgeRoundRectCallout">
            <a:avLst>
              <a:gd fmla="val 66124" name="adj1"/>
              <a:gd fmla="val -6431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fsync</a:t>
            </a:r>
            <a:r>
              <a:rPr lang="en"/>
              <a:t>(...)</a:t>
            </a:r>
            <a:endParaRPr/>
          </a:p>
        </p:txBody>
      </p:sp>
      <p:sp>
        <p:nvSpPr>
          <p:cNvPr id="482" name="Google Shape;482;p32"/>
          <p:cNvSpPr/>
          <p:nvPr/>
        </p:nvSpPr>
        <p:spPr>
          <a:xfrm>
            <a:off x="425038" y="2840663"/>
            <a:ext cx="1675200" cy="462600"/>
          </a:xfrm>
          <a:prstGeom prst="wedgeRoundRectCallout">
            <a:avLst>
              <a:gd fmla="val 73244" name="adj1"/>
              <a:gd fmla="val -1859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fchmod</a:t>
            </a:r>
            <a:r>
              <a:rPr lang="en"/>
              <a:t>(...)</a:t>
            </a:r>
            <a:endParaRPr/>
          </a:p>
        </p:txBody>
      </p:sp>
      <p:sp>
        <p:nvSpPr>
          <p:cNvPr id="483" name="Google Shape;483;p32"/>
          <p:cNvSpPr/>
          <p:nvPr/>
        </p:nvSpPr>
        <p:spPr>
          <a:xfrm>
            <a:off x="574563" y="2430288"/>
            <a:ext cx="1675200" cy="462600"/>
          </a:xfrm>
          <a:prstGeom prst="wedgeRoundRectCallout">
            <a:avLst>
              <a:gd fmla="val 65371" name="adj1"/>
              <a:gd fmla="val 5486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geteuid</a:t>
            </a:r>
            <a:r>
              <a:rPr lang="en"/>
              <a:t>(...)</a:t>
            </a:r>
            <a:endParaRPr/>
          </a:p>
        </p:txBody>
      </p:sp>
      <p:sp>
        <p:nvSpPr>
          <p:cNvPr id="484" name="Google Shape;484;p32"/>
          <p:cNvSpPr/>
          <p:nvPr/>
        </p:nvSpPr>
        <p:spPr>
          <a:xfrm>
            <a:off x="674063" y="1996400"/>
            <a:ext cx="1675200" cy="462600"/>
          </a:xfrm>
          <a:prstGeom prst="wedgeRoundRectCallout">
            <a:avLst>
              <a:gd fmla="val 56272" name="adj1"/>
              <a:gd fmla="val 12196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getcwd</a:t>
            </a:r>
            <a:r>
              <a:rPr lang="en"/>
              <a:t>(...)</a:t>
            </a:r>
            <a:endParaRPr/>
          </a:p>
        </p:txBody>
      </p:sp>
      <p:sp>
        <p:nvSpPr>
          <p:cNvPr id="485" name="Google Shape;48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33"/>
          <p:cNvPicPr preferRelativeResize="0"/>
          <p:nvPr/>
        </p:nvPicPr>
        <p:blipFill rotWithShape="1">
          <a:blip r:embed="rId3">
            <a:alphaModFix/>
          </a:blip>
          <a:srcRect b="12286" l="17629" r="15337" t="10439"/>
          <a:stretch/>
        </p:blipFill>
        <p:spPr>
          <a:xfrm>
            <a:off x="1501813" y="262253"/>
            <a:ext cx="5851701" cy="4778401"/>
          </a:xfrm>
          <a:prstGeom prst="rect">
            <a:avLst/>
          </a:prstGeom>
          <a:noFill/>
          <a:ln>
            <a:noFill/>
          </a:ln>
        </p:spPr>
      </p:pic>
      <p:sp>
        <p:nvSpPr>
          <p:cNvPr id="491" name="Google Shape;491;p33"/>
          <p:cNvSpPr txBox="1"/>
          <p:nvPr/>
        </p:nvSpPr>
        <p:spPr>
          <a:xfrm>
            <a:off x="7806175" y="1507125"/>
            <a:ext cx="12876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Block Server</a:t>
            </a:r>
            <a:endParaRPr sz="1800">
              <a:solidFill>
                <a:schemeClr val="dk2"/>
              </a:solidFill>
            </a:endParaRPr>
          </a:p>
        </p:txBody>
      </p:sp>
      <p:sp>
        <p:nvSpPr>
          <p:cNvPr id="492" name="Google Shape;492;p33"/>
          <p:cNvSpPr txBox="1"/>
          <p:nvPr/>
        </p:nvSpPr>
        <p:spPr>
          <a:xfrm>
            <a:off x="5753725" y="4569525"/>
            <a:ext cx="16404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Root Task</a:t>
            </a:r>
            <a:endParaRPr sz="1800">
              <a:solidFill>
                <a:schemeClr val="dk2"/>
              </a:solidFill>
            </a:endParaRPr>
          </a:p>
        </p:txBody>
      </p:sp>
      <p:cxnSp>
        <p:nvCxnSpPr>
          <p:cNvPr id="493" name="Google Shape;493;p33"/>
          <p:cNvCxnSpPr/>
          <p:nvPr/>
        </p:nvCxnSpPr>
        <p:spPr>
          <a:xfrm rot="10800000">
            <a:off x="7268125" y="1815825"/>
            <a:ext cx="793800" cy="0"/>
          </a:xfrm>
          <a:prstGeom prst="straightConnector1">
            <a:avLst/>
          </a:prstGeom>
          <a:noFill/>
          <a:ln cap="flat" cmpd="sng" w="19050">
            <a:solidFill>
              <a:srgbClr val="595959"/>
            </a:solidFill>
            <a:prstDash val="solid"/>
            <a:round/>
            <a:headEnd len="med" w="med" type="none"/>
            <a:tailEnd len="med" w="med" type="triangle"/>
          </a:ln>
        </p:spPr>
      </p:cxnSp>
      <p:cxnSp>
        <p:nvCxnSpPr>
          <p:cNvPr id="494" name="Google Shape;494;p33"/>
          <p:cNvCxnSpPr/>
          <p:nvPr/>
        </p:nvCxnSpPr>
        <p:spPr>
          <a:xfrm rot="10800000">
            <a:off x="4507700" y="4798875"/>
            <a:ext cx="1173000" cy="0"/>
          </a:xfrm>
          <a:prstGeom prst="straightConnector1">
            <a:avLst/>
          </a:prstGeom>
          <a:noFill/>
          <a:ln cap="flat" cmpd="sng" w="19050">
            <a:solidFill>
              <a:srgbClr val="595959"/>
            </a:solidFill>
            <a:prstDash val="solid"/>
            <a:round/>
            <a:headEnd len="med" w="med" type="none"/>
            <a:tailEnd len="med" w="med" type="triangle"/>
          </a:ln>
        </p:spPr>
      </p:cxnSp>
      <p:cxnSp>
        <p:nvCxnSpPr>
          <p:cNvPr id="495" name="Google Shape;495;p33"/>
          <p:cNvCxnSpPr/>
          <p:nvPr/>
        </p:nvCxnSpPr>
        <p:spPr>
          <a:xfrm flipH="1">
            <a:off x="4507650" y="469400"/>
            <a:ext cx="1058400" cy="3000"/>
          </a:xfrm>
          <a:prstGeom prst="straightConnector1">
            <a:avLst/>
          </a:prstGeom>
          <a:noFill/>
          <a:ln cap="flat" cmpd="sng" w="19050">
            <a:solidFill>
              <a:srgbClr val="595959"/>
            </a:solidFill>
            <a:prstDash val="solid"/>
            <a:round/>
            <a:headEnd len="med" w="med" type="none"/>
            <a:tailEnd len="med" w="med" type="triangle"/>
          </a:ln>
        </p:spPr>
      </p:cxnSp>
      <p:sp>
        <p:nvSpPr>
          <p:cNvPr id="496" name="Google Shape;496;p33"/>
          <p:cNvSpPr txBox="1"/>
          <p:nvPr/>
        </p:nvSpPr>
        <p:spPr>
          <a:xfrm>
            <a:off x="5495425" y="241550"/>
            <a:ext cx="1640400" cy="4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Server</a:t>
            </a:r>
            <a:endParaRPr sz="1800">
              <a:solidFill>
                <a:schemeClr val="dk2"/>
              </a:solidFill>
            </a:endParaRPr>
          </a:p>
        </p:txBody>
      </p:sp>
      <p:sp>
        <p:nvSpPr>
          <p:cNvPr id="497" name="Google Shape;497;p33"/>
          <p:cNvSpPr txBox="1"/>
          <p:nvPr/>
        </p:nvSpPr>
        <p:spPr>
          <a:xfrm>
            <a:off x="397875" y="1586475"/>
            <a:ext cx="6513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App</a:t>
            </a:r>
            <a:endParaRPr sz="1800">
              <a:solidFill>
                <a:schemeClr val="dk2"/>
              </a:solidFill>
            </a:endParaRPr>
          </a:p>
        </p:txBody>
      </p:sp>
      <p:cxnSp>
        <p:nvCxnSpPr>
          <p:cNvPr id="498" name="Google Shape;498;p33"/>
          <p:cNvCxnSpPr/>
          <p:nvPr/>
        </p:nvCxnSpPr>
        <p:spPr>
          <a:xfrm>
            <a:off x="1068125" y="1815350"/>
            <a:ext cx="511800" cy="0"/>
          </a:xfrm>
          <a:prstGeom prst="straightConnector1">
            <a:avLst/>
          </a:prstGeom>
          <a:noFill/>
          <a:ln cap="flat" cmpd="sng" w="19050">
            <a:solidFill>
              <a:srgbClr val="595959"/>
            </a:solidFill>
            <a:prstDash val="solid"/>
            <a:round/>
            <a:headEnd len="med" w="med" type="none"/>
            <a:tailEnd len="med" w="med" type="triangle"/>
          </a:ln>
        </p:spPr>
      </p:cxnSp>
      <p:sp>
        <p:nvSpPr>
          <p:cNvPr id="499" name="Google Shape;49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34"/>
          <p:cNvPicPr preferRelativeResize="0"/>
          <p:nvPr/>
        </p:nvPicPr>
        <p:blipFill rotWithShape="1">
          <a:blip r:embed="rId3">
            <a:alphaModFix/>
          </a:blip>
          <a:srcRect b="12286" l="17629" r="15337" t="10439"/>
          <a:stretch/>
        </p:blipFill>
        <p:spPr>
          <a:xfrm>
            <a:off x="1501813" y="262253"/>
            <a:ext cx="5851701" cy="4778401"/>
          </a:xfrm>
          <a:prstGeom prst="rect">
            <a:avLst/>
          </a:prstGeom>
          <a:noFill/>
          <a:ln>
            <a:noFill/>
          </a:ln>
        </p:spPr>
      </p:pic>
      <p:sp>
        <p:nvSpPr>
          <p:cNvPr id="505" name="Google Shape;505;p34"/>
          <p:cNvSpPr txBox="1"/>
          <p:nvPr/>
        </p:nvSpPr>
        <p:spPr>
          <a:xfrm>
            <a:off x="7806175" y="1507125"/>
            <a:ext cx="12876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Block Server</a:t>
            </a:r>
            <a:endParaRPr sz="1800">
              <a:solidFill>
                <a:schemeClr val="dk2"/>
              </a:solidFill>
            </a:endParaRPr>
          </a:p>
        </p:txBody>
      </p:sp>
      <p:sp>
        <p:nvSpPr>
          <p:cNvPr id="506" name="Google Shape;506;p34"/>
          <p:cNvSpPr txBox="1"/>
          <p:nvPr/>
        </p:nvSpPr>
        <p:spPr>
          <a:xfrm>
            <a:off x="5753725" y="4569525"/>
            <a:ext cx="16404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Root Task</a:t>
            </a:r>
            <a:endParaRPr sz="1800">
              <a:solidFill>
                <a:schemeClr val="dk2"/>
              </a:solidFill>
            </a:endParaRPr>
          </a:p>
        </p:txBody>
      </p:sp>
      <p:cxnSp>
        <p:nvCxnSpPr>
          <p:cNvPr id="507" name="Google Shape;507;p34"/>
          <p:cNvCxnSpPr/>
          <p:nvPr/>
        </p:nvCxnSpPr>
        <p:spPr>
          <a:xfrm rot="10800000">
            <a:off x="7268125" y="1815825"/>
            <a:ext cx="793800" cy="0"/>
          </a:xfrm>
          <a:prstGeom prst="straightConnector1">
            <a:avLst/>
          </a:prstGeom>
          <a:noFill/>
          <a:ln cap="flat" cmpd="sng" w="19050">
            <a:solidFill>
              <a:srgbClr val="595959"/>
            </a:solidFill>
            <a:prstDash val="solid"/>
            <a:round/>
            <a:headEnd len="med" w="med" type="none"/>
            <a:tailEnd len="med" w="med" type="triangle"/>
          </a:ln>
        </p:spPr>
      </p:cxnSp>
      <p:cxnSp>
        <p:nvCxnSpPr>
          <p:cNvPr id="508" name="Google Shape;508;p34"/>
          <p:cNvCxnSpPr/>
          <p:nvPr/>
        </p:nvCxnSpPr>
        <p:spPr>
          <a:xfrm rot="10800000">
            <a:off x="4507700" y="4798875"/>
            <a:ext cx="1173000" cy="0"/>
          </a:xfrm>
          <a:prstGeom prst="straightConnector1">
            <a:avLst/>
          </a:prstGeom>
          <a:noFill/>
          <a:ln cap="flat" cmpd="sng" w="19050">
            <a:solidFill>
              <a:srgbClr val="595959"/>
            </a:solidFill>
            <a:prstDash val="solid"/>
            <a:round/>
            <a:headEnd len="med" w="med" type="none"/>
            <a:tailEnd len="med" w="med" type="triangle"/>
          </a:ln>
        </p:spPr>
      </p:cxnSp>
      <p:cxnSp>
        <p:nvCxnSpPr>
          <p:cNvPr id="509" name="Google Shape;509;p34"/>
          <p:cNvCxnSpPr/>
          <p:nvPr/>
        </p:nvCxnSpPr>
        <p:spPr>
          <a:xfrm flipH="1">
            <a:off x="4507650" y="469400"/>
            <a:ext cx="1058400" cy="3000"/>
          </a:xfrm>
          <a:prstGeom prst="straightConnector1">
            <a:avLst/>
          </a:prstGeom>
          <a:noFill/>
          <a:ln cap="flat" cmpd="sng" w="19050">
            <a:solidFill>
              <a:srgbClr val="595959"/>
            </a:solidFill>
            <a:prstDash val="solid"/>
            <a:round/>
            <a:headEnd len="med" w="med" type="none"/>
            <a:tailEnd len="med" w="med" type="triangle"/>
          </a:ln>
        </p:spPr>
      </p:cxnSp>
      <p:sp>
        <p:nvSpPr>
          <p:cNvPr id="510" name="Google Shape;510;p34"/>
          <p:cNvSpPr txBox="1"/>
          <p:nvPr/>
        </p:nvSpPr>
        <p:spPr>
          <a:xfrm>
            <a:off x="397875" y="1586475"/>
            <a:ext cx="6513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App</a:t>
            </a:r>
            <a:endParaRPr sz="1800">
              <a:solidFill>
                <a:schemeClr val="dk2"/>
              </a:solidFill>
            </a:endParaRPr>
          </a:p>
        </p:txBody>
      </p:sp>
      <p:cxnSp>
        <p:nvCxnSpPr>
          <p:cNvPr id="511" name="Google Shape;511;p34"/>
          <p:cNvCxnSpPr/>
          <p:nvPr/>
        </p:nvCxnSpPr>
        <p:spPr>
          <a:xfrm>
            <a:off x="1068125" y="1815350"/>
            <a:ext cx="511800" cy="0"/>
          </a:xfrm>
          <a:prstGeom prst="straightConnector1">
            <a:avLst/>
          </a:prstGeom>
          <a:noFill/>
          <a:ln cap="flat" cmpd="sng" w="19050">
            <a:solidFill>
              <a:srgbClr val="595959"/>
            </a:solidFill>
            <a:prstDash val="solid"/>
            <a:round/>
            <a:headEnd len="med" w="med" type="none"/>
            <a:tailEnd len="med" w="med" type="triangle"/>
          </a:ln>
        </p:spPr>
      </p:cxnSp>
      <p:grpSp>
        <p:nvGrpSpPr>
          <p:cNvPr id="512" name="Google Shape;512;p34"/>
          <p:cNvGrpSpPr/>
          <p:nvPr/>
        </p:nvGrpSpPr>
        <p:grpSpPr>
          <a:xfrm>
            <a:off x="2240500" y="568875"/>
            <a:ext cx="1533875" cy="1064550"/>
            <a:chOff x="2240500" y="568875"/>
            <a:chExt cx="1533875" cy="1064550"/>
          </a:xfrm>
        </p:grpSpPr>
        <p:sp>
          <p:nvSpPr>
            <p:cNvPr id="513" name="Google Shape;513;p34"/>
            <p:cNvSpPr/>
            <p:nvPr/>
          </p:nvSpPr>
          <p:spPr>
            <a:xfrm>
              <a:off x="3123075" y="936825"/>
              <a:ext cx="651300" cy="696600"/>
            </a:xfrm>
            <a:prstGeom prst="ellipse">
              <a:avLst/>
            </a:prstGeom>
            <a:noFill/>
            <a:ln cap="flat" cmpd="sng" w="28575">
              <a:solidFill>
                <a:srgbClr val="7CBEC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4" name="Google Shape;514;p34"/>
            <p:cNvSpPr txBox="1"/>
            <p:nvPr/>
          </p:nvSpPr>
          <p:spPr>
            <a:xfrm>
              <a:off x="2240500" y="568875"/>
              <a:ext cx="846600" cy="4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rPr>
                <a:t>Files</a:t>
              </a:r>
              <a:endParaRPr sz="1800">
                <a:solidFill>
                  <a:srgbClr val="595959"/>
                </a:solidFill>
              </a:endParaRPr>
            </a:p>
          </p:txBody>
        </p:sp>
        <p:cxnSp>
          <p:nvCxnSpPr>
            <p:cNvPr id="515" name="Google Shape;515;p34"/>
            <p:cNvCxnSpPr/>
            <p:nvPr/>
          </p:nvCxnSpPr>
          <p:spPr>
            <a:xfrm rot="10800000">
              <a:off x="2399756" y="1038840"/>
              <a:ext cx="818700" cy="0"/>
            </a:xfrm>
            <a:prstGeom prst="straightConnector1">
              <a:avLst/>
            </a:prstGeom>
            <a:noFill/>
            <a:ln cap="flat" cmpd="sng" w="28575">
              <a:solidFill>
                <a:srgbClr val="7CBEC5"/>
              </a:solidFill>
              <a:prstDash val="solid"/>
              <a:round/>
              <a:headEnd len="med" w="med" type="none"/>
              <a:tailEnd len="med" w="med" type="none"/>
            </a:ln>
          </p:spPr>
        </p:cxnSp>
      </p:grpSp>
      <p:grpSp>
        <p:nvGrpSpPr>
          <p:cNvPr id="516" name="Google Shape;516;p34"/>
          <p:cNvGrpSpPr/>
          <p:nvPr/>
        </p:nvGrpSpPr>
        <p:grpSpPr>
          <a:xfrm>
            <a:off x="4463625" y="568875"/>
            <a:ext cx="2930375" cy="1389900"/>
            <a:chOff x="4463625" y="568875"/>
            <a:chExt cx="2930375" cy="1389900"/>
          </a:xfrm>
        </p:grpSpPr>
        <p:sp>
          <p:nvSpPr>
            <p:cNvPr id="517" name="Google Shape;517;p34"/>
            <p:cNvSpPr/>
            <p:nvPr/>
          </p:nvSpPr>
          <p:spPr>
            <a:xfrm>
              <a:off x="4463625" y="568875"/>
              <a:ext cx="1331700" cy="1389900"/>
            </a:xfrm>
            <a:prstGeom prst="ellipse">
              <a:avLst/>
            </a:prstGeom>
            <a:noFill/>
            <a:ln cap="flat" cmpd="sng" w="28575">
              <a:solidFill>
                <a:srgbClr val="D3D42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1C232"/>
                </a:solidFill>
              </a:endParaRPr>
            </a:p>
          </p:txBody>
        </p:sp>
        <p:sp>
          <p:nvSpPr>
            <p:cNvPr id="518" name="Google Shape;518;p34"/>
            <p:cNvSpPr txBox="1"/>
            <p:nvPr/>
          </p:nvSpPr>
          <p:spPr>
            <a:xfrm>
              <a:off x="6416300" y="1028688"/>
              <a:ext cx="977700" cy="4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rPr>
                <a:t>Blocks</a:t>
              </a:r>
              <a:endParaRPr sz="1800">
                <a:solidFill>
                  <a:srgbClr val="595959"/>
                </a:solidFill>
              </a:endParaRPr>
            </a:p>
          </p:txBody>
        </p:sp>
        <p:cxnSp>
          <p:nvCxnSpPr>
            <p:cNvPr id="519" name="Google Shape;519;p34"/>
            <p:cNvCxnSpPr/>
            <p:nvPr/>
          </p:nvCxnSpPr>
          <p:spPr>
            <a:xfrm flipH="1">
              <a:off x="5753850" y="1485575"/>
              <a:ext cx="1540800" cy="1800"/>
            </a:xfrm>
            <a:prstGeom prst="straightConnector1">
              <a:avLst/>
            </a:prstGeom>
            <a:noFill/>
            <a:ln cap="flat" cmpd="sng" w="28575">
              <a:solidFill>
                <a:srgbClr val="D3D42E"/>
              </a:solidFill>
              <a:prstDash val="solid"/>
              <a:round/>
              <a:headEnd len="med" w="med" type="none"/>
              <a:tailEnd len="med" w="med" type="none"/>
            </a:ln>
          </p:spPr>
        </p:cxnSp>
      </p:grpSp>
      <p:sp>
        <p:nvSpPr>
          <p:cNvPr id="520" name="Google Shape;520;p34"/>
          <p:cNvSpPr txBox="1"/>
          <p:nvPr/>
        </p:nvSpPr>
        <p:spPr>
          <a:xfrm>
            <a:off x="5495425" y="241550"/>
            <a:ext cx="1640400" cy="4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Server</a:t>
            </a:r>
            <a:endParaRPr sz="1800">
              <a:solidFill>
                <a:schemeClr val="dk2"/>
              </a:solidFill>
            </a:endParaRPr>
          </a:p>
        </p:txBody>
      </p:sp>
      <p:grpSp>
        <p:nvGrpSpPr>
          <p:cNvPr id="521" name="Google Shape;521;p34"/>
          <p:cNvGrpSpPr/>
          <p:nvPr/>
        </p:nvGrpSpPr>
        <p:grpSpPr>
          <a:xfrm>
            <a:off x="5649775" y="2272700"/>
            <a:ext cx="3250075" cy="1036500"/>
            <a:chOff x="5649775" y="2272700"/>
            <a:chExt cx="3250075" cy="1036500"/>
          </a:xfrm>
        </p:grpSpPr>
        <p:sp>
          <p:nvSpPr>
            <p:cNvPr id="522" name="Google Shape;522;p34"/>
            <p:cNvSpPr/>
            <p:nvPr/>
          </p:nvSpPr>
          <p:spPr>
            <a:xfrm>
              <a:off x="5649775" y="2272700"/>
              <a:ext cx="1331700" cy="1036500"/>
            </a:xfrm>
            <a:prstGeom prst="ellipse">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1C232"/>
                </a:solidFill>
              </a:endParaRPr>
            </a:p>
          </p:txBody>
        </p:sp>
        <p:sp>
          <p:nvSpPr>
            <p:cNvPr id="523" name="Google Shape;523;p34"/>
            <p:cNvSpPr txBox="1"/>
            <p:nvPr/>
          </p:nvSpPr>
          <p:spPr>
            <a:xfrm>
              <a:off x="6941750" y="2561600"/>
              <a:ext cx="1958100" cy="4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rPr>
                <a:t>Virtual Memory</a:t>
              </a:r>
              <a:endParaRPr sz="1800">
                <a:solidFill>
                  <a:srgbClr val="595959"/>
                </a:solidFill>
              </a:endParaRPr>
            </a:p>
          </p:txBody>
        </p:sp>
        <p:cxnSp>
          <p:nvCxnSpPr>
            <p:cNvPr id="524" name="Google Shape;524;p34"/>
            <p:cNvCxnSpPr/>
            <p:nvPr/>
          </p:nvCxnSpPr>
          <p:spPr>
            <a:xfrm>
              <a:off x="6924250" y="3030950"/>
              <a:ext cx="1825500" cy="0"/>
            </a:xfrm>
            <a:prstGeom prst="straightConnector1">
              <a:avLst/>
            </a:prstGeom>
            <a:noFill/>
            <a:ln cap="flat" cmpd="sng" w="28575">
              <a:solidFill>
                <a:srgbClr val="ECC146"/>
              </a:solidFill>
              <a:prstDash val="solid"/>
              <a:round/>
              <a:headEnd len="med" w="med" type="none"/>
              <a:tailEnd len="med" w="med" type="none"/>
            </a:ln>
          </p:spPr>
        </p:cxnSp>
      </p:grpSp>
      <p:grpSp>
        <p:nvGrpSpPr>
          <p:cNvPr id="525" name="Google Shape;525;p34"/>
          <p:cNvGrpSpPr/>
          <p:nvPr/>
        </p:nvGrpSpPr>
        <p:grpSpPr>
          <a:xfrm>
            <a:off x="4622325" y="3535788"/>
            <a:ext cx="3183850" cy="1036500"/>
            <a:chOff x="4622325" y="3535788"/>
            <a:chExt cx="3183850" cy="1036500"/>
          </a:xfrm>
        </p:grpSpPr>
        <p:sp>
          <p:nvSpPr>
            <p:cNvPr id="526" name="Google Shape;526;p34"/>
            <p:cNvSpPr/>
            <p:nvPr/>
          </p:nvSpPr>
          <p:spPr>
            <a:xfrm>
              <a:off x="4622325" y="3535788"/>
              <a:ext cx="1173000" cy="1036500"/>
            </a:xfrm>
            <a:prstGeom prst="ellipse">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1C232"/>
                </a:solidFill>
              </a:endParaRPr>
            </a:p>
          </p:txBody>
        </p:sp>
        <p:cxnSp>
          <p:nvCxnSpPr>
            <p:cNvPr id="527" name="Google Shape;527;p34"/>
            <p:cNvCxnSpPr/>
            <p:nvPr/>
          </p:nvCxnSpPr>
          <p:spPr>
            <a:xfrm flipH="1" rot="10800000">
              <a:off x="5753725" y="4278300"/>
              <a:ext cx="1981800" cy="6900"/>
            </a:xfrm>
            <a:prstGeom prst="straightConnector1">
              <a:avLst/>
            </a:prstGeom>
            <a:noFill/>
            <a:ln cap="flat" cmpd="sng" w="28575">
              <a:solidFill>
                <a:srgbClr val="E69138"/>
              </a:solidFill>
              <a:prstDash val="solid"/>
              <a:round/>
              <a:headEnd len="med" w="med" type="none"/>
              <a:tailEnd len="med" w="med" type="none"/>
            </a:ln>
          </p:spPr>
        </p:cxnSp>
        <p:sp>
          <p:nvSpPr>
            <p:cNvPr id="528" name="Google Shape;528;p34"/>
            <p:cNvSpPr txBox="1"/>
            <p:nvPr/>
          </p:nvSpPr>
          <p:spPr>
            <a:xfrm>
              <a:off x="5848075" y="3824700"/>
              <a:ext cx="1958100" cy="4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rPr>
                <a:t>Physical </a:t>
              </a:r>
              <a:r>
                <a:rPr lang="en" sz="1800">
                  <a:solidFill>
                    <a:srgbClr val="595959"/>
                  </a:solidFill>
                </a:rPr>
                <a:t>Memory</a:t>
              </a:r>
              <a:endParaRPr sz="1800">
                <a:solidFill>
                  <a:srgbClr val="595959"/>
                </a:solidFill>
              </a:endParaRPr>
            </a:p>
          </p:txBody>
        </p:sp>
      </p:grpSp>
      <p:sp>
        <p:nvSpPr>
          <p:cNvPr id="529" name="Google Shape;52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35"/>
          <p:cNvPicPr preferRelativeResize="0"/>
          <p:nvPr/>
        </p:nvPicPr>
        <p:blipFill rotWithShape="1">
          <a:blip r:embed="rId3">
            <a:alphaModFix/>
          </a:blip>
          <a:srcRect b="12286" l="17629" r="15337" t="10439"/>
          <a:stretch/>
        </p:blipFill>
        <p:spPr>
          <a:xfrm>
            <a:off x="1501813" y="262253"/>
            <a:ext cx="5851701" cy="4778401"/>
          </a:xfrm>
          <a:prstGeom prst="rect">
            <a:avLst/>
          </a:prstGeom>
          <a:noFill/>
          <a:ln>
            <a:noFill/>
          </a:ln>
        </p:spPr>
      </p:pic>
      <p:sp>
        <p:nvSpPr>
          <p:cNvPr id="535" name="Google Shape;535;p35"/>
          <p:cNvSpPr txBox="1"/>
          <p:nvPr/>
        </p:nvSpPr>
        <p:spPr>
          <a:xfrm>
            <a:off x="7806175" y="1507125"/>
            <a:ext cx="12876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Block Server</a:t>
            </a:r>
            <a:endParaRPr sz="1800">
              <a:solidFill>
                <a:schemeClr val="dk2"/>
              </a:solidFill>
            </a:endParaRPr>
          </a:p>
        </p:txBody>
      </p:sp>
      <p:sp>
        <p:nvSpPr>
          <p:cNvPr id="536" name="Google Shape;536;p35"/>
          <p:cNvSpPr txBox="1"/>
          <p:nvPr/>
        </p:nvSpPr>
        <p:spPr>
          <a:xfrm>
            <a:off x="5753725" y="4569525"/>
            <a:ext cx="16404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Root Task</a:t>
            </a:r>
            <a:endParaRPr sz="1800">
              <a:solidFill>
                <a:schemeClr val="dk2"/>
              </a:solidFill>
            </a:endParaRPr>
          </a:p>
        </p:txBody>
      </p:sp>
      <p:cxnSp>
        <p:nvCxnSpPr>
          <p:cNvPr id="537" name="Google Shape;537;p35"/>
          <p:cNvCxnSpPr/>
          <p:nvPr/>
        </p:nvCxnSpPr>
        <p:spPr>
          <a:xfrm rot="10800000">
            <a:off x="7268125" y="1815825"/>
            <a:ext cx="793800" cy="0"/>
          </a:xfrm>
          <a:prstGeom prst="straightConnector1">
            <a:avLst/>
          </a:prstGeom>
          <a:noFill/>
          <a:ln cap="flat" cmpd="sng" w="19050">
            <a:solidFill>
              <a:srgbClr val="595959"/>
            </a:solidFill>
            <a:prstDash val="solid"/>
            <a:round/>
            <a:headEnd len="med" w="med" type="none"/>
            <a:tailEnd len="med" w="med" type="triangle"/>
          </a:ln>
        </p:spPr>
      </p:cxnSp>
      <p:cxnSp>
        <p:nvCxnSpPr>
          <p:cNvPr id="538" name="Google Shape;538;p35"/>
          <p:cNvCxnSpPr/>
          <p:nvPr/>
        </p:nvCxnSpPr>
        <p:spPr>
          <a:xfrm rot="10800000">
            <a:off x="4507700" y="4798875"/>
            <a:ext cx="1173000" cy="0"/>
          </a:xfrm>
          <a:prstGeom prst="straightConnector1">
            <a:avLst/>
          </a:prstGeom>
          <a:noFill/>
          <a:ln cap="flat" cmpd="sng" w="19050">
            <a:solidFill>
              <a:srgbClr val="595959"/>
            </a:solidFill>
            <a:prstDash val="solid"/>
            <a:round/>
            <a:headEnd len="med" w="med" type="none"/>
            <a:tailEnd len="med" w="med" type="triangle"/>
          </a:ln>
        </p:spPr>
      </p:cxnSp>
      <p:cxnSp>
        <p:nvCxnSpPr>
          <p:cNvPr id="539" name="Google Shape;539;p35"/>
          <p:cNvCxnSpPr/>
          <p:nvPr/>
        </p:nvCxnSpPr>
        <p:spPr>
          <a:xfrm flipH="1">
            <a:off x="4507650" y="469400"/>
            <a:ext cx="1058400" cy="3000"/>
          </a:xfrm>
          <a:prstGeom prst="straightConnector1">
            <a:avLst/>
          </a:prstGeom>
          <a:noFill/>
          <a:ln cap="flat" cmpd="sng" w="19050">
            <a:solidFill>
              <a:srgbClr val="595959"/>
            </a:solidFill>
            <a:prstDash val="solid"/>
            <a:round/>
            <a:headEnd len="med" w="med" type="none"/>
            <a:tailEnd len="med" w="med" type="triangle"/>
          </a:ln>
        </p:spPr>
      </p:cxnSp>
      <p:sp>
        <p:nvSpPr>
          <p:cNvPr id="540" name="Google Shape;540;p35"/>
          <p:cNvSpPr txBox="1"/>
          <p:nvPr/>
        </p:nvSpPr>
        <p:spPr>
          <a:xfrm>
            <a:off x="5495425" y="241550"/>
            <a:ext cx="1640400" cy="4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File Server</a:t>
            </a:r>
            <a:endParaRPr sz="1800">
              <a:solidFill>
                <a:schemeClr val="dk2"/>
              </a:solidFill>
            </a:endParaRPr>
          </a:p>
        </p:txBody>
      </p:sp>
      <p:sp>
        <p:nvSpPr>
          <p:cNvPr id="541" name="Google Shape;541;p35"/>
          <p:cNvSpPr txBox="1"/>
          <p:nvPr/>
        </p:nvSpPr>
        <p:spPr>
          <a:xfrm>
            <a:off x="397875" y="1586475"/>
            <a:ext cx="6513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App</a:t>
            </a:r>
            <a:endParaRPr sz="1800">
              <a:solidFill>
                <a:schemeClr val="dk2"/>
              </a:solidFill>
            </a:endParaRPr>
          </a:p>
        </p:txBody>
      </p:sp>
      <p:cxnSp>
        <p:nvCxnSpPr>
          <p:cNvPr id="542" name="Google Shape;542;p35"/>
          <p:cNvCxnSpPr/>
          <p:nvPr/>
        </p:nvCxnSpPr>
        <p:spPr>
          <a:xfrm>
            <a:off x="1068125" y="1815350"/>
            <a:ext cx="511800" cy="0"/>
          </a:xfrm>
          <a:prstGeom prst="straightConnector1">
            <a:avLst/>
          </a:prstGeom>
          <a:noFill/>
          <a:ln cap="flat" cmpd="sng" w="19050">
            <a:solidFill>
              <a:srgbClr val="595959"/>
            </a:solidFill>
            <a:prstDash val="solid"/>
            <a:round/>
            <a:headEnd len="med" w="med" type="none"/>
            <a:tailEnd len="med" w="med" type="triangle"/>
          </a:ln>
        </p:spPr>
      </p:cxnSp>
      <p:sp>
        <p:nvSpPr>
          <p:cNvPr id="543" name="Google Shape;543;p35"/>
          <p:cNvSpPr/>
          <p:nvPr/>
        </p:nvSpPr>
        <p:spPr>
          <a:xfrm>
            <a:off x="4906373" y="2111250"/>
            <a:ext cx="511800" cy="460500"/>
          </a:xfrm>
          <a:prstGeom prst="ellipse">
            <a:avLst/>
          </a:prstGeom>
          <a:no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4" name="Google Shape;54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545" name="Google Shape;545;p35"/>
          <p:cNvCxnSpPr/>
          <p:nvPr/>
        </p:nvCxnSpPr>
        <p:spPr>
          <a:xfrm>
            <a:off x="4308750" y="638925"/>
            <a:ext cx="238200" cy="1154100"/>
          </a:xfrm>
          <a:prstGeom prst="straightConnector1">
            <a:avLst/>
          </a:prstGeom>
          <a:noFill/>
          <a:ln cap="flat" cmpd="sng" w="19050">
            <a:solidFill>
              <a:schemeClr val="dk2"/>
            </a:solidFill>
            <a:prstDash val="solid"/>
            <a:round/>
            <a:headEnd len="med" w="med" type="none"/>
            <a:tailEnd len="med" w="med" type="triangle"/>
          </a:ln>
        </p:spPr>
      </p:cxnSp>
      <p:cxnSp>
        <p:nvCxnSpPr>
          <p:cNvPr id="546" name="Google Shape;546;p35"/>
          <p:cNvCxnSpPr>
            <a:endCxn id="543" idx="1"/>
          </p:cNvCxnSpPr>
          <p:nvPr/>
        </p:nvCxnSpPr>
        <p:spPr>
          <a:xfrm>
            <a:off x="4640525" y="1959089"/>
            <a:ext cx="340800" cy="219600"/>
          </a:xfrm>
          <a:prstGeom prst="straightConnector1">
            <a:avLst/>
          </a:prstGeom>
          <a:noFill/>
          <a:ln cap="flat" cmpd="sng" w="19050">
            <a:solidFill>
              <a:schemeClr val="dk2"/>
            </a:solidFill>
            <a:prstDash val="solid"/>
            <a:round/>
            <a:headEnd len="med" w="med" type="none"/>
            <a:tailEnd len="med" w="med" type="triangle"/>
          </a:ln>
        </p:spPr>
      </p:cxnSp>
      <p:cxnSp>
        <p:nvCxnSpPr>
          <p:cNvPr id="547" name="Google Shape;547;p35"/>
          <p:cNvCxnSpPr/>
          <p:nvPr/>
        </p:nvCxnSpPr>
        <p:spPr>
          <a:xfrm flipH="1">
            <a:off x="6314075" y="1865275"/>
            <a:ext cx="707100" cy="173100"/>
          </a:xfrm>
          <a:prstGeom prst="straightConnector1">
            <a:avLst/>
          </a:prstGeom>
          <a:noFill/>
          <a:ln cap="flat" cmpd="sng" w="19050">
            <a:solidFill>
              <a:schemeClr val="dk2"/>
            </a:solidFill>
            <a:prstDash val="solid"/>
            <a:round/>
            <a:headEnd len="med" w="med" type="none"/>
            <a:tailEnd len="med" w="med" type="triangle"/>
          </a:ln>
        </p:spPr>
      </p:cxnSp>
      <p:cxnSp>
        <p:nvCxnSpPr>
          <p:cNvPr id="548" name="Google Shape;548;p35"/>
          <p:cNvCxnSpPr/>
          <p:nvPr/>
        </p:nvCxnSpPr>
        <p:spPr>
          <a:xfrm flipH="1">
            <a:off x="5418050" y="2096125"/>
            <a:ext cx="708600" cy="144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6"/>
          <p:cNvSpPr/>
          <p:nvPr/>
        </p:nvSpPr>
        <p:spPr>
          <a:xfrm rot="5400000">
            <a:off x="3569850" y="2355850"/>
            <a:ext cx="1783200" cy="1279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36"/>
          <p:cNvSpPr/>
          <p:nvPr/>
        </p:nvSpPr>
        <p:spPr>
          <a:xfrm>
            <a:off x="3647325" y="1691125"/>
            <a:ext cx="1877100" cy="85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5" name="Google Shape;555;p36"/>
          <p:cNvSpPr/>
          <p:nvPr/>
        </p:nvSpPr>
        <p:spPr>
          <a:xfrm>
            <a:off x="3593275" y="3551450"/>
            <a:ext cx="1877100" cy="88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6" name="Google Shape;55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Interesting Challenge: Communication &amp; Deadlock</a:t>
            </a:r>
            <a:endParaRPr/>
          </a:p>
        </p:txBody>
      </p:sp>
      <p:pic>
        <p:nvPicPr>
          <p:cNvPr id="557" name="Google Shape;557;p36"/>
          <p:cNvPicPr preferRelativeResize="0"/>
          <p:nvPr/>
        </p:nvPicPr>
        <p:blipFill>
          <a:blip r:embed="rId3">
            <a:alphaModFix/>
          </a:blip>
          <a:stretch>
            <a:fillRect/>
          </a:stretch>
        </p:blipFill>
        <p:spPr>
          <a:xfrm>
            <a:off x="897325" y="1393863"/>
            <a:ext cx="976025" cy="976025"/>
          </a:xfrm>
          <a:prstGeom prst="rect">
            <a:avLst/>
          </a:prstGeom>
          <a:noFill/>
          <a:ln>
            <a:noFill/>
          </a:ln>
        </p:spPr>
      </p:pic>
      <p:pic>
        <p:nvPicPr>
          <p:cNvPr id="558" name="Google Shape;558;p36"/>
          <p:cNvPicPr preferRelativeResize="0"/>
          <p:nvPr/>
        </p:nvPicPr>
        <p:blipFill rotWithShape="1">
          <a:blip r:embed="rId4">
            <a:alphaModFix/>
          </a:blip>
          <a:srcRect b="0" l="0" r="0" t="0"/>
          <a:stretch/>
        </p:blipFill>
        <p:spPr>
          <a:xfrm>
            <a:off x="3879313" y="1296973"/>
            <a:ext cx="1385362" cy="1169850"/>
          </a:xfrm>
          <a:prstGeom prst="rect">
            <a:avLst/>
          </a:prstGeom>
          <a:noFill/>
          <a:ln>
            <a:noFill/>
          </a:ln>
        </p:spPr>
      </p:pic>
      <p:cxnSp>
        <p:nvCxnSpPr>
          <p:cNvPr id="559" name="Google Shape;559;p36"/>
          <p:cNvCxnSpPr/>
          <p:nvPr/>
        </p:nvCxnSpPr>
        <p:spPr>
          <a:xfrm flipH="1" rot="10800000">
            <a:off x="2042188" y="1873950"/>
            <a:ext cx="1668300" cy="15900"/>
          </a:xfrm>
          <a:prstGeom prst="straightConnector1">
            <a:avLst/>
          </a:prstGeom>
          <a:noFill/>
          <a:ln cap="flat" cmpd="sng" w="19050">
            <a:solidFill>
              <a:srgbClr val="595959"/>
            </a:solidFill>
            <a:prstDash val="solid"/>
            <a:round/>
            <a:headEnd len="med" w="med" type="none"/>
            <a:tailEnd len="med" w="med" type="triangle"/>
          </a:ln>
        </p:spPr>
      </p:cxnSp>
      <p:sp>
        <p:nvSpPr>
          <p:cNvPr id="560" name="Google Shape;560;p36"/>
          <p:cNvSpPr txBox="1"/>
          <p:nvPr/>
        </p:nvSpPr>
        <p:spPr>
          <a:xfrm>
            <a:off x="2048625" y="1398450"/>
            <a:ext cx="16260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open(“foo”)</a:t>
            </a:r>
            <a:endParaRPr sz="1800">
              <a:solidFill>
                <a:schemeClr val="dk2"/>
              </a:solidFill>
            </a:endParaRPr>
          </a:p>
        </p:txBody>
      </p:sp>
      <p:pic>
        <p:nvPicPr>
          <p:cNvPr id="561" name="Google Shape;561;p36"/>
          <p:cNvPicPr preferRelativeResize="0"/>
          <p:nvPr/>
        </p:nvPicPr>
        <p:blipFill>
          <a:blip r:embed="rId3">
            <a:alphaModFix/>
          </a:blip>
          <a:stretch>
            <a:fillRect/>
          </a:stretch>
        </p:blipFill>
        <p:spPr>
          <a:xfrm>
            <a:off x="7708400" y="3759938"/>
            <a:ext cx="976025" cy="976025"/>
          </a:xfrm>
          <a:prstGeom prst="rect">
            <a:avLst/>
          </a:prstGeom>
          <a:noFill/>
          <a:ln>
            <a:noFill/>
          </a:ln>
        </p:spPr>
      </p:pic>
      <p:cxnSp>
        <p:nvCxnSpPr>
          <p:cNvPr id="562" name="Google Shape;562;p36"/>
          <p:cNvCxnSpPr/>
          <p:nvPr/>
        </p:nvCxnSpPr>
        <p:spPr>
          <a:xfrm rot="10800000">
            <a:off x="5858700" y="4255925"/>
            <a:ext cx="1710900" cy="0"/>
          </a:xfrm>
          <a:prstGeom prst="straightConnector1">
            <a:avLst/>
          </a:prstGeom>
          <a:noFill/>
          <a:ln cap="flat" cmpd="sng" w="19050">
            <a:solidFill>
              <a:srgbClr val="595959"/>
            </a:solidFill>
            <a:prstDash val="solid"/>
            <a:round/>
            <a:headEnd len="med" w="med" type="none"/>
            <a:tailEnd len="med" w="med" type="triangle"/>
          </a:ln>
        </p:spPr>
      </p:cxnSp>
      <p:sp>
        <p:nvSpPr>
          <p:cNvPr id="563" name="Google Shape;563;p36"/>
          <p:cNvSpPr txBox="1"/>
          <p:nvPr/>
        </p:nvSpPr>
        <p:spPr>
          <a:xfrm>
            <a:off x="5943600" y="3759950"/>
            <a:ext cx="16260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extract state</a:t>
            </a:r>
            <a:endParaRPr sz="1800">
              <a:solidFill>
                <a:schemeClr val="dk2"/>
              </a:solidFill>
            </a:endParaRPr>
          </a:p>
        </p:txBody>
      </p:sp>
      <p:pic>
        <p:nvPicPr>
          <p:cNvPr id="564" name="Google Shape;564;p36"/>
          <p:cNvPicPr preferRelativeResize="0"/>
          <p:nvPr/>
        </p:nvPicPr>
        <p:blipFill>
          <a:blip r:embed="rId5">
            <a:alphaModFix/>
          </a:blip>
          <a:stretch>
            <a:fillRect/>
          </a:stretch>
        </p:blipFill>
        <p:spPr>
          <a:xfrm>
            <a:off x="3482300" y="3637274"/>
            <a:ext cx="2179400" cy="1098700"/>
          </a:xfrm>
          <a:prstGeom prst="rect">
            <a:avLst/>
          </a:prstGeom>
          <a:noFill/>
          <a:ln>
            <a:noFill/>
          </a:ln>
        </p:spPr>
      </p:pic>
      <p:cxnSp>
        <p:nvCxnSpPr>
          <p:cNvPr id="565" name="Google Shape;565;p36"/>
          <p:cNvCxnSpPr/>
          <p:nvPr/>
        </p:nvCxnSpPr>
        <p:spPr>
          <a:xfrm flipH="1">
            <a:off x="4942750" y="3439675"/>
            <a:ext cx="72000" cy="147300"/>
          </a:xfrm>
          <a:prstGeom prst="straightConnector1">
            <a:avLst/>
          </a:prstGeom>
          <a:noFill/>
          <a:ln cap="flat" cmpd="sng" w="19050">
            <a:solidFill>
              <a:schemeClr val="dk2"/>
            </a:solidFill>
            <a:prstDash val="solid"/>
            <a:round/>
            <a:headEnd len="med" w="med" type="none"/>
            <a:tailEnd len="med" w="med" type="triangle"/>
          </a:ln>
        </p:spPr>
      </p:cxnSp>
      <p:cxnSp>
        <p:nvCxnSpPr>
          <p:cNvPr id="566" name="Google Shape;566;p36"/>
          <p:cNvCxnSpPr/>
          <p:nvPr/>
        </p:nvCxnSpPr>
        <p:spPr>
          <a:xfrm flipH="1" rot="10800000">
            <a:off x="3872400" y="2494625"/>
            <a:ext cx="53700" cy="155400"/>
          </a:xfrm>
          <a:prstGeom prst="straightConnector1">
            <a:avLst/>
          </a:prstGeom>
          <a:noFill/>
          <a:ln cap="flat" cmpd="sng" w="19050">
            <a:solidFill>
              <a:schemeClr val="dk2"/>
            </a:solidFill>
            <a:prstDash val="solid"/>
            <a:round/>
            <a:headEnd len="med" w="med" type="none"/>
            <a:tailEnd len="med" w="med" type="triangle"/>
          </a:ln>
        </p:spPr>
      </p:cxnSp>
      <p:sp>
        <p:nvSpPr>
          <p:cNvPr id="567" name="Google Shape;567;p36"/>
          <p:cNvSpPr txBox="1"/>
          <p:nvPr/>
        </p:nvSpPr>
        <p:spPr>
          <a:xfrm>
            <a:off x="5185175" y="2805850"/>
            <a:ext cx="15924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give resource</a:t>
            </a:r>
            <a:endParaRPr sz="1800">
              <a:solidFill>
                <a:schemeClr val="dk2"/>
              </a:solidFill>
            </a:endParaRPr>
          </a:p>
        </p:txBody>
      </p:sp>
      <p:sp>
        <p:nvSpPr>
          <p:cNvPr id="568" name="Google Shape;568;p36"/>
          <p:cNvSpPr txBox="1"/>
          <p:nvPr/>
        </p:nvSpPr>
        <p:spPr>
          <a:xfrm>
            <a:off x="2332825" y="2805850"/>
            <a:ext cx="14094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fetch state</a:t>
            </a:r>
            <a:endParaRPr sz="1800">
              <a:solidFill>
                <a:schemeClr val="dk2"/>
              </a:solidFill>
            </a:endParaRPr>
          </a:p>
        </p:txBody>
      </p:sp>
      <p:sp>
        <p:nvSpPr>
          <p:cNvPr id="569" name="Google Shape;569;p36"/>
          <p:cNvSpPr/>
          <p:nvPr/>
        </p:nvSpPr>
        <p:spPr>
          <a:xfrm>
            <a:off x="2404875" y="2494625"/>
            <a:ext cx="1710900" cy="1117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36"/>
          <p:cNvSpPr/>
          <p:nvPr/>
        </p:nvSpPr>
        <p:spPr>
          <a:xfrm>
            <a:off x="4843275" y="2493450"/>
            <a:ext cx="1934400" cy="1117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7"/>
          <p:cNvSpPr/>
          <p:nvPr/>
        </p:nvSpPr>
        <p:spPr>
          <a:xfrm rot="5400000">
            <a:off x="3569850" y="2355850"/>
            <a:ext cx="1783200" cy="1279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7" name="Google Shape;577;p37"/>
          <p:cNvSpPr/>
          <p:nvPr/>
        </p:nvSpPr>
        <p:spPr>
          <a:xfrm>
            <a:off x="3647325" y="1691125"/>
            <a:ext cx="1877100" cy="85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8" name="Google Shape;578;p37"/>
          <p:cNvSpPr/>
          <p:nvPr/>
        </p:nvSpPr>
        <p:spPr>
          <a:xfrm>
            <a:off x="3593275" y="3551450"/>
            <a:ext cx="1877100" cy="88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9" name="Google Shape;57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Interesting Challenge: Communication &amp; Deadlock</a:t>
            </a:r>
            <a:endParaRPr/>
          </a:p>
        </p:txBody>
      </p:sp>
      <p:pic>
        <p:nvPicPr>
          <p:cNvPr id="580" name="Google Shape;580;p37"/>
          <p:cNvPicPr preferRelativeResize="0"/>
          <p:nvPr/>
        </p:nvPicPr>
        <p:blipFill>
          <a:blip r:embed="rId3">
            <a:alphaModFix/>
          </a:blip>
          <a:stretch>
            <a:fillRect/>
          </a:stretch>
        </p:blipFill>
        <p:spPr>
          <a:xfrm>
            <a:off x="897325" y="1393863"/>
            <a:ext cx="976025" cy="976025"/>
          </a:xfrm>
          <a:prstGeom prst="rect">
            <a:avLst/>
          </a:prstGeom>
          <a:noFill/>
          <a:ln>
            <a:noFill/>
          </a:ln>
        </p:spPr>
      </p:pic>
      <p:pic>
        <p:nvPicPr>
          <p:cNvPr id="581" name="Google Shape;581;p37"/>
          <p:cNvPicPr preferRelativeResize="0"/>
          <p:nvPr/>
        </p:nvPicPr>
        <p:blipFill rotWithShape="1">
          <a:blip r:embed="rId4">
            <a:alphaModFix/>
          </a:blip>
          <a:srcRect b="0" l="0" r="0" t="0"/>
          <a:stretch/>
        </p:blipFill>
        <p:spPr>
          <a:xfrm>
            <a:off x="3879313" y="1296973"/>
            <a:ext cx="1385362" cy="1169850"/>
          </a:xfrm>
          <a:prstGeom prst="rect">
            <a:avLst/>
          </a:prstGeom>
          <a:noFill/>
          <a:ln>
            <a:noFill/>
          </a:ln>
        </p:spPr>
      </p:pic>
      <p:cxnSp>
        <p:nvCxnSpPr>
          <p:cNvPr id="582" name="Google Shape;582;p37"/>
          <p:cNvCxnSpPr/>
          <p:nvPr/>
        </p:nvCxnSpPr>
        <p:spPr>
          <a:xfrm flipH="1" rot="10800000">
            <a:off x="2042188" y="1873950"/>
            <a:ext cx="1668300" cy="15900"/>
          </a:xfrm>
          <a:prstGeom prst="straightConnector1">
            <a:avLst/>
          </a:prstGeom>
          <a:noFill/>
          <a:ln cap="flat" cmpd="sng" w="19050">
            <a:solidFill>
              <a:srgbClr val="595959"/>
            </a:solidFill>
            <a:prstDash val="solid"/>
            <a:round/>
            <a:headEnd len="med" w="med" type="none"/>
            <a:tailEnd len="med" w="med" type="triangle"/>
          </a:ln>
        </p:spPr>
      </p:cxnSp>
      <p:sp>
        <p:nvSpPr>
          <p:cNvPr id="583" name="Google Shape;583;p37"/>
          <p:cNvSpPr txBox="1"/>
          <p:nvPr/>
        </p:nvSpPr>
        <p:spPr>
          <a:xfrm>
            <a:off x="2048625" y="1398450"/>
            <a:ext cx="16260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open(“foo”)</a:t>
            </a:r>
            <a:endParaRPr sz="1800">
              <a:solidFill>
                <a:schemeClr val="dk2"/>
              </a:solidFill>
            </a:endParaRPr>
          </a:p>
        </p:txBody>
      </p:sp>
      <p:pic>
        <p:nvPicPr>
          <p:cNvPr id="584" name="Google Shape;584;p37"/>
          <p:cNvPicPr preferRelativeResize="0"/>
          <p:nvPr/>
        </p:nvPicPr>
        <p:blipFill>
          <a:blip r:embed="rId3">
            <a:alphaModFix/>
          </a:blip>
          <a:stretch>
            <a:fillRect/>
          </a:stretch>
        </p:blipFill>
        <p:spPr>
          <a:xfrm>
            <a:off x="7708400" y="3759938"/>
            <a:ext cx="976025" cy="976025"/>
          </a:xfrm>
          <a:prstGeom prst="rect">
            <a:avLst/>
          </a:prstGeom>
          <a:noFill/>
          <a:ln>
            <a:noFill/>
          </a:ln>
        </p:spPr>
      </p:pic>
      <p:cxnSp>
        <p:nvCxnSpPr>
          <p:cNvPr id="585" name="Google Shape;585;p37"/>
          <p:cNvCxnSpPr/>
          <p:nvPr/>
        </p:nvCxnSpPr>
        <p:spPr>
          <a:xfrm rot="10800000">
            <a:off x="5858700" y="4255925"/>
            <a:ext cx="1710900" cy="0"/>
          </a:xfrm>
          <a:prstGeom prst="straightConnector1">
            <a:avLst/>
          </a:prstGeom>
          <a:noFill/>
          <a:ln cap="flat" cmpd="sng" w="19050">
            <a:solidFill>
              <a:srgbClr val="595959"/>
            </a:solidFill>
            <a:prstDash val="solid"/>
            <a:round/>
            <a:headEnd len="med" w="med" type="none"/>
            <a:tailEnd len="med" w="med" type="triangle"/>
          </a:ln>
        </p:spPr>
      </p:cxnSp>
      <p:sp>
        <p:nvSpPr>
          <p:cNvPr id="586" name="Google Shape;586;p37"/>
          <p:cNvSpPr txBox="1"/>
          <p:nvPr/>
        </p:nvSpPr>
        <p:spPr>
          <a:xfrm>
            <a:off x="5943600" y="3759950"/>
            <a:ext cx="16260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extract state</a:t>
            </a:r>
            <a:endParaRPr sz="1800">
              <a:solidFill>
                <a:schemeClr val="dk2"/>
              </a:solidFill>
            </a:endParaRPr>
          </a:p>
        </p:txBody>
      </p:sp>
      <p:pic>
        <p:nvPicPr>
          <p:cNvPr id="587" name="Google Shape;587;p37"/>
          <p:cNvPicPr preferRelativeResize="0"/>
          <p:nvPr/>
        </p:nvPicPr>
        <p:blipFill>
          <a:blip r:embed="rId5">
            <a:alphaModFix/>
          </a:blip>
          <a:stretch>
            <a:fillRect/>
          </a:stretch>
        </p:blipFill>
        <p:spPr>
          <a:xfrm>
            <a:off x="3482300" y="3637274"/>
            <a:ext cx="2179400" cy="1098700"/>
          </a:xfrm>
          <a:prstGeom prst="rect">
            <a:avLst/>
          </a:prstGeom>
          <a:noFill/>
          <a:ln>
            <a:noFill/>
          </a:ln>
        </p:spPr>
      </p:pic>
      <p:sp>
        <p:nvSpPr>
          <p:cNvPr id="588" name="Google Shape;588;p37"/>
          <p:cNvSpPr txBox="1"/>
          <p:nvPr/>
        </p:nvSpPr>
        <p:spPr>
          <a:xfrm>
            <a:off x="5185175" y="2805850"/>
            <a:ext cx="15924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give resource</a:t>
            </a:r>
            <a:endParaRPr sz="1800">
              <a:solidFill>
                <a:schemeClr val="dk2"/>
              </a:solidFill>
            </a:endParaRPr>
          </a:p>
        </p:txBody>
      </p:sp>
      <p:sp>
        <p:nvSpPr>
          <p:cNvPr id="589" name="Google Shape;589;p37"/>
          <p:cNvSpPr txBox="1"/>
          <p:nvPr/>
        </p:nvSpPr>
        <p:spPr>
          <a:xfrm>
            <a:off x="2332825" y="2805850"/>
            <a:ext cx="14094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fetch state</a:t>
            </a:r>
            <a:endParaRPr sz="1800">
              <a:solidFill>
                <a:schemeClr val="dk2"/>
              </a:solidFill>
            </a:endParaRPr>
          </a:p>
        </p:txBody>
      </p:sp>
      <p:sp>
        <p:nvSpPr>
          <p:cNvPr id="590" name="Google Shape;590;p37"/>
          <p:cNvSpPr/>
          <p:nvPr/>
        </p:nvSpPr>
        <p:spPr>
          <a:xfrm>
            <a:off x="3710500" y="2466825"/>
            <a:ext cx="299400" cy="295800"/>
          </a:xfrm>
          <a:prstGeom prst="mathMultiply">
            <a:avLst>
              <a:gd fmla="val 23520" name="adj1"/>
            </a:avLst>
          </a:prstGeom>
          <a:solidFill>
            <a:srgbClr val="CC4125"/>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1" name="Google Shape;591;p37"/>
          <p:cNvSpPr/>
          <p:nvPr/>
        </p:nvSpPr>
        <p:spPr>
          <a:xfrm>
            <a:off x="4865050" y="3356825"/>
            <a:ext cx="299400" cy="295800"/>
          </a:xfrm>
          <a:prstGeom prst="mathMultiply">
            <a:avLst>
              <a:gd fmla="val 23520" name="adj1"/>
            </a:avLst>
          </a:prstGeom>
          <a:solidFill>
            <a:srgbClr val="CC4125"/>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2" name="Google Shape;59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8"/>
          <p:cNvSpPr/>
          <p:nvPr/>
        </p:nvSpPr>
        <p:spPr>
          <a:xfrm rot="5400000">
            <a:off x="3569850" y="2355850"/>
            <a:ext cx="1783200" cy="1279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38"/>
          <p:cNvSpPr/>
          <p:nvPr/>
        </p:nvSpPr>
        <p:spPr>
          <a:xfrm>
            <a:off x="3647325" y="1691125"/>
            <a:ext cx="1877100" cy="85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9" name="Google Shape;599;p38"/>
          <p:cNvSpPr/>
          <p:nvPr/>
        </p:nvSpPr>
        <p:spPr>
          <a:xfrm>
            <a:off x="3593275" y="3551450"/>
            <a:ext cx="1877100" cy="88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0" name="Google Shape;60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Interesting Challenge: Communication &amp; Deadlock</a:t>
            </a:r>
            <a:endParaRPr/>
          </a:p>
        </p:txBody>
      </p:sp>
      <p:pic>
        <p:nvPicPr>
          <p:cNvPr id="601" name="Google Shape;601;p38"/>
          <p:cNvPicPr preferRelativeResize="0"/>
          <p:nvPr/>
        </p:nvPicPr>
        <p:blipFill>
          <a:blip r:embed="rId3">
            <a:alphaModFix/>
          </a:blip>
          <a:stretch>
            <a:fillRect/>
          </a:stretch>
        </p:blipFill>
        <p:spPr>
          <a:xfrm>
            <a:off x="897325" y="1393863"/>
            <a:ext cx="976025" cy="976025"/>
          </a:xfrm>
          <a:prstGeom prst="rect">
            <a:avLst/>
          </a:prstGeom>
          <a:noFill/>
          <a:ln>
            <a:noFill/>
          </a:ln>
        </p:spPr>
      </p:pic>
      <p:pic>
        <p:nvPicPr>
          <p:cNvPr id="602" name="Google Shape;602;p38"/>
          <p:cNvPicPr preferRelativeResize="0"/>
          <p:nvPr/>
        </p:nvPicPr>
        <p:blipFill rotWithShape="1">
          <a:blip r:embed="rId4">
            <a:alphaModFix/>
          </a:blip>
          <a:srcRect b="0" l="0" r="0" t="0"/>
          <a:stretch/>
        </p:blipFill>
        <p:spPr>
          <a:xfrm>
            <a:off x="3879313" y="1296973"/>
            <a:ext cx="1385362" cy="1169850"/>
          </a:xfrm>
          <a:prstGeom prst="rect">
            <a:avLst/>
          </a:prstGeom>
          <a:noFill/>
          <a:ln>
            <a:noFill/>
          </a:ln>
        </p:spPr>
      </p:pic>
      <p:cxnSp>
        <p:nvCxnSpPr>
          <p:cNvPr id="603" name="Google Shape;603;p38"/>
          <p:cNvCxnSpPr/>
          <p:nvPr/>
        </p:nvCxnSpPr>
        <p:spPr>
          <a:xfrm flipH="1" rot="10800000">
            <a:off x="2042188" y="1873950"/>
            <a:ext cx="1668300" cy="15900"/>
          </a:xfrm>
          <a:prstGeom prst="straightConnector1">
            <a:avLst/>
          </a:prstGeom>
          <a:noFill/>
          <a:ln cap="flat" cmpd="sng" w="19050">
            <a:solidFill>
              <a:srgbClr val="595959"/>
            </a:solidFill>
            <a:prstDash val="solid"/>
            <a:round/>
            <a:headEnd len="med" w="med" type="none"/>
            <a:tailEnd len="med" w="med" type="triangle"/>
          </a:ln>
        </p:spPr>
      </p:cxnSp>
      <p:sp>
        <p:nvSpPr>
          <p:cNvPr id="604" name="Google Shape;604;p38"/>
          <p:cNvSpPr txBox="1"/>
          <p:nvPr/>
        </p:nvSpPr>
        <p:spPr>
          <a:xfrm>
            <a:off x="2048625" y="1398450"/>
            <a:ext cx="16260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open(“foo”)</a:t>
            </a:r>
            <a:endParaRPr sz="1800">
              <a:solidFill>
                <a:schemeClr val="dk2"/>
              </a:solidFill>
            </a:endParaRPr>
          </a:p>
        </p:txBody>
      </p:sp>
      <p:pic>
        <p:nvPicPr>
          <p:cNvPr id="605" name="Google Shape;605;p38"/>
          <p:cNvPicPr preferRelativeResize="0"/>
          <p:nvPr/>
        </p:nvPicPr>
        <p:blipFill>
          <a:blip r:embed="rId3">
            <a:alphaModFix/>
          </a:blip>
          <a:stretch>
            <a:fillRect/>
          </a:stretch>
        </p:blipFill>
        <p:spPr>
          <a:xfrm>
            <a:off x="7708400" y="3759938"/>
            <a:ext cx="976025" cy="976025"/>
          </a:xfrm>
          <a:prstGeom prst="rect">
            <a:avLst/>
          </a:prstGeom>
          <a:noFill/>
          <a:ln>
            <a:noFill/>
          </a:ln>
        </p:spPr>
      </p:pic>
      <p:cxnSp>
        <p:nvCxnSpPr>
          <p:cNvPr id="606" name="Google Shape;606;p38"/>
          <p:cNvCxnSpPr/>
          <p:nvPr/>
        </p:nvCxnSpPr>
        <p:spPr>
          <a:xfrm rot="10800000">
            <a:off x="5858700" y="4255925"/>
            <a:ext cx="1710900" cy="0"/>
          </a:xfrm>
          <a:prstGeom prst="straightConnector1">
            <a:avLst/>
          </a:prstGeom>
          <a:noFill/>
          <a:ln cap="flat" cmpd="sng" w="19050">
            <a:solidFill>
              <a:srgbClr val="595959"/>
            </a:solidFill>
            <a:prstDash val="solid"/>
            <a:round/>
            <a:headEnd len="med" w="med" type="none"/>
            <a:tailEnd len="med" w="med" type="triangle"/>
          </a:ln>
        </p:spPr>
      </p:cxnSp>
      <p:sp>
        <p:nvSpPr>
          <p:cNvPr id="607" name="Google Shape;607;p38"/>
          <p:cNvSpPr txBox="1"/>
          <p:nvPr/>
        </p:nvSpPr>
        <p:spPr>
          <a:xfrm>
            <a:off x="5943600" y="3759950"/>
            <a:ext cx="16260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extract state</a:t>
            </a:r>
            <a:endParaRPr sz="1800">
              <a:solidFill>
                <a:schemeClr val="dk2"/>
              </a:solidFill>
            </a:endParaRPr>
          </a:p>
        </p:txBody>
      </p:sp>
      <p:pic>
        <p:nvPicPr>
          <p:cNvPr id="608" name="Google Shape;608;p38"/>
          <p:cNvPicPr preferRelativeResize="0"/>
          <p:nvPr/>
        </p:nvPicPr>
        <p:blipFill>
          <a:blip r:embed="rId5">
            <a:alphaModFix/>
          </a:blip>
          <a:stretch>
            <a:fillRect/>
          </a:stretch>
        </p:blipFill>
        <p:spPr>
          <a:xfrm>
            <a:off x="3482300" y="3637274"/>
            <a:ext cx="2179400" cy="1098700"/>
          </a:xfrm>
          <a:prstGeom prst="rect">
            <a:avLst/>
          </a:prstGeom>
          <a:noFill/>
          <a:ln>
            <a:noFill/>
          </a:ln>
        </p:spPr>
      </p:pic>
      <p:sp>
        <p:nvSpPr>
          <p:cNvPr id="609" name="Google Shape;609;p38"/>
          <p:cNvSpPr txBox="1"/>
          <p:nvPr/>
        </p:nvSpPr>
        <p:spPr>
          <a:xfrm>
            <a:off x="5185175" y="2805850"/>
            <a:ext cx="15924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give resource</a:t>
            </a:r>
            <a:endParaRPr sz="1800">
              <a:solidFill>
                <a:schemeClr val="dk2"/>
              </a:solidFill>
            </a:endParaRPr>
          </a:p>
        </p:txBody>
      </p:sp>
      <p:sp>
        <p:nvSpPr>
          <p:cNvPr id="610" name="Google Shape;610;p38"/>
          <p:cNvSpPr txBox="1"/>
          <p:nvPr/>
        </p:nvSpPr>
        <p:spPr>
          <a:xfrm>
            <a:off x="2849375" y="2805850"/>
            <a:ext cx="8928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signal</a:t>
            </a:r>
            <a:endParaRPr sz="1800">
              <a:solidFill>
                <a:schemeClr val="dk2"/>
              </a:solidFill>
            </a:endParaRPr>
          </a:p>
        </p:txBody>
      </p:sp>
      <p:cxnSp>
        <p:nvCxnSpPr>
          <p:cNvPr id="611" name="Google Shape;611;p38"/>
          <p:cNvCxnSpPr/>
          <p:nvPr/>
        </p:nvCxnSpPr>
        <p:spPr>
          <a:xfrm flipH="1">
            <a:off x="4942750" y="3439675"/>
            <a:ext cx="72000" cy="147300"/>
          </a:xfrm>
          <a:prstGeom prst="straightConnector1">
            <a:avLst/>
          </a:prstGeom>
          <a:noFill/>
          <a:ln cap="flat" cmpd="sng" w="19050">
            <a:solidFill>
              <a:schemeClr val="dk2"/>
            </a:solidFill>
            <a:prstDash val="solid"/>
            <a:round/>
            <a:headEnd len="med" w="med" type="none"/>
            <a:tailEnd len="med" w="med" type="triangle"/>
          </a:ln>
        </p:spPr>
      </p:cxnSp>
      <p:cxnSp>
        <p:nvCxnSpPr>
          <p:cNvPr id="612" name="Google Shape;612;p38"/>
          <p:cNvCxnSpPr/>
          <p:nvPr/>
        </p:nvCxnSpPr>
        <p:spPr>
          <a:xfrm flipH="1" rot="10800000">
            <a:off x="3872400" y="2494625"/>
            <a:ext cx="53700" cy="155400"/>
          </a:xfrm>
          <a:prstGeom prst="straightConnector1">
            <a:avLst/>
          </a:prstGeom>
          <a:noFill/>
          <a:ln cap="flat" cmpd="sng" w="19050">
            <a:solidFill>
              <a:schemeClr val="dk2"/>
            </a:solidFill>
            <a:prstDash val="solid"/>
            <a:round/>
            <a:headEnd len="med" w="med" type="none"/>
            <a:tailEnd len="med" w="med" type="triangle"/>
          </a:ln>
        </p:spPr>
      </p:cxnSp>
      <p:cxnSp>
        <p:nvCxnSpPr>
          <p:cNvPr id="613" name="Google Shape;613;p38"/>
          <p:cNvCxnSpPr/>
          <p:nvPr/>
        </p:nvCxnSpPr>
        <p:spPr>
          <a:xfrm>
            <a:off x="3804000" y="2629600"/>
            <a:ext cx="151200" cy="56100"/>
          </a:xfrm>
          <a:prstGeom prst="straightConnector1">
            <a:avLst/>
          </a:prstGeom>
          <a:noFill/>
          <a:ln cap="flat" cmpd="sng" w="38100">
            <a:solidFill>
              <a:schemeClr val="lt1"/>
            </a:solidFill>
            <a:prstDash val="solid"/>
            <a:round/>
            <a:headEnd len="med" w="med" type="none"/>
            <a:tailEnd len="med" w="med" type="none"/>
          </a:ln>
        </p:spPr>
      </p:cxnSp>
      <p:cxnSp>
        <p:nvCxnSpPr>
          <p:cNvPr id="614" name="Google Shape;614;p38"/>
          <p:cNvCxnSpPr/>
          <p:nvPr/>
        </p:nvCxnSpPr>
        <p:spPr>
          <a:xfrm>
            <a:off x="3766200" y="2777775"/>
            <a:ext cx="166200" cy="24300"/>
          </a:xfrm>
          <a:prstGeom prst="straightConnector1">
            <a:avLst/>
          </a:prstGeom>
          <a:noFill/>
          <a:ln cap="flat" cmpd="sng" w="38100">
            <a:solidFill>
              <a:schemeClr val="lt1"/>
            </a:solidFill>
            <a:prstDash val="solid"/>
            <a:round/>
            <a:headEnd len="med" w="med" type="none"/>
            <a:tailEnd len="med" w="med" type="none"/>
          </a:ln>
        </p:spPr>
      </p:cxnSp>
      <p:cxnSp>
        <p:nvCxnSpPr>
          <p:cNvPr id="615" name="Google Shape;615;p38"/>
          <p:cNvCxnSpPr/>
          <p:nvPr/>
        </p:nvCxnSpPr>
        <p:spPr>
          <a:xfrm>
            <a:off x="3749575" y="2916875"/>
            <a:ext cx="175200" cy="0"/>
          </a:xfrm>
          <a:prstGeom prst="straightConnector1">
            <a:avLst/>
          </a:prstGeom>
          <a:noFill/>
          <a:ln cap="flat" cmpd="sng" w="38100">
            <a:solidFill>
              <a:schemeClr val="lt1"/>
            </a:solidFill>
            <a:prstDash val="solid"/>
            <a:round/>
            <a:headEnd len="med" w="med" type="none"/>
            <a:tailEnd len="med" w="med" type="none"/>
          </a:ln>
        </p:spPr>
      </p:cxnSp>
      <p:cxnSp>
        <p:nvCxnSpPr>
          <p:cNvPr id="616" name="Google Shape;616;p38"/>
          <p:cNvCxnSpPr/>
          <p:nvPr/>
        </p:nvCxnSpPr>
        <p:spPr>
          <a:xfrm flipH="1" rot="10800000">
            <a:off x="3742225" y="3049975"/>
            <a:ext cx="173700" cy="7200"/>
          </a:xfrm>
          <a:prstGeom prst="straightConnector1">
            <a:avLst/>
          </a:prstGeom>
          <a:noFill/>
          <a:ln cap="flat" cmpd="sng" w="38100">
            <a:solidFill>
              <a:schemeClr val="lt1"/>
            </a:solidFill>
            <a:prstDash val="solid"/>
            <a:round/>
            <a:headEnd len="med" w="med" type="none"/>
            <a:tailEnd len="med" w="med" type="none"/>
          </a:ln>
        </p:spPr>
      </p:cxnSp>
      <p:cxnSp>
        <p:nvCxnSpPr>
          <p:cNvPr id="617" name="Google Shape;617;p38"/>
          <p:cNvCxnSpPr/>
          <p:nvPr/>
        </p:nvCxnSpPr>
        <p:spPr>
          <a:xfrm flipH="1" rot="10800000">
            <a:off x="3748075" y="3173225"/>
            <a:ext cx="162000" cy="29400"/>
          </a:xfrm>
          <a:prstGeom prst="straightConnector1">
            <a:avLst/>
          </a:prstGeom>
          <a:noFill/>
          <a:ln cap="flat" cmpd="sng" w="38100">
            <a:solidFill>
              <a:schemeClr val="lt1"/>
            </a:solidFill>
            <a:prstDash val="solid"/>
            <a:round/>
            <a:headEnd len="med" w="med" type="none"/>
            <a:tailEnd len="med" w="med" type="none"/>
          </a:ln>
        </p:spPr>
      </p:cxnSp>
      <p:cxnSp>
        <p:nvCxnSpPr>
          <p:cNvPr id="618" name="Google Shape;618;p38"/>
          <p:cNvCxnSpPr/>
          <p:nvPr/>
        </p:nvCxnSpPr>
        <p:spPr>
          <a:xfrm flipH="1" rot="10800000">
            <a:off x="3802500" y="3297000"/>
            <a:ext cx="158100" cy="43200"/>
          </a:xfrm>
          <a:prstGeom prst="straightConnector1">
            <a:avLst/>
          </a:prstGeom>
          <a:noFill/>
          <a:ln cap="flat" cmpd="sng" w="38100">
            <a:solidFill>
              <a:schemeClr val="lt1"/>
            </a:solidFill>
            <a:prstDash val="solid"/>
            <a:round/>
            <a:headEnd len="med" w="med" type="none"/>
            <a:tailEnd len="med" w="med" type="none"/>
          </a:ln>
        </p:spPr>
      </p:cxnSp>
      <p:cxnSp>
        <p:nvCxnSpPr>
          <p:cNvPr id="619" name="Google Shape;619;p38"/>
          <p:cNvCxnSpPr/>
          <p:nvPr/>
        </p:nvCxnSpPr>
        <p:spPr>
          <a:xfrm flipH="1" rot="10800000">
            <a:off x="3821850" y="3419875"/>
            <a:ext cx="154800" cy="51900"/>
          </a:xfrm>
          <a:prstGeom prst="straightConnector1">
            <a:avLst/>
          </a:prstGeom>
          <a:noFill/>
          <a:ln cap="flat" cmpd="sng" w="38100">
            <a:solidFill>
              <a:schemeClr val="lt1"/>
            </a:solidFill>
            <a:prstDash val="solid"/>
            <a:round/>
            <a:headEnd len="med" w="med" type="none"/>
            <a:tailEnd len="med" w="med" type="none"/>
          </a:ln>
        </p:spPr>
      </p:cxnSp>
      <p:pic>
        <p:nvPicPr>
          <p:cNvPr id="620" name="Google Shape;620;p38"/>
          <p:cNvPicPr preferRelativeResize="0"/>
          <p:nvPr/>
        </p:nvPicPr>
        <p:blipFill>
          <a:blip r:embed="rId6">
            <a:alphaModFix/>
          </a:blip>
          <a:stretch>
            <a:fillRect/>
          </a:stretch>
        </p:blipFill>
        <p:spPr>
          <a:xfrm>
            <a:off x="1037275" y="3651534"/>
            <a:ext cx="1049644" cy="680325"/>
          </a:xfrm>
          <a:prstGeom prst="rect">
            <a:avLst/>
          </a:prstGeom>
          <a:noFill/>
          <a:ln>
            <a:noFill/>
          </a:ln>
        </p:spPr>
      </p:pic>
      <p:sp>
        <p:nvSpPr>
          <p:cNvPr id="621" name="Google Shape;621;p38"/>
          <p:cNvSpPr txBox="1"/>
          <p:nvPr/>
        </p:nvSpPr>
        <p:spPr>
          <a:xfrm>
            <a:off x="796800" y="4331850"/>
            <a:ext cx="15306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7590BB"/>
                </a:solidFill>
              </a:rPr>
              <a:t>w</a:t>
            </a:r>
            <a:r>
              <a:rPr lang="en" sz="1800">
                <a:solidFill>
                  <a:srgbClr val="7590BB"/>
                </a:solidFill>
              </a:rPr>
              <a:t>ork queue</a:t>
            </a:r>
            <a:endParaRPr sz="1800">
              <a:solidFill>
                <a:srgbClr val="7590BB"/>
              </a:solidFill>
            </a:endParaRPr>
          </a:p>
        </p:txBody>
      </p:sp>
      <p:cxnSp>
        <p:nvCxnSpPr>
          <p:cNvPr id="622" name="Google Shape;622;p38"/>
          <p:cNvCxnSpPr/>
          <p:nvPr/>
        </p:nvCxnSpPr>
        <p:spPr>
          <a:xfrm rot="10800000">
            <a:off x="2212513" y="4255925"/>
            <a:ext cx="1144200" cy="0"/>
          </a:xfrm>
          <a:prstGeom prst="straightConnector1">
            <a:avLst/>
          </a:prstGeom>
          <a:noFill/>
          <a:ln cap="flat" cmpd="sng" w="19050">
            <a:solidFill>
              <a:srgbClr val="595959"/>
            </a:solidFill>
            <a:prstDash val="solid"/>
            <a:round/>
            <a:headEnd len="med" w="med" type="none"/>
            <a:tailEnd len="med" w="med" type="triangle"/>
          </a:ln>
        </p:spPr>
      </p:cxnSp>
      <p:sp>
        <p:nvSpPr>
          <p:cNvPr id="623" name="Google Shape;623;p38"/>
          <p:cNvSpPr txBox="1"/>
          <p:nvPr/>
        </p:nvSpPr>
        <p:spPr>
          <a:xfrm>
            <a:off x="2097050" y="3499800"/>
            <a:ext cx="1385400" cy="68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dk2"/>
                </a:solidFill>
              </a:rPr>
              <a:t>queue </a:t>
            </a:r>
            <a:endParaRPr sz="1800">
              <a:solidFill>
                <a:schemeClr val="dk2"/>
              </a:solidFill>
            </a:endParaRPr>
          </a:p>
          <a:p>
            <a:pPr indent="0" lvl="0" marL="0" rtl="0" algn="ctr">
              <a:lnSpc>
                <a:spcPct val="100000"/>
              </a:lnSpc>
              <a:spcBef>
                <a:spcPts val="0"/>
              </a:spcBef>
              <a:spcAft>
                <a:spcPts val="0"/>
              </a:spcAft>
              <a:buNone/>
            </a:pPr>
            <a:r>
              <a:rPr lang="en" sz="1800">
                <a:solidFill>
                  <a:schemeClr val="dk2"/>
                </a:solidFill>
              </a:rPr>
              <a:t>‘fetch state’</a:t>
            </a:r>
            <a:endParaRPr sz="1800">
              <a:solidFill>
                <a:schemeClr val="dk2"/>
              </a:solidFill>
            </a:endParaRPr>
          </a:p>
        </p:txBody>
      </p:sp>
      <p:sp>
        <p:nvSpPr>
          <p:cNvPr id="624" name="Google Shape;62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Interesting Challenge: VMM</a:t>
            </a:r>
            <a:endParaRPr/>
          </a:p>
        </p:txBody>
      </p:sp>
      <p:pic>
        <p:nvPicPr>
          <p:cNvPr id="630" name="Google Shape;630;p39"/>
          <p:cNvPicPr preferRelativeResize="0"/>
          <p:nvPr/>
        </p:nvPicPr>
        <p:blipFill>
          <a:blip r:embed="rId3">
            <a:alphaModFix/>
          </a:blip>
          <a:stretch>
            <a:fillRect/>
          </a:stretch>
        </p:blipFill>
        <p:spPr>
          <a:xfrm>
            <a:off x="228600" y="2527213"/>
            <a:ext cx="976025" cy="976025"/>
          </a:xfrm>
          <a:prstGeom prst="rect">
            <a:avLst/>
          </a:prstGeom>
          <a:noFill/>
          <a:ln>
            <a:noFill/>
          </a:ln>
        </p:spPr>
      </p:pic>
      <p:cxnSp>
        <p:nvCxnSpPr>
          <p:cNvPr id="631" name="Google Shape;631;p39"/>
          <p:cNvCxnSpPr/>
          <p:nvPr/>
        </p:nvCxnSpPr>
        <p:spPr>
          <a:xfrm>
            <a:off x="1573125" y="3015238"/>
            <a:ext cx="1731300" cy="0"/>
          </a:xfrm>
          <a:prstGeom prst="straightConnector1">
            <a:avLst/>
          </a:prstGeom>
          <a:noFill/>
          <a:ln cap="flat" cmpd="sng" w="19050">
            <a:solidFill>
              <a:schemeClr val="dk2"/>
            </a:solidFill>
            <a:prstDash val="solid"/>
            <a:round/>
            <a:headEnd len="med" w="med" type="none"/>
            <a:tailEnd len="med" w="med" type="triangle"/>
          </a:ln>
        </p:spPr>
      </p:cxnSp>
      <p:sp>
        <p:nvSpPr>
          <p:cNvPr id="632" name="Google Shape;632;p39"/>
          <p:cNvSpPr txBox="1"/>
          <p:nvPr/>
        </p:nvSpPr>
        <p:spPr>
          <a:xfrm>
            <a:off x="71163" y="3503250"/>
            <a:ext cx="1290900" cy="7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sp>
        <p:nvSpPr>
          <p:cNvPr id="633" name="Google Shape;633;p39"/>
          <p:cNvSpPr/>
          <p:nvPr/>
        </p:nvSpPr>
        <p:spPr>
          <a:xfrm>
            <a:off x="395300" y="1872525"/>
            <a:ext cx="1675200" cy="462600"/>
          </a:xfrm>
          <a:prstGeom prst="wedgeRoundRectCallout">
            <a:avLst>
              <a:gd fmla="val -51101" name="adj1"/>
              <a:gd fmla="val 11224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PD</a:t>
            </a:r>
            <a:endParaRPr/>
          </a:p>
        </p:txBody>
      </p:sp>
      <p:sp>
        <p:nvSpPr>
          <p:cNvPr id="634" name="Google Shape;634;p39"/>
          <p:cNvSpPr txBox="1"/>
          <p:nvPr/>
        </p:nvSpPr>
        <p:spPr>
          <a:xfrm>
            <a:off x="2028538" y="4077288"/>
            <a:ext cx="8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config</a:t>
            </a:r>
            <a:endParaRPr sz="1800">
              <a:solidFill>
                <a:schemeClr val="dk2"/>
              </a:solidFill>
            </a:endParaRPr>
          </a:p>
        </p:txBody>
      </p:sp>
      <p:pic>
        <p:nvPicPr>
          <p:cNvPr id="635" name="Google Shape;635;p39"/>
          <p:cNvPicPr preferRelativeResize="0"/>
          <p:nvPr/>
        </p:nvPicPr>
        <p:blipFill>
          <a:blip r:embed="rId4">
            <a:alphaModFix/>
          </a:blip>
          <a:stretch>
            <a:fillRect/>
          </a:stretch>
        </p:blipFill>
        <p:spPr>
          <a:xfrm>
            <a:off x="2030425" y="3189918"/>
            <a:ext cx="976026" cy="975991"/>
          </a:xfrm>
          <a:prstGeom prst="rect">
            <a:avLst/>
          </a:prstGeom>
          <a:noFill/>
          <a:ln>
            <a:noFill/>
          </a:ln>
        </p:spPr>
      </p:pic>
      <p:pic>
        <p:nvPicPr>
          <p:cNvPr id="636" name="Google Shape;636;p39"/>
          <p:cNvPicPr preferRelativeResize="0"/>
          <p:nvPr/>
        </p:nvPicPr>
        <p:blipFill>
          <a:blip r:embed="rId5">
            <a:alphaModFix/>
          </a:blip>
          <a:stretch>
            <a:fillRect/>
          </a:stretch>
        </p:blipFill>
        <p:spPr>
          <a:xfrm>
            <a:off x="3672925" y="2225415"/>
            <a:ext cx="1538550" cy="1538525"/>
          </a:xfrm>
          <a:prstGeom prst="rect">
            <a:avLst/>
          </a:prstGeom>
          <a:noFill/>
          <a:ln>
            <a:noFill/>
          </a:ln>
        </p:spPr>
      </p:pic>
      <p:sp>
        <p:nvSpPr>
          <p:cNvPr id="637" name="Google Shape;637;p39"/>
          <p:cNvSpPr/>
          <p:nvPr/>
        </p:nvSpPr>
        <p:spPr>
          <a:xfrm>
            <a:off x="4640775" y="1092150"/>
            <a:ext cx="1970100" cy="1038300"/>
          </a:xfrm>
          <a:prstGeom prst="cloudCallout">
            <a:avLst>
              <a:gd fmla="val -67097" name="adj1"/>
              <a:gd fmla="val 6430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Hmm… This looks like a VM</a:t>
            </a:r>
            <a:endParaRPr/>
          </a:p>
        </p:txBody>
      </p:sp>
      <p:cxnSp>
        <p:nvCxnSpPr>
          <p:cNvPr id="638" name="Google Shape;638;p39"/>
          <p:cNvCxnSpPr/>
          <p:nvPr/>
        </p:nvCxnSpPr>
        <p:spPr>
          <a:xfrm>
            <a:off x="5462238" y="3015238"/>
            <a:ext cx="1731300" cy="0"/>
          </a:xfrm>
          <a:prstGeom prst="straightConnector1">
            <a:avLst/>
          </a:prstGeom>
          <a:noFill/>
          <a:ln cap="flat" cmpd="sng" w="19050">
            <a:solidFill>
              <a:schemeClr val="dk2"/>
            </a:solidFill>
            <a:prstDash val="solid"/>
            <a:round/>
            <a:headEnd len="med" w="med" type="none"/>
            <a:tailEnd len="med" w="med" type="triangle"/>
          </a:ln>
        </p:spPr>
      </p:cxnSp>
      <p:pic>
        <p:nvPicPr>
          <p:cNvPr id="639" name="Google Shape;639;p39"/>
          <p:cNvPicPr preferRelativeResize="0"/>
          <p:nvPr/>
        </p:nvPicPr>
        <p:blipFill>
          <a:blip r:embed="rId3">
            <a:alphaModFix/>
          </a:blip>
          <a:stretch>
            <a:fillRect/>
          </a:stretch>
        </p:blipFill>
        <p:spPr>
          <a:xfrm>
            <a:off x="7444300" y="2527213"/>
            <a:ext cx="976025" cy="976025"/>
          </a:xfrm>
          <a:prstGeom prst="rect">
            <a:avLst/>
          </a:prstGeom>
          <a:noFill/>
          <a:ln>
            <a:noFill/>
          </a:ln>
        </p:spPr>
      </p:pic>
      <p:sp>
        <p:nvSpPr>
          <p:cNvPr id="640" name="Google Shape;640;p39"/>
          <p:cNvSpPr txBox="1"/>
          <p:nvPr/>
        </p:nvSpPr>
        <p:spPr>
          <a:xfrm>
            <a:off x="7101000" y="3633150"/>
            <a:ext cx="17313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PD with a Guest OS</a:t>
            </a:r>
            <a:endParaRPr sz="1800">
              <a:solidFill>
                <a:schemeClr val="dk2"/>
              </a:solidFill>
            </a:endParaRPr>
          </a:p>
        </p:txBody>
      </p:sp>
      <p:sp>
        <p:nvSpPr>
          <p:cNvPr id="641" name="Google Shape;641;p39"/>
          <p:cNvSpPr txBox="1"/>
          <p:nvPr/>
        </p:nvSpPr>
        <p:spPr>
          <a:xfrm>
            <a:off x="3672925" y="3763950"/>
            <a:ext cx="17313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PD Creation</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An Frustrating Challenge: VMM</a:t>
            </a:r>
            <a:endParaRPr/>
          </a:p>
        </p:txBody>
      </p:sp>
      <p:sp>
        <p:nvSpPr>
          <p:cNvPr id="647" name="Google Shape;647;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48" name="Google Shape;648;p40"/>
          <p:cNvPicPr preferRelativeResize="0"/>
          <p:nvPr/>
        </p:nvPicPr>
        <p:blipFill>
          <a:blip r:embed="rId3">
            <a:alphaModFix/>
          </a:blip>
          <a:stretch>
            <a:fillRect/>
          </a:stretch>
        </p:blipFill>
        <p:spPr>
          <a:xfrm>
            <a:off x="989175" y="2558825"/>
            <a:ext cx="1328325" cy="1328325"/>
          </a:xfrm>
          <a:prstGeom prst="rect">
            <a:avLst/>
          </a:prstGeom>
          <a:noFill/>
          <a:ln>
            <a:noFill/>
          </a:ln>
        </p:spPr>
      </p:pic>
      <p:sp>
        <p:nvSpPr>
          <p:cNvPr id="649" name="Google Shape;649;p40"/>
          <p:cNvSpPr/>
          <p:nvPr/>
        </p:nvSpPr>
        <p:spPr>
          <a:xfrm>
            <a:off x="1845650" y="3246225"/>
            <a:ext cx="925800" cy="925800"/>
          </a:xfrm>
          <a:prstGeom prst="mathMultiply">
            <a:avLst>
              <a:gd fmla="val 23520" name="adj1"/>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50" name="Google Shape;650;p40"/>
          <p:cNvGrpSpPr/>
          <p:nvPr/>
        </p:nvGrpSpPr>
        <p:grpSpPr>
          <a:xfrm>
            <a:off x="3402575" y="2485525"/>
            <a:ext cx="1809050" cy="1686500"/>
            <a:chOff x="3402575" y="2485525"/>
            <a:chExt cx="1809050" cy="1686500"/>
          </a:xfrm>
        </p:grpSpPr>
        <p:pic>
          <p:nvPicPr>
            <p:cNvPr id="651" name="Google Shape;651;p40"/>
            <p:cNvPicPr preferRelativeResize="0"/>
            <p:nvPr/>
          </p:nvPicPr>
          <p:blipFill>
            <a:blip r:embed="rId4">
              <a:alphaModFix/>
            </a:blip>
            <a:stretch>
              <a:fillRect/>
            </a:stretch>
          </p:blipFill>
          <p:spPr>
            <a:xfrm>
              <a:off x="3402575" y="2485525"/>
              <a:ext cx="1401626" cy="1401626"/>
            </a:xfrm>
            <a:prstGeom prst="rect">
              <a:avLst/>
            </a:prstGeom>
            <a:noFill/>
            <a:ln>
              <a:noFill/>
            </a:ln>
          </p:spPr>
        </p:pic>
        <p:sp>
          <p:nvSpPr>
            <p:cNvPr id="652" name="Google Shape;652;p40"/>
            <p:cNvSpPr/>
            <p:nvPr/>
          </p:nvSpPr>
          <p:spPr>
            <a:xfrm>
              <a:off x="4285825" y="3246225"/>
              <a:ext cx="925800" cy="925800"/>
            </a:xfrm>
            <a:prstGeom prst="mathMultiply">
              <a:avLst>
                <a:gd fmla="val 23520" name="adj1"/>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653" name="Google Shape;653;p40"/>
          <p:cNvPicPr preferRelativeResize="0"/>
          <p:nvPr/>
        </p:nvPicPr>
        <p:blipFill>
          <a:blip r:embed="rId5">
            <a:alphaModFix/>
          </a:blip>
          <a:stretch>
            <a:fillRect/>
          </a:stretch>
        </p:blipFill>
        <p:spPr>
          <a:xfrm>
            <a:off x="6225970" y="2485525"/>
            <a:ext cx="1401626" cy="1401626"/>
          </a:xfrm>
          <a:prstGeom prst="rect">
            <a:avLst/>
          </a:prstGeom>
          <a:noFill/>
          <a:ln>
            <a:noFill/>
          </a:ln>
        </p:spPr>
      </p:pic>
      <p:sp>
        <p:nvSpPr>
          <p:cNvPr id="654" name="Google Shape;654;p40"/>
          <p:cNvSpPr/>
          <p:nvPr/>
        </p:nvSpPr>
        <p:spPr>
          <a:xfrm>
            <a:off x="7055375" y="3246225"/>
            <a:ext cx="925800" cy="925800"/>
          </a:xfrm>
          <a:prstGeom prst="mathMultiply">
            <a:avLst>
              <a:gd fmla="val 23520" name="adj1"/>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55" name="Google Shape;655;p40"/>
          <p:cNvPicPr preferRelativeResize="0"/>
          <p:nvPr/>
        </p:nvPicPr>
        <p:blipFill>
          <a:blip r:embed="rId6">
            <a:alphaModFix/>
          </a:blip>
          <a:stretch>
            <a:fillRect/>
          </a:stretch>
        </p:blipFill>
        <p:spPr>
          <a:xfrm>
            <a:off x="6029525" y="638650"/>
            <a:ext cx="1227775" cy="1227775"/>
          </a:xfrm>
          <a:prstGeom prst="rect">
            <a:avLst/>
          </a:prstGeom>
          <a:noFill/>
          <a:ln>
            <a:noFill/>
          </a:ln>
        </p:spPr>
      </p:pic>
      <p:sp>
        <p:nvSpPr>
          <p:cNvPr id="656" name="Google Shape;656;p40"/>
          <p:cNvSpPr/>
          <p:nvPr/>
        </p:nvSpPr>
        <p:spPr>
          <a:xfrm>
            <a:off x="1893500" y="3256800"/>
            <a:ext cx="830400" cy="830400"/>
          </a:xfrm>
          <a:prstGeom prst="donut">
            <a:avLst>
              <a:gd fmla="val 25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7" name="Google Shape;657;p40"/>
          <p:cNvSpPr/>
          <p:nvPr/>
        </p:nvSpPr>
        <p:spPr>
          <a:xfrm>
            <a:off x="7097150" y="3256800"/>
            <a:ext cx="830400" cy="830400"/>
          </a:xfrm>
          <a:prstGeom prst="donut">
            <a:avLst>
              <a:gd fmla="val 25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58" name="Google Shape;658;p40"/>
          <p:cNvGrpSpPr/>
          <p:nvPr/>
        </p:nvGrpSpPr>
        <p:grpSpPr>
          <a:xfrm>
            <a:off x="1284428" y="1220627"/>
            <a:ext cx="6426722" cy="3059300"/>
            <a:chOff x="1284428" y="1220627"/>
            <a:chExt cx="6426722" cy="3059300"/>
          </a:xfrm>
        </p:grpSpPr>
        <p:pic>
          <p:nvPicPr>
            <p:cNvPr id="659" name="Google Shape;659;p40"/>
            <p:cNvPicPr preferRelativeResize="0"/>
            <p:nvPr/>
          </p:nvPicPr>
          <p:blipFill>
            <a:blip r:embed="rId7">
              <a:alphaModFix/>
            </a:blip>
            <a:stretch>
              <a:fillRect/>
            </a:stretch>
          </p:blipFill>
          <p:spPr>
            <a:xfrm>
              <a:off x="1284428" y="1220627"/>
              <a:ext cx="6426722" cy="3059300"/>
            </a:xfrm>
            <a:prstGeom prst="rect">
              <a:avLst/>
            </a:prstGeom>
            <a:noFill/>
            <a:ln>
              <a:noFill/>
            </a:ln>
          </p:spPr>
        </p:pic>
        <p:sp>
          <p:nvSpPr>
            <p:cNvPr id="660" name="Google Shape;660;p40"/>
            <p:cNvSpPr/>
            <p:nvPr/>
          </p:nvSpPr>
          <p:spPr>
            <a:xfrm>
              <a:off x="1340075" y="3706550"/>
              <a:ext cx="3397500" cy="3000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6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6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41"/>
          <p:cNvPicPr preferRelativeResize="0"/>
          <p:nvPr/>
        </p:nvPicPr>
        <p:blipFill rotWithShape="1">
          <a:blip r:embed="rId3">
            <a:alphaModFix/>
          </a:blip>
          <a:srcRect b="0" l="24964" r="24263" t="0"/>
          <a:stretch/>
        </p:blipFill>
        <p:spPr>
          <a:xfrm>
            <a:off x="6431725" y="207638"/>
            <a:ext cx="2400575" cy="4728225"/>
          </a:xfrm>
          <a:prstGeom prst="rect">
            <a:avLst/>
          </a:prstGeom>
          <a:noFill/>
          <a:ln>
            <a:noFill/>
          </a:ln>
        </p:spPr>
      </p:pic>
      <p:sp>
        <p:nvSpPr>
          <p:cNvPr id="666" name="Google Shape;66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Things We Did</a:t>
            </a:r>
            <a:endParaRPr/>
          </a:p>
        </p:txBody>
      </p:sp>
      <p:sp>
        <p:nvSpPr>
          <p:cNvPr id="667" name="Google Shape;667;p41"/>
          <p:cNvSpPr txBox="1"/>
          <p:nvPr>
            <p:ph idx="1" type="body"/>
          </p:nvPr>
        </p:nvSpPr>
        <p:spPr>
          <a:xfrm>
            <a:off x="311700" y="1152475"/>
            <a:ext cx="8112300" cy="369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Implementing the Root Task</a:t>
            </a:r>
            <a:endParaRPr/>
          </a:p>
          <a:p>
            <a:pPr indent="-342900" lvl="0" marL="457200" rtl="0" algn="l">
              <a:spcBef>
                <a:spcPts val="0"/>
              </a:spcBef>
              <a:spcAft>
                <a:spcPts val="0"/>
              </a:spcAft>
              <a:buSzPts val="1800"/>
              <a:buChar char="●"/>
            </a:pPr>
            <a:r>
              <a:rPr lang="en"/>
              <a:t>RPC mechanism</a:t>
            </a:r>
            <a:endParaRPr/>
          </a:p>
          <a:p>
            <a:pPr indent="-342900" lvl="0" marL="457200" rtl="0" algn="l">
              <a:spcBef>
                <a:spcPts val="0"/>
              </a:spcBef>
              <a:spcAft>
                <a:spcPts val="0"/>
              </a:spcAft>
              <a:buSzPts val="1800"/>
              <a:buChar char="●"/>
            </a:pPr>
            <a:r>
              <a:rPr lang="en"/>
              <a:t>Resource cleanup</a:t>
            </a:r>
            <a:endParaRPr/>
          </a:p>
          <a:p>
            <a:pPr indent="-317500" lvl="1" marL="914400" rtl="0" algn="l">
              <a:spcBef>
                <a:spcPts val="0"/>
              </a:spcBef>
              <a:spcAft>
                <a:spcPts val="0"/>
              </a:spcAft>
              <a:buSzPts val="1400"/>
              <a:buChar char="○"/>
            </a:pPr>
            <a:r>
              <a:rPr lang="en"/>
              <a:t>Flexible cleanup policies</a:t>
            </a:r>
            <a:endParaRPr/>
          </a:p>
          <a:p>
            <a:pPr indent="-342900" lvl="0" marL="457200" rtl="0" algn="l">
              <a:spcBef>
                <a:spcPts val="0"/>
              </a:spcBef>
              <a:spcAft>
                <a:spcPts val="0"/>
              </a:spcAft>
              <a:buSzPts val="1800"/>
              <a:buChar char="●"/>
            </a:pPr>
            <a:r>
              <a:rPr lang="en"/>
              <a:t>CellulOS model state workflow</a:t>
            </a:r>
            <a:endParaRPr/>
          </a:p>
          <a:p>
            <a:pPr indent="-317500" lvl="1" marL="914400" rtl="0" algn="l">
              <a:spcBef>
                <a:spcPts val="0"/>
              </a:spcBef>
              <a:spcAft>
                <a:spcPts val="0"/>
              </a:spcAft>
              <a:buSzPts val="1400"/>
              <a:buChar char="○"/>
            </a:pPr>
            <a:r>
              <a:rPr lang="en"/>
              <a:t>Neo4j scripts &amp; docker container</a:t>
            </a:r>
            <a:endParaRPr/>
          </a:p>
          <a:p>
            <a:pPr indent="-317500" lvl="1" marL="914400" rtl="0" algn="l">
              <a:spcBef>
                <a:spcPts val="0"/>
              </a:spcBef>
              <a:spcAft>
                <a:spcPts val="0"/>
              </a:spcAft>
              <a:buSzPts val="1400"/>
              <a:buChar char="○"/>
            </a:pPr>
            <a:r>
              <a:rPr lang="en"/>
              <a:t>Metrics calculations</a:t>
            </a:r>
            <a:endParaRPr/>
          </a:p>
          <a:p>
            <a:pPr indent="-342900" lvl="0" marL="457200" rtl="0" algn="l">
              <a:spcBef>
                <a:spcPts val="0"/>
              </a:spcBef>
              <a:spcAft>
                <a:spcPts val="0"/>
              </a:spcAft>
              <a:buSzPts val="1800"/>
              <a:buChar char="●"/>
            </a:pPr>
            <a:r>
              <a:rPr lang="en"/>
              <a:t>Model state extraction from Linux /proc</a:t>
            </a:r>
            <a:endParaRPr/>
          </a:p>
          <a:p>
            <a:pPr indent="-342900" lvl="0" marL="457200" rtl="0" algn="l">
              <a:spcBef>
                <a:spcPts val="0"/>
              </a:spcBef>
              <a:spcAft>
                <a:spcPts val="0"/>
              </a:spcAft>
              <a:buSzPts val="1800"/>
              <a:buChar char="●"/>
            </a:pPr>
            <a:r>
              <a:rPr lang="en"/>
              <a:t>Wiki</a:t>
            </a:r>
            <a:endParaRPr/>
          </a:p>
          <a:p>
            <a:pPr indent="-342900" lvl="0" marL="457200" rtl="0" algn="l">
              <a:spcBef>
                <a:spcPts val="0"/>
              </a:spcBef>
              <a:spcAft>
                <a:spcPts val="0"/>
              </a:spcAft>
              <a:buSzPts val="1800"/>
              <a:buChar char="●"/>
            </a:pPr>
            <a:r>
              <a:rPr lang="en"/>
              <a:t>Lines of code:</a:t>
            </a:r>
            <a:endParaRPr/>
          </a:p>
          <a:p>
            <a:pPr indent="-317500" lvl="1" marL="914400" rtl="0" algn="l">
              <a:spcBef>
                <a:spcPts val="0"/>
              </a:spcBef>
              <a:spcAft>
                <a:spcPts val="0"/>
              </a:spcAft>
              <a:buSzPts val="1400"/>
              <a:buChar char="○"/>
            </a:pPr>
            <a:r>
              <a:rPr lang="en"/>
              <a:t>C: 58k</a:t>
            </a:r>
            <a:endParaRPr/>
          </a:p>
          <a:p>
            <a:pPr indent="-317500" lvl="1" marL="914400" rtl="0" algn="l">
              <a:spcBef>
                <a:spcPts val="0"/>
              </a:spcBef>
              <a:spcAft>
                <a:spcPts val="0"/>
              </a:spcAft>
              <a:buSzPts val="1400"/>
              <a:buChar char="○"/>
            </a:pPr>
            <a:r>
              <a:rPr lang="en"/>
              <a:t>Python: 2k</a:t>
            </a:r>
            <a:endParaRPr/>
          </a:p>
        </p:txBody>
      </p:sp>
      <p:sp>
        <p:nvSpPr>
          <p:cNvPr id="668" name="Google Shape;66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669" name="Google Shape;669;p41"/>
          <p:cNvGrpSpPr/>
          <p:nvPr/>
        </p:nvGrpSpPr>
        <p:grpSpPr>
          <a:xfrm>
            <a:off x="4323175" y="249375"/>
            <a:ext cx="2214625" cy="4601150"/>
            <a:chOff x="4323175" y="249375"/>
            <a:chExt cx="2214625" cy="4601150"/>
          </a:xfrm>
        </p:grpSpPr>
        <p:sp>
          <p:nvSpPr>
            <p:cNvPr id="670" name="Google Shape;670;p41"/>
            <p:cNvSpPr txBox="1"/>
            <p:nvPr/>
          </p:nvSpPr>
          <p:spPr>
            <a:xfrm>
              <a:off x="4456675" y="3853625"/>
              <a:ext cx="1774500" cy="8973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A86E8"/>
                  </a:solidFill>
                </a:rPr>
                <a:t>Programming for Linux</a:t>
              </a:r>
              <a:endParaRPr sz="1800">
                <a:solidFill>
                  <a:srgbClr val="4A86E8"/>
                </a:solidFill>
              </a:endParaRPr>
            </a:p>
          </p:txBody>
        </p:sp>
        <p:sp>
          <p:nvSpPr>
            <p:cNvPr id="671" name="Google Shape;671;p41"/>
            <p:cNvSpPr txBox="1"/>
            <p:nvPr/>
          </p:nvSpPr>
          <p:spPr>
            <a:xfrm>
              <a:off x="4323175" y="391025"/>
              <a:ext cx="1908000" cy="680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A86E8"/>
                  </a:solidFill>
                </a:rPr>
                <a:t>Programming for a Microkernel</a:t>
              </a:r>
              <a:endParaRPr sz="1800">
                <a:solidFill>
                  <a:srgbClr val="4A86E8"/>
                </a:solidFill>
              </a:endParaRPr>
            </a:p>
          </p:txBody>
        </p:sp>
        <p:sp>
          <p:nvSpPr>
            <p:cNvPr id="672" name="Google Shape;672;p41"/>
            <p:cNvSpPr/>
            <p:nvPr/>
          </p:nvSpPr>
          <p:spPr>
            <a:xfrm>
              <a:off x="6206000" y="249375"/>
              <a:ext cx="331800" cy="1096500"/>
            </a:xfrm>
            <a:prstGeom prst="leftBrace">
              <a:avLst>
                <a:gd fmla="val 50000" name="adj1"/>
                <a:gd fmla="val 50000" name="adj2"/>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3" name="Google Shape;673;p41"/>
            <p:cNvSpPr/>
            <p:nvPr/>
          </p:nvSpPr>
          <p:spPr>
            <a:xfrm>
              <a:off x="6206000" y="3754025"/>
              <a:ext cx="331800" cy="1096500"/>
            </a:xfrm>
            <a:prstGeom prst="leftBrace">
              <a:avLst>
                <a:gd fmla="val 50000" name="adj1"/>
                <a:gd fmla="val 50000" name="adj2"/>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 name="Shape 75"/>
        <p:cNvGrpSpPr/>
        <p:nvPr/>
      </p:nvGrpSpPr>
      <p:grpSpPr>
        <a:xfrm>
          <a:off x="0" y="0"/>
          <a:ext cx="0" cy="0"/>
          <a:chOff x="0" y="0"/>
          <a:chExt cx="0" cy="0"/>
        </a:xfrm>
      </p:grpSpPr>
      <p:sp>
        <p:nvSpPr>
          <p:cNvPr id="76" name="Google Shape;76;p15"/>
          <p:cNvSpPr/>
          <p:nvPr/>
        </p:nvSpPr>
        <p:spPr>
          <a:xfrm>
            <a:off x="242125" y="2745575"/>
            <a:ext cx="6729300" cy="966600"/>
          </a:xfrm>
          <a:prstGeom prst="bracePai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OSmosis?</a:t>
            </a:r>
            <a:endParaRPr/>
          </a:p>
        </p:txBody>
      </p:sp>
      <p:sp>
        <p:nvSpPr>
          <p:cNvPr id="78" name="Google Shape;78;p15"/>
          <p:cNvSpPr txBox="1"/>
          <p:nvPr>
            <p:ph idx="1" type="body"/>
          </p:nvPr>
        </p:nvSpPr>
        <p:spPr>
          <a:xfrm>
            <a:off x="311700" y="1152475"/>
            <a:ext cx="8112300" cy="46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want the ability to…</a:t>
            </a:r>
            <a:endParaRPr/>
          </a:p>
        </p:txBody>
      </p:sp>
      <p:sp>
        <p:nvSpPr>
          <p:cNvPr id="79" name="Google Shape;79;p15"/>
          <p:cNvSpPr txBox="1"/>
          <p:nvPr/>
        </p:nvSpPr>
        <p:spPr>
          <a:xfrm>
            <a:off x="311700" y="1656050"/>
            <a:ext cx="6557700" cy="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Roboto"/>
                <a:ea typeface="Roboto"/>
                <a:cs typeface="Roboto"/>
                <a:sym typeface="Roboto"/>
              </a:rPr>
              <a:t>q</a:t>
            </a:r>
            <a:r>
              <a:rPr lang="en" sz="1800">
                <a:solidFill>
                  <a:schemeClr val="dk1"/>
                </a:solidFill>
                <a:latin typeface="Roboto"/>
                <a:ea typeface="Roboto"/>
                <a:cs typeface="Roboto"/>
                <a:sym typeface="Roboto"/>
              </a:rPr>
              <a:t>uantify the degree of isolation between PDs in a system</a:t>
            </a:r>
            <a:endParaRPr sz="1800">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Char char="○"/>
            </a:pPr>
            <a:r>
              <a:rPr lang="en">
                <a:solidFill>
                  <a:schemeClr val="dk1"/>
                </a:solidFill>
              </a:rPr>
              <a:t>described in detail at: </a:t>
            </a:r>
            <a:r>
              <a:rPr lang="en" u="sng">
                <a:solidFill>
                  <a:schemeClr val="accent5"/>
                </a:solidFill>
                <a:hlinkClick r:id="rId3">
                  <a:extLst>
                    <a:ext uri="{A12FA001-AC4F-418D-AE19-62706E023703}">
                      <ahyp:hlinkClr val="tx"/>
                    </a:ext>
                  </a:extLst>
                </a:hlinkClick>
              </a:rPr>
              <a:t>https://sid-agrawal.ca/agrawal_osmosis_2024.pdf</a:t>
            </a:r>
            <a:endParaRPr sz="1800">
              <a:solidFill>
                <a:schemeClr val="dk2"/>
              </a:solidFill>
            </a:endParaRPr>
          </a:p>
        </p:txBody>
      </p:sp>
      <p:grpSp>
        <p:nvGrpSpPr>
          <p:cNvPr id="80" name="Google Shape;80;p15"/>
          <p:cNvGrpSpPr/>
          <p:nvPr/>
        </p:nvGrpSpPr>
        <p:grpSpPr>
          <a:xfrm>
            <a:off x="600322" y="4002210"/>
            <a:ext cx="1206107" cy="936138"/>
            <a:chOff x="6971300" y="1521600"/>
            <a:chExt cx="1591800" cy="1235500"/>
          </a:xfrm>
        </p:grpSpPr>
        <p:pic>
          <p:nvPicPr>
            <p:cNvPr id="81" name="Google Shape;81;p15"/>
            <p:cNvPicPr preferRelativeResize="0"/>
            <p:nvPr/>
          </p:nvPicPr>
          <p:blipFill>
            <a:blip r:embed="rId4">
              <a:alphaModFix/>
            </a:blip>
            <a:stretch>
              <a:fillRect/>
            </a:stretch>
          </p:blipFill>
          <p:spPr>
            <a:xfrm>
              <a:off x="6971300" y="1521600"/>
              <a:ext cx="1235500" cy="1235500"/>
            </a:xfrm>
            <a:prstGeom prst="rect">
              <a:avLst/>
            </a:prstGeom>
            <a:noFill/>
            <a:ln>
              <a:noFill/>
            </a:ln>
          </p:spPr>
        </p:pic>
        <p:pic>
          <p:nvPicPr>
            <p:cNvPr id="82" name="Google Shape;82;p15"/>
            <p:cNvPicPr preferRelativeResize="0"/>
            <p:nvPr/>
          </p:nvPicPr>
          <p:blipFill>
            <a:blip r:embed="rId5">
              <a:alphaModFix/>
            </a:blip>
            <a:stretch>
              <a:fillRect/>
            </a:stretch>
          </p:blipFill>
          <p:spPr>
            <a:xfrm>
              <a:off x="7868950" y="1969625"/>
              <a:ext cx="694150" cy="694150"/>
            </a:xfrm>
            <a:prstGeom prst="rect">
              <a:avLst/>
            </a:prstGeom>
            <a:noFill/>
            <a:ln>
              <a:noFill/>
            </a:ln>
          </p:spPr>
        </p:pic>
      </p:grpSp>
      <p:sp>
        <p:nvSpPr>
          <p:cNvPr id="83" name="Google Shape;83;p15"/>
          <p:cNvSpPr txBox="1"/>
          <p:nvPr/>
        </p:nvSpPr>
        <p:spPr>
          <a:xfrm>
            <a:off x="337400" y="2587725"/>
            <a:ext cx="6557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build isolation abstractions in a unified way</a:t>
            </a:r>
            <a:endParaRPr sz="1800">
              <a:solidFill>
                <a:schemeClr val="dk1"/>
              </a:solidFill>
            </a:endParaRPr>
          </a:p>
        </p:txBody>
      </p:sp>
      <p:pic>
        <p:nvPicPr>
          <p:cNvPr id="84" name="Google Shape;84;p15"/>
          <p:cNvPicPr preferRelativeResize="0"/>
          <p:nvPr/>
        </p:nvPicPr>
        <p:blipFill>
          <a:blip r:embed="rId6">
            <a:alphaModFix/>
          </a:blip>
          <a:stretch>
            <a:fillRect/>
          </a:stretch>
        </p:blipFill>
        <p:spPr>
          <a:xfrm>
            <a:off x="3200400" y="4080125"/>
            <a:ext cx="780300" cy="780300"/>
          </a:xfrm>
          <a:prstGeom prst="rect">
            <a:avLst/>
          </a:prstGeom>
          <a:noFill/>
          <a:ln>
            <a:noFill/>
          </a:ln>
        </p:spPr>
      </p:pic>
      <p:sp>
        <p:nvSpPr>
          <p:cNvPr id="85" name="Google Shape;85;p15"/>
          <p:cNvSpPr txBox="1"/>
          <p:nvPr/>
        </p:nvSpPr>
        <p:spPr>
          <a:xfrm>
            <a:off x="337400" y="3296000"/>
            <a:ext cx="6557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flexibly define system cleanup policies</a:t>
            </a:r>
            <a:endParaRPr sz="1800">
              <a:solidFill>
                <a:schemeClr val="dk1"/>
              </a:solidFill>
            </a:endParaRPr>
          </a:p>
        </p:txBody>
      </p:sp>
      <p:pic>
        <p:nvPicPr>
          <p:cNvPr id="86" name="Google Shape;86;p15"/>
          <p:cNvPicPr preferRelativeResize="0"/>
          <p:nvPr/>
        </p:nvPicPr>
        <p:blipFill>
          <a:blip r:embed="rId7">
            <a:alphaModFix/>
          </a:blip>
          <a:stretch>
            <a:fillRect/>
          </a:stretch>
        </p:blipFill>
        <p:spPr>
          <a:xfrm>
            <a:off x="5374675" y="3969388"/>
            <a:ext cx="936150" cy="936150"/>
          </a:xfrm>
          <a:prstGeom prst="rect">
            <a:avLst/>
          </a:prstGeom>
          <a:noFill/>
          <a:ln>
            <a:noFill/>
          </a:ln>
        </p:spPr>
      </p:pic>
      <p:sp>
        <p:nvSpPr>
          <p:cNvPr id="87" name="Google Shape;87;p15"/>
          <p:cNvSpPr txBox="1"/>
          <p:nvPr/>
        </p:nvSpPr>
        <p:spPr>
          <a:xfrm>
            <a:off x="4963525" y="806075"/>
            <a:ext cx="3515400" cy="461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What we have been working on!</a:t>
            </a:r>
            <a:endParaRPr sz="1800">
              <a:solidFill>
                <a:schemeClr val="dk2"/>
              </a:solidFill>
            </a:endParaRPr>
          </a:p>
        </p:txBody>
      </p:sp>
      <p:cxnSp>
        <p:nvCxnSpPr>
          <p:cNvPr id="88" name="Google Shape;88;p15"/>
          <p:cNvCxnSpPr>
            <a:stCxn id="76" idx="3"/>
            <a:endCxn id="87" idx="3"/>
          </p:cNvCxnSpPr>
          <p:nvPr/>
        </p:nvCxnSpPr>
        <p:spPr>
          <a:xfrm flipH="1" rot="10800000">
            <a:off x="6971425" y="1037075"/>
            <a:ext cx="1507500" cy="2191800"/>
          </a:xfrm>
          <a:prstGeom prst="bentConnector3">
            <a:avLst>
              <a:gd fmla="val 115796" name="adj1"/>
            </a:avLst>
          </a:prstGeom>
          <a:noFill/>
          <a:ln cap="flat" cmpd="sng" w="19050">
            <a:solidFill>
              <a:srgbClr val="FF0000"/>
            </a:solidFill>
            <a:prstDash val="solid"/>
            <a:round/>
            <a:headEnd len="med" w="med" type="none"/>
            <a:tailEnd len="med" w="med" type="triangle"/>
          </a:ln>
        </p:spPr>
      </p:cxnSp>
      <p:sp>
        <p:nvSpPr>
          <p:cNvPr id="89" name="Google Shape;8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id="678" name="Google Shape;678;p42"/>
          <p:cNvPicPr preferRelativeResize="0"/>
          <p:nvPr/>
        </p:nvPicPr>
        <p:blipFill>
          <a:blip r:embed="rId3">
            <a:alphaModFix amt="32000"/>
          </a:blip>
          <a:stretch>
            <a:fillRect/>
          </a:stretch>
        </p:blipFill>
        <p:spPr>
          <a:xfrm>
            <a:off x="151850" y="141675"/>
            <a:ext cx="8840302" cy="3992376"/>
          </a:xfrm>
          <a:prstGeom prst="rect">
            <a:avLst/>
          </a:prstGeom>
          <a:noFill/>
          <a:ln>
            <a:noFill/>
          </a:ln>
        </p:spPr>
      </p:pic>
      <p:sp>
        <p:nvSpPr>
          <p:cNvPr id="679" name="Google Shape;679;p4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680" name="Google Shape;680;p42"/>
          <p:cNvSpPr txBox="1"/>
          <p:nvPr>
            <p:ph idx="1" type="subTitle"/>
          </p:nvPr>
        </p:nvSpPr>
        <p:spPr>
          <a:xfrm>
            <a:off x="311700" y="3137188"/>
            <a:ext cx="8520600" cy="1149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We’ve had a fantastic time at Systopia!</a:t>
            </a:r>
            <a:endParaRPr/>
          </a:p>
          <a:p>
            <a:pPr indent="0" lvl="0" marL="0" rtl="0" algn="l">
              <a:spcBef>
                <a:spcPts val="0"/>
              </a:spcBef>
              <a:spcAft>
                <a:spcPts val="0"/>
              </a:spcAft>
              <a:buNone/>
            </a:pPr>
            <a:r>
              <a:t/>
            </a:r>
            <a:endParaRPr/>
          </a:p>
        </p:txBody>
      </p:sp>
      <p:sp>
        <p:nvSpPr>
          <p:cNvPr id="681" name="Google Shape;681;p42"/>
          <p:cNvSpPr txBox="1"/>
          <p:nvPr>
            <p:ph idx="1" type="subTitle"/>
          </p:nvPr>
        </p:nvSpPr>
        <p:spPr>
          <a:xfrm>
            <a:off x="311700" y="3865000"/>
            <a:ext cx="8520600" cy="10740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Wiki: </a:t>
            </a:r>
            <a:r>
              <a:rPr lang="en" u="sng">
                <a:solidFill>
                  <a:schemeClr val="hlink"/>
                </a:solidFill>
                <a:hlinkClick r:id="rId4"/>
              </a:rPr>
              <a:t>https://cellulosdocs.readthedocs.io/en/cellulos/</a:t>
            </a:r>
            <a:endParaRPr/>
          </a:p>
        </p:txBody>
      </p:sp>
      <p:sp>
        <p:nvSpPr>
          <p:cNvPr id="682" name="Google Shape;682;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What do we need from a custom OS?</a:t>
            </a:r>
            <a:endParaRPr/>
          </a:p>
        </p:txBody>
      </p:sp>
      <p:sp>
        <p:nvSpPr>
          <p:cNvPr id="95" name="Google Shape;95;p16"/>
          <p:cNvSpPr txBox="1"/>
          <p:nvPr>
            <p:ph idx="1" type="body"/>
          </p:nvPr>
        </p:nvSpPr>
        <p:spPr>
          <a:xfrm>
            <a:off x="311700" y="1152475"/>
            <a:ext cx="8112300" cy="349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t>Ability to extract the </a:t>
            </a:r>
            <a:r>
              <a:rPr b="1" lang="en"/>
              <a:t>model state </a:t>
            </a:r>
            <a:endParaRPr b="1"/>
          </a:p>
          <a:p>
            <a:pPr indent="-342900" lvl="0" marL="457200" rtl="0" algn="l">
              <a:spcBef>
                <a:spcPts val="0"/>
              </a:spcBef>
              <a:spcAft>
                <a:spcPts val="0"/>
              </a:spcAft>
              <a:buSzPts val="1800"/>
              <a:buAutoNum type="arabicPeriod"/>
            </a:pPr>
            <a:r>
              <a:rPr lang="en"/>
              <a:t>Ability to </a:t>
            </a:r>
            <a:r>
              <a:rPr lang="en"/>
              <a:t>build isolation abstractions</a:t>
            </a:r>
            <a:r>
              <a:rPr lang="en"/>
              <a:t> in a unified way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need from a custom OS?</a:t>
            </a:r>
            <a:endParaRPr/>
          </a:p>
        </p:txBody>
      </p:sp>
      <p:sp>
        <p:nvSpPr>
          <p:cNvPr id="102" name="Google Shape;102;p17"/>
          <p:cNvSpPr txBox="1"/>
          <p:nvPr>
            <p:ph idx="1" type="body"/>
          </p:nvPr>
        </p:nvSpPr>
        <p:spPr>
          <a:xfrm>
            <a:off x="311700" y="1152475"/>
            <a:ext cx="8520600" cy="264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en">
                <a:solidFill>
                  <a:srgbClr val="000000"/>
                </a:solidFill>
              </a:rPr>
              <a:t>Ability to extract the </a:t>
            </a:r>
            <a:r>
              <a:rPr b="1" lang="en">
                <a:solidFill>
                  <a:srgbClr val="000000"/>
                </a:solidFill>
              </a:rPr>
              <a:t>model state</a:t>
            </a:r>
            <a:r>
              <a:rPr b="1" lang="en">
                <a:solidFill>
                  <a:srgbClr val="000000"/>
                </a:solidFill>
              </a:rPr>
              <a:t> </a:t>
            </a:r>
            <a:endParaRPr b="1">
              <a:solidFill>
                <a:srgbClr val="000000"/>
              </a:solidFill>
            </a:endParaRPr>
          </a:p>
        </p:txBody>
      </p:sp>
      <p:grpSp>
        <p:nvGrpSpPr>
          <p:cNvPr id="103" name="Google Shape;103;p17"/>
          <p:cNvGrpSpPr/>
          <p:nvPr/>
        </p:nvGrpSpPr>
        <p:grpSpPr>
          <a:xfrm>
            <a:off x="765700" y="1872225"/>
            <a:ext cx="7612600" cy="1399050"/>
            <a:chOff x="445175" y="3457225"/>
            <a:chExt cx="7612600" cy="1399050"/>
          </a:xfrm>
        </p:grpSpPr>
        <p:pic>
          <p:nvPicPr>
            <p:cNvPr id="104" name="Google Shape;104;p17"/>
            <p:cNvPicPr preferRelativeResize="0"/>
            <p:nvPr/>
          </p:nvPicPr>
          <p:blipFill>
            <a:blip r:embed="rId3">
              <a:alphaModFix/>
            </a:blip>
            <a:stretch>
              <a:fillRect/>
            </a:stretch>
          </p:blipFill>
          <p:spPr>
            <a:xfrm>
              <a:off x="445175" y="3970400"/>
              <a:ext cx="808349" cy="808349"/>
            </a:xfrm>
            <a:prstGeom prst="rect">
              <a:avLst/>
            </a:prstGeom>
            <a:noFill/>
            <a:ln>
              <a:noFill/>
            </a:ln>
          </p:spPr>
        </p:pic>
        <p:pic>
          <p:nvPicPr>
            <p:cNvPr id="105" name="Google Shape;105;p17"/>
            <p:cNvPicPr preferRelativeResize="0"/>
            <p:nvPr/>
          </p:nvPicPr>
          <p:blipFill>
            <a:blip r:embed="rId4">
              <a:alphaModFix/>
            </a:blip>
            <a:stretch>
              <a:fillRect/>
            </a:stretch>
          </p:blipFill>
          <p:spPr>
            <a:xfrm rot="5400000">
              <a:off x="7094350" y="3892850"/>
              <a:ext cx="963425" cy="963425"/>
            </a:xfrm>
            <a:prstGeom prst="rect">
              <a:avLst/>
            </a:prstGeom>
            <a:noFill/>
            <a:ln>
              <a:noFill/>
            </a:ln>
          </p:spPr>
        </p:pic>
        <p:grpSp>
          <p:nvGrpSpPr>
            <p:cNvPr id="106" name="Google Shape;106;p17"/>
            <p:cNvGrpSpPr/>
            <p:nvPr/>
          </p:nvGrpSpPr>
          <p:grpSpPr>
            <a:xfrm>
              <a:off x="1253525" y="4088250"/>
              <a:ext cx="1301100" cy="384900"/>
              <a:chOff x="1253525" y="4088250"/>
              <a:chExt cx="1301100" cy="384900"/>
            </a:xfrm>
          </p:grpSpPr>
          <p:cxnSp>
            <p:nvCxnSpPr>
              <p:cNvPr id="107" name="Google Shape;107;p17"/>
              <p:cNvCxnSpPr>
                <a:stCxn id="104" idx="3"/>
                <a:endCxn id="108" idx="1"/>
              </p:cNvCxnSpPr>
              <p:nvPr/>
            </p:nvCxnSpPr>
            <p:spPr>
              <a:xfrm>
                <a:off x="1253525" y="4374575"/>
                <a:ext cx="1301100" cy="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7"/>
              <p:cNvSpPr txBox="1"/>
              <p:nvPr/>
            </p:nvSpPr>
            <p:spPr>
              <a:xfrm>
                <a:off x="1564600" y="4088250"/>
                <a:ext cx="53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hold</a:t>
                </a:r>
                <a:endParaRPr sz="1300">
                  <a:solidFill>
                    <a:schemeClr val="dk2"/>
                  </a:solidFill>
                </a:endParaRPr>
              </a:p>
            </p:txBody>
          </p:sp>
        </p:grpSp>
        <p:pic>
          <p:nvPicPr>
            <p:cNvPr id="110" name="Google Shape;110;p17"/>
            <p:cNvPicPr preferRelativeResize="0"/>
            <p:nvPr/>
          </p:nvPicPr>
          <p:blipFill>
            <a:blip r:embed="rId3">
              <a:alphaModFix/>
            </a:blip>
            <a:stretch>
              <a:fillRect/>
            </a:stretch>
          </p:blipFill>
          <p:spPr>
            <a:xfrm>
              <a:off x="4783313" y="3970400"/>
              <a:ext cx="808349" cy="808349"/>
            </a:xfrm>
            <a:prstGeom prst="rect">
              <a:avLst/>
            </a:prstGeom>
            <a:noFill/>
            <a:ln>
              <a:noFill/>
            </a:ln>
          </p:spPr>
        </p:pic>
        <p:pic>
          <p:nvPicPr>
            <p:cNvPr id="108" name="Google Shape;108;p17"/>
            <p:cNvPicPr preferRelativeResize="0"/>
            <p:nvPr/>
          </p:nvPicPr>
          <p:blipFill>
            <a:blip r:embed="rId5">
              <a:alphaModFix/>
            </a:blip>
            <a:stretch>
              <a:fillRect/>
            </a:stretch>
          </p:blipFill>
          <p:spPr>
            <a:xfrm>
              <a:off x="2554625" y="3970400"/>
              <a:ext cx="808349" cy="808349"/>
            </a:xfrm>
            <a:prstGeom prst="rect">
              <a:avLst/>
            </a:prstGeom>
            <a:noFill/>
            <a:ln>
              <a:noFill/>
            </a:ln>
          </p:spPr>
        </p:pic>
        <p:grpSp>
          <p:nvGrpSpPr>
            <p:cNvPr id="111" name="Google Shape;111;p17"/>
            <p:cNvGrpSpPr/>
            <p:nvPr/>
          </p:nvGrpSpPr>
          <p:grpSpPr>
            <a:xfrm>
              <a:off x="849350" y="3457225"/>
              <a:ext cx="4338000" cy="513775"/>
              <a:chOff x="849350" y="3457225"/>
              <a:chExt cx="4338000" cy="513775"/>
            </a:xfrm>
          </p:grpSpPr>
          <p:cxnSp>
            <p:nvCxnSpPr>
              <p:cNvPr id="112" name="Google Shape;112;p17"/>
              <p:cNvCxnSpPr>
                <a:stCxn id="104" idx="0"/>
                <a:endCxn id="110" idx="0"/>
              </p:cNvCxnSpPr>
              <p:nvPr/>
            </p:nvCxnSpPr>
            <p:spPr>
              <a:xfrm flipH="1" rot="-5400000">
                <a:off x="3018050" y="1801700"/>
                <a:ext cx="600" cy="4338000"/>
              </a:xfrm>
              <a:prstGeom prst="curvedConnector3">
                <a:avLst>
                  <a:gd fmla="val -39687500" name="adj1"/>
                </a:avLst>
              </a:prstGeom>
              <a:noFill/>
              <a:ln cap="flat" cmpd="sng" w="9525">
                <a:solidFill>
                  <a:schemeClr val="dk2"/>
                </a:solidFill>
                <a:prstDash val="solid"/>
                <a:round/>
                <a:headEnd len="med" w="med" type="none"/>
                <a:tailEnd len="med" w="med" type="triangle"/>
              </a:ln>
            </p:spPr>
          </p:cxnSp>
          <p:sp>
            <p:nvSpPr>
              <p:cNvPr id="113" name="Google Shape;113;p17"/>
              <p:cNvSpPr txBox="1"/>
              <p:nvPr/>
            </p:nvSpPr>
            <p:spPr>
              <a:xfrm>
                <a:off x="2719075" y="3457225"/>
                <a:ext cx="130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request</a:t>
                </a:r>
                <a:endParaRPr sz="1000">
                  <a:solidFill>
                    <a:schemeClr val="dk2"/>
                  </a:solidFill>
                </a:endParaRPr>
              </a:p>
            </p:txBody>
          </p:sp>
        </p:grpSp>
        <p:grpSp>
          <p:nvGrpSpPr>
            <p:cNvPr id="114" name="Google Shape;114;p17"/>
            <p:cNvGrpSpPr/>
            <p:nvPr/>
          </p:nvGrpSpPr>
          <p:grpSpPr>
            <a:xfrm>
              <a:off x="5591662" y="4021350"/>
              <a:ext cx="1502700" cy="384900"/>
              <a:chOff x="5591662" y="4021350"/>
              <a:chExt cx="1502700" cy="384900"/>
            </a:xfrm>
          </p:grpSpPr>
          <p:cxnSp>
            <p:nvCxnSpPr>
              <p:cNvPr id="115" name="Google Shape;115;p17"/>
              <p:cNvCxnSpPr>
                <a:stCxn id="110" idx="3"/>
                <a:endCxn id="105" idx="2"/>
              </p:cNvCxnSpPr>
              <p:nvPr/>
            </p:nvCxnSpPr>
            <p:spPr>
              <a:xfrm>
                <a:off x="5591662" y="4374575"/>
                <a:ext cx="1502700" cy="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7"/>
              <p:cNvSpPr txBox="1"/>
              <p:nvPr/>
            </p:nvSpPr>
            <p:spPr>
              <a:xfrm>
                <a:off x="6068350" y="4021350"/>
                <a:ext cx="53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hold</a:t>
                </a:r>
                <a:endParaRPr sz="1300">
                  <a:solidFill>
                    <a:schemeClr val="dk2"/>
                  </a:solidFill>
                </a:endParaRPr>
              </a:p>
            </p:txBody>
          </p:sp>
        </p:grpSp>
        <p:grpSp>
          <p:nvGrpSpPr>
            <p:cNvPr id="117" name="Google Shape;117;p17"/>
            <p:cNvGrpSpPr/>
            <p:nvPr/>
          </p:nvGrpSpPr>
          <p:grpSpPr>
            <a:xfrm>
              <a:off x="3363113" y="4088250"/>
              <a:ext cx="1420200" cy="384900"/>
              <a:chOff x="3363113" y="4088250"/>
              <a:chExt cx="1420200" cy="384900"/>
            </a:xfrm>
          </p:grpSpPr>
          <p:cxnSp>
            <p:nvCxnSpPr>
              <p:cNvPr id="118" name="Google Shape;118;p17"/>
              <p:cNvCxnSpPr>
                <a:stCxn id="110" idx="1"/>
                <a:endCxn id="108" idx="3"/>
              </p:cNvCxnSpPr>
              <p:nvPr/>
            </p:nvCxnSpPr>
            <p:spPr>
              <a:xfrm rot="10800000">
                <a:off x="3363113" y="4374575"/>
                <a:ext cx="1420200" cy="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7"/>
              <p:cNvSpPr txBox="1"/>
              <p:nvPr/>
            </p:nvSpPr>
            <p:spPr>
              <a:xfrm>
                <a:off x="3806900" y="4088250"/>
                <a:ext cx="53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hold</a:t>
                </a:r>
                <a:endParaRPr sz="1300">
                  <a:solidFill>
                    <a:schemeClr val="dk2"/>
                  </a:solidFill>
                </a:endParaRPr>
              </a:p>
            </p:txBody>
          </p:sp>
        </p:grpSp>
      </p:grpSp>
      <p:sp>
        <p:nvSpPr>
          <p:cNvPr id="120" name="Google Shape;120;p17"/>
          <p:cNvSpPr txBox="1"/>
          <p:nvPr/>
        </p:nvSpPr>
        <p:spPr>
          <a:xfrm>
            <a:off x="502725" y="3447425"/>
            <a:ext cx="83295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Track and/or extract:</a:t>
            </a:r>
            <a:endParaRPr sz="1800">
              <a:solidFill>
                <a:schemeClr val="dk1"/>
              </a:solidFill>
              <a:latin typeface="Roboto"/>
              <a:ea typeface="Roboto"/>
              <a:cs typeface="Roboto"/>
              <a:sym typeface="Roboto"/>
            </a:endParaRPr>
          </a:p>
          <a:p>
            <a:pPr indent="-342900" lvl="0" marL="457200" rtl="0" algn="l">
              <a:lnSpc>
                <a:spcPct val="115000"/>
              </a:lnSpc>
              <a:spcBef>
                <a:spcPts val="120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resources and their dependencies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active entities (protection domains), their resources, and their dependencies</a:t>
            </a:r>
            <a:endParaRPr sz="1800">
              <a:solidFill>
                <a:schemeClr val="dk1"/>
              </a:solidFill>
              <a:latin typeface="Roboto"/>
              <a:ea typeface="Roboto"/>
              <a:cs typeface="Roboto"/>
              <a:sym typeface="Roboto"/>
            </a:endParaRPr>
          </a:p>
        </p:txBody>
      </p:sp>
      <p:sp>
        <p:nvSpPr>
          <p:cNvPr id="121" name="Google Shape;12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OSmosis?</a:t>
            </a:r>
            <a:endParaRPr/>
          </a:p>
        </p:txBody>
      </p:sp>
      <p:sp>
        <p:nvSpPr>
          <p:cNvPr id="127" name="Google Shape;127;p18"/>
          <p:cNvSpPr txBox="1"/>
          <p:nvPr>
            <p:ph idx="1" type="body"/>
          </p:nvPr>
        </p:nvSpPr>
        <p:spPr>
          <a:xfrm>
            <a:off x="376375" y="1017725"/>
            <a:ext cx="85206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model of a system that describes… </a:t>
            </a:r>
            <a:endParaRPr/>
          </a:p>
          <a:p>
            <a:pPr indent="0" lvl="0" marL="0" rtl="0" algn="l">
              <a:spcBef>
                <a:spcPts val="1200"/>
              </a:spcBef>
              <a:spcAft>
                <a:spcPts val="1200"/>
              </a:spcAft>
              <a:buNone/>
            </a:pPr>
            <a:r>
              <a:t/>
            </a:r>
            <a:endParaRPr/>
          </a:p>
        </p:txBody>
      </p:sp>
      <p:pic>
        <p:nvPicPr>
          <p:cNvPr id="128" name="Google Shape;128;p18"/>
          <p:cNvPicPr preferRelativeResize="0"/>
          <p:nvPr/>
        </p:nvPicPr>
        <p:blipFill>
          <a:blip r:embed="rId3">
            <a:alphaModFix/>
          </a:blip>
          <a:stretch>
            <a:fillRect/>
          </a:stretch>
        </p:blipFill>
        <p:spPr>
          <a:xfrm>
            <a:off x="445175" y="3970400"/>
            <a:ext cx="808349" cy="808349"/>
          </a:xfrm>
          <a:prstGeom prst="rect">
            <a:avLst/>
          </a:prstGeom>
          <a:noFill/>
          <a:ln>
            <a:noFill/>
          </a:ln>
        </p:spPr>
      </p:pic>
      <p:sp>
        <p:nvSpPr>
          <p:cNvPr id="129" name="Google Shape;129;p18"/>
          <p:cNvSpPr txBox="1"/>
          <p:nvPr/>
        </p:nvSpPr>
        <p:spPr>
          <a:xfrm>
            <a:off x="376375" y="1544925"/>
            <a:ext cx="79146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any active entities (protection domains) in the system</a:t>
            </a:r>
            <a:endParaRPr sz="1800">
              <a:solidFill>
                <a:schemeClr val="dk1"/>
              </a:solidFill>
            </a:endParaRPr>
          </a:p>
        </p:txBody>
      </p:sp>
      <p:sp>
        <p:nvSpPr>
          <p:cNvPr id="130" name="Google Shape;130;p18"/>
          <p:cNvSpPr txBox="1"/>
          <p:nvPr/>
        </p:nvSpPr>
        <p:spPr>
          <a:xfrm>
            <a:off x="368975" y="2006625"/>
            <a:ext cx="79146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resources which they have access to, can allocate</a:t>
            </a:r>
            <a:endParaRPr sz="1800">
              <a:solidFill>
                <a:schemeClr val="dk1"/>
              </a:solidFill>
            </a:endParaRPr>
          </a:p>
        </p:txBody>
      </p:sp>
      <p:pic>
        <p:nvPicPr>
          <p:cNvPr id="131" name="Google Shape;131;p18"/>
          <p:cNvPicPr preferRelativeResize="0"/>
          <p:nvPr/>
        </p:nvPicPr>
        <p:blipFill>
          <a:blip r:embed="rId4">
            <a:alphaModFix/>
          </a:blip>
          <a:stretch>
            <a:fillRect/>
          </a:stretch>
        </p:blipFill>
        <p:spPr>
          <a:xfrm rot="5400000">
            <a:off x="7094350" y="3892850"/>
            <a:ext cx="963425" cy="963425"/>
          </a:xfrm>
          <a:prstGeom prst="rect">
            <a:avLst/>
          </a:prstGeom>
          <a:noFill/>
          <a:ln>
            <a:noFill/>
          </a:ln>
        </p:spPr>
      </p:pic>
      <p:sp>
        <p:nvSpPr>
          <p:cNvPr id="132" name="Google Shape;132;p18"/>
          <p:cNvSpPr txBox="1"/>
          <p:nvPr/>
        </p:nvSpPr>
        <p:spPr>
          <a:xfrm>
            <a:off x="368975" y="2468150"/>
            <a:ext cx="79146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how protection domains interact with one another</a:t>
            </a:r>
            <a:endParaRPr sz="1800">
              <a:solidFill>
                <a:schemeClr val="dk1"/>
              </a:solidFill>
            </a:endParaRPr>
          </a:p>
        </p:txBody>
      </p:sp>
      <p:grpSp>
        <p:nvGrpSpPr>
          <p:cNvPr id="133" name="Google Shape;133;p18"/>
          <p:cNvGrpSpPr/>
          <p:nvPr/>
        </p:nvGrpSpPr>
        <p:grpSpPr>
          <a:xfrm>
            <a:off x="1253525" y="4088250"/>
            <a:ext cx="1301100" cy="384900"/>
            <a:chOff x="1253525" y="4088250"/>
            <a:chExt cx="1301100" cy="384900"/>
          </a:xfrm>
        </p:grpSpPr>
        <p:cxnSp>
          <p:nvCxnSpPr>
            <p:cNvPr id="134" name="Google Shape;134;p18"/>
            <p:cNvCxnSpPr>
              <a:stCxn id="128" idx="3"/>
              <a:endCxn id="135" idx="1"/>
            </p:cNvCxnSpPr>
            <p:nvPr/>
          </p:nvCxnSpPr>
          <p:spPr>
            <a:xfrm>
              <a:off x="1253525" y="4374575"/>
              <a:ext cx="1301100" cy="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18"/>
            <p:cNvSpPr txBox="1"/>
            <p:nvPr/>
          </p:nvSpPr>
          <p:spPr>
            <a:xfrm>
              <a:off x="1564600" y="4088250"/>
              <a:ext cx="53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hold</a:t>
              </a:r>
              <a:endParaRPr sz="1300">
                <a:solidFill>
                  <a:schemeClr val="dk2"/>
                </a:solidFill>
              </a:endParaRPr>
            </a:p>
          </p:txBody>
        </p:sp>
      </p:grpSp>
      <p:pic>
        <p:nvPicPr>
          <p:cNvPr id="137" name="Google Shape;137;p18"/>
          <p:cNvPicPr preferRelativeResize="0"/>
          <p:nvPr/>
        </p:nvPicPr>
        <p:blipFill>
          <a:blip r:embed="rId3">
            <a:alphaModFix/>
          </a:blip>
          <a:stretch>
            <a:fillRect/>
          </a:stretch>
        </p:blipFill>
        <p:spPr>
          <a:xfrm>
            <a:off x="4783313" y="3970400"/>
            <a:ext cx="808349" cy="808349"/>
          </a:xfrm>
          <a:prstGeom prst="rect">
            <a:avLst/>
          </a:prstGeom>
          <a:noFill/>
          <a:ln>
            <a:noFill/>
          </a:ln>
        </p:spPr>
      </p:pic>
      <p:pic>
        <p:nvPicPr>
          <p:cNvPr id="135" name="Google Shape;135;p18"/>
          <p:cNvPicPr preferRelativeResize="0"/>
          <p:nvPr/>
        </p:nvPicPr>
        <p:blipFill>
          <a:blip r:embed="rId5">
            <a:alphaModFix/>
          </a:blip>
          <a:stretch>
            <a:fillRect/>
          </a:stretch>
        </p:blipFill>
        <p:spPr>
          <a:xfrm>
            <a:off x="2554625" y="3970400"/>
            <a:ext cx="808349" cy="808349"/>
          </a:xfrm>
          <a:prstGeom prst="rect">
            <a:avLst/>
          </a:prstGeom>
          <a:noFill/>
          <a:ln>
            <a:noFill/>
          </a:ln>
        </p:spPr>
      </p:pic>
      <p:grpSp>
        <p:nvGrpSpPr>
          <p:cNvPr id="138" name="Google Shape;138;p18"/>
          <p:cNvGrpSpPr/>
          <p:nvPr/>
        </p:nvGrpSpPr>
        <p:grpSpPr>
          <a:xfrm>
            <a:off x="849350" y="3457225"/>
            <a:ext cx="4338000" cy="513775"/>
            <a:chOff x="849350" y="3457225"/>
            <a:chExt cx="4338000" cy="513775"/>
          </a:xfrm>
        </p:grpSpPr>
        <p:cxnSp>
          <p:nvCxnSpPr>
            <p:cNvPr id="139" name="Google Shape;139;p18"/>
            <p:cNvCxnSpPr>
              <a:stCxn id="128" idx="0"/>
              <a:endCxn id="137" idx="0"/>
            </p:cNvCxnSpPr>
            <p:nvPr/>
          </p:nvCxnSpPr>
          <p:spPr>
            <a:xfrm flipH="1" rot="-5400000">
              <a:off x="3018050" y="1801700"/>
              <a:ext cx="600" cy="4338000"/>
            </a:xfrm>
            <a:prstGeom prst="curvedConnector3">
              <a:avLst>
                <a:gd fmla="val -39687500" name="adj1"/>
              </a:avLst>
            </a:prstGeom>
            <a:noFill/>
            <a:ln cap="flat" cmpd="sng" w="9525">
              <a:solidFill>
                <a:schemeClr val="dk2"/>
              </a:solidFill>
              <a:prstDash val="solid"/>
              <a:round/>
              <a:headEnd len="med" w="med" type="none"/>
              <a:tailEnd len="med" w="med" type="triangle"/>
            </a:ln>
          </p:spPr>
        </p:cxnSp>
        <p:sp>
          <p:nvSpPr>
            <p:cNvPr id="140" name="Google Shape;140;p18"/>
            <p:cNvSpPr txBox="1"/>
            <p:nvPr/>
          </p:nvSpPr>
          <p:spPr>
            <a:xfrm>
              <a:off x="2719075" y="3457225"/>
              <a:ext cx="130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request</a:t>
              </a:r>
              <a:endParaRPr sz="1000">
                <a:solidFill>
                  <a:schemeClr val="dk2"/>
                </a:solidFill>
              </a:endParaRPr>
            </a:p>
          </p:txBody>
        </p:sp>
      </p:grpSp>
      <p:grpSp>
        <p:nvGrpSpPr>
          <p:cNvPr id="141" name="Google Shape;141;p18"/>
          <p:cNvGrpSpPr/>
          <p:nvPr/>
        </p:nvGrpSpPr>
        <p:grpSpPr>
          <a:xfrm>
            <a:off x="5591662" y="4021350"/>
            <a:ext cx="1502700" cy="384900"/>
            <a:chOff x="5591662" y="4021350"/>
            <a:chExt cx="1502700" cy="384900"/>
          </a:xfrm>
        </p:grpSpPr>
        <p:cxnSp>
          <p:nvCxnSpPr>
            <p:cNvPr id="142" name="Google Shape;142;p18"/>
            <p:cNvCxnSpPr>
              <a:stCxn id="137" idx="3"/>
              <a:endCxn id="131" idx="2"/>
            </p:cNvCxnSpPr>
            <p:nvPr/>
          </p:nvCxnSpPr>
          <p:spPr>
            <a:xfrm>
              <a:off x="5591662" y="4374575"/>
              <a:ext cx="1502700" cy="0"/>
            </a:xfrm>
            <a:prstGeom prst="straightConnector1">
              <a:avLst/>
            </a:prstGeom>
            <a:noFill/>
            <a:ln cap="flat" cmpd="sng" w="9525">
              <a:solidFill>
                <a:schemeClr val="dk2"/>
              </a:solidFill>
              <a:prstDash val="solid"/>
              <a:round/>
              <a:headEnd len="med" w="med" type="none"/>
              <a:tailEnd len="med" w="med" type="triangle"/>
            </a:ln>
          </p:spPr>
        </p:cxnSp>
        <p:sp>
          <p:nvSpPr>
            <p:cNvPr id="143" name="Google Shape;143;p18"/>
            <p:cNvSpPr txBox="1"/>
            <p:nvPr/>
          </p:nvSpPr>
          <p:spPr>
            <a:xfrm>
              <a:off x="6068350" y="4021350"/>
              <a:ext cx="53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hold</a:t>
              </a:r>
              <a:endParaRPr sz="1300">
                <a:solidFill>
                  <a:schemeClr val="dk2"/>
                </a:solidFill>
              </a:endParaRPr>
            </a:p>
          </p:txBody>
        </p:sp>
      </p:grpSp>
      <p:sp>
        <p:nvSpPr>
          <p:cNvPr id="144" name="Google Shape;144;p18"/>
          <p:cNvSpPr txBox="1"/>
          <p:nvPr/>
        </p:nvSpPr>
        <p:spPr>
          <a:xfrm>
            <a:off x="368975" y="2886488"/>
            <a:ext cx="79146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Roboto"/>
                <a:ea typeface="Roboto"/>
                <a:cs typeface="Roboto"/>
                <a:sym typeface="Roboto"/>
              </a:rPr>
              <a:t>how protection domains may share resources</a:t>
            </a:r>
            <a:endParaRPr sz="1800">
              <a:solidFill>
                <a:schemeClr val="dk1"/>
              </a:solidFill>
              <a:latin typeface="Roboto"/>
              <a:ea typeface="Roboto"/>
              <a:cs typeface="Roboto"/>
              <a:sym typeface="Roboto"/>
            </a:endParaRPr>
          </a:p>
        </p:txBody>
      </p:sp>
      <p:grpSp>
        <p:nvGrpSpPr>
          <p:cNvPr id="145" name="Google Shape;145;p18"/>
          <p:cNvGrpSpPr/>
          <p:nvPr/>
        </p:nvGrpSpPr>
        <p:grpSpPr>
          <a:xfrm>
            <a:off x="3363113" y="4088250"/>
            <a:ext cx="1420200" cy="384900"/>
            <a:chOff x="3363113" y="4088250"/>
            <a:chExt cx="1420200" cy="384900"/>
          </a:xfrm>
        </p:grpSpPr>
        <p:cxnSp>
          <p:nvCxnSpPr>
            <p:cNvPr id="146" name="Google Shape;146;p18"/>
            <p:cNvCxnSpPr>
              <a:stCxn id="137" idx="1"/>
              <a:endCxn id="135" idx="3"/>
            </p:cNvCxnSpPr>
            <p:nvPr/>
          </p:nvCxnSpPr>
          <p:spPr>
            <a:xfrm rot="10800000">
              <a:off x="3363113" y="4374575"/>
              <a:ext cx="1420200" cy="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18"/>
            <p:cNvSpPr txBox="1"/>
            <p:nvPr/>
          </p:nvSpPr>
          <p:spPr>
            <a:xfrm>
              <a:off x="3806900" y="4088250"/>
              <a:ext cx="53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hold</a:t>
              </a:r>
              <a:endParaRPr sz="1300">
                <a:solidFill>
                  <a:schemeClr val="dk2"/>
                </a:solidFill>
              </a:endParaRPr>
            </a:p>
          </p:txBody>
        </p:sp>
      </p:grpSp>
      <p:sp>
        <p:nvSpPr>
          <p:cNvPr id="148" name="Google Shape;14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we need a custom OS?</a:t>
            </a:r>
            <a:endParaRPr/>
          </a:p>
        </p:txBody>
      </p:sp>
      <p:sp>
        <p:nvSpPr>
          <p:cNvPr id="154" name="Google Shape;154;p19"/>
          <p:cNvSpPr txBox="1"/>
          <p:nvPr>
            <p:ph idx="1" type="body"/>
          </p:nvPr>
        </p:nvSpPr>
        <p:spPr>
          <a:xfrm>
            <a:off x="311700" y="1152475"/>
            <a:ext cx="8520600" cy="218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en">
                <a:solidFill>
                  <a:srgbClr val="000000"/>
                </a:solidFill>
              </a:rPr>
              <a:t>We need a system from which we can extract an OSmosis model state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We want to demonstrate that we can build various isolation abstractions (e.g. processes, threads, virtual machines) in an abstract and unified way </a:t>
            </a:r>
            <a:endParaRPr>
              <a:solidFill>
                <a:srgbClr val="000000"/>
              </a:solidFill>
            </a:endParaRPr>
          </a:p>
        </p:txBody>
      </p:sp>
      <p:sp>
        <p:nvSpPr>
          <p:cNvPr id="155" name="Google Shape;15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5131"/>
              <a:buFont typeface="Arial"/>
              <a:buNone/>
            </a:pPr>
            <a:r>
              <a:rPr lang="en"/>
              <a:t>What do we need from a custom OS?</a:t>
            </a:r>
            <a:endParaRPr sz="1688"/>
          </a:p>
        </p:txBody>
      </p:sp>
      <p:cxnSp>
        <p:nvCxnSpPr>
          <p:cNvPr id="161" name="Google Shape;161;p20"/>
          <p:cNvCxnSpPr/>
          <p:nvPr/>
        </p:nvCxnSpPr>
        <p:spPr>
          <a:xfrm>
            <a:off x="1573125" y="3015238"/>
            <a:ext cx="1731300" cy="0"/>
          </a:xfrm>
          <a:prstGeom prst="straightConnector1">
            <a:avLst/>
          </a:prstGeom>
          <a:noFill/>
          <a:ln cap="flat" cmpd="sng" w="19050">
            <a:solidFill>
              <a:schemeClr val="dk2"/>
            </a:solidFill>
            <a:prstDash val="solid"/>
            <a:round/>
            <a:headEnd len="med" w="med" type="none"/>
            <a:tailEnd len="med" w="med" type="triangle"/>
          </a:ln>
        </p:spPr>
      </p:cxnSp>
      <p:sp>
        <p:nvSpPr>
          <p:cNvPr id="162" name="Google Shape;162;p20"/>
          <p:cNvSpPr txBox="1"/>
          <p:nvPr/>
        </p:nvSpPr>
        <p:spPr>
          <a:xfrm>
            <a:off x="2028538" y="4077288"/>
            <a:ext cx="8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config</a:t>
            </a:r>
            <a:endParaRPr sz="1800">
              <a:solidFill>
                <a:schemeClr val="dk2"/>
              </a:solidFill>
            </a:endParaRPr>
          </a:p>
        </p:txBody>
      </p:sp>
      <p:pic>
        <p:nvPicPr>
          <p:cNvPr id="163" name="Google Shape;163;p20"/>
          <p:cNvPicPr preferRelativeResize="0"/>
          <p:nvPr/>
        </p:nvPicPr>
        <p:blipFill>
          <a:blip r:embed="rId3">
            <a:alphaModFix/>
          </a:blip>
          <a:stretch>
            <a:fillRect/>
          </a:stretch>
        </p:blipFill>
        <p:spPr>
          <a:xfrm>
            <a:off x="2030425" y="3189918"/>
            <a:ext cx="976026" cy="975991"/>
          </a:xfrm>
          <a:prstGeom prst="rect">
            <a:avLst/>
          </a:prstGeom>
          <a:noFill/>
          <a:ln>
            <a:noFill/>
          </a:ln>
        </p:spPr>
      </p:pic>
      <p:cxnSp>
        <p:nvCxnSpPr>
          <p:cNvPr id="164" name="Google Shape;164;p20"/>
          <p:cNvCxnSpPr/>
          <p:nvPr/>
        </p:nvCxnSpPr>
        <p:spPr>
          <a:xfrm>
            <a:off x="5462238" y="3015238"/>
            <a:ext cx="1731300" cy="0"/>
          </a:xfrm>
          <a:prstGeom prst="straightConnector1">
            <a:avLst/>
          </a:prstGeom>
          <a:noFill/>
          <a:ln cap="flat" cmpd="sng" w="19050">
            <a:solidFill>
              <a:schemeClr val="dk2"/>
            </a:solidFill>
            <a:prstDash val="solid"/>
            <a:round/>
            <a:headEnd len="med" w="med" type="none"/>
            <a:tailEnd len="med" w="med" type="triangle"/>
          </a:ln>
        </p:spPr>
      </p:cxnSp>
      <p:pic>
        <p:nvPicPr>
          <p:cNvPr id="165" name="Google Shape;165;p20"/>
          <p:cNvPicPr preferRelativeResize="0"/>
          <p:nvPr/>
        </p:nvPicPr>
        <p:blipFill>
          <a:blip r:embed="rId4">
            <a:alphaModFix/>
          </a:blip>
          <a:stretch>
            <a:fillRect/>
          </a:stretch>
        </p:blipFill>
        <p:spPr>
          <a:xfrm>
            <a:off x="7444300" y="2527213"/>
            <a:ext cx="976025" cy="976025"/>
          </a:xfrm>
          <a:prstGeom prst="rect">
            <a:avLst/>
          </a:prstGeom>
          <a:noFill/>
          <a:ln>
            <a:noFill/>
          </a:ln>
        </p:spPr>
      </p:pic>
      <p:sp>
        <p:nvSpPr>
          <p:cNvPr id="166" name="Google Shape;166;p20"/>
          <p:cNvSpPr txBox="1"/>
          <p:nvPr/>
        </p:nvSpPr>
        <p:spPr>
          <a:xfrm>
            <a:off x="7101000" y="3633150"/>
            <a:ext cx="17313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Process-like PD</a:t>
            </a:r>
            <a:endParaRPr sz="1800">
              <a:solidFill>
                <a:schemeClr val="dk2"/>
              </a:solidFill>
            </a:endParaRPr>
          </a:p>
        </p:txBody>
      </p:sp>
      <p:grpSp>
        <p:nvGrpSpPr>
          <p:cNvPr id="167" name="Google Shape;167;p20"/>
          <p:cNvGrpSpPr/>
          <p:nvPr/>
        </p:nvGrpSpPr>
        <p:grpSpPr>
          <a:xfrm>
            <a:off x="71163" y="2225415"/>
            <a:ext cx="5333063" cy="2000235"/>
            <a:chOff x="71163" y="2225415"/>
            <a:chExt cx="5333063" cy="2000235"/>
          </a:xfrm>
        </p:grpSpPr>
        <p:pic>
          <p:nvPicPr>
            <p:cNvPr id="168" name="Google Shape;168;p20"/>
            <p:cNvPicPr preferRelativeResize="0"/>
            <p:nvPr/>
          </p:nvPicPr>
          <p:blipFill>
            <a:blip r:embed="rId4">
              <a:alphaModFix/>
            </a:blip>
            <a:stretch>
              <a:fillRect/>
            </a:stretch>
          </p:blipFill>
          <p:spPr>
            <a:xfrm>
              <a:off x="228600" y="2527213"/>
              <a:ext cx="976025" cy="976025"/>
            </a:xfrm>
            <a:prstGeom prst="rect">
              <a:avLst/>
            </a:prstGeom>
            <a:noFill/>
            <a:ln>
              <a:noFill/>
            </a:ln>
          </p:spPr>
        </p:pic>
        <p:sp>
          <p:nvSpPr>
            <p:cNvPr id="169" name="Google Shape;169;p20"/>
            <p:cNvSpPr txBox="1"/>
            <p:nvPr/>
          </p:nvSpPr>
          <p:spPr>
            <a:xfrm>
              <a:off x="71163" y="3503250"/>
              <a:ext cx="1290900" cy="7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App</a:t>
              </a:r>
              <a:endParaRPr sz="1800">
                <a:solidFill>
                  <a:schemeClr val="dk2"/>
                </a:solidFill>
              </a:endParaRPr>
            </a:p>
          </p:txBody>
        </p:sp>
        <p:pic>
          <p:nvPicPr>
            <p:cNvPr id="170" name="Google Shape;170;p20"/>
            <p:cNvPicPr preferRelativeResize="0"/>
            <p:nvPr/>
          </p:nvPicPr>
          <p:blipFill>
            <a:blip r:embed="rId5">
              <a:alphaModFix/>
            </a:blip>
            <a:stretch>
              <a:fillRect/>
            </a:stretch>
          </p:blipFill>
          <p:spPr>
            <a:xfrm>
              <a:off x="3672925" y="2225415"/>
              <a:ext cx="1538550" cy="1538525"/>
            </a:xfrm>
            <a:prstGeom prst="rect">
              <a:avLst/>
            </a:prstGeom>
            <a:noFill/>
            <a:ln>
              <a:noFill/>
            </a:ln>
          </p:spPr>
        </p:pic>
        <p:sp>
          <p:nvSpPr>
            <p:cNvPr id="171" name="Google Shape;171;p20"/>
            <p:cNvSpPr txBox="1"/>
            <p:nvPr/>
          </p:nvSpPr>
          <p:spPr>
            <a:xfrm>
              <a:off x="3672925" y="3763950"/>
              <a:ext cx="17313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PD Creation</a:t>
              </a:r>
              <a:endParaRPr sz="1800">
                <a:solidFill>
                  <a:schemeClr val="dk2"/>
                </a:solidFill>
              </a:endParaRPr>
            </a:p>
          </p:txBody>
        </p:sp>
      </p:grpSp>
      <p:sp>
        <p:nvSpPr>
          <p:cNvPr id="172" name="Google Shape;172;p20"/>
          <p:cNvSpPr/>
          <p:nvPr/>
        </p:nvSpPr>
        <p:spPr>
          <a:xfrm>
            <a:off x="6079925" y="223725"/>
            <a:ext cx="2548800" cy="8955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A protection domain (PD) is simply an active entity in the system that runs some code</a:t>
            </a:r>
            <a:endParaRPr/>
          </a:p>
        </p:txBody>
      </p:sp>
      <p:sp>
        <p:nvSpPr>
          <p:cNvPr id="173" name="Google Shape;17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0"/>
          <p:cNvSpPr txBox="1"/>
          <p:nvPr>
            <p:ph idx="1" type="body"/>
          </p:nvPr>
        </p:nvSpPr>
        <p:spPr>
          <a:xfrm>
            <a:off x="311700" y="1152475"/>
            <a:ext cx="8112300" cy="46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2. </a:t>
            </a:r>
            <a:r>
              <a:rPr lang="en"/>
              <a:t>Ability to build isolation abstractions in a unified way</a:t>
            </a:r>
            <a:endParaRPr/>
          </a:p>
        </p:txBody>
      </p:sp>
      <p:sp>
        <p:nvSpPr>
          <p:cNvPr id="175" name="Google Shape;175;p20"/>
          <p:cNvSpPr/>
          <p:nvPr/>
        </p:nvSpPr>
        <p:spPr>
          <a:xfrm>
            <a:off x="5038175" y="1584675"/>
            <a:ext cx="1970100" cy="1038300"/>
          </a:xfrm>
          <a:prstGeom prst="cloudCallout">
            <a:avLst>
              <a:gd fmla="val -67097" name="adj1"/>
              <a:gd fmla="val 6430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Hmm… This looks like a process</a:t>
            </a:r>
            <a:endParaRPr/>
          </a:p>
        </p:txBody>
      </p:sp>
      <p:sp>
        <p:nvSpPr>
          <p:cNvPr id="176" name="Google Shape;176;p20"/>
          <p:cNvSpPr/>
          <p:nvPr/>
        </p:nvSpPr>
        <p:spPr>
          <a:xfrm>
            <a:off x="395300" y="1872525"/>
            <a:ext cx="1675200" cy="462600"/>
          </a:xfrm>
          <a:prstGeom prst="wedgeRoundRectCallout">
            <a:avLst>
              <a:gd fmla="val -51101" name="adj1"/>
              <a:gd fmla="val 11224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PD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specification of a Configuration</a:t>
            </a:r>
            <a:endParaRPr/>
          </a:p>
        </p:txBody>
      </p:sp>
      <p:sp>
        <p:nvSpPr>
          <p:cNvPr id="182" name="Google Shape;182;p21"/>
          <p:cNvSpPr txBox="1"/>
          <p:nvPr>
            <p:ph idx="1" type="body"/>
          </p:nvPr>
        </p:nvSpPr>
        <p:spPr>
          <a:xfrm>
            <a:off x="311700" y="1152475"/>
            <a:ext cx="8112300" cy="46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core components required for any PD to run:</a:t>
            </a:r>
            <a:endParaRPr/>
          </a:p>
        </p:txBody>
      </p:sp>
      <p:grpSp>
        <p:nvGrpSpPr>
          <p:cNvPr id="183" name="Google Shape;183;p21"/>
          <p:cNvGrpSpPr/>
          <p:nvPr/>
        </p:nvGrpSpPr>
        <p:grpSpPr>
          <a:xfrm>
            <a:off x="402600" y="1872500"/>
            <a:ext cx="1750200" cy="2728800"/>
            <a:chOff x="829900" y="1881400"/>
            <a:chExt cx="1750200" cy="2728800"/>
          </a:xfrm>
        </p:grpSpPr>
        <p:sp>
          <p:nvSpPr>
            <p:cNvPr id="184" name="Google Shape;184;p21"/>
            <p:cNvSpPr/>
            <p:nvPr/>
          </p:nvSpPr>
          <p:spPr>
            <a:xfrm>
              <a:off x="1109650" y="2343100"/>
              <a:ext cx="1190700" cy="2267100"/>
            </a:xfrm>
            <a:prstGeom prst="snip1Rect">
              <a:avLst>
                <a:gd fmla="val 16667" name="adj"/>
              </a:avLst>
            </a:prstGeom>
            <a:solidFill>
              <a:srgbClr val="FFE6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1"/>
            <p:cNvSpPr txBox="1"/>
            <p:nvPr/>
          </p:nvSpPr>
          <p:spPr>
            <a:xfrm>
              <a:off x="829900" y="1881400"/>
              <a:ext cx="175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Address space</a:t>
              </a:r>
              <a:endParaRPr sz="1800">
                <a:solidFill>
                  <a:schemeClr val="dk2"/>
                </a:solidFill>
              </a:endParaRPr>
            </a:p>
          </p:txBody>
        </p:sp>
      </p:grpSp>
      <p:grpSp>
        <p:nvGrpSpPr>
          <p:cNvPr id="186" name="Google Shape;186;p21"/>
          <p:cNvGrpSpPr/>
          <p:nvPr/>
        </p:nvGrpSpPr>
        <p:grpSpPr>
          <a:xfrm>
            <a:off x="2264050" y="2210975"/>
            <a:ext cx="1967400" cy="2104925"/>
            <a:chOff x="2264050" y="2210975"/>
            <a:chExt cx="1967400" cy="2104925"/>
          </a:xfrm>
        </p:grpSpPr>
        <p:sp>
          <p:nvSpPr>
            <p:cNvPr id="187" name="Google Shape;187;p21"/>
            <p:cNvSpPr/>
            <p:nvPr/>
          </p:nvSpPr>
          <p:spPr>
            <a:xfrm>
              <a:off x="2264050" y="2712100"/>
              <a:ext cx="1967400" cy="1603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88" name="Google Shape;188;p21"/>
            <p:cNvGrpSpPr/>
            <p:nvPr/>
          </p:nvGrpSpPr>
          <p:grpSpPr>
            <a:xfrm>
              <a:off x="2435700" y="2210975"/>
              <a:ext cx="1681725" cy="1952600"/>
              <a:chOff x="3414925" y="1952825"/>
              <a:chExt cx="1681725" cy="1952600"/>
            </a:xfrm>
          </p:grpSpPr>
          <p:sp>
            <p:nvSpPr>
              <p:cNvPr id="189" name="Google Shape;189;p21"/>
              <p:cNvSpPr/>
              <p:nvPr/>
            </p:nvSpPr>
            <p:spPr>
              <a:xfrm>
                <a:off x="3468950" y="2527873"/>
                <a:ext cx="657000" cy="657000"/>
              </a:xfrm>
              <a:prstGeom prst="ellipse">
                <a:avLst/>
              </a:prstGeom>
              <a:solidFill>
                <a:srgbClr val="D9E8F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1"/>
              <p:cNvSpPr/>
              <p:nvPr/>
            </p:nvSpPr>
            <p:spPr>
              <a:xfrm>
                <a:off x="4286950" y="2938375"/>
                <a:ext cx="809700" cy="809700"/>
              </a:xfrm>
              <a:prstGeom prst="diamond">
                <a:avLst/>
              </a:prstGeom>
              <a:solidFill>
                <a:srgbClr val="FFE6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1"/>
              <p:cNvSpPr txBox="1"/>
              <p:nvPr/>
            </p:nvSpPr>
            <p:spPr>
              <a:xfrm>
                <a:off x="3414925" y="1952825"/>
                <a:ext cx="130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Resources</a:t>
                </a:r>
                <a:endParaRPr sz="1800">
                  <a:solidFill>
                    <a:schemeClr val="dk2"/>
                  </a:solidFill>
                </a:endParaRPr>
              </a:p>
            </p:txBody>
          </p:sp>
          <p:sp>
            <p:nvSpPr>
              <p:cNvPr id="192" name="Google Shape;192;p21"/>
              <p:cNvSpPr/>
              <p:nvPr/>
            </p:nvSpPr>
            <p:spPr>
              <a:xfrm>
                <a:off x="3468950" y="3298225"/>
                <a:ext cx="809700" cy="607200"/>
              </a:xfrm>
              <a:prstGeom prst="trapezoid">
                <a:avLst>
                  <a:gd fmla="val 25000" name="adj"/>
                </a:avLst>
              </a:prstGeom>
              <a:solidFill>
                <a:srgbClr val="D5E8D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nvGrpSpPr>
          <p:cNvPr id="193" name="Google Shape;193;p21"/>
          <p:cNvGrpSpPr/>
          <p:nvPr/>
        </p:nvGrpSpPr>
        <p:grpSpPr>
          <a:xfrm>
            <a:off x="1277763" y="2068338"/>
            <a:ext cx="5123913" cy="2533088"/>
            <a:chOff x="1277763" y="2068338"/>
            <a:chExt cx="5123913" cy="2533088"/>
          </a:xfrm>
        </p:grpSpPr>
        <p:grpSp>
          <p:nvGrpSpPr>
            <p:cNvPr id="194" name="Google Shape;194;p21"/>
            <p:cNvGrpSpPr/>
            <p:nvPr/>
          </p:nvGrpSpPr>
          <p:grpSpPr>
            <a:xfrm>
              <a:off x="4651475" y="2068338"/>
              <a:ext cx="1750200" cy="2079488"/>
              <a:chOff x="6712650" y="2151338"/>
              <a:chExt cx="1750200" cy="2079488"/>
            </a:xfrm>
          </p:grpSpPr>
          <p:sp>
            <p:nvSpPr>
              <p:cNvPr id="195" name="Google Shape;195;p21"/>
              <p:cNvSpPr txBox="1"/>
              <p:nvPr/>
            </p:nvSpPr>
            <p:spPr>
              <a:xfrm>
                <a:off x="6712650" y="2151338"/>
                <a:ext cx="1750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An execution context</a:t>
                </a:r>
                <a:endParaRPr sz="1800">
                  <a:solidFill>
                    <a:schemeClr val="dk2"/>
                  </a:solidFill>
                </a:endParaRPr>
              </a:p>
            </p:txBody>
          </p:sp>
          <p:sp>
            <p:nvSpPr>
              <p:cNvPr id="196" name="Google Shape;196;p21"/>
              <p:cNvSpPr/>
              <p:nvPr/>
            </p:nvSpPr>
            <p:spPr>
              <a:xfrm>
                <a:off x="6766550" y="2954325"/>
                <a:ext cx="1276500" cy="1276500"/>
              </a:xfrm>
              <a:prstGeom prst="cube">
                <a:avLst>
                  <a:gd fmla="val 25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97" name="Google Shape;197;p21"/>
            <p:cNvCxnSpPr>
              <a:stCxn id="196" idx="2"/>
              <a:endCxn id="187" idx="3"/>
            </p:cNvCxnSpPr>
            <p:nvPr/>
          </p:nvCxnSpPr>
          <p:spPr>
            <a:xfrm rot="10800000">
              <a:off x="4231375" y="3514038"/>
              <a:ext cx="474000" cy="155100"/>
            </a:xfrm>
            <a:prstGeom prst="straightConnector1">
              <a:avLst/>
            </a:prstGeom>
            <a:noFill/>
            <a:ln cap="flat" cmpd="sng" w="19050">
              <a:solidFill>
                <a:schemeClr val="dk2"/>
              </a:solidFill>
              <a:prstDash val="solid"/>
              <a:round/>
              <a:headEnd len="med" w="med" type="none"/>
              <a:tailEnd len="med" w="med" type="triangle"/>
            </a:ln>
          </p:spPr>
        </p:cxnSp>
        <p:cxnSp>
          <p:nvCxnSpPr>
            <p:cNvPr id="198" name="Google Shape;198;p21"/>
            <p:cNvCxnSpPr>
              <a:stCxn id="196" idx="3"/>
              <a:endCxn id="184" idx="1"/>
            </p:cNvCxnSpPr>
            <p:nvPr/>
          </p:nvCxnSpPr>
          <p:spPr>
            <a:xfrm rot="5400000">
              <a:off x="3004113" y="2421475"/>
              <a:ext cx="453600" cy="3906300"/>
            </a:xfrm>
            <a:prstGeom prst="bentConnector3">
              <a:avLst>
                <a:gd fmla="val 152469" name="adj1"/>
              </a:avLst>
            </a:prstGeom>
            <a:noFill/>
            <a:ln cap="flat" cmpd="sng" w="19050">
              <a:solidFill>
                <a:schemeClr val="dk2"/>
              </a:solidFill>
              <a:prstDash val="solid"/>
              <a:round/>
              <a:headEnd len="med" w="med" type="none"/>
              <a:tailEnd len="med" w="med" type="triangle"/>
            </a:ln>
          </p:spPr>
        </p:cxnSp>
      </p:grpSp>
      <p:sp>
        <p:nvSpPr>
          <p:cNvPr id="199" name="Google Shape;19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00" name="Google Shape;200;p21"/>
          <p:cNvGrpSpPr/>
          <p:nvPr/>
        </p:nvGrpSpPr>
        <p:grpSpPr>
          <a:xfrm>
            <a:off x="2894550" y="2035400"/>
            <a:ext cx="5877150" cy="2128200"/>
            <a:chOff x="2894550" y="2035400"/>
            <a:chExt cx="5877150" cy="2128200"/>
          </a:xfrm>
        </p:grpSpPr>
        <p:sp>
          <p:nvSpPr>
            <p:cNvPr id="201" name="Google Shape;201;p21"/>
            <p:cNvSpPr/>
            <p:nvPr/>
          </p:nvSpPr>
          <p:spPr>
            <a:xfrm rot="5400000">
              <a:off x="7502850" y="2609600"/>
              <a:ext cx="480600" cy="1184100"/>
            </a:xfrm>
            <a:prstGeom prst="can">
              <a:avLst>
                <a:gd fmla="val 25000" name="adj"/>
              </a:avLst>
            </a:prstGeom>
            <a:solidFill>
              <a:srgbClr val="FFE6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1"/>
            <p:cNvSpPr/>
            <p:nvPr/>
          </p:nvSpPr>
          <p:spPr>
            <a:xfrm rot="5400000">
              <a:off x="7154400" y="3296300"/>
              <a:ext cx="518700" cy="1184100"/>
            </a:xfrm>
            <a:prstGeom prst="can">
              <a:avLst>
                <a:gd fmla="val 25000" name="adj"/>
              </a:avLst>
            </a:prstGeom>
            <a:solidFill>
              <a:srgbClr val="D5E8D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1"/>
            <p:cNvSpPr txBox="1"/>
            <p:nvPr/>
          </p:nvSpPr>
          <p:spPr>
            <a:xfrm>
              <a:off x="6821700" y="2035400"/>
              <a:ext cx="195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Communication channels</a:t>
              </a:r>
              <a:endParaRPr sz="1800">
                <a:solidFill>
                  <a:schemeClr val="dk2"/>
                </a:solidFill>
              </a:endParaRPr>
            </a:p>
          </p:txBody>
        </p:sp>
        <p:cxnSp>
          <p:nvCxnSpPr>
            <p:cNvPr id="204" name="Google Shape;204;p21"/>
            <p:cNvCxnSpPr>
              <a:stCxn id="202" idx="4"/>
              <a:endCxn id="192" idx="2"/>
            </p:cNvCxnSpPr>
            <p:nvPr/>
          </p:nvCxnSpPr>
          <p:spPr>
            <a:xfrm rot="5400000">
              <a:off x="5146200" y="1896050"/>
              <a:ext cx="15900" cy="4519200"/>
            </a:xfrm>
            <a:prstGeom prst="bentConnector3">
              <a:avLst>
                <a:gd fmla="val 2280346" name="adj1"/>
              </a:avLst>
            </a:prstGeom>
            <a:noFill/>
            <a:ln cap="flat" cmpd="sng" w="19050">
              <a:solidFill>
                <a:schemeClr val="dk2"/>
              </a:solidFill>
              <a:prstDash val="solid"/>
              <a:round/>
              <a:headEnd len="med" w="med" type="none"/>
              <a:tailEnd len="med" w="med" type="triangle"/>
            </a:ln>
          </p:spPr>
        </p:cxnSp>
        <p:cxnSp>
          <p:nvCxnSpPr>
            <p:cNvPr id="205" name="Google Shape;205;p21"/>
            <p:cNvCxnSpPr>
              <a:stCxn id="201" idx="1"/>
              <a:endCxn id="190" idx="2"/>
            </p:cNvCxnSpPr>
            <p:nvPr/>
          </p:nvCxnSpPr>
          <p:spPr>
            <a:xfrm flipH="1">
              <a:off x="3712500" y="3201650"/>
              <a:ext cx="4622700" cy="804600"/>
            </a:xfrm>
            <a:prstGeom prst="bentConnector4">
              <a:avLst>
                <a:gd fmla="val -5151" name="adj1"/>
                <a:gd fmla="val 179238" name="adj2"/>
              </a:avLst>
            </a:prstGeom>
            <a:noFill/>
            <a:ln cap="flat" cmpd="sng" w="19050">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