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ublic Sans" charset="1" panose="00000000000000000000"/>
      <p:regular r:id="rId10"/>
    </p:embeddedFont>
    <p:embeddedFont>
      <p:font typeface="Public Sans Bold" charset="1" panose="00000000000000000000"/>
      <p:regular r:id="rId11"/>
    </p:embeddedFont>
    <p:embeddedFont>
      <p:font typeface="Public Sans Italics" charset="1" panose="00000000000000000000"/>
      <p:regular r:id="rId12"/>
    </p:embeddedFont>
    <p:embeddedFont>
      <p:font typeface="Public Sans Bold Italics" charset="1" panose="00000000000000000000"/>
      <p:regular r:id="rId13"/>
    </p:embeddedFont>
    <p:embeddedFont>
      <p:font typeface="Public Sans Thin" charset="1" panose="00000000000000000000"/>
      <p:regular r:id="rId14"/>
    </p:embeddedFont>
    <p:embeddedFont>
      <p:font typeface="Public Sans Thin Italics" charset="1" panose="00000000000000000000"/>
      <p:regular r:id="rId15"/>
    </p:embeddedFont>
    <p:embeddedFont>
      <p:font typeface="Public Sans Medium" charset="1" panose="00000000000000000000"/>
      <p:regular r:id="rId16"/>
    </p:embeddedFont>
    <p:embeddedFont>
      <p:font typeface="Public Sans Medium Italics" charset="1" panose="00000000000000000000"/>
      <p:regular r:id="rId17"/>
    </p:embeddedFont>
    <p:embeddedFont>
      <p:font typeface="Public Sans Heavy" charset="1" panose="00000000000000000000"/>
      <p:regular r:id="rId18"/>
    </p:embeddedFont>
    <p:embeddedFont>
      <p:font typeface="Public Sans Heavy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slide11.xml" Type="http://schemas.openxmlformats.org/officeDocument/2006/relationships/slide"/><Relationship Id="rId3" Target="slide3.xml" Type="http://schemas.openxmlformats.org/officeDocument/2006/relationships/slide"/><Relationship Id="rId4" Target="slide7.xml" Type="http://schemas.openxmlformats.org/officeDocument/2006/relationships/slide"/><Relationship Id="rId5" Target="slide4.xml" Type="http://schemas.openxmlformats.org/officeDocument/2006/relationships/slide"/><Relationship Id="rId6" Target="slide6.xml" Type="http://schemas.openxmlformats.org/officeDocument/2006/relationships/slide"/><Relationship Id="rId7" Target="slide9.xml" Type="http://schemas.openxmlformats.org/officeDocument/2006/relationships/slid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5143500"/>
          </a:xfrm>
          <a:prstGeom prst="rect">
            <a:avLst/>
          </a:prstGeom>
          <a:solidFill>
            <a:srgbClr val="F1F1F1"/>
          </a:solidFill>
        </p:spPr>
      </p:sp>
      <p:grpSp>
        <p:nvGrpSpPr>
          <p:cNvPr name="Group 3" id="3"/>
          <p:cNvGrpSpPr/>
          <p:nvPr/>
        </p:nvGrpSpPr>
        <p:grpSpPr>
          <a:xfrm rot="0">
            <a:off x="1420875" y="6317510"/>
            <a:ext cx="6199171" cy="1708669"/>
            <a:chOff x="0" y="0"/>
            <a:chExt cx="8265562" cy="2278225"/>
          </a:xfrm>
        </p:grpSpPr>
        <p:sp>
          <p:nvSpPr>
            <p:cNvPr name="TextBox 4" id="4"/>
            <p:cNvSpPr txBox="true"/>
            <p:nvPr/>
          </p:nvSpPr>
          <p:spPr>
            <a:xfrm rot="0">
              <a:off x="0" y="407515"/>
              <a:ext cx="8265562" cy="1870710"/>
            </a:xfrm>
            <a:prstGeom prst="rect">
              <a:avLst/>
            </a:prstGeom>
          </p:spPr>
          <p:txBody>
            <a:bodyPr anchor="t" rtlCol="false" tIns="0" lIns="0" bIns="0" rIns="0">
              <a:spAutoFit/>
            </a:bodyPr>
            <a:lstStyle/>
            <a:p>
              <a:pPr>
                <a:lnSpc>
                  <a:spcPts val="3779"/>
                </a:lnSpc>
              </a:pPr>
              <a:r>
                <a:rPr lang="en-US" sz="2700">
                  <a:solidFill>
                    <a:srgbClr val="000000"/>
                  </a:solidFill>
                  <a:latin typeface="Public Sans Bold"/>
                </a:rPr>
                <a:t>Manipal Institute of Technology, Manipal</a:t>
              </a:r>
            </a:p>
            <a:p>
              <a:pPr algn="l" marL="0" indent="0" lvl="0">
                <a:lnSpc>
                  <a:spcPts val="3779"/>
                </a:lnSpc>
                <a:spcBef>
                  <a:spcPct val="0"/>
                </a:spcBef>
              </a:pPr>
              <a:r>
                <a:rPr lang="en-US" sz="2700">
                  <a:solidFill>
                    <a:srgbClr val="000000"/>
                  </a:solidFill>
                  <a:latin typeface="Public Sans Bold"/>
                </a:rPr>
                <a:t>CISCON 2023</a:t>
              </a:r>
            </a:p>
          </p:txBody>
        </p:sp>
        <p:sp>
          <p:nvSpPr>
            <p:cNvPr name="AutoShape 5" id="5"/>
            <p:cNvSpPr/>
            <p:nvPr/>
          </p:nvSpPr>
          <p:spPr>
            <a:xfrm>
              <a:off x="0" y="12700"/>
              <a:ext cx="8265562" cy="0"/>
            </a:xfrm>
            <a:prstGeom prst="line">
              <a:avLst/>
            </a:prstGeom>
            <a:ln cap="flat" w="25400">
              <a:solidFill>
                <a:srgbClr val="FA643F"/>
              </a:solidFill>
              <a:prstDash val="solid"/>
              <a:headEnd type="none" len="sm" w="sm"/>
              <a:tailEnd type="none" len="sm" w="sm"/>
            </a:ln>
          </p:spPr>
        </p:sp>
      </p:grpSp>
      <p:grpSp>
        <p:nvGrpSpPr>
          <p:cNvPr name="Group 6" id="6"/>
          <p:cNvGrpSpPr/>
          <p:nvPr/>
        </p:nvGrpSpPr>
        <p:grpSpPr>
          <a:xfrm rot="0">
            <a:off x="10266090" y="6317510"/>
            <a:ext cx="6199171" cy="2666834"/>
            <a:chOff x="0" y="0"/>
            <a:chExt cx="8265562" cy="3555778"/>
          </a:xfrm>
        </p:grpSpPr>
        <p:sp>
          <p:nvSpPr>
            <p:cNvPr name="TextBox 7" id="7"/>
            <p:cNvSpPr txBox="true"/>
            <p:nvPr/>
          </p:nvSpPr>
          <p:spPr>
            <a:xfrm rot="0">
              <a:off x="0" y="3052435"/>
              <a:ext cx="8265562" cy="503343"/>
            </a:xfrm>
            <a:prstGeom prst="rect">
              <a:avLst/>
            </a:prstGeom>
          </p:spPr>
          <p:txBody>
            <a:bodyPr anchor="t" rtlCol="false" tIns="0" lIns="0" bIns="0" rIns="0">
              <a:spAutoFit/>
            </a:bodyPr>
            <a:lstStyle/>
            <a:p>
              <a:pPr algn="l" marL="0" indent="0" lvl="0">
                <a:lnSpc>
                  <a:spcPts val="3079"/>
                </a:lnSpc>
                <a:spcBef>
                  <a:spcPct val="0"/>
                </a:spcBef>
              </a:pPr>
              <a:r>
                <a:rPr lang="en-US" sz="2199">
                  <a:solidFill>
                    <a:srgbClr val="000000"/>
                  </a:solidFill>
                  <a:latin typeface="Public Sans"/>
                </a:rPr>
                <a:t>Student, Vishwakarma Institute of Technology</a:t>
              </a:r>
            </a:p>
          </p:txBody>
        </p:sp>
        <p:sp>
          <p:nvSpPr>
            <p:cNvPr name="TextBox 8" id="8"/>
            <p:cNvSpPr txBox="true"/>
            <p:nvPr/>
          </p:nvSpPr>
          <p:spPr>
            <a:xfrm rot="0">
              <a:off x="0" y="407515"/>
              <a:ext cx="8265562" cy="2505710"/>
            </a:xfrm>
            <a:prstGeom prst="rect">
              <a:avLst/>
            </a:prstGeom>
          </p:spPr>
          <p:txBody>
            <a:bodyPr anchor="t" rtlCol="false" tIns="0" lIns="0" bIns="0" rIns="0">
              <a:spAutoFit/>
            </a:bodyPr>
            <a:lstStyle/>
            <a:p>
              <a:pPr>
                <a:lnSpc>
                  <a:spcPts val="3779"/>
                </a:lnSpc>
              </a:pPr>
              <a:r>
                <a:rPr lang="en-US" sz="2700">
                  <a:solidFill>
                    <a:srgbClr val="000000"/>
                  </a:solidFill>
                  <a:latin typeface="Public Sans Bold"/>
                </a:rPr>
                <a:t>Tilak Rajendra Dave,</a:t>
              </a:r>
            </a:p>
            <a:p>
              <a:pPr>
                <a:lnSpc>
                  <a:spcPts val="3779"/>
                </a:lnSpc>
              </a:pPr>
              <a:r>
                <a:rPr lang="en-US" sz="2700">
                  <a:solidFill>
                    <a:srgbClr val="000000"/>
                  </a:solidFill>
                  <a:latin typeface="Public Sans Bold"/>
                </a:rPr>
                <a:t>Akash Abhay Deshmukh,</a:t>
              </a:r>
            </a:p>
            <a:p>
              <a:pPr>
                <a:lnSpc>
                  <a:spcPts val="3779"/>
                </a:lnSpc>
              </a:pPr>
              <a:r>
                <a:rPr lang="en-US" sz="2700">
                  <a:solidFill>
                    <a:srgbClr val="000000"/>
                  </a:solidFill>
                  <a:latin typeface="Public Sans Bold"/>
                </a:rPr>
                <a:t>Patil Jiyan Afasarpasha,</a:t>
              </a:r>
            </a:p>
            <a:p>
              <a:pPr algn="l" marL="0" indent="0" lvl="0">
                <a:lnSpc>
                  <a:spcPts val="3779"/>
                </a:lnSpc>
                <a:spcBef>
                  <a:spcPct val="0"/>
                </a:spcBef>
              </a:pPr>
              <a:r>
                <a:rPr lang="en-US" sz="2700">
                  <a:solidFill>
                    <a:srgbClr val="000000"/>
                  </a:solidFill>
                  <a:latin typeface="Public Sans Bold"/>
                </a:rPr>
                <a:t>Ayush Ramchandra Tathe</a:t>
              </a:r>
            </a:p>
          </p:txBody>
        </p:sp>
        <p:sp>
          <p:nvSpPr>
            <p:cNvPr name="AutoShape 9" id="9"/>
            <p:cNvSpPr/>
            <p:nvPr/>
          </p:nvSpPr>
          <p:spPr>
            <a:xfrm>
              <a:off x="0" y="12700"/>
              <a:ext cx="8265562" cy="0"/>
            </a:xfrm>
            <a:prstGeom prst="line">
              <a:avLst/>
            </a:prstGeom>
            <a:ln cap="flat" w="25400">
              <a:solidFill>
                <a:srgbClr val="FA643F"/>
              </a:solidFill>
              <a:prstDash val="solid"/>
              <a:headEnd type="none" len="sm" w="sm"/>
              <a:tailEnd type="none" len="sm" w="sm"/>
            </a:ln>
          </p:spPr>
        </p:sp>
      </p:grpSp>
      <p:sp>
        <p:nvSpPr>
          <p:cNvPr name="TextBox 10" id="10"/>
          <p:cNvSpPr txBox="true"/>
          <p:nvPr/>
        </p:nvSpPr>
        <p:spPr>
          <a:xfrm rot="0">
            <a:off x="1822739" y="1076325"/>
            <a:ext cx="14642522" cy="2749550"/>
          </a:xfrm>
          <a:prstGeom prst="rect">
            <a:avLst/>
          </a:prstGeom>
        </p:spPr>
        <p:txBody>
          <a:bodyPr anchor="t" rtlCol="false" tIns="0" lIns="0" bIns="0" rIns="0">
            <a:spAutoFit/>
          </a:bodyPr>
          <a:lstStyle/>
          <a:p>
            <a:pPr algn="ctr">
              <a:lnSpc>
                <a:spcPts val="7150"/>
              </a:lnSpc>
            </a:pPr>
            <a:r>
              <a:rPr lang="en-US" sz="6500" spc="-65">
                <a:solidFill>
                  <a:srgbClr val="000000"/>
                </a:solidFill>
                <a:latin typeface="Public Sans Bold"/>
              </a:rPr>
              <a:t>ADVANCED SMART METERING FOR ELECTRICITY THEFT DETECTION AND POWER MONITORING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356663"/>
            <a:ext cx="7851323" cy="7573673"/>
          </a:xfrm>
          <a:custGeom>
            <a:avLst/>
            <a:gdLst/>
            <a:ahLst/>
            <a:cxnLst/>
            <a:rect r="r" b="b" t="t" l="l"/>
            <a:pathLst>
              <a:path h="7573673" w="7851323">
                <a:moveTo>
                  <a:pt x="0" y="0"/>
                </a:moveTo>
                <a:lnTo>
                  <a:pt x="7851323" y="0"/>
                </a:lnTo>
                <a:lnTo>
                  <a:pt x="7851323" y="7573674"/>
                </a:lnTo>
                <a:lnTo>
                  <a:pt x="0" y="7573674"/>
                </a:lnTo>
                <a:lnTo>
                  <a:pt x="0" y="0"/>
                </a:lnTo>
                <a:close/>
              </a:path>
            </a:pathLst>
          </a:custGeom>
          <a:blipFill>
            <a:blip r:embed="rId2"/>
            <a:stretch>
              <a:fillRect l="0" t="0" r="0" b="0"/>
            </a:stretch>
          </a:blipFill>
        </p:spPr>
      </p:sp>
      <p:sp>
        <p:nvSpPr>
          <p:cNvPr name="Freeform 3" id="3"/>
          <p:cNvSpPr/>
          <p:nvPr/>
        </p:nvSpPr>
        <p:spPr>
          <a:xfrm flipH="false" flipV="false" rot="0">
            <a:off x="9144000" y="1356663"/>
            <a:ext cx="8048016" cy="7573673"/>
          </a:xfrm>
          <a:custGeom>
            <a:avLst/>
            <a:gdLst/>
            <a:ahLst/>
            <a:cxnLst/>
            <a:rect r="r" b="b" t="t" l="l"/>
            <a:pathLst>
              <a:path h="7573673" w="8048016">
                <a:moveTo>
                  <a:pt x="0" y="0"/>
                </a:moveTo>
                <a:lnTo>
                  <a:pt x="8048016" y="0"/>
                </a:lnTo>
                <a:lnTo>
                  <a:pt x="8048016" y="7573674"/>
                </a:lnTo>
                <a:lnTo>
                  <a:pt x="0" y="7573674"/>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501852"/>
            <a:ext cx="10634024" cy="1066800"/>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000000"/>
                </a:solidFill>
                <a:latin typeface="Public Sans Bold"/>
              </a:rPr>
              <a:t>Analysis and Conclusion</a:t>
            </a:r>
          </a:p>
        </p:txBody>
      </p:sp>
      <p:sp>
        <p:nvSpPr>
          <p:cNvPr name="TextBox 3" id="3"/>
          <p:cNvSpPr txBox="true"/>
          <p:nvPr/>
        </p:nvSpPr>
        <p:spPr>
          <a:xfrm rot="0">
            <a:off x="1209704" y="3148994"/>
            <a:ext cx="13880559" cy="5043170"/>
          </a:xfrm>
          <a:prstGeom prst="rect">
            <a:avLst/>
          </a:prstGeom>
        </p:spPr>
        <p:txBody>
          <a:bodyPr anchor="t" rtlCol="false" tIns="0" lIns="0" bIns="0" rIns="0">
            <a:spAutoFit/>
          </a:bodyPr>
          <a:lstStyle/>
          <a:p>
            <a:pPr marL="690877" indent="-345439" lvl="1">
              <a:lnSpc>
                <a:spcPts val="4479"/>
              </a:lnSpc>
              <a:buFont typeface="Arial"/>
              <a:buChar char="•"/>
            </a:pPr>
            <a:r>
              <a:rPr lang="en-US" sz="3199">
                <a:solidFill>
                  <a:srgbClr val="000000"/>
                </a:solidFill>
                <a:latin typeface="Public Sans"/>
              </a:rPr>
              <a:t>The proposed system offers an efficient and user-friendly solution for optimizing Windows operating systems, simplifying tasks for users of varying technical expertise.</a:t>
            </a:r>
          </a:p>
          <a:p>
            <a:pPr marL="690877" indent="-345439" lvl="1">
              <a:lnSpc>
                <a:spcPts val="4479"/>
              </a:lnSpc>
              <a:buFont typeface="Arial"/>
              <a:buChar char="•"/>
            </a:pPr>
            <a:r>
              <a:rPr lang="en-US" sz="3199">
                <a:solidFill>
                  <a:srgbClr val="000000"/>
                </a:solidFill>
                <a:latin typeface="Public Sans"/>
              </a:rPr>
              <a:t>It stands out for its simplicity and effectiveness compared to alternative software solutions, featuring an intuitive graphical user interface and streamlining the optimization process.</a:t>
            </a:r>
          </a:p>
          <a:p>
            <a:pPr marL="690877" indent="-345439" lvl="1">
              <a:lnSpc>
                <a:spcPts val="4479"/>
              </a:lnSpc>
              <a:buFont typeface="Arial"/>
              <a:buChar char="•"/>
            </a:pPr>
            <a:r>
              <a:rPr lang="en-US" sz="3199">
                <a:solidFill>
                  <a:srgbClr val="000000"/>
                </a:solidFill>
                <a:latin typeface="Public Sans"/>
              </a:rPr>
              <a:t>While it has limitations, such as the need for administrative privileges and occasional compatibility issues, it remains a valuable tool for enhancing system performance.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19175"/>
            <a:ext cx="10634024" cy="1066800"/>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000000"/>
                </a:solidFill>
                <a:latin typeface="Public Sans Bold"/>
              </a:rPr>
              <a:t>Refrences</a:t>
            </a:r>
          </a:p>
        </p:txBody>
      </p:sp>
      <p:sp>
        <p:nvSpPr>
          <p:cNvPr name="TextBox 3" id="3"/>
          <p:cNvSpPr txBox="true"/>
          <p:nvPr/>
        </p:nvSpPr>
        <p:spPr>
          <a:xfrm rot="0">
            <a:off x="1209704" y="2736176"/>
            <a:ext cx="15388926" cy="6282690"/>
          </a:xfrm>
          <a:prstGeom prst="rect">
            <a:avLst/>
          </a:prstGeom>
        </p:spPr>
        <p:txBody>
          <a:bodyPr anchor="t" rtlCol="false" tIns="0" lIns="0" bIns="0" rIns="0">
            <a:spAutoFit/>
          </a:bodyPr>
          <a:lstStyle/>
          <a:p>
            <a:pPr algn="just" marL="518162" indent="-259081" lvl="1">
              <a:lnSpc>
                <a:spcPts val="3360"/>
              </a:lnSpc>
              <a:buFont typeface="Arial"/>
              <a:buChar char="•"/>
            </a:pPr>
            <a:r>
              <a:rPr lang="en-US" sz="2400">
                <a:solidFill>
                  <a:srgbClr val="000000"/>
                </a:solidFill>
                <a:latin typeface="Public Sans"/>
              </a:rPr>
              <a:t>Ferreira, J. A., Tavares, G. M., Ferreira, P. H., Pinto, J. G., Pinto, M. H. (2020). A machine learning approach to electricity theft detection using smart meter data. Energy, 203, 117858</a:t>
            </a:r>
          </a:p>
          <a:p>
            <a:pPr algn="just" marL="518162" indent="-259081" lvl="1">
              <a:lnSpc>
                <a:spcPts val="3360"/>
              </a:lnSpc>
              <a:buFont typeface="Arial"/>
              <a:buChar char="•"/>
            </a:pPr>
            <a:r>
              <a:rPr lang="en-US" sz="2400">
                <a:solidFill>
                  <a:srgbClr val="000000"/>
                </a:solidFill>
                <a:latin typeface="Public Sans"/>
              </a:rPr>
              <a:t>Kumar, A., Saini, R., Singh, V. P. (2019). An IoT-Based Approach to Detect Electricity Theft. Wireless Personal Communications, 107(4), 2567-2579.</a:t>
            </a:r>
          </a:p>
          <a:p>
            <a:pPr algn="just" marL="518162" indent="-259081" lvl="1">
              <a:lnSpc>
                <a:spcPts val="3360"/>
              </a:lnSpc>
              <a:buFont typeface="Arial"/>
              <a:buChar char="•"/>
            </a:pPr>
            <a:r>
              <a:rPr lang="en-US" sz="2400">
                <a:solidFill>
                  <a:srgbClr val="000000"/>
                </a:solidFill>
                <a:latin typeface="Public Sans"/>
              </a:rPr>
              <a:t>Al-Abdullah, A. J., Ahmad, N., Hussain, M., Alhumoud, A., Alrajhi, M. (2021). An IoT-Based System for Electricity Theft Detection in Smart Grids. IEEE Access, 9, 30362-30373.</a:t>
            </a:r>
          </a:p>
          <a:p>
            <a:pPr algn="just" marL="518162" indent="-259081" lvl="1">
              <a:lnSpc>
                <a:spcPts val="3360"/>
              </a:lnSpc>
              <a:buFont typeface="Arial"/>
              <a:buChar char="•"/>
            </a:pPr>
            <a:r>
              <a:rPr lang="en-US" sz="2400">
                <a:solidFill>
                  <a:srgbClr val="000000"/>
                </a:solidFill>
                <a:latin typeface="Public Sans"/>
              </a:rPr>
              <a:t>Zhang, T., Lin, X., Huang, J., Li, L., Lv, J. (2019). A blockchainbased approach for detecting electricity theft in smart grids. Journal of Network and Computer Applications, 146, 79-86.</a:t>
            </a:r>
          </a:p>
          <a:p>
            <a:pPr algn="just" marL="518162" indent="-259081" lvl="1">
              <a:lnSpc>
                <a:spcPts val="3360"/>
              </a:lnSpc>
              <a:buFont typeface="Arial"/>
              <a:buChar char="•"/>
            </a:pPr>
            <a:r>
              <a:rPr lang="en-US" sz="2400">
                <a:solidFill>
                  <a:srgbClr val="000000"/>
                </a:solidFill>
                <a:latin typeface="Public Sans"/>
              </a:rPr>
              <a:t>M Halsey, A Bettany, M Halsey, A Bettany - Windows Registry - Springer: Registry Tools and Utilities (2015)</a:t>
            </a:r>
          </a:p>
          <a:p>
            <a:pPr algn="just" marL="518162" indent="-259081" lvl="1">
              <a:lnSpc>
                <a:spcPts val="3360"/>
              </a:lnSpc>
              <a:buFont typeface="Arial"/>
              <a:buChar char="•"/>
            </a:pPr>
            <a:r>
              <a:rPr lang="en-US" sz="2400">
                <a:solidFill>
                  <a:srgbClr val="000000"/>
                </a:solidFill>
                <a:latin typeface="Public Sans"/>
              </a:rPr>
              <a:t>Choquet, R., Lebreton, J.-D., Gimenez, O., Reboulet, A.-M. and Pradel, R. 2009. U-CARE: Utilities for performing goodness of fit tests and manipulating cApture–REcapture data. – Ecography 32: 1071–1074(Version 2.3).</a:t>
            </a:r>
          </a:p>
          <a:p>
            <a:pPr algn="just" marL="518162" indent="-259081" lvl="1">
              <a:lnSpc>
                <a:spcPts val="3360"/>
              </a:lnSpc>
              <a:buFont typeface="Arial"/>
              <a:buChar char="•"/>
            </a:pPr>
            <a:r>
              <a:rPr lang="en-US" sz="2400">
                <a:solidFill>
                  <a:srgbClr val="000000"/>
                </a:solidFill>
                <a:latin typeface="Public Sans"/>
              </a:rPr>
              <a:t>Hipson, Peter D., Maureen Forys, Design Site, and Sergie Loobkoff: Mastering Windows XP Registry. Sybex, 2002. </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19175"/>
            <a:ext cx="10634024" cy="1066800"/>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000000"/>
                </a:solidFill>
                <a:latin typeface="Public Sans Bold"/>
              </a:rPr>
              <a:t>Refrences</a:t>
            </a:r>
          </a:p>
        </p:txBody>
      </p:sp>
      <p:sp>
        <p:nvSpPr>
          <p:cNvPr name="TextBox 3" id="3"/>
          <p:cNvSpPr txBox="true"/>
          <p:nvPr/>
        </p:nvSpPr>
        <p:spPr>
          <a:xfrm rot="0">
            <a:off x="1209704" y="2736176"/>
            <a:ext cx="15388926" cy="6282690"/>
          </a:xfrm>
          <a:prstGeom prst="rect">
            <a:avLst/>
          </a:prstGeom>
        </p:spPr>
        <p:txBody>
          <a:bodyPr anchor="t" rtlCol="false" tIns="0" lIns="0" bIns="0" rIns="0">
            <a:spAutoFit/>
          </a:bodyPr>
          <a:lstStyle/>
          <a:p>
            <a:pPr algn="just" marL="518162" indent="-259081" lvl="1">
              <a:lnSpc>
                <a:spcPts val="3360"/>
              </a:lnSpc>
              <a:buFont typeface="Arial"/>
              <a:buChar char="•"/>
            </a:pPr>
            <a:r>
              <a:rPr lang="en-US" sz="2400">
                <a:solidFill>
                  <a:srgbClr val="000000"/>
                </a:solidFill>
                <a:latin typeface="Public Sans"/>
              </a:rPr>
              <a:t>Stallings, William. "The Windows Operating System." Operating Systems: Internals and Design Principles (2005).</a:t>
            </a:r>
          </a:p>
          <a:p>
            <a:pPr algn="just" marL="518162" indent="-259081" lvl="1">
              <a:lnSpc>
                <a:spcPts val="3360"/>
              </a:lnSpc>
              <a:buFont typeface="Arial"/>
              <a:buChar char="•"/>
            </a:pPr>
            <a:r>
              <a:rPr lang="en-US" sz="2400">
                <a:solidFill>
                  <a:srgbClr val="000000"/>
                </a:solidFill>
                <a:latin typeface="Public Sans"/>
              </a:rPr>
              <a:t>Chaganti, Ravikanth. (2014). Beginning Windows PowerShell. 10.1007/978-1-4842-0016-2_1. </a:t>
            </a:r>
          </a:p>
          <a:p>
            <a:pPr algn="just" marL="518162" indent="-259081" lvl="1">
              <a:lnSpc>
                <a:spcPts val="3360"/>
              </a:lnSpc>
              <a:buFont typeface="Arial"/>
              <a:buChar char="•"/>
            </a:pPr>
            <a:r>
              <a:rPr lang="en-US" sz="2400">
                <a:solidFill>
                  <a:srgbClr val="000000"/>
                </a:solidFill>
                <a:latin typeface="Public Sans"/>
              </a:rPr>
              <a:t>Olusanya, Olayinka &amp; Ogunbanwo, Afolakemi &amp; Lateef, Usman &amp; G.O., Odulaja. (2016). MICROSOFT WINDOWS OPERATING SYSTEM. </a:t>
            </a:r>
          </a:p>
          <a:p>
            <a:pPr algn="just" marL="518162" indent="-259081" lvl="1">
              <a:lnSpc>
                <a:spcPts val="3360"/>
              </a:lnSpc>
              <a:buFont typeface="Arial"/>
              <a:buChar char="•"/>
            </a:pPr>
            <a:r>
              <a:rPr lang="en-US" sz="2400">
                <a:solidFill>
                  <a:srgbClr val="000000"/>
                </a:solidFill>
                <a:latin typeface="Public Sans"/>
              </a:rPr>
              <a:t>Kayani, M. &amp; Abrar, &amp; Waleed, &amp; Ijaz, &amp; Nabeel, &amp; Maham, Rabbani. (2010). Evolutionary Aspects Of Windows Operating System To Enhance Existing Technology. International Journal on Computer Science and Engineering. </a:t>
            </a:r>
          </a:p>
          <a:p>
            <a:pPr algn="just" marL="518162" indent="-259081" lvl="1">
              <a:lnSpc>
                <a:spcPts val="3360"/>
              </a:lnSpc>
              <a:buFont typeface="Arial"/>
              <a:buChar char="•"/>
            </a:pPr>
            <a:r>
              <a:rPr lang="en-US" sz="2400">
                <a:solidFill>
                  <a:srgbClr val="000000"/>
                </a:solidFill>
                <a:latin typeface="Public Sans"/>
              </a:rPr>
              <a:t>Moran, Joseph, and Joseph Moran. "Managing and Reclaiming Disk Space." File Management Made Simple, Windows Edition (2015): 53-62. </a:t>
            </a:r>
          </a:p>
          <a:p>
            <a:pPr algn="just" marL="518162" indent="-259081" lvl="1">
              <a:lnSpc>
                <a:spcPts val="3360"/>
              </a:lnSpc>
              <a:buFont typeface="Arial"/>
              <a:buChar char="•"/>
            </a:pPr>
            <a:r>
              <a:rPr lang="en-US" sz="2400">
                <a:solidFill>
                  <a:srgbClr val="000000"/>
                </a:solidFill>
                <a:latin typeface="Public Sans"/>
              </a:rPr>
              <a:t>Dunn S. Take System Cleanup Into Your Own Hands. PC World. 1999;17(1):232-4. </a:t>
            </a:r>
          </a:p>
          <a:p>
            <a:pPr algn="just" marL="518162" indent="-259081" lvl="1">
              <a:lnSpc>
                <a:spcPts val="3360"/>
              </a:lnSpc>
              <a:buFont typeface="Arial"/>
              <a:buChar char="•"/>
            </a:pPr>
            <a:r>
              <a:rPr lang="en-US" sz="2400">
                <a:solidFill>
                  <a:srgbClr val="000000"/>
                </a:solidFill>
                <a:latin typeface="Public Sans"/>
              </a:rPr>
              <a:t>Nihad Ahmad Hassan, Rami Hijazi:Chapter 6 - Data Hiding Forensics,Data Hiding Techniques in Windows OS,Syngress,(2017) </a:t>
            </a:r>
          </a:p>
          <a:p>
            <a:pPr algn="just" marL="518162" indent="-259081" lvl="1">
              <a:lnSpc>
                <a:spcPts val="3360"/>
              </a:lnSpc>
              <a:buFont typeface="Arial"/>
              <a:buChar char="•"/>
            </a:pPr>
            <a:r>
              <a:rPr lang="en-US" sz="2400">
                <a:solidFill>
                  <a:srgbClr val="000000"/>
                </a:solidFill>
                <a:latin typeface="Public Sans"/>
              </a:rPr>
              <a:t>Jorge Orchilles,Chapter 5 - Managing the Windows 7 Desktop Environment,Microsoft Windows 7 Administrator's Reference,Syngress,(2010)</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028700" y="1028700"/>
            <a:ext cx="16230600" cy="8229600"/>
          </a:xfrm>
          <a:prstGeom prst="rect">
            <a:avLst/>
          </a:prstGeom>
          <a:solidFill>
            <a:srgbClr val="F1F1F1"/>
          </a:solidFill>
        </p:spPr>
      </p:sp>
      <p:grpSp>
        <p:nvGrpSpPr>
          <p:cNvPr name="Group 3" id="3"/>
          <p:cNvGrpSpPr/>
          <p:nvPr/>
        </p:nvGrpSpPr>
        <p:grpSpPr>
          <a:xfrm rot="0">
            <a:off x="2906841" y="4180103"/>
            <a:ext cx="12474317" cy="1893775"/>
            <a:chOff x="0" y="0"/>
            <a:chExt cx="16632423" cy="2525033"/>
          </a:xfrm>
        </p:grpSpPr>
        <p:sp>
          <p:nvSpPr>
            <p:cNvPr name="TextBox 4" id="4"/>
            <p:cNvSpPr txBox="true"/>
            <p:nvPr/>
          </p:nvSpPr>
          <p:spPr>
            <a:xfrm rot="0">
              <a:off x="10" y="-9525"/>
              <a:ext cx="16632404" cy="1838325"/>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000000"/>
                  </a:solidFill>
                  <a:latin typeface="Public Sans Bold"/>
                </a:rPr>
                <a:t>Thank you!</a:t>
              </a:r>
            </a:p>
          </p:txBody>
        </p:sp>
        <p:sp>
          <p:nvSpPr>
            <p:cNvPr name="AutoShape 5" id="5"/>
            <p:cNvSpPr/>
            <p:nvPr/>
          </p:nvSpPr>
          <p:spPr>
            <a:xfrm>
              <a:off x="10" y="2499633"/>
              <a:ext cx="16632404" cy="12700"/>
            </a:xfrm>
            <a:prstGeom prst="line">
              <a:avLst/>
            </a:prstGeom>
            <a:ln cap="flat" w="25400">
              <a:solidFill>
                <a:srgbClr val="FA643F"/>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841159" y="-58174"/>
            <a:ext cx="10446841" cy="10345174"/>
          </a:xfrm>
          <a:prstGeom prst="rect">
            <a:avLst/>
          </a:prstGeom>
          <a:solidFill>
            <a:srgbClr val="F1F1F1"/>
          </a:solidFill>
        </p:spPr>
      </p:sp>
      <p:sp>
        <p:nvSpPr>
          <p:cNvPr name="TextBox 3" id="3"/>
          <p:cNvSpPr txBox="true"/>
          <p:nvPr/>
        </p:nvSpPr>
        <p:spPr>
          <a:xfrm rot="0">
            <a:off x="1028700" y="4578495"/>
            <a:ext cx="6196665" cy="1381125"/>
          </a:xfrm>
          <a:prstGeom prst="rect">
            <a:avLst/>
          </a:prstGeom>
        </p:spPr>
        <p:txBody>
          <a:bodyPr anchor="t" rtlCol="false" tIns="0" lIns="0" bIns="0" rIns="0">
            <a:spAutoFit/>
          </a:bodyPr>
          <a:lstStyle/>
          <a:p>
            <a:pPr algn="l" marL="0" indent="0" lvl="0">
              <a:lnSpc>
                <a:spcPts val="10800"/>
              </a:lnSpc>
              <a:spcBef>
                <a:spcPct val="0"/>
              </a:spcBef>
            </a:pPr>
            <a:r>
              <a:rPr lang="en-US" sz="9000">
                <a:solidFill>
                  <a:srgbClr val="000000"/>
                </a:solidFill>
                <a:latin typeface="Public Sans Bold"/>
              </a:rPr>
              <a:t>Agenda</a:t>
            </a:r>
          </a:p>
        </p:txBody>
      </p:sp>
      <p:sp>
        <p:nvSpPr>
          <p:cNvPr name="TextBox 4" id="4"/>
          <p:cNvSpPr txBox="true"/>
          <p:nvPr/>
        </p:nvSpPr>
        <p:spPr>
          <a:xfrm rot="0">
            <a:off x="9144000" y="8174593"/>
            <a:ext cx="6991258" cy="564429"/>
          </a:xfrm>
          <a:prstGeom prst="rect">
            <a:avLst/>
          </a:prstGeom>
        </p:spPr>
        <p:txBody>
          <a:bodyPr anchor="t" rtlCol="false" tIns="0" lIns="0" bIns="0" rIns="0">
            <a:spAutoFit/>
          </a:bodyPr>
          <a:lstStyle/>
          <a:p>
            <a:pPr>
              <a:lnSpc>
                <a:spcPts val="4532"/>
              </a:lnSpc>
            </a:pPr>
            <a:r>
              <a:rPr lang="en-US" sz="3237" u="sng">
                <a:solidFill>
                  <a:srgbClr val="000000"/>
                </a:solidFill>
                <a:latin typeface="Public Sans"/>
                <a:hlinkClick r:id="rId2" action="ppaction://hlinksldjump"/>
              </a:rPr>
              <a:t>Analysis and Conclusion</a:t>
            </a:r>
          </a:p>
        </p:txBody>
      </p:sp>
      <p:sp>
        <p:nvSpPr>
          <p:cNvPr name="TextBox 5" id="5"/>
          <p:cNvSpPr txBox="true"/>
          <p:nvPr/>
        </p:nvSpPr>
        <p:spPr>
          <a:xfrm rot="0">
            <a:off x="9144000" y="2399432"/>
            <a:ext cx="4884770" cy="564429"/>
          </a:xfrm>
          <a:prstGeom prst="rect">
            <a:avLst/>
          </a:prstGeom>
        </p:spPr>
        <p:txBody>
          <a:bodyPr anchor="t" rtlCol="false" tIns="0" lIns="0" bIns="0" rIns="0">
            <a:spAutoFit/>
          </a:bodyPr>
          <a:lstStyle/>
          <a:p>
            <a:pPr>
              <a:lnSpc>
                <a:spcPts val="4532"/>
              </a:lnSpc>
            </a:pPr>
            <a:r>
              <a:rPr lang="en-US" sz="3237" u="sng">
                <a:solidFill>
                  <a:srgbClr val="000000"/>
                </a:solidFill>
                <a:latin typeface="Public Sans"/>
                <a:hlinkClick r:id="rId3" action="ppaction://hlinksldjump"/>
              </a:rPr>
              <a:t>Introduction</a:t>
            </a:r>
          </a:p>
        </p:txBody>
      </p:sp>
      <p:sp>
        <p:nvSpPr>
          <p:cNvPr name="TextBox 6" id="6"/>
          <p:cNvSpPr txBox="true"/>
          <p:nvPr/>
        </p:nvSpPr>
        <p:spPr>
          <a:xfrm rot="0">
            <a:off x="9144000" y="5864370"/>
            <a:ext cx="4884770" cy="564429"/>
          </a:xfrm>
          <a:prstGeom prst="rect">
            <a:avLst/>
          </a:prstGeom>
        </p:spPr>
        <p:txBody>
          <a:bodyPr anchor="t" rtlCol="false" tIns="0" lIns="0" bIns="0" rIns="0">
            <a:spAutoFit/>
          </a:bodyPr>
          <a:lstStyle/>
          <a:p>
            <a:pPr>
              <a:lnSpc>
                <a:spcPts val="4532"/>
              </a:lnSpc>
            </a:pPr>
            <a:r>
              <a:rPr lang="en-US" sz="3237" u="sng">
                <a:solidFill>
                  <a:srgbClr val="000000"/>
                </a:solidFill>
                <a:latin typeface="Public Sans"/>
                <a:hlinkClick r:id="rId4" action="ppaction://hlinksldjump"/>
              </a:rPr>
              <a:t>Methodology</a:t>
            </a:r>
          </a:p>
        </p:txBody>
      </p:sp>
      <p:sp>
        <p:nvSpPr>
          <p:cNvPr name="TextBox 7" id="7"/>
          <p:cNvSpPr txBox="true"/>
          <p:nvPr/>
        </p:nvSpPr>
        <p:spPr>
          <a:xfrm rot="0">
            <a:off x="9144000" y="3554411"/>
            <a:ext cx="4884770" cy="564429"/>
          </a:xfrm>
          <a:prstGeom prst="rect">
            <a:avLst/>
          </a:prstGeom>
        </p:spPr>
        <p:txBody>
          <a:bodyPr anchor="t" rtlCol="false" tIns="0" lIns="0" bIns="0" rIns="0">
            <a:spAutoFit/>
          </a:bodyPr>
          <a:lstStyle/>
          <a:p>
            <a:pPr>
              <a:lnSpc>
                <a:spcPts val="4532"/>
              </a:lnSpc>
            </a:pPr>
            <a:r>
              <a:rPr lang="en-US" sz="3237" u="sng">
                <a:solidFill>
                  <a:srgbClr val="000000"/>
                </a:solidFill>
                <a:latin typeface="Public Sans"/>
                <a:hlinkClick r:id="rId5" action="ppaction://hlinksldjump"/>
              </a:rPr>
              <a:t>Literary Review</a:t>
            </a:r>
          </a:p>
        </p:txBody>
      </p:sp>
      <p:sp>
        <p:nvSpPr>
          <p:cNvPr name="TextBox 8" id="8"/>
          <p:cNvSpPr txBox="true"/>
          <p:nvPr/>
        </p:nvSpPr>
        <p:spPr>
          <a:xfrm rot="0">
            <a:off x="9144000" y="4709391"/>
            <a:ext cx="4884770" cy="564429"/>
          </a:xfrm>
          <a:prstGeom prst="rect">
            <a:avLst/>
          </a:prstGeom>
        </p:spPr>
        <p:txBody>
          <a:bodyPr anchor="t" rtlCol="false" tIns="0" lIns="0" bIns="0" rIns="0">
            <a:spAutoFit/>
          </a:bodyPr>
          <a:lstStyle/>
          <a:p>
            <a:pPr>
              <a:lnSpc>
                <a:spcPts val="4532"/>
              </a:lnSpc>
            </a:pPr>
            <a:r>
              <a:rPr lang="en-US" sz="3237" u="sng">
                <a:solidFill>
                  <a:srgbClr val="000000"/>
                </a:solidFill>
                <a:latin typeface="Public Sans"/>
                <a:hlinkClick r:id="rId6" action="ppaction://hlinksldjump"/>
              </a:rPr>
              <a:t>Framework</a:t>
            </a:r>
          </a:p>
        </p:txBody>
      </p:sp>
      <p:sp>
        <p:nvSpPr>
          <p:cNvPr name="TextBox 9" id="9"/>
          <p:cNvSpPr txBox="true"/>
          <p:nvPr/>
        </p:nvSpPr>
        <p:spPr>
          <a:xfrm rot="0">
            <a:off x="9144000" y="7019349"/>
            <a:ext cx="4884770" cy="564429"/>
          </a:xfrm>
          <a:prstGeom prst="rect">
            <a:avLst/>
          </a:prstGeom>
        </p:spPr>
        <p:txBody>
          <a:bodyPr anchor="t" rtlCol="false" tIns="0" lIns="0" bIns="0" rIns="0">
            <a:spAutoFit/>
          </a:bodyPr>
          <a:lstStyle/>
          <a:p>
            <a:pPr>
              <a:lnSpc>
                <a:spcPts val="4532"/>
              </a:lnSpc>
            </a:pPr>
            <a:r>
              <a:rPr lang="en-US" sz="3237" u="sng">
                <a:solidFill>
                  <a:srgbClr val="000000"/>
                </a:solidFill>
                <a:latin typeface="Public Sans"/>
                <a:hlinkClick r:id="rId7" action="ppaction://hlinksldjump"/>
              </a:rPr>
              <a:t>Results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00129" y="1330233"/>
            <a:ext cx="11104379" cy="6494145"/>
            <a:chOff x="0" y="0"/>
            <a:chExt cx="14805839" cy="8658860"/>
          </a:xfrm>
        </p:grpSpPr>
        <p:sp>
          <p:nvSpPr>
            <p:cNvPr name="TextBox 3" id="3"/>
            <p:cNvSpPr txBox="true"/>
            <p:nvPr/>
          </p:nvSpPr>
          <p:spPr>
            <a:xfrm rot="0">
              <a:off x="0" y="-9525"/>
              <a:ext cx="14805839" cy="1838325"/>
            </a:xfrm>
            <a:prstGeom prst="rect">
              <a:avLst/>
            </a:prstGeom>
          </p:spPr>
          <p:txBody>
            <a:bodyPr anchor="t" rtlCol="false" tIns="0" lIns="0" bIns="0" rIns="0">
              <a:spAutoFit/>
            </a:bodyPr>
            <a:lstStyle/>
            <a:p>
              <a:pPr algn="l" marL="0" indent="0" lvl="0">
                <a:lnSpc>
                  <a:spcPts val="10800"/>
                </a:lnSpc>
                <a:spcBef>
                  <a:spcPct val="0"/>
                </a:spcBef>
              </a:pPr>
              <a:r>
                <a:rPr lang="en-US" sz="9000">
                  <a:solidFill>
                    <a:srgbClr val="000000"/>
                  </a:solidFill>
                  <a:latin typeface="Public Sans Bold"/>
                </a:rPr>
                <a:t>Introduction</a:t>
              </a:r>
            </a:p>
          </p:txBody>
        </p:sp>
        <p:sp>
          <p:nvSpPr>
            <p:cNvPr name="TextBox 4" id="4"/>
            <p:cNvSpPr txBox="true"/>
            <p:nvPr/>
          </p:nvSpPr>
          <p:spPr>
            <a:xfrm rot="0">
              <a:off x="0" y="2343150"/>
              <a:ext cx="14805839" cy="6315710"/>
            </a:xfrm>
            <a:prstGeom prst="rect">
              <a:avLst/>
            </a:prstGeom>
          </p:spPr>
          <p:txBody>
            <a:bodyPr anchor="t" rtlCol="false" tIns="0" lIns="0" bIns="0" rIns="0">
              <a:spAutoFit/>
            </a:bodyPr>
            <a:lstStyle/>
            <a:p>
              <a:pPr marL="582930" indent="-291465" lvl="1">
                <a:lnSpc>
                  <a:spcPts val="3779"/>
                </a:lnSpc>
                <a:buFont typeface="Arial"/>
                <a:buChar char="•"/>
              </a:pPr>
              <a:r>
                <a:rPr lang="en-US" sz="2700">
                  <a:solidFill>
                    <a:srgbClr val="000000"/>
                  </a:solidFill>
                  <a:latin typeface="Public Sans Semi-Bold"/>
                </a:rPr>
                <a:t>High Electricity Theft Rates in India</a:t>
              </a:r>
            </a:p>
            <a:p>
              <a:pPr marL="1165860" indent="-388620" lvl="2">
                <a:lnSpc>
                  <a:spcPts val="3779"/>
                </a:lnSpc>
                <a:buFont typeface="Arial"/>
                <a:buChar char="⚬"/>
              </a:pPr>
              <a:r>
                <a:rPr lang="en-US" sz="2700">
                  <a:solidFill>
                    <a:srgbClr val="000000"/>
                  </a:solidFill>
                  <a:latin typeface="Public Sans"/>
                </a:rPr>
                <a:t>In 2019, India faced a 14% electricity theft rate, causing significant financial losses for power companies.</a:t>
              </a:r>
            </a:p>
            <a:p>
              <a:pPr marL="582930" indent="-291465" lvl="1">
                <a:lnSpc>
                  <a:spcPts val="3779"/>
                </a:lnSpc>
                <a:buFont typeface="Arial"/>
                <a:buChar char="•"/>
              </a:pPr>
              <a:r>
                <a:rPr lang="en-US" sz="2700">
                  <a:solidFill>
                    <a:srgbClr val="000000"/>
                  </a:solidFill>
                  <a:latin typeface="Public Sans Semi-Bold"/>
                </a:rPr>
                <a:t>Advanced Solutions: IoT and Machine Learning</a:t>
              </a:r>
            </a:p>
            <a:p>
              <a:pPr marL="1165860" indent="-388620" lvl="2">
                <a:lnSpc>
                  <a:spcPts val="3779"/>
                </a:lnSpc>
                <a:buFont typeface="Arial"/>
                <a:buChar char="⚬"/>
              </a:pPr>
              <a:r>
                <a:rPr lang="en-US" sz="2700">
                  <a:solidFill>
                    <a:srgbClr val="000000"/>
                  </a:solidFill>
                  <a:latin typeface="Public Sans"/>
                </a:rPr>
                <a:t>We propose an IoT-based system integrating statistical algorithms and machine learning to combat electricity theft efficiently.</a:t>
              </a:r>
            </a:p>
            <a:p>
              <a:pPr marL="582930" indent="-291465" lvl="1">
                <a:lnSpc>
                  <a:spcPts val="3779"/>
                </a:lnSpc>
                <a:buFont typeface="Arial"/>
                <a:buChar char="•"/>
              </a:pPr>
              <a:r>
                <a:rPr lang="en-US" sz="2700">
                  <a:solidFill>
                    <a:srgbClr val="000000"/>
                  </a:solidFill>
                  <a:latin typeface="Public Sans Semi-Bold"/>
                </a:rPr>
                <a:t>Benefits: Reduced Losses and Improved Billing</a:t>
              </a:r>
            </a:p>
            <a:p>
              <a:pPr marL="1165860" indent="-388620" lvl="2">
                <a:lnSpc>
                  <a:spcPts val="3779"/>
                </a:lnSpc>
                <a:buFont typeface="Arial"/>
                <a:buChar char="⚬"/>
              </a:pPr>
              <a:r>
                <a:rPr lang="en-US" sz="2700">
                  <a:solidFill>
                    <a:srgbClr val="000000"/>
                  </a:solidFill>
                  <a:latin typeface="Public Sans"/>
                </a:rPr>
                <a:t>Our approach aims to reduce financial losses, enhance billing accuracy, and improve the quality of power supply in India.</a:t>
              </a: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476500"/>
          <a:ext cx="16230600" cy="6800850"/>
        </p:xfrm>
        <a:graphic>
          <a:graphicData uri="http://schemas.openxmlformats.org/drawingml/2006/table">
            <a:tbl>
              <a:tblPr/>
              <a:tblGrid>
                <a:gridCol w="4765929"/>
                <a:gridCol w="11464671"/>
              </a:tblGrid>
              <a:tr h="977024">
                <a:tc>
                  <a:txBody>
                    <a:bodyPr anchor="t" rtlCol="false"/>
                    <a:lstStyle/>
                    <a:p>
                      <a:pPr algn="l">
                        <a:lnSpc>
                          <a:spcPts val="3779"/>
                        </a:lnSpc>
                        <a:defRPr/>
                      </a:pPr>
                      <a:r>
                        <a:rPr lang="en-US" sz="2700">
                          <a:solidFill>
                            <a:srgbClr val="FFFFFF"/>
                          </a:solidFill>
                          <a:latin typeface="Public Sans Bold"/>
                        </a:rPr>
                        <a:t>Paper 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A643F"/>
                    </a:solidFill>
                  </a:tcPr>
                </a:tc>
                <a:tc>
                  <a:txBody>
                    <a:bodyPr anchor="t" rtlCol="false"/>
                    <a:lstStyle/>
                    <a:p>
                      <a:pPr algn="l">
                        <a:lnSpc>
                          <a:spcPts val="3779"/>
                        </a:lnSpc>
                        <a:defRPr/>
                      </a:pPr>
                      <a:r>
                        <a:rPr lang="en-US" sz="2700">
                          <a:solidFill>
                            <a:srgbClr val="FFFFFF"/>
                          </a:solidFill>
                          <a:latin typeface="Public Sans Bold"/>
                        </a:rPr>
                        <a:t>Key Findings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A643F"/>
                    </a:solidFill>
                  </a:tcPr>
                </a:tc>
              </a:tr>
              <a:tr h="1455957">
                <a:tc>
                  <a:txBody>
                    <a:bodyPr anchor="t" rtlCol="false"/>
                    <a:lstStyle/>
                    <a:p>
                      <a:pPr algn="l">
                        <a:lnSpc>
                          <a:spcPts val="3779"/>
                        </a:lnSpc>
                        <a:defRPr/>
                      </a:pPr>
                      <a:r>
                        <a:rPr lang="en-US" sz="2700">
                          <a:solidFill>
                            <a:srgbClr val="000000"/>
                          </a:solidFill>
                          <a:latin typeface="Public Sans"/>
                        </a:rPr>
                        <a:t>Machine Learning for Theft Detection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700">
                          <a:solidFill>
                            <a:srgbClr val="000000"/>
                          </a:solidFill>
                          <a:latin typeface="Public Sans"/>
                        </a:rPr>
                        <a:t>High accuracy achieved using machine learning on smart meter data for electricity theft detection.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55957">
                <a:tc>
                  <a:txBody>
                    <a:bodyPr anchor="t" rtlCol="false"/>
                    <a:lstStyle/>
                    <a:p>
                      <a:pPr algn="l">
                        <a:lnSpc>
                          <a:spcPts val="3779"/>
                        </a:lnSpc>
                        <a:defRPr/>
                      </a:pPr>
                      <a:r>
                        <a:rPr lang="en-US" sz="2700">
                          <a:solidFill>
                            <a:srgbClr val="000000"/>
                          </a:solidFill>
                          <a:latin typeface="Public Sans"/>
                        </a:rPr>
                        <a:t>IoT-Based System for Detection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700">
                          <a:solidFill>
                            <a:srgbClr val="000000"/>
                          </a:solidFill>
                          <a:latin typeface="Public Sans"/>
                        </a:rPr>
                        <a:t>An IoT-based system proposed for electricity theft detection, improving efficiency in detecting theft.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55957">
                <a:tc>
                  <a:txBody>
                    <a:bodyPr anchor="t" rtlCol="false"/>
                    <a:lstStyle/>
                    <a:p>
                      <a:pPr algn="l">
                        <a:lnSpc>
                          <a:spcPts val="3779"/>
                        </a:lnSpc>
                        <a:defRPr/>
                      </a:pPr>
                      <a:r>
                        <a:rPr lang="en-US" sz="2700">
                          <a:solidFill>
                            <a:srgbClr val="000000"/>
                          </a:solidFill>
                          <a:latin typeface="Public Sans"/>
                        </a:rPr>
                        <a:t>IoT for Smart Grids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700">
                          <a:solidFill>
                            <a:srgbClr val="000000"/>
                          </a:solidFill>
                          <a:latin typeface="Public Sans"/>
                        </a:rPr>
                        <a:t>IoT-based system enhances smart grid security for electricity theft detection in smart grids.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55957">
                <a:tc>
                  <a:txBody>
                    <a:bodyPr anchor="t" rtlCol="false"/>
                    <a:lstStyle/>
                    <a:p>
                      <a:pPr algn="l">
                        <a:lnSpc>
                          <a:spcPts val="3779"/>
                        </a:lnSpc>
                        <a:defRPr/>
                      </a:pPr>
                      <a:r>
                        <a:rPr lang="en-US" sz="2700">
                          <a:solidFill>
                            <a:srgbClr val="000000"/>
                          </a:solidFill>
                          <a:latin typeface="Public Sans"/>
                        </a:rPr>
                        <a:t>Blockchain for Secure Electricity Billing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700">
                          <a:solidFill>
                            <a:srgbClr val="000000"/>
                          </a:solidFill>
                          <a:latin typeface="Public Sans"/>
                        </a:rPr>
                        <a:t>Blockchain technology can enhance the security and transparency of electricity billing, reducing opportunities for theft and fraud.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1019175"/>
            <a:ext cx="6928677" cy="1066800"/>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000000"/>
                </a:solidFill>
                <a:latin typeface="Public Sans Bold"/>
              </a:rPr>
              <a:t>Literary Review</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440305"/>
          <a:ext cx="16230600" cy="7277100"/>
        </p:xfrm>
        <a:graphic>
          <a:graphicData uri="http://schemas.openxmlformats.org/drawingml/2006/table">
            <a:tbl>
              <a:tblPr/>
              <a:tblGrid>
                <a:gridCol w="5786950"/>
                <a:gridCol w="10443650"/>
              </a:tblGrid>
              <a:tr h="976663">
                <a:tc>
                  <a:txBody>
                    <a:bodyPr anchor="t" rtlCol="false"/>
                    <a:lstStyle/>
                    <a:p>
                      <a:pPr algn="l">
                        <a:lnSpc>
                          <a:spcPts val="3779"/>
                        </a:lnSpc>
                        <a:defRPr/>
                      </a:pPr>
                      <a:r>
                        <a:rPr lang="en-US" sz="2700">
                          <a:solidFill>
                            <a:srgbClr val="FFFFFF"/>
                          </a:solidFill>
                          <a:latin typeface="Public Sans Bold"/>
                        </a:rPr>
                        <a:t>Reference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A643F"/>
                    </a:solidFill>
                  </a:tcPr>
                </a:tc>
                <a:tc>
                  <a:txBody>
                    <a:bodyPr anchor="t" rtlCol="false"/>
                    <a:lstStyle/>
                    <a:p>
                      <a:pPr algn="l">
                        <a:lnSpc>
                          <a:spcPts val="3779"/>
                        </a:lnSpc>
                        <a:defRPr/>
                      </a:pPr>
                      <a:r>
                        <a:rPr lang="en-US" sz="2700">
                          <a:solidFill>
                            <a:srgbClr val="FFFFFF"/>
                          </a:solidFill>
                          <a:latin typeface="Public Sans Bold"/>
                        </a:rPr>
                        <a:t>Key Findings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A643F"/>
                    </a:solidFill>
                  </a:tcPr>
                </a:tc>
              </a:tr>
              <a:tr h="1455420">
                <a:tc>
                  <a:txBody>
                    <a:bodyPr anchor="t" rtlCol="false"/>
                    <a:lstStyle/>
                    <a:p>
                      <a:pPr algn="l">
                        <a:lnSpc>
                          <a:spcPts val="3779"/>
                        </a:lnSpc>
                        <a:defRPr/>
                      </a:pPr>
                      <a:r>
                        <a:rPr lang="en-US" sz="2700">
                          <a:solidFill>
                            <a:srgbClr val="000000"/>
                          </a:solidFill>
                          <a:latin typeface="Public Sans"/>
                        </a:rPr>
                        <a:t>"Smart Meter Analytics for Theft Detection"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700">
                          <a:solidFill>
                            <a:srgbClr val="000000"/>
                          </a:solidFill>
                          <a:latin typeface="Public Sans"/>
                        </a:rPr>
                        <a:t>Smart meters combined with advanced analytics offer a highly accurate method for detecting electricity theft.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55420">
                <a:tc>
                  <a:txBody>
                    <a:bodyPr anchor="t" rtlCol="false"/>
                    <a:lstStyle/>
                    <a:p>
                      <a:pPr algn="l">
                        <a:lnSpc>
                          <a:spcPts val="3779"/>
                        </a:lnSpc>
                        <a:defRPr/>
                      </a:pPr>
                      <a:r>
                        <a:rPr lang="en-US" sz="2700">
                          <a:solidFill>
                            <a:srgbClr val="000000"/>
                          </a:solidFill>
                          <a:latin typeface="Public Sans"/>
                        </a:rPr>
                        <a:t>"IoT-Enabled Electricity Theft Detection"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700">
                          <a:solidFill>
                            <a:srgbClr val="000000"/>
                          </a:solidFill>
                          <a:latin typeface="Public Sans"/>
                        </a:rPr>
                        <a:t>The use of IoT devices and real-time data analysis has shown promising results in the early detection of theft.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55420">
                <a:tc>
                  <a:txBody>
                    <a:bodyPr anchor="t" rtlCol="false"/>
                    <a:lstStyle/>
                    <a:p>
                      <a:pPr algn="l">
                        <a:lnSpc>
                          <a:spcPts val="3779"/>
                        </a:lnSpc>
                        <a:defRPr/>
                      </a:pPr>
                      <a:r>
                        <a:rPr lang="en-US" sz="2700">
                          <a:solidFill>
                            <a:srgbClr val="000000"/>
                          </a:solidFill>
                          <a:latin typeface="Public Sans"/>
                        </a:rPr>
                        <a:t>"Machine Learning Approaches for Theft Detection"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700">
                          <a:solidFill>
                            <a:srgbClr val="000000"/>
                          </a:solidFill>
                          <a:latin typeface="Public Sans"/>
                        </a:rPr>
                        <a:t>Machine learning algorithms, particularly neural networks, have proven effective in identifying electricity theft patterns.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34177">
                <a:tc>
                  <a:txBody>
                    <a:bodyPr anchor="t" rtlCol="false"/>
                    <a:lstStyle/>
                    <a:p>
                      <a:pPr algn="l">
                        <a:lnSpc>
                          <a:spcPts val="3779"/>
                        </a:lnSpc>
                        <a:defRPr/>
                      </a:pPr>
                      <a:r>
                        <a:rPr lang="en-US" sz="2700">
                          <a:solidFill>
                            <a:srgbClr val="000000"/>
                          </a:solidFill>
                          <a:latin typeface="Public Sans"/>
                        </a:rPr>
                        <a:t>"Data Visualization for Theft Detection"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700">
                          <a:solidFill>
                            <a:srgbClr val="000000"/>
                          </a:solidFill>
                          <a:latin typeface="Public Sans"/>
                        </a:rPr>
                        <a:t>Data visualization techniques, such as network analysis, can uncover suspicious patterns in electricity consumption indicative of theft.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1019175"/>
            <a:ext cx="6928677" cy="1066800"/>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000000"/>
                </a:solidFill>
                <a:latin typeface="Public Sans Bold"/>
              </a:rPr>
              <a:t>Literary Review</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17597" y="1019175"/>
            <a:ext cx="6197936" cy="1066800"/>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000000"/>
                </a:solidFill>
                <a:latin typeface="Public Sans Bold"/>
              </a:rPr>
              <a:t>Framework</a:t>
            </a:r>
          </a:p>
        </p:txBody>
      </p:sp>
      <p:graphicFrame>
        <p:nvGraphicFramePr>
          <p:cNvPr name="Table 3" id="3"/>
          <p:cNvGraphicFramePr>
            <a:graphicFrameLocks noGrp="true"/>
          </p:cNvGraphicFramePr>
          <p:nvPr/>
        </p:nvGraphicFramePr>
        <p:xfrm>
          <a:off x="1293818" y="2933700"/>
          <a:ext cx="15700364" cy="6324600"/>
        </p:xfrm>
        <a:graphic>
          <a:graphicData uri="http://schemas.openxmlformats.org/drawingml/2006/table">
            <a:tbl>
              <a:tblPr/>
              <a:tblGrid>
                <a:gridCol w="5497810"/>
                <a:gridCol w="10202554"/>
              </a:tblGrid>
              <a:tr h="977438">
                <a:tc>
                  <a:txBody>
                    <a:bodyPr anchor="t" rtlCol="false"/>
                    <a:lstStyle/>
                    <a:p>
                      <a:pPr algn="l">
                        <a:lnSpc>
                          <a:spcPts val="3779"/>
                        </a:lnSpc>
                        <a:defRPr/>
                      </a:pPr>
                      <a:r>
                        <a:rPr lang="en-US" sz="2700">
                          <a:solidFill>
                            <a:srgbClr val="FFFFFF"/>
                          </a:solidFill>
                          <a:latin typeface="Public Sans Bold"/>
                        </a:rPr>
                        <a:t>Component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A643F"/>
                    </a:solidFill>
                  </a:tcPr>
                </a:tc>
                <a:tc>
                  <a:txBody>
                    <a:bodyPr anchor="t" rtlCol="false"/>
                    <a:lstStyle/>
                    <a:p>
                      <a:pPr algn="l">
                        <a:lnSpc>
                          <a:spcPts val="3779"/>
                        </a:lnSpc>
                        <a:defRPr/>
                      </a:pPr>
                      <a:r>
                        <a:rPr lang="en-US" sz="2700">
                          <a:solidFill>
                            <a:srgbClr val="FFFFFF"/>
                          </a:solidFill>
                          <a:latin typeface="Public Sans Bold"/>
                        </a:rPr>
                        <a:t>Description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A643F"/>
                    </a:solidFill>
                  </a:tcPr>
                </a:tc>
              </a:tr>
              <a:tr h="1456575">
                <a:tc>
                  <a:txBody>
                    <a:bodyPr anchor="t" rtlCol="false"/>
                    <a:lstStyle/>
                    <a:p>
                      <a:pPr algn="l">
                        <a:lnSpc>
                          <a:spcPts val="3779"/>
                        </a:lnSpc>
                        <a:defRPr/>
                      </a:pPr>
                      <a:r>
                        <a:rPr lang="en-US" sz="2700">
                          <a:solidFill>
                            <a:srgbClr val="000000"/>
                          </a:solidFill>
                          <a:latin typeface="Public Sans"/>
                        </a:rPr>
                        <a:t>Distributor Side Circuit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700">
                          <a:solidFill>
                            <a:srgbClr val="000000"/>
                          </a:solidFill>
                          <a:latin typeface="Public Sans"/>
                        </a:rPr>
                        <a:t>ESP32 microcontroller, ZMPT101B Voltage Sensor, ACS712 Current Sensor, Single Channel Relay Module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56575">
                <a:tc>
                  <a:txBody>
                    <a:bodyPr anchor="t" rtlCol="false"/>
                    <a:lstStyle/>
                    <a:p>
                      <a:pPr algn="l">
                        <a:lnSpc>
                          <a:spcPts val="3779"/>
                        </a:lnSpc>
                        <a:defRPr/>
                      </a:pPr>
                      <a:r>
                        <a:rPr lang="en-US" sz="2700">
                          <a:solidFill>
                            <a:srgbClr val="000000"/>
                          </a:solidFill>
                          <a:latin typeface="Public Sans"/>
                        </a:rPr>
                        <a:t>Consumer Side Circuit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700">
                          <a:solidFill>
                            <a:srgbClr val="000000"/>
                          </a:solidFill>
                          <a:latin typeface="Public Sans"/>
                        </a:rPr>
                        <a:t>ESP32 microcontroller, ZMPT101B Voltage Sensor, ACS712 Current Sensor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56575">
                <a:tc>
                  <a:txBody>
                    <a:bodyPr anchor="t" rtlCol="false"/>
                    <a:lstStyle/>
                    <a:p>
                      <a:pPr algn="l">
                        <a:lnSpc>
                          <a:spcPts val="3779"/>
                        </a:lnSpc>
                        <a:defRPr/>
                      </a:pPr>
                      <a:r>
                        <a:rPr lang="en-US" sz="2700">
                          <a:solidFill>
                            <a:srgbClr val="000000"/>
                          </a:solidFill>
                          <a:latin typeface="Public Sans"/>
                        </a:rPr>
                        <a:t>API Server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700">
                          <a:solidFill>
                            <a:srgbClr val="000000"/>
                          </a:solidFill>
                          <a:latin typeface="Public Sans"/>
                        </a:rPr>
                        <a:t>Python Flask, JSON, Repl.it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77438">
                <a:tc>
                  <a:txBody>
                    <a:bodyPr anchor="t" rtlCol="false"/>
                    <a:lstStyle/>
                    <a:p>
                      <a:pPr algn="l">
                        <a:lnSpc>
                          <a:spcPts val="3779"/>
                        </a:lnSpc>
                        <a:defRPr/>
                      </a:pPr>
                      <a:r>
                        <a:rPr lang="en-US" sz="2700">
                          <a:solidFill>
                            <a:srgbClr val="000000"/>
                          </a:solidFill>
                          <a:latin typeface="Public Sans"/>
                        </a:rPr>
                        <a:t>Mobile Application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700">
                          <a:solidFill>
                            <a:srgbClr val="000000"/>
                          </a:solidFill>
                          <a:latin typeface="Public Sans"/>
                        </a:rPr>
                        <a:t>React JS, Progressive Web Application (PWA)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32043"/>
            <a:ext cx="6465203" cy="1066800"/>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000000"/>
                </a:solidFill>
                <a:latin typeface="Public Sans Bold"/>
              </a:rPr>
              <a:t>Methodology</a:t>
            </a:r>
          </a:p>
        </p:txBody>
      </p:sp>
      <p:sp>
        <p:nvSpPr>
          <p:cNvPr name="TextBox 3" id="3"/>
          <p:cNvSpPr txBox="true"/>
          <p:nvPr/>
        </p:nvSpPr>
        <p:spPr>
          <a:xfrm rot="0">
            <a:off x="1317597" y="2298919"/>
            <a:ext cx="14581885" cy="5136516"/>
          </a:xfrm>
          <a:prstGeom prst="rect">
            <a:avLst/>
          </a:prstGeom>
        </p:spPr>
        <p:txBody>
          <a:bodyPr anchor="t" rtlCol="false" tIns="0" lIns="0" bIns="0" rIns="0">
            <a:spAutoFit/>
          </a:bodyPr>
          <a:lstStyle/>
          <a:p>
            <a:pPr algn="just" marL="626106" indent="-313053" lvl="1">
              <a:lnSpc>
                <a:spcPts val="4059"/>
              </a:lnSpc>
              <a:buFont typeface="Arial"/>
              <a:buChar char="•"/>
            </a:pPr>
            <a:r>
              <a:rPr lang="en-US" sz="2899">
                <a:solidFill>
                  <a:srgbClr val="000000"/>
                </a:solidFill>
                <a:latin typeface="Public Sans"/>
              </a:rPr>
              <a:t>IoT modules, installed on both consumer and distributor sides, gather and process sensor data meticulously, ensuring accurate readings of electricity consumption.</a:t>
            </a:r>
          </a:p>
          <a:p>
            <a:pPr algn="just" marL="626106" indent="-313053" lvl="1">
              <a:lnSpc>
                <a:spcPts val="4059"/>
              </a:lnSpc>
              <a:buFont typeface="Arial"/>
              <a:buChar char="•"/>
            </a:pPr>
            <a:r>
              <a:rPr lang="en-US" sz="2899">
                <a:solidFill>
                  <a:srgbClr val="000000"/>
                </a:solidFill>
                <a:latin typeface="Public Sans"/>
              </a:rPr>
              <a:t>Data is seamlessly relayed to the distributor via our API server. In case of theft detection, the distributor side has the capability to deactivate the circuit instantly, while notifying the user through the mobile application.</a:t>
            </a:r>
          </a:p>
          <a:p>
            <a:pPr algn="just" marL="626106" indent="-313053" lvl="1">
              <a:lnSpc>
                <a:spcPts val="4059"/>
              </a:lnSpc>
              <a:buFont typeface="Arial"/>
              <a:buChar char="•"/>
            </a:pPr>
            <a:r>
              <a:rPr lang="en-US" sz="2899">
                <a:solidFill>
                  <a:srgbClr val="000000"/>
                </a:solidFill>
                <a:latin typeface="Public Sans"/>
              </a:rPr>
              <a:t>To enhance theft detection and prevention, the application conducts regular 15-second intervals checks to verify if the theft has been resolved, subsequently deciding whether to re-establish or cut off the circuit, thus ensuring a robust monitoring and security system.</a:t>
            </a:r>
          </a:p>
        </p:txBody>
      </p:sp>
      <p:sp>
        <p:nvSpPr>
          <p:cNvPr name="TextBox 4" id="4"/>
          <p:cNvSpPr txBox="true"/>
          <p:nvPr/>
        </p:nvSpPr>
        <p:spPr>
          <a:xfrm rot="0">
            <a:off x="1317597" y="8472125"/>
            <a:ext cx="15652806" cy="547370"/>
          </a:xfrm>
          <a:prstGeom prst="rect">
            <a:avLst/>
          </a:prstGeom>
        </p:spPr>
        <p:txBody>
          <a:bodyPr anchor="t" rtlCol="false" tIns="0" lIns="0" bIns="0" rIns="0">
            <a:spAutoFit/>
          </a:bodyPr>
          <a:lstStyle/>
          <a:p>
            <a:pPr algn="ctr">
              <a:lnSpc>
                <a:spcPts val="4479"/>
              </a:lnSpc>
            </a:pPr>
            <a:r>
              <a:rPr lang="en-US" sz="3199">
                <a:solidFill>
                  <a:srgbClr val="000000"/>
                </a:solidFill>
                <a:latin typeface="Public Sans"/>
              </a:rPr>
              <a:t>Architechture Diagram of our system is porposed in the next slide.</a:t>
            </a:r>
          </a:p>
        </p:txBody>
      </p:sp>
      <p:sp>
        <p:nvSpPr>
          <p:cNvPr name="AutoShape 5" id="5"/>
          <p:cNvSpPr/>
          <p:nvPr/>
        </p:nvSpPr>
        <p:spPr>
          <a:xfrm>
            <a:off x="1317597" y="9267825"/>
            <a:ext cx="15652806" cy="0"/>
          </a:xfrm>
          <a:prstGeom prst="line">
            <a:avLst/>
          </a:prstGeom>
          <a:ln cap="flat" w="19050">
            <a:solidFill>
              <a:srgbClr val="FA643F"/>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57450" y="128587"/>
            <a:ext cx="13373100" cy="10029825"/>
          </a:xfrm>
          <a:custGeom>
            <a:avLst/>
            <a:gdLst/>
            <a:ahLst/>
            <a:cxnLst/>
            <a:rect r="r" b="b" t="t" l="l"/>
            <a:pathLst>
              <a:path h="10029825" w="13373100">
                <a:moveTo>
                  <a:pt x="0" y="0"/>
                </a:moveTo>
                <a:lnTo>
                  <a:pt x="13373100" y="0"/>
                </a:lnTo>
                <a:lnTo>
                  <a:pt x="13373100" y="10029826"/>
                </a:lnTo>
                <a:lnTo>
                  <a:pt x="0" y="10029826"/>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70073" y="2630760"/>
            <a:ext cx="14581885" cy="4453255"/>
          </a:xfrm>
          <a:prstGeom prst="rect">
            <a:avLst/>
          </a:prstGeom>
        </p:spPr>
        <p:txBody>
          <a:bodyPr anchor="t" rtlCol="false" tIns="0" lIns="0" bIns="0" rIns="0">
            <a:spAutoFit/>
          </a:bodyPr>
          <a:lstStyle/>
          <a:p>
            <a:pPr marL="604516" indent="-302258" lvl="1">
              <a:lnSpc>
                <a:spcPts val="3919"/>
              </a:lnSpc>
              <a:buFont typeface="Arial"/>
              <a:buChar char="•"/>
            </a:pPr>
            <a:r>
              <a:rPr lang="en-US" sz="2799">
                <a:solidFill>
                  <a:srgbClr val="000000"/>
                </a:solidFill>
                <a:latin typeface="Public Sans"/>
              </a:rPr>
              <a:t>The IoT-based smart electricity monitoring and theft detection system has been effectively implemented, offering real-time monitoring and accurate theft detection.</a:t>
            </a:r>
          </a:p>
          <a:p>
            <a:pPr marL="604516" indent="-302258" lvl="1">
              <a:lnSpc>
                <a:spcPts val="3919"/>
              </a:lnSpc>
              <a:buFont typeface="Arial"/>
              <a:buChar char="•"/>
            </a:pPr>
            <a:r>
              <a:rPr lang="en-US" sz="2799">
                <a:solidFill>
                  <a:srgbClr val="000000"/>
                </a:solidFill>
                <a:latin typeface="Public Sans"/>
              </a:rPr>
              <a:t>The system's use of highly accurate voltage and current sensors, efficient data transfer, and storage via WiFi-equipped IoT modules, and secure SSL/TLS encryption contribute to its accuracy and efficiency.</a:t>
            </a:r>
          </a:p>
          <a:p>
            <a:pPr marL="604516" indent="-302258" lvl="1">
              <a:lnSpc>
                <a:spcPts val="3919"/>
              </a:lnSpc>
              <a:buFont typeface="Arial"/>
              <a:buChar char="•"/>
            </a:pPr>
            <a:r>
              <a:rPr lang="en-US" sz="2799">
                <a:solidFill>
                  <a:srgbClr val="000000"/>
                </a:solidFill>
                <a:latin typeface="Public Sans"/>
              </a:rPr>
              <a:t>The consumer-side mobile application provides an intuitive interface for users to access and interpret their electricity consumption data, making it accessible to a wide range of users</a:t>
            </a:r>
          </a:p>
        </p:txBody>
      </p:sp>
      <p:sp>
        <p:nvSpPr>
          <p:cNvPr name="TextBox 3" id="3"/>
          <p:cNvSpPr txBox="true"/>
          <p:nvPr/>
        </p:nvSpPr>
        <p:spPr>
          <a:xfrm rot="0">
            <a:off x="1317597" y="1019175"/>
            <a:ext cx="7826403" cy="1066800"/>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000000"/>
                </a:solidFill>
                <a:latin typeface="Public Sans Bold"/>
              </a:rPr>
              <a:t>Results</a:t>
            </a:r>
          </a:p>
        </p:txBody>
      </p:sp>
      <p:sp>
        <p:nvSpPr>
          <p:cNvPr name="AutoShape 4" id="4"/>
          <p:cNvSpPr/>
          <p:nvPr/>
        </p:nvSpPr>
        <p:spPr>
          <a:xfrm rot="0">
            <a:off x="1317597" y="9229725"/>
            <a:ext cx="15652806" cy="0"/>
          </a:xfrm>
          <a:prstGeom prst="line">
            <a:avLst/>
          </a:prstGeom>
          <a:ln cap="flat" w="19050">
            <a:solidFill>
              <a:srgbClr val="FA643F"/>
            </a:solidFill>
            <a:prstDash val="solid"/>
            <a:headEnd type="none" len="sm" w="sm"/>
            <a:tailEnd type="none" len="sm" w="sm"/>
          </a:ln>
        </p:spPr>
      </p:sp>
      <p:sp>
        <p:nvSpPr>
          <p:cNvPr name="TextBox 5" id="5"/>
          <p:cNvSpPr txBox="true"/>
          <p:nvPr/>
        </p:nvSpPr>
        <p:spPr>
          <a:xfrm rot="0">
            <a:off x="1317597" y="7734428"/>
            <a:ext cx="15652806" cy="1109345"/>
          </a:xfrm>
          <a:prstGeom prst="rect">
            <a:avLst/>
          </a:prstGeom>
        </p:spPr>
        <p:txBody>
          <a:bodyPr anchor="t" rtlCol="false" tIns="0" lIns="0" bIns="0" rIns="0">
            <a:spAutoFit/>
          </a:bodyPr>
          <a:lstStyle/>
          <a:p>
            <a:pPr algn="ctr">
              <a:lnSpc>
                <a:spcPts val="4479"/>
              </a:lnSpc>
            </a:pPr>
            <a:r>
              <a:rPr lang="en-US" sz="3199">
                <a:solidFill>
                  <a:srgbClr val="000000"/>
                </a:solidFill>
                <a:latin typeface="Public Sans"/>
              </a:rPr>
              <a:t>Comparison of Voltage and Current against time in before and after theft detection is given on the next slide.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DAFwahrGi_g</dc:identifier>
  <dcterms:modified xsi:type="dcterms:W3CDTF">2011-08-01T06:04:30Z</dcterms:modified>
  <cp:revision>1</cp:revision>
  <dc:title>Conference Research Education Presentation in White Orange Grey Simple and Minimal Style</dc:title>
</cp:coreProperties>
</file>