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SemiBold"/>
      <p:regular r:id="rId24"/>
      <p:bold r:id="rId25"/>
      <p:italic r:id="rId26"/>
      <p:boldItalic r:id="rId27"/>
    </p:embeddedFont>
    <p:embeddedFont>
      <p:font typeface="Montserrat"/>
      <p:regular r:id="rId28"/>
      <p:bold r:id="rId29"/>
      <p:italic r:id="rId30"/>
      <p:boldItalic r:id="rId31"/>
    </p:embeddedFont>
    <p:embeddedFont>
      <p:font typeface="Lato"/>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SemiBold-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SemiBold-italic.fntdata"/><Relationship Id="rId25" Type="http://schemas.openxmlformats.org/officeDocument/2006/relationships/font" Target="fonts/MontserratSemiBold-bold.fntdata"/><Relationship Id="rId28" Type="http://schemas.openxmlformats.org/officeDocument/2006/relationships/font" Target="fonts/Montserrat-regular.fntdata"/><Relationship Id="rId27" Type="http://schemas.openxmlformats.org/officeDocument/2006/relationships/font" Target="fonts/MontserratSemiBol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Italic.fntdata"/><Relationship Id="rId30" Type="http://schemas.openxmlformats.org/officeDocument/2006/relationships/font" Target="fonts/Montserrat-italic.fntdata"/><Relationship Id="rId11" Type="http://schemas.openxmlformats.org/officeDocument/2006/relationships/slide" Target="slides/slide6.xml"/><Relationship Id="rId33" Type="http://schemas.openxmlformats.org/officeDocument/2006/relationships/font" Target="fonts/Lato-bold.fntdata"/><Relationship Id="rId10" Type="http://schemas.openxmlformats.org/officeDocument/2006/relationships/slide" Target="slides/slide5.xml"/><Relationship Id="rId32" Type="http://schemas.openxmlformats.org/officeDocument/2006/relationships/font" Target="fonts/Lato-regular.fntdata"/><Relationship Id="rId13" Type="http://schemas.openxmlformats.org/officeDocument/2006/relationships/slide" Target="slides/slide8.xml"/><Relationship Id="rId35" Type="http://schemas.openxmlformats.org/officeDocument/2006/relationships/font" Target="fonts/Lato-boldItalic.fntdata"/><Relationship Id="rId12" Type="http://schemas.openxmlformats.org/officeDocument/2006/relationships/slide" Target="slides/slide7.xml"/><Relationship Id="rId34" Type="http://schemas.openxmlformats.org/officeDocument/2006/relationships/font" Target="fonts/Lat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2a95ba68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42a95ba68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42a95ba68f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42a95ba68f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2a95ba68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2a95ba68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2a95ba68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2a95ba68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2a95ba68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342a95ba68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42a95ba68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42a95ba68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2a95ba68f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342a95ba68f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2a95ba68f_1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342a95ba68f_1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2a95ba68f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2a95ba68f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2a95ba68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2a95ba68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2a95ba68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2a95ba68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2a95ba68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2a95ba6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2a95ba68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2a95ba68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42ac4803f8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42ac4803f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42ac4803f8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342ac4803f8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42a95ba68f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42a95ba68f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2ac4803f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2ac4803f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cms.gov/medicare/quality/value-based-programs/hospital-readmission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Pharmaquant </a:t>
            </a:r>
            <a:endParaRPr b="1"/>
          </a:p>
          <a:p>
            <a:pPr indent="0" lvl="0" marL="0" rtl="0" algn="l">
              <a:spcBef>
                <a:spcPts val="0"/>
              </a:spcBef>
              <a:spcAft>
                <a:spcPts val="0"/>
              </a:spcAft>
              <a:buNone/>
            </a:pPr>
            <a:r>
              <a:rPr b="1" lang="en"/>
              <a:t>Hackathon</a:t>
            </a:r>
            <a:endParaRPr b="1"/>
          </a:p>
        </p:txBody>
      </p:sp>
      <p:sp>
        <p:nvSpPr>
          <p:cNvPr id="135" name="Google Shape;135;p13"/>
          <p:cNvSpPr txBox="1"/>
          <p:nvPr>
            <p:ph idx="1" type="subTitle"/>
          </p:nvPr>
        </p:nvSpPr>
        <p:spPr>
          <a:xfrm>
            <a:off x="311700" y="2834125"/>
            <a:ext cx="8520600" cy="1672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500">
                <a:latin typeface="Montserrat SemiBold"/>
                <a:ea typeface="Montserrat SemiBold"/>
                <a:cs typeface="Montserrat SemiBold"/>
                <a:sym typeface="Montserrat SemiBold"/>
              </a:rPr>
              <a:t>Ayan Saha</a:t>
            </a:r>
            <a:endParaRPr sz="1500">
              <a:latin typeface="Montserrat SemiBold"/>
              <a:ea typeface="Montserrat SemiBold"/>
              <a:cs typeface="Montserrat SemiBold"/>
              <a:sym typeface="Montserrat SemiBold"/>
            </a:endParaRPr>
          </a:p>
          <a:p>
            <a:pPr indent="0" lvl="0" marL="0" rtl="0" algn="l">
              <a:spcBef>
                <a:spcPts val="0"/>
              </a:spcBef>
              <a:spcAft>
                <a:spcPts val="0"/>
              </a:spcAft>
              <a:buNone/>
            </a:pPr>
            <a:r>
              <a:rPr lang="en" sz="1500">
                <a:latin typeface="Montserrat SemiBold"/>
                <a:ea typeface="Montserrat SemiBold"/>
                <a:cs typeface="Montserrat SemiBold"/>
                <a:sym typeface="Montserrat SemiBold"/>
              </a:rPr>
              <a:t>Ayush Ghatak</a:t>
            </a:r>
            <a:endParaRPr sz="1500">
              <a:latin typeface="Montserrat SemiBold"/>
              <a:ea typeface="Montserrat SemiBold"/>
              <a:cs typeface="Montserrat SemiBold"/>
              <a:sym typeface="Montserrat SemiBold"/>
            </a:endParaRPr>
          </a:p>
          <a:p>
            <a:pPr indent="0" lvl="0" marL="0" rtl="0" algn="l">
              <a:spcBef>
                <a:spcPts val="0"/>
              </a:spcBef>
              <a:spcAft>
                <a:spcPts val="0"/>
              </a:spcAft>
              <a:buNone/>
            </a:pPr>
            <a:r>
              <a:rPr lang="en" sz="1500">
                <a:latin typeface="Montserrat SemiBold"/>
                <a:ea typeface="Montserrat SemiBold"/>
                <a:cs typeface="Montserrat SemiBold"/>
                <a:sym typeface="Montserrat SemiBold"/>
              </a:rPr>
              <a:t>Siddhartha Sen</a:t>
            </a:r>
            <a:endParaRPr sz="1500">
              <a:latin typeface="Montserrat SemiBold"/>
              <a:ea typeface="Montserrat SemiBold"/>
              <a:cs typeface="Montserrat SemiBold"/>
              <a:sym typeface="Montserrat SemiBold"/>
            </a:endParaRPr>
          </a:p>
          <a:p>
            <a:pPr indent="0" lvl="0" marL="0" rtl="0" algn="l">
              <a:spcBef>
                <a:spcPts val="0"/>
              </a:spcBef>
              <a:spcAft>
                <a:spcPts val="0"/>
              </a:spcAft>
              <a:buNone/>
            </a:pPr>
            <a:r>
              <a:rPr lang="en" sz="1500">
                <a:latin typeface="Montserrat SemiBold"/>
                <a:ea typeface="Montserrat SemiBold"/>
                <a:cs typeface="Montserrat SemiBold"/>
                <a:sym typeface="Montserrat SemiBold"/>
              </a:rPr>
              <a:t>Soumyadeep Roy</a:t>
            </a:r>
            <a:endParaRPr sz="1500">
              <a:latin typeface="Montserrat SemiBold"/>
              <a:ea typeface="Montserrat SemiBold"/>
              <a:cs typeface="Montserrat SemiBold"/>
              <a:sym typeface="Montserrat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355200" y="281900"/>
            <a:ext cx="8520600" cy="5727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t>Data Cleaning and </a:t>
            </a:r>
            <a:r>
              <a:rPr b="1" lang="en"/>
              <a:t>Preprocessing</a:t>
            </a:r>
            <a:endParaRPr b="1"/>
          </a:p>
        </p:txBody>
      </p:sp>
      <p:sp>
        <p:nvSpPr>
          <p:cNvPr id="190" name="Google Shape;190;p22"/>
          <p:cNvSpPr txBox="1"/>
          <p:nvPr>
            <p:ph idx="1" type="body"/>
          </p:nvPr>
        </p:nvSpPr>
        <p:spPr>
          <a:xfrm>
            <a:off x="355200" y="1076350"/>
            <a:ext cx="8520600" cy="3777000"/>
          </a:xfrm>
          <a:prstGeom prst="rect">
            <a:avLst/>
          </a:prstGeom>
          <a:solidFill>
            <a:schemeClr val="dk1"/>
          </a:solidFill>
        </p:spPr>
        <p:txBody>
          <a:bodyPr anchorCtr="0" anchor="t" bIns="91425" lIns="91425" spcFirstLastPara="1" rIns="91425" wrap="square" tIns="91425">
            <a:noAutofit/>
          </a:bodyPr>
          <a:lstStyle/>
          <a:p>
            <a:pPr indent="0" lvl="0" marL="0" rtl="0" algn="l">
              <a:spcBef>
                <a:spcPts val="0"/>
              </a:spcBef>
              <a:spcAft>
                <a:spcPts val="0"/>
              </a:spcAft>
              <a:buNone/>
            </a:pPr>
            <a:r>
              <a:rPr lang="en" sz="1600">
                <a:highlight>
                  <a:schemeClr val="dk1"/>
                </a:highlight>
                <a:latin typeface="Montserrat SemiBold"/>
                <a:ea typeface="Montserrat SemiBold"/>
                <a:cs typeface="Montserrat SemiBold"/>
                <a:sym typeface="Montserrat SemiBold"/>
              </a:rPr>
              <a:t>We removed the following data columns from our analysis : Unnamed, encounter_id, Patient_nbr, payer_code, medical_specialty, max_glu_serum, </a:t>
            </a:r>
            <a:r>
              <a:rPr lang="en" sz="1600">
                <a:highlight>
                  <a:schemeClr val="dk1"/>
                </a:highlight>
                <a:latin typeface="Montserrat SemiBold"/>
                <a:ea typeface="Montserrat SemiBold"/>
                <a:cs typeface="Montserrat SemiBold"/>
                <a:sym typeface="Montserrat SemiBold"/>
              </a:rPr>
              <a:t>A1C result</a:t>
            </a:r>
            <a:r>
              <a:rPr lang="en" sz="1600">
                <a:highlight>
                  <a:schemeClr val="dk1"/>
                </a:highlight>
                <a:latin typeface="Montserrat SemiBold"/>
                <a:ea typeface="Montserrat SemiBold"/>
                <a:cs typeface="Montserrat SemiBold"/>
                <a:sym typeface="Montserrat SemiBold"/>
              </a:rPr>
              <a:t>. All these columns are irrelevant to our analysis and some of them occur with huge no of null values. </a:t>
            </a:r>
            <a:endParaRPr sz="1600">
              <a:highlight>
                <a:schemeClr val="dk1"/>
              </a:highlight>
              <a:latin typeface="Montserrat SemiBold"/>
              <a:ea typeface="Montserrat SemiBold"/>
              <a:cs typeface="Montserrat SemiBold"/>
              <a:sym typeface="Montserrat SemiBold"/>
            </a:endParaRPr>
          </a:p>
          <a:p>
            <a:pPr indent="0" lvl="0" marL="0" rtl="0" algn="l">
              <a:spcBef>
                <a:spcPts val="1200"/>
              </a:spcBef>
              <a:spcAft>
                <a:spcPts val="0"/>
              </a:spcAft>
              <a:buNone/>
            </a:pPr>
            <a:r>
              <a:rPr lang="en" sz="1600">
                <a:highlight>
                  <a:schemeClr val="dk1"/>
                </a:highlight>
                <a:latin typeface="Montserrat SemiBold"/>
                <a:ea typeface="Montserrat SemiBold"/>
                <a:cs typeface="Montserrat SemiBold"/>
                <a:sym typeface="Montserrat SemiBold"/>
              </a:rPr>
              <a:t>		The ‘weight’ column  has a considerable no of null values but at the same time its significant in analyzing the readmission rates. We could have used KNN to impute the null values but since we have high no of predictors here its not suggested to use KNN.</a:t>
            </a:r>
            <a:endParaRPr sz="1600">
              <a:highlight>
                <a:schemeClr val="dk1"/>
              </a:highlight>
              <a:latin typeface="Montserrat SemiBold"/>
              <a:ea typeface="Montserrat SemiBold"/>
              <a:cs typeface="Montserrat SemiBold"/>
              <a:sym typeface="Montserrat SemiBold"/>
            </a:endParaRPr>
          </a:p>
          <a:p>
            <a:pPr indent="0" lvl="0" marL="0" rtl="0" algn="l">
              <a:spcBef>
                <a:spcPts val="1200"/>
              </a:spcBef>
              <a:spcAft>
                <a:spcPts val="0"/>
              </a:spcAft>
              <a:buNone/>
            </a:pPr>
            <a:r>
              <a:rPr lang="en" sz="1600">
                <a:highlight>
                  <a:schemeClr val="dk1"/>
                </a:highlight>
                <a:latin typeface="Montserrat SemiBold"/>
                <a:ea typeface="Montserrat SemiBold"/>
                <a:cs typeface="Montserrat SemiBold"/>
                <a:sym typeface="Montserrat SemiBold"/>
              </a:rPr>
              <a:t>		So we are imputing the null weight values by replacing them with the median value of weight of those patients who have been clustered based on similar demographic features.</a:t>
            </a:r>
            <a:endParaRPr sz="1600">
              <a:highlight>
                <a:schemeClr val="dk1"/>
              </a:highlight>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sz="1600">
              <a:highlight>
                <a:schemeClr val="dk1"/>
              </a:highlight>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title"/>
          </p:nvPr>
        </p:nvSpPr>
        <p:spPr>
          <a:xfrm>
            <a:off x="3396175" y="1282675"/>
            <a:ext cx="70389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Analysis</a:t>
            </a:r>
            <a:endParaRPr b="1"/>
          </a:p>
        </p:txBody>
      </p:sp>
      <p:sp>
        <p:nvSpPr>
          <p:cNvPr id="196" name="Google Shape;196;p23"/>
          <p:cNvSpPr txBox="1"/>
          <p:nvPr>
            <p:ph idx="1" type="body"/>
          </p:nvPr>
        </p:nvSpPr>
        <p:spPr>
          <a:xfrm>
            <a:off x="1243125" y="1904650"/>
            <a:ext cx="7038900" cy="15903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605"/>
              <a:buNone/>
            </a:pPr>
            <a:r>
              <a:rPr lang="en" sz="1600">
                <a:latin typeface="Montserrat SemiBold"/>
                <a:ea typeface="Montserrat SemiBold"/>
                <a:cs typeface="Montserrat SemiBold"/>
                <a:sym typeface="Montserrat SemiBold"/>
              </a:rPr>
              <a:t>Which features best predict readmission within 30 days ?</a:t>
            </a:r>
            <a:endParaRPr sz="1600">
              <a:latin typeface="Montserrat SemiBold"/>
              <a:ea typeface="Montserrat SemiBold"/>
              <a:cs typeface="Montserrat SemiBold"/>
              <a:sym typeface="Montserrat SemiBold"/>
            </a:endParaRPr>
          </a:p>
          <a:p>
            <a:pPr indent="0" lvl="0" marL="0" rtl="0" algn="l">
              <a:lnSpc>
                <a:spcPct val="95000"/>
              </a:lnSpc>
              <a:spcBef>
                <a:spcPts val="1200"/>
              </a:spcBef>
              <a:spcAft>
                <a:spcPts val="0"/>
              </a:spcAft>
              <a:buSzPts val="605"/>
              <a:buNone/>
            </a:pPr>
            <a:r>
              <a:rPr lang="en" sz="1600">
                <a:latin typeface="Montserrat SemiBold"/>
                <a:ea typeface="Montserrat SemiBold"/>
                <a:cs typeface="Montserrat SemiBold"/>
                <a:sym typeface="Montserrat SemiBold"/>
              </a:rPr>
              <a:t>We have treated this as a binary classification problem for which we are using logistic regression , random forest and XGBoost. </a:t>
            </a:r>
            <a:endParaRPr sz="1600">
              <a:latin typeface="Montserrat SemiBold"/>
              <a:ea typeface="Montserrat SemiBold"/>
              <a:cs typeface="Montserrat SemiBold"/>
              <a:sym typeface="Montserrat SemiBold"/>
            </a:endParaRPr>
          </a:p>
          <a:p>
            <a:pPr indent="0" lvl="0" marL="0" rtl="0" algn="l">
              <a:lnSpc>
                <a:spcPct val="95000"/>
              </a:lnSpc>
              <a:spcBef>
                <a:spcPts val="1200"/>
              </a:spcBef>
              <a:spcAft>
                <a:spcPts val="0"/>
              </a:spcAft>
              <a:buSzPts val="605"/>
              <a:buNone/>
            </a:pPr>
            <a:r>
              <a:t/>
            </a:r>
            <a:endParaRPr sz="1600">
              <a:latin typeface="Montserrat SemiBold"/>
              <a:ea typeface="Montserrat SemiBold"/>
              <a:cs typeface="Montserrat SemiBold"/>
              <a:sym typeface="Montserrat SemiBold"/>
            </a:endParaRPr>
          </a:p>
          <a:p>
            <a:pPr indent="0" lvl="0" marL="0" rtl="0" algn="l">
              <a:lnSpc>
                <a:spcPct val="95000"/>
              </a:lnSpc>
              <a:spcBef>
                <a:spcPts val="1200"/>
              </a:spcBef>
              <a:spcAft>
                <a:spcPts val="0"/>
              </a:spcAft>
              <a:buSzPts val="605"/>
              <a:buNone/>
            </a:pPr>
            <a:r>
              <a:t/>
            </a:r>
            <a:endParaRPr sz="1600">
              <a:latin typeface="Montserrat SemiBold"/>
              <a:ea typeface="Montserrat SemiBold"/>
              <a:cs typeface="Montserrat SemiBold"/>
              <a:sym typeface="Montserrat SemiBold"/>
            </a:endParaRPr>
          </a:p>
          <a:p>
            <a:pPr indent="0" lvl="0" marL="0" rtl="0" algn="l">
              <a:lnSpc>
                <a:spcPct val="95000"/>
              </a:lnSpc>
              <a:spcBef>
                <a:spcPts val="1200"/>
              </a:spcBef>
              <a:spcAft>
                <a:spcPts val="1200"/>
              </a:spcAft>
              <a:buSzPts val="605"/>
              <a:buNone/>
            </a:pPr>
            <a:r>
              <a:t/>
            </a:r>
            <a:endParaRPr sz="1600">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4"/>
          <p:cNvSpPr txBox="1"/>
          <p:nvPr>
            <p:ph type="title"/>
          </p:nvPr>
        </p:nvSpPr>
        <p:spPr>
          <a:xfrm>
            <a:off x="1286625" y="0"/>
            <a:ext cx="6044700" cy="439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pic>
        <p:nvPicPr>
          <p:cNvPr id="202" name="Google Shape;202;p24"/>
          <p:cNvPicPr preferRelativeResize="0"/>
          <p:nvPr/>
        </p:nvPicPr>
        <p:blipFill>
          <a:blip r:embed="rId3">
            <a:alphaModFix/>
          </a:blip>
          <a:stretch>
            <a:fillRect/>
          </a:stretch>
        </p:blipFill>
        <p:spPr>
          <a:xfrm>
            <a:off x="1362750" y="526350"/>
            <a:ext cx="3094515" cy="4475825"/>
          </a:xfrm>
          <a:prstGeom prst="rect">
            <a:avLst/>
          </a:prstGeom>
          <a:noFill/>
          <a:ln>
            <a:noFill/>
          </a:ln>
        </p:spPr>
      </p:pic>
      <p:sp>
        <p:nvSpPr>
          <p:cNvPr id="203" name="Google Shape;203;p24"/>
          <p:cNvSpPr txBox="1"/>
          <p:nvPr/>
        </p:nvSpPr>
        <p:spPr>
          <a:xfrm>
            <a:off x="4819450" y="526350"/>
            <a:ext cx="3860400" cy="332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lt1"/>
                </a:solidFill>
                <a:latin typeface="Montserrat SemiBold"/>
                <a:ea typeface="Montserrat SemiBold"/>
                <a:cs typeface="Montserrat SemiBold"/>
                <a:sym typeface="Montserrat SemiBold"/>
              </a:rPr>
              <a:t>On the basis of accuracy, all our 3 models perform equally well in predicting whether a patient would be readmitted within 30 days. </a:t>
            </a:r>
            <a:endParaRPr sz="13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t/>
            </a:r>
            <a:endParaRPr sz="1300">
              <a:solidFill>
                <a:schemeClr val="lt1"/>
              </a:solidFill>
              <a:latin typeface="Montserrat SemiBold"/>
              <a:ea typeface="Montserrat SemiBold"/>
              <a:cs typeface="Montserrat SemiBold"/>
              <a:sym typeface="Montserrat SemiBold"/>
            </a:endParaRPr>
          </a:p>
          <a:p>
            <a:pPr indent="0" lvl="0" marL="0" rtl="0" algn="l">
              <a:spcBef>
                <a:spcPts val="0"/>
              </a:spcBef>
              <a:spcAft>
                <a:spcPts val="0"/>
              </a:spcAft>
              <a:buNone/>
            </a:pPr>
            <a:r>
              <a:rPr lang="en" sz="1300">
                <a:solidFill>
                  <a:schemeClr val="lt1"/>
                </a:solidFill>
                <a:latin typeface="Montserrat SemiBold"/>
                <a:ea typeface="Montserrat SemiBold"/>
                <a:cs typeface="Montserrat SemiBold"/>
                <a:sym typeface="Montserrat SemiBold"/>
              </a:rPr>
              <a:t>However, on the basis of ROC-AUC score, XGBoost performs slightly better than the other 2 </a:t>
            </a:r>
            <a:r>
              <a:rPr lang="en" sz="1300">
                <a:solidFill>
                  <a:schemeClr val="lt1"/>
                </a:solidFill>
                <a:latin typeface="Montserrat SemiBold"/>
                <a:ea typeface="Montserrat SemiBold"/>
                <a:cs typeface="Montserrat SemiBold"/>
                <a:sym typeface="Montserrat SemiBold"/>
              </a:rPr>
              <a:t>because</a:t>
            </a:r>
            <a:r>
              <a:rPr lang="en" sz="1300">
                <a:solidFill>
                  <a:schemeClr val="lt1"/>
                </a:solidFill>
                <a:latin typeface="Montserrat SemiBold"/>
                <a:ea typeface="Montserrat SemiBold"/>
                <a:cs typeface="Montserrat SemiBold"/>
                <a:sym typeface="Montserrat SemiBold"/>
              </a:rPr>
              <a:t> of its capability to handle non linear relationships (common in healthcare data and the fact that it uses both l1 and l2 regularization to prevent overfitting.</a:t>
            </a:r>
            <a:endParaRPr sz="13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25"/>
          <p:cNvSpPr txBox="1"/>
          <p:nvPr>
            <p:ph idx="1" type="body"/>
          </p:nvPr>
        </p:nvSpPr>
        <p:spPr>
          <a:xfrm>
            <a:off x="1243125" y="242950"/>
            <a:ext cx="7038900" cy="18612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We find that the following predictors are most crucial in predicting the readmission of patients within 30 days. Also, the – model fits the data best as is clear from the result table. This can be used as an estimate of a patient getting readmitted within 30 days.</a:t>
            </a:r>
            <a:endParaRPr sz="1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sz="1600">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sz="1600">
              <a:latin typeface="Montserrat SemiBold"/>
              <a:ea typeface="Montserrat SemiBold"/>
              <a:cs typeface="Montserrat SemiBold"/>
              <a:sym typeface="Montserrat SemiBold"/>
            </a:endParaRPr>
          </a:p>
        </p:txBody>
      </p:sp>
      <p:pic>
        <p:nvPicPr>
          <p:cNvPr id="209" name="Google Shape;209;p25"/>
          <p:cNvPicPr preferRelativeResize="0"/>
          <p:nvPr/>
        </p:nvPicPr>
        <p:blipFill>
          <a:blip r:embed="rId3">
            <a:alphaModFix/>
          </a:blip>
          <a:stretch>
            <a:fillRect/>
          </a:stretch>
        </p:blipFill>
        <p:spPr>
          <a:xfrm>
            <a:off x="2090025" y="1408425"/>
            <a:ext cx="4848125" cy="3497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2569750" y="9470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Actionable </a:t>
            </a:r>
            <a:r>
              <a:rPr b="1" lang="en"/>
              <a:t>Insights</a:t>
            </a:r>
            <a:endParaRPr b="1"/>
          </a:p>
        </p:txBody>
      </p:sp>
      <p:sp>
        <p:nvSpPr>
          <p:cNvPr id="215" name="Google Shape;215;p26"/>
          <p:cNvSpPr txBox="1"/>
          <p:nvPr>
            <p:ph idx="1" type="body"/>
          </p:nvPr>
        </p:nvSpPr>
        <p:spPr>
          <a:xfrm>
            <a:off x="1199625" y="1589325"/>
            <a:ext cx="7038900" cy="2911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Implement post-discharge follow-up programs for high-risk patients.</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Improve care coordination to reduce unnecessary readmissions.</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Analyze which discharge dispositions lead to frequent readmissions.</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Optimize discharge planning and provide better transition care.</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Track medication adherence and adjust prescriptions as needed.</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Provide patient education programs on diabetes self-ma</a:t>
            </a:r>
            <a:r>
              <a:rPr lang="en" sz="1400">
                <a:latin typeface="Montserrat SemiBold"/>
                <a:ea typeface="Montserrat SemiBold"/>
                <a:cs typeface="Montserrat SemiBold"/>
                <a:sym typeface="Montserrat SemiBold"/>
              </a:rPr>
              <a:t>n</a:t>
            </a:r>
            <a:r>
              <a:rPr lang="en" sz="1400">
                <a:latin typeface="Montserrat SemiBold"/>
                <a:ea typeface="Montserrat SemiBold"/>
                <a:cs typeface="Montserrat SemiBold"/>
                <a:sym typeface="Montserrat SemiBold"/>
              </a:rPr>
              <a:t>agement.</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Strengthen outpatient and telehealth services to reduce ER visits</a:t>
            </a:r>
            <a:r>
              <a:rPr lang="en" sz="1400">
                <a:latin typeface="Montserrat SemiBold"/>
                <a:ea typeface="Montserrat SemiBold"/>
                <a:cs typeface="Montserrat SemiBold"/>
                <a:sym typeface="Montserrat SemiBold"/>
              </a:rPr>
              <a:t>.</a:t>
            </a:r>
            <a:endParaRPr sz="1400">
              <a:latin typeface="Montserrat SemiBold"/>
              <a:ea typeface="Montserrat SemiBold"/>
              <a:cs typeface="Montserrat SemiBold"/>
              <a:sym typeface="Montserrat SemiBold"/>
            </a:endParaRPr>
          </a:p>
          <a:p>
            <a:pPr indent="-317500" lvl="0" marL="457200" rtl="0" algn="l">
              <a:spcBef>
                <a:spcPts val="0"/>
              </a:spcBef>
              <a:spcAft>
                <a:spcPts val="0"/>
              </a:spcAft>
              <a:buSzPts val="1400"/>
              <a:buFont typeface="Montserrat SemiBold"/>
              <a:buChar char="●"/>
            </a:pPr>
            <a:r>
              <a:rPr lang="en" sz="1400">
                <a:latin typeface="Montserrat SemiBold"/>
                <a:ea typeface="Montserrat SemiBold"/>
                <a:cs typeface="Montserrat SemiBold"/>
                <a:sym typeface="Montserrat SemiBold"/>
              </a:rPr>
              <a:t>Improve triage systems to ensure better resource utilization.</a:t>
            </a:r>
            <a:endParaRPr sz="1400">
              <a:latin typeface="Montserrat SemiBold"/>
              <a:ea typeface="Montserrat SemiBold"/>
              <a:cs typeface="Montserrat SemiBold"/>
              <a:sym typeface="Montserrat SemiBold"/>
            </a:endParaRPr>
          </a:p>
          <a:p>
            <a:pPr indent="0" lvl="0" marL="457200" rtl="0" algn="l">
              <a:spcBef>
                <a:spcPts val="1200"/>
              </a:spcBef>
              <a:spcAft>
                <a:spcPts val="1200"/>
              </a:spcAft>
              <a:buNone/>
            </a:pPr>
            <a:r>
              <a:t/>
            </a:r>
            <a:endParaRPr sz="1400">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Identification of different patient clusters</a:t>
            </a:r>
            <a:endParaRPr b="1"/>
          </a:p>
        </p:txBody>
      </p:sp>
      <p:sp>
        <p:nvSpPr>
          <p:cNvPr id="221" name="Google Shape;221;p27"/>
          <p:cNvSpPr txBox="1"/>
          <p:nvPr>
            <p:ph idx="1" type="body"/>
          </p:nvPr>
        </p:nvSpPr>
        <p:spPr>
          <a:xfrm>
            <a:off x="1297500" y="1045600"/>
            <a:ext cx="7599900" cy="33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We have segmented diabetic patients into distinct groups based on demographics, treatment history, hospital usage, and health indicators to identify patterns in readmission, severity, or healthcare needs.</a:t>
            </a:r>
            <a:endParaRPr sz="1600">
              <a:latin typeface="Montserrat SemiBold"/>
              <a:ea typeface="Montserrat SemiBold"/>
              <a:cs typeface="Montserrat SemiBold"/>
              <a:sym typeface="Montserrat SemiBold"/>
            </a:endParaRPr>
          </a:p>
          <a:p>
            <a:pPr indent="0" lvl="0" marL="0" rtl="0" algn="l">
              <a:spcBef>
                <a:spcPts val="1200"/>
              </a:spcBef>
              <a:spcAft>
                <a:spcPts val="0"/>
              </a:spcAft>
              <a:buNone/>
            </a:pPr>
            <a:r>
              <a:rPr lang="en" sz="1600">
                <a:latin typeface="Montserrat SemiBold"/>
                <a:ea typeface="Montserrat SemiBold"/>
                <a:cs typeface="Montserrat SemiBold"/>
                <a:sym typeface="Montserrat SemiBold"/>
              </a:rPr>
              <a:t>We choose relevant features like: </a:t>
            </a:r>
            <a:endParaRPr sz="1600">
              <a:latin typeface="Montserrat SemiBold"/>
              <a:ea typeface="Montserrat SemiBold"/>
              <a:cs typeface="Montserrat SemiBold"/>
              <a:sym typeface="Montserrat SemiBold"/>
            </a:endParaRPr>
          </a:p>
          <a:p>
            <a:pPr indent="0" lvl="0" marL="0" rtl="0" algn="l">
              <a:spcBef>
                <a:spcPts val="1200"/>
              </a:spcBef>
              <a:spcAft>
                <a:spcPts val="1200"/>
              </a:spcAft>
              <a:buNone/>
            </a:pPr>
            <a:r>
              <a:rPr lang="en" sz="1600">
                <a:latin typeface="Montserrat SemiBold"/>
                <a:ea typeface="Montserrat SemiBold"/>
                <a:cs typeface="Montserrat SemiBold"/>
                <a:sym typeface="Montserrat SemiBold"/>
              </a:rPr>
              <a:t>age,gender,race,time_in_hospital,no_lab_procedures, no_procedures,no_of_medications,no_inpatients,no_outpatients,no_emergency,change_diabetesMed</a:t>
            </a:r>
            <a:endParaRPr sz="16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8"/>
          <p:cNvSpPr txBox="1"/>
          <p:nvPr>
            <p:ph type="title"/>
          </p:nvPr>
        </p:nvSpPr>
        <p:spPr>
          <a:xfrm>
            <a:off x="1328825" y="1078850"/>
            <a:ext cx="6855300" cy="7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Summary of the clusters:</a:t>
            </a:r>
            <a:endParaRPr b="1"/>
          </a:p>
        </p:txBody>
      </p:sp>
      <p:pic>
        <p:nvPicPr>
          <p:cNvPr id="227" name="Google Shape;227;p28"/>
          <p:cNvPicPr preferRelativeResize="0"/>
          <p:nvPr/>
        </p:nvPicPr>
        <p:blipFill>
          <a:blip r:embed="rId3">
            <a:alphaModFix/>
          </a:blip>
          <a:stretch>
            <a:fillRect/>
          </a:stretch>
        </p:blipFill>
        <p:spPr>
          <a:xfrm>
            <a:off x="152400" y="1842100"/>
            <a:ext cx="8839199" cy="200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pic>
        <p:nvPicPr>
          <p:cNvPr id="232" name="Google Shape;232;p29"/>
          <p:cNvPicPr preferRelativeResize="0"/>
          <p:nvPr/>
        </p:nvPicPr>
        <p:blipFill>
          <a:blip r:embed="rId3">
            <a:alphaModFix/>
          </a:blip>
          <a:stretch>
            <a:fillRect/>
          </a:stretch>
        </p:blipFill>
        <p:spPr>
          <a:xfrm>
            <a:off x="653575" y="161025"/>
            <a:ext cx="6089550" cy="4821450"/>
          </a:xfrm>
          <a:prstGeom prst="rect">
            <a:avLst/>
          </a:prstGeom>
          <a:noFill/>
          <a:ln>
            <a:noFill/>
          </a:ln>
        </p:spPr>
      </p:pic>
      <p:pic>
        <p:nvPicPr>
          <p:cNvPr id="233" name="Google Shape;233;p29"/>
          <p:cNvPicPr preferRelativeResize="0"/>
          <p:nvPr/>
        </p:nvPicPr>
        <p:blipFill>
          <a:blip r:embed="rId4">
            <a:alphaModFix/>
          </a:blip>
          <a:stretch>
            <a:fillRect/>
          </a:stretch>
        </p:blipFill>
        <p:spPr>
          <a:xfrm>
            <a:off x="6873800" y="222463"/>
            <a:ext cx="1981200" cy="46985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0"/>
          <p:cNvSpPr txBox="1"/>
          <p:nvPr>
            <p:ph type="title"/>
          </p:nvPr>
        </p:nvSpPr>
        <p:spPr>
          <a:xfrm>
            <a:off x="2352300" y="1948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3600"/>
              <a:t>Thank You !!</a:t>
            </a:r>
            <a:endParaRPr b="1" sz="3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177900" y="5133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Data Description</a:t>
            </a:r>
            <a:endParaRPr b="1"/>
          </a:p>
        </p:txBody>
      </p:sp>
      <p:sp>
        <p:nvSpPr>
          <p:cNvPr id="141" name="Google Shape;141;p14"/>
          <p:cNvSpPr txBox="1"/>
          <p:nvPr>
            <p:ph idx="1" type="body"/>
          </p:nvPr>
        </p:nvSpPr>
        <p:spPr>
          <a:xfrm>
            <a:off x="1177900" y="1185100"/>
            <a:ext cx="8520600" cy="3680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800">
                <a:latin typeface="Montserrat SemiBold"/>
                <a:ea typeface="Montserrat SemiBold"/>
                <a:cs typeface="Montserrat SemiBold"/>
                <a:sym typeface="Montserrat SemiBold"/>
              </a:rPr>
              <a:t>Clinical Features (Medical and health-related attributes)</a:t>
            </a:r>
            <a:endParaRPr sz="1800">
              <a:latin typeface="Montserrat SemiBold"/>
              <a:ea typeface="Montserrat SemiBold"/>
              <a:cs typeface="Montserrat SemiBold"/>
              <a:sym typeface="Montserrat SemiBold"/>
            </a:endParaRPr>
          </a:p>
          <a:p>
            <a:pPr indent="-330200" lvl="0" marL="457200" rtl="0" algn="l">
              <a:lnSpc>
                <a:spcPct val="95000"/>
              </a:lnSpc>
              <a:spcBef>
                <a:spcPts val="120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lab procedures (num_lab_procedures)</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procedures (num_procedures)</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medications (num_medications)</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a:t>
            </a:r>
            <a:r>
              <a:rPr lang="en" sz="1600">
                <a:latin typeface="Montserrat SemiBold"/>
                <a:ea typeface="Montserrat SemiBold"/>
                <a:cs typeface="Montserrat SemiBold"/>
                <a:sym typeface="Montserrat SemiBold"/>
              </a:rPr>
              <a:t>m</a:t>
            </a:r>
            <a:r>
              <a:rPr lang="en" sz="1600">
                <a:latin typeface="Montserrat SemiBold"/>
                <a:ea typeface="Montserrat SemiBold"/>
                <a:cs typeface="Montserrat SemiBold"/>
                <a:sym typeface="Montserrat SemiBold"/>
              </a:rPr>
              <a:t>ber of outpatient visits (number_outpatient)</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emergency visits (number_emergency)</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inpatient visits (number_inpatient)</a:t>
            </a:r>
            <a:endParaRPr sz="1600">
              <a:latin typeface="Montserrat SemiBold"/>
              <a:ea typeface="Montserrat SemiBold"/>
              <a:cs typeface="Montserrat SemiBold"/>
              <a:sym typeface="Montserrat SemiBold"/>
            </a:endParaRPr>
          </a:p>
          <a:p>
            <a:pPr indent="-330200" lvl="0" marL="457200" rtl="0" algn="l">
              <a:lnSpc>
                <a:spcPct val="95000"/>
              </a:lnSpc>
              <a:spcBef>
                <a:spcPts val="0"/>
              </a:spcBef>
              <a:spcAft>
                <a:spcPts val="0"/>
              </a:spcAft>
              <a:buSzPts val="1600"/>
              <a:buFont typeface="Montserrat SemiBold"/>
              <a:buAutoNum type="arabicPeriod"/>
            </a:pPr>
            <a:r>
              <a:rPr lang="en" sz="1600">
                <a:latin typeface="Montserrat SemiBold"/>
                <a:ea typeface="Montserrat SemiBold"/>
                <a:cs typeface="Montserrat SemiBold"/>
                <a:sym typeface="Montserrat SemiBold"/>
              </a:rPr>
              <a:t>Number of diagnoses (number_diagnoses)</a:t>
            </a:r>
            <a:endParaRPr sz="16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idx="1" type="body"/>
          </p:nvPr>
        </p:nvSpPr>
        <p:spPr>
          <a:xfrm>
            <a:off x="1101875" y="212050"/>
            <a:ext cx="7882500" cy="26739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SzPts val="275"/>
              <a:buNone/>
            </a:pPr>
            <a:r>
              <a:rPr lang="en" sz="1600">
                <a:latin typeface="Montserrat SemiBold"/>
                <a:ea typeface="Montserrat SemiBold"/>
                <a:cs typeface="Montserrat SemiBold"/>
                <a:sym typeface="Montserrat SemiBold"/>
              </a:rPr>
              <a:t>Treatment-Related Features (Hospitalization and medication-related attributes)</a:t>
            </a:r>
            <a:endParaRPr sz="1600">
              <a:latin typeface="Montserrat SemiBold"/>
              <a:ea typeface="Montserrat SemiBold"/>
              <a:cs typeface="Montserrat SemiBold"/>
              <a:sym typeface="Montserrat SemiBold"/>
            </a:endParaRPr>
          </a:p>
          <a:p>
            <a:pPr indent="-334962" lvl="0" marL="457200" rtl="0" algn="l">
              <a:lnSpc>
                <a:spcPct val="95000"/>
              </a:lnSpc>
              <a:spcBef>
                <a:spcPts val="120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Admission type (admission_type_id)</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Discharge disposition (discharge_disposition_id</a:t>
            </a:r>
            <a:r>
              <a:rPr lang="en" sz="1675">
                <a:latin typeface="Montserrat SemiBold"/>
                <a:ea typeface="Montserrat SemiBold"/>
                <a:cs typeface="Montserrat SemiBold"/>
                <a:sym typeface="Montserrat SemiBold"/>
              </a:rPr>
              <a:t>)</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Admission source (admission_source_id)</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Time in hospital (time_in_hospital)</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Change of medications (change)</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Diabetes medications (diabetesMed)</a:t>
            </a:r>
            <a:endParaRPr sz="1675">
              <a:latin typeface="Montserrat SemiBold"/>
              <a:ea typeface="Montserrat SemiBold"/>
              <a:cs typeface="Montserrat SemiBold"/>
              <a:sym typeface="Montserrat SemiBold"/>
            </a:endParaRPr>
          </a:p>
          <a:p>
            <a:pPr indent="-334962" lvl="0" marL="457200" rtl="0" algn="l">
              <a:lnSpc>
                <a:spcPct val="95000"/>
              </a:lnSpc>
              <a:spcBef>
                <a:spcPts val="0"/>
              </a:spcBef>
              <a:spcAft>
                <a:spcPts val="0"/>
              </a:spcAft>
              <a:buSzPts val="1675"/>
              <a:buFont typeface="Montserrat SemiBold"/>
              <a:buAutoNum type="arabicPeriod"/>
            </a:pPr>
            <a:r>
              <a:rPr lang="en" sz="1675">
                <a:latin typeface="Montserrat SemiBold"/>
                <a:ea typeface="Montserrat SemiBold"/>
                <a:cs typeface="Montserrat SemiBold"/>
                <a:sym typeface="Montserrat SemiBold"/>
              </a:rPr>
              <a:t>24 medication-related features (metformin to metformin.pioglitazone)</a:t>
            </a:r>
            <a:endParaRPr sz="1675">
              <a:latin typeface="Montserrat SemiBold"/>
              <a:ea typeface="Montserrat SemiBold"/>
              <a:cs typeface="Montserrat SemiBold"/>
              <a:sym typeface="Montserrat SemiBold"/>
            </a:endParaRPr>
          </a:p>
        </p:txBody>
      </p:sp>
      <p:sp>
        <p:nvSpPr>
          <p:cNvPr id="147" name="Google Shape;147;p15"/>
          <p:cNvSpPr txBox="1"/>
          <p:nvPr/>
        </p:nvSpPr>
        <p:spPr>
          <a:xfrm>
            <a:off x="1101875" y="2571750"/>
            <a:ext cx="3000000" cy="2592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600">
              <a:solidFill>
                <a:schemeClr val="lt1"/>
              </a:solidFill>
              <a:latin typeface="Montserrat SemiBold"/>
              <a:ea typeface="Montserrat SemiBold"/>
              <a:cs typeface="Montserrat SemiBold"/>
              <a:sym typeface="Montserrat SemiBold"/>
            </a:endParaRPr>
          </a:p>
          <a:p>
            <a:pPr indent="0" lvl="0" marL="0" rtl="0" algn="l">
              <a:lnSpc>
                <a:spcPct val="115000"/>
              </a:lnSpc>
              <a:spcBef>
                <a:spcPts val="1200"/>
              </a:spcBef>
              <a:spcAft>
                <a:spcPts val="0"/>
              </a:spcAft>
              <a:buNone/>
            </a:pPr>
            <a:r>
              <a:rPr lang="en" sz="1600">
                <a:solidFill>
                  <a:schemeClr val="lt1"/>
                </a:solidFill>
                <a:latin typeface="Montserrat SemiBold"/>
                <a:ea typeface="Montserrat SemiBold"/>
                <a:cs typeface="Montserrat SemiBold"/>
                <a:sym typeface="Montserrat SemiBold"/>
              </a:rPr>
              <a:t>Demographic Features :</a:t>
            </a:r>
            <a:endParaRPr sz="1600">
              <a:solidFill>
                <a:schemeClr val="lt1"/>
              </a:solidFill>
              <a:latin typeface="Montserrat SemiBold"/>
              <a:ea typeface="Montserrat SemiBold"/>
              <a:cs typeface="Montserrat SemiBold"/>
              <a:sym typeface="Montserrat SemiBold"/>
            </a:endParaRPr>
          </a:p>
          <a:p>
            <a:pPr indent="-330200" lvl="0" marL="457200" rtl="0" algn="l">
              <a:lnSpc>
                <a:spcPct val="115000"/>
              </a:lnSpc>
              <a:spcBef>
                <a:spcPts val="1200"/>
              </a:spcBef>
              <a:spcAft>
                <a:spcPts val="0"/>
              </a:spcAft>
              <a:buClr>
                <a:schemeClr val="lt1"/>
              </a:buClr>
              <a:buSzPts val="1600"/>
              <a:buFont typeface="Montserrat SemiBold"/>
              <a:buAutoNum type="arabicPeriod"/>
            </a:pPr>
            <a:r>
              <a:rPr lang="en" sz="1600">
                <a:solidFill>
                  <a:schemeClr val="lt1"/>
                </a:solidFill>
                <a:latin typeface="Montserrat SemiBold"/>
                <a:ea typeface="Montserrat SemiBold"/>
                <a:cs typeface="Montserrat SemiBold"/>
                <a:sym typeface="Montserrat SemiBold"/>
              </a:rPr>
              <a:t>Race</a:t>
            </a:r>
            <a:endParaRPr sz="1600">
              <a:solidFill>
                <a:schemeClr val="lt1"/>
              </a:solidFill>
              <a:latin typeface="Montserrat SemiBold"/>
              <a:ea typeface="Montserrat SemiBold"/>
              <a:cs typeface="Montserrat SemiBold"/>
              <a:sym typeface="Montserrat SemiBold"/>
            </a:endParaRPr>
          </a:p>
          <a:p>
            <a:pPr indent="-330200" lvl="0" marL="457200" rtl="0" algn="l">
              <a:lnSpc>
                <a:spcPct val="115000"/>
              </a:lnSpc>
              <a:spcBef>
                <a:spcPts val="0"/>
              </a:spcBef>
              <a:spcAft>
                <a:spcPts val="0"/>
              </a:spcAft>
              <a:buClr>
                <a:schemeClr val="lt1"/>
              </a:buClr>
              <a:buSzPts val="1600"/>
              <a:buFont typeface="Montserrat SemiBold"/>
              <a:buAutoNum type="arabicPeriod"/>
            </a:pPr>
            <a:r>
              <a:rPr lang="en" sz="1600">
                <a:solidFill>
                  <a:schemeClr val="lt1"/>
                </a:solidFill>
                <a:latin typeface="Montserrat SemiBold"/>
                <a:ea typeface="Montserrat SemiBold"/>
                <a:cs typeface="Montserrat SemiBold"/>
                <a:sym typeface="Montserrat SemiBold"/>
              </a:rPr>
              <a:t>Gender (gender)</a:t>
            </a:r>
            <a:endParaRPr sz="1600">
              <a:solidFill>
                <a:schemeClr val="lt1"/>
              </a:solidFill>
              <a:latin typeface="Montserrat SemiBold"/>
              <a:ea typeface="Montserrat SemiBold"/>
              <a:cs typeface="Montserrat SemiBold"/>
              <a:sym typeface="Montserrat SemiBold"/>
            </a:endParaRPr>
          </a:p>
          <a:p>
            <a:pPr indent="-330200" lvl="0" marL="457200" rtl="0" algn="l">
              <a:lnSpc>
                <a:spcPct val="115000"/>
              </a:lnSpc>
              <a:spcBef>
                <a:spcPts val="0"/>
              </a:spcBef>
              <a:spcAft>
                <a:spcPts val="0"/>
              </a:spcAft>
              <a:buClr>
                <a:schemeClr val="lt1"/>
              </a:buClr>
              <a:buSzPts val="1600"/>
              <a:buFont typeface="Montserrat SemiBold"/>
              <a:buAutoNum type="arabicPeriod"/>
            </a:pPr>
            <a:r>
              <a:rPr lang="en" sz="1600">
                <a:solidFill>
                  <a:schemeClr val="lt1"/>
                </a:solidFill>
                <a:latin typeface="Montserrat SemiBold"/>
                <a:ea typeface="Montserrat SemiBold"/>
                <a:cs typeface="Montserrat SemiBold"/>
                <a:sym typeface="Montserrat SemiBold"/>
              </a:rPr>
              <a:t>Age (age)</a:t>
            </a:r>
            <a:endParaRPr sz="1600">
              <a:solidFill>
                <a:schemeClr val="lt1"/>
              </a:solidFill>
              <a:latin typeface="Montserrat SemiBold"/>
              <a:ea typeface="Montserrat SemiBold"/>
              <a:cs typeface="Montserrat SemiBold"/>
              <a:sym typeface="Montserrat SemiBold"/>
            </a:endParaRPr>
          </a:p>
          <a:p>
            <a:pPr indent="-330200" lvl="0" marL="457200" rtl="0" algn="l">
              <a:lnSpc>
                <a:spcPct val="115000"/>
              </a:lnSpc>
              <a:spcBef>
                <a:spcPts val="0"/>
              </a:spcBef>
              <a:spcAft>
                <a:spcPts val="0"/>
              </a:spcAft>
              <a:buClr>
                <a:schemeClr val="lt1"/>
              </a:buClr>
              <a:buSzPts val="1600"/>
              <a:buFont typeface="Montserrat SemiBold"/>
              <a:buAutoNum type="arabicPeriod"/>
            </a:pPr>
            <a:r>
              <a:rPr lang="en" sz="1600">
                <a:solidFill>
                  <a:schemeClr val="lt1"/>
                </a:solidFill>
                <a:latin typeface="Montserrat SemiBold"/>
                <a:ea typeface="Montserrat SemiBold"/>
                <a:cs typeface="Montserrat SemiBold"/>
                <a:sym typeface="Montserrat SemiBold"/>
              </a:rPr>
              <a:t>Weight (weight)</a:t>
            </a:r>
            <a:endParaRPr sz="1600">
              <a:solidFill>
                <a:schemeClr val="lt1"/>
              </a:solidFill>
              <a:latin typeface="Montserrat SemiBold"/>
              <a:ea typeface="Montserrat SemiBold"/>
              <a:cs typeface="Montserrat SemiBold"/>
              <a:sym typeface="Montserrat SemiBold"/>
            </a:endParaRPr>
          </a:p>
          <a:p>
            <a:pPr indent="0" lvl="0" marL="0" rtl="0" algn="l">
              <a:lnSpc>
                <a:spcPct val="115000"/>
              </a:lnSpc>
              <a:spcBef>
                <a:spcPts val="1200"/>
              </a:spcBef>
              <a:spcAft>
                <a:spcPts val="1200"/>
              </a:spcAft>
              <a:buNone/>
            </a:pPr>
            <a:r>
              <a:t/>
            </a:r>
            <a:endParaRPr sz="1600">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199650" y="676475"/>
            <a:ext cx="7038900" cy="914100"/>
          </a:xfrm>
          <a:prstGeom prst="rect">
            <a:avLst/>
          </a:prstGeom>
          <a:solidFill>
            <a:schemeClr val="dk1"/>
          </a:solidFill>
        </p:spPr>
        <p:txBody>
          <a:bodyPr anchorCtr="0" anchor="t" bIns="91425" lIns="91425" spcFirstLastPara="1" rIns="91425" wrap="square" tIns="91425">
            <a:normAutofit/>
          </a:bodyPr>
          <a:lstStyle/>
          <a:p>
            <a:pPr indent="0" lvl="0" marL="0" rtl="0" algn="l">
              <a:spcBef>
                <a:spcPts val="0"/>
              </a:spcBef>
              <a:spcAft>
                <a:spcPts val="0"/>
              </a:spcAft>
              <a:buNone/>
            </a:pPr>
            <a:r>
              <a:rPr b="1" lang="en"/>
              <a:t>Objective of our Analysis</a:t>
            </a:r>
            <a:endParaRPr b="1"/>
          </a:p>
        </p:txBody>
      </p:sp>
      <p:sp>
        <p:nvSpPr>
          <p:cNvPr id="153" name="Google Shape;153;p16"/>
          <p:cNvSpPr txBox="1"/>
          <p:nvPr>
            <p:ph idx="1" type="body"/>
          </p:nvPr>
        </p:nvSpPr>
        <p:spPr>
          <a:xfrm>
            <a:off x="1199650" y="1178775"/>
            <a:ext cx="7545300" cy="3697200"/>
          </a:xfrm>
          <a:prstGeom prst="rect">
            <a:avLst/>
          </a:prstGeom>
        </p:spPr>
        <p:txBody>
          <a:bodyPr anchorCtr="0" anchor="t" bIns="91425" lIns="91425" spcFirstLastPara="1" rIns="91425" wrap="square" tIns="91425">
            <a:normAutofit fontScale="25000" lnSpcReduction="10000"/>
          </a:bodyPr>
          <a:lstStyle/>
          <a:p>
            <a:pPr indent="0" lvl="0" marL="0" rtl="0" algn="l">
              <a:spcBef>
                <a:spcPts val="0"/>
              </a:spcBef>
              <a:spcAft>
                <a:spcPts val="0"/>
              </a:spcAft>
              <a:buNone/>
            </a:pPr>
            <a:r>
              <a:rPr lang="en" sz="5600">
                <a:latin typeface="Montserrat SemiBold"/>
                <a:ea typeface="Montserrat SemiBold"/>
                <a:cs typeface="Montserrat SemiBold"/>
                <a:sym typeface="Montserrat SemiBold"/>
              </a:rPr>
              <a:t>We are trying to analyse readmission rates based on different clinical features, demographic features and treatment related features. </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rPr lang="en" sz="5600">
                <a:latin typeface="Montserrat SemiBold"/>
                <a:ea typeface="Montserrat SemiBold"/>
                <a:cs typeface="Montserrat SemiBold"/>
                <a:sym typeface="Montserrat SemiBold"/>
              </a:rPr>
              <a:t>Reason behind the chosen objective :</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rPr lang="en" sz="5600">
                <a:latin typeface="Montserrat SemiBold"/>
                <a:ea typeface="Montserrat SemiBold"/>
                <a:cs typeface="Montserrat SemiBold"/>
                <a:sym typeface="Montserrat SemiBold"/>
              </a:rPr>
              <a:t>There is a certain </a:t>
            </a:r>
            <a:r>
              <a:rPr lang="en" sz="5600">
                <a:latin typeface="Montserrat SemiBold"/>
                <a:ea typeface="Montserrat SemiBold"/>
                <a:cs typeface="Montserrat SemiBold"/>
                <a:sym typeface="Montserrat SemiBold"/>
              </a:rPr>
              <a:t>threshold value of readmission rates above which hospitals get penalised in US. HRRP is a Medicare value-based program that encourages hospitals to improve communication and coordination with patients to reduce avoidable readmissions. This is in relation to the fact that 83% of the hospitals in US face penalty because of violating this HRRP act. We are conducting our analysis to address this issue from the hospital’s point of view.</a:t>
            </a:r>
            <a:endParaRPr sz="5600">
              <a:latin typeface="Montserrat SemiBold"/>
              <a:ea typeface="Montserrat SemiBold"/>
              <a:cs typeface="Montserrat SemiBold"/>
              <a:sym typeface="Montserrat SemiBold"/>
            </a:endParaRPr>
          </a:p>
          <a:p>
            <a:pPr indent="0" lvl="0" marL="0" rtl="0" algn="l">
              <a:spcBef>
                <a:spcPts val="1200"/>
              </a:spcBef>
              <a:spcAft>
                <a:spcPts val="0"/>
              </a:spcAft>
              <a:buNone/>
            </a:pPr>
            <a:r>
              <a:rPr i="1" lang="en" sz="5600" u="sng">
                <a:solidFill>
                  <a:schemeClr val="hlink"/>
                </a:solidFill>
                <a:latin typeface="Montserrat SemiBold"/>
                <a:ea typeface="Montserrat SemiBold"/>
                <a:cs typeface="Montserrat SemiBold"/>
                <a:sym typeface="Montserrat SemiBold"/>
                <a:hlinkClick r:id="rId3"/>
              </a:rPr>
              <a:t>https://www.cms.gov/medicare/quality/value-based-programs/hospital-readmissions</a:t>
            </a:r>
            <a:endParaRPr i="1" sz="5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i="1" sz="1900">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i="1">
              <a:latin typeface="Montserrat SemiBold"/>
              <a:ea typeface="Montserrat SemiBold"/>
              <a:cs typeface="Montserrat SemiBold"/>
              <a:sym typeface="Montserrat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idx="1" type="body"/>
          </p:nvPr>
        </p:nvSpPr>
        <p:spPr>
          <a:xfrm>
            <a:off x="456750" y="121825"/>
            <a:ext cx="9086700" cy="70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Montserrat SemiBold"/>
                <a:ea typeface="Montserrat SemiBold"/>
                <a:cs typeface="Montserrat SemiBold"/>
                <a:sym typeface="Montserrat SemiBold"/>
              </a:rPr>
              <a:t>Re-admission</a:t>
            </a:r>
            <a:r>
              <a:rPr lang="en" sz="1600">
                <a:latin typeface="Montserrat SemiBold"/>
                <a:ea typeface="Montserrat SemiBold"/>
                <a:cs typeface="Montserrat SemiBold"/>
                <a:sym typeface="Montserrat SemiBold"/>
              </a:rPr>
              <a:t> counts based on </a:t>
            </a:r>
            <a:r>
              <a:rPr lang="en" sz="1600">
                <a:latin typeface="Montserrat SemiBold"/>
                <a:ea typeface="Montserrat SemiBold"/>
                <a:cs typeface="Montserrat SemiBold"/>
                <a:sym typeface="Montserrat SemiBold"/>
              </a:rPr>
              <a:t>Demographic features (Patient background and personal attributes) :</a:t>
            </a:r>
            <a:endParaRPr sz="1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sz="1600">
              <a:latin typeface="Montserrat SemiBold"/>
              <a:ea typeface="Montserrat SemiBold"/>
              <a:cs typeface="Montserrat SemiBold"/>
              <a:sym typeface="Montserrat SemiBold"/>
            </a:endParaRPr>
          </a:p>
          <a:p>
            <a:pPr indent="0" lvl="0" marL="0" rtl="0" algn="l">
              <a:spcBef>
                <a:spcPts val="1200"/>
              </a:spcBef>
              <a:spcAft>
                <a:spcPts val="0"/>
              </a:spcAft>
              <a:buNone/>
            </a:pPr>
            <a:r>
              <a:t/>
            </a:r>
            <a:endParaRPr sz="1600">
              <a:latin typeface="Montserrat SemiBold"/>
              <a:ea typeface="Montserrat SemiBold"/>
              <a:cs typeface="Montserrat SemiBold"/>
              <a:sym typeface="Montserrat SemiBold"/>
            </a:endParaRPr>
          </a:p>
          <a:p>
            <a:pPr indent="0" lvl="0" marL="0" rtl="0" algn="l">
              <a:spcBef>
                <a:spcPts val="1200"/>
              </a:spcBef>
              <a:spcAft>
                <a:spcPts val="1200"/>
              </a:spcAft>
              <a:buNone/>
            </a:pPr>
            <a:r>
              <a:t/>
            </a:r>
            <a:endParaRPr sz="1600">
              <a:latin typeface="Montserrat SemiBold"/>
              <a:ea typeface="Montserrat SemiBold"/>
              <a:cs typeface="Montserrat SemiBold"/>
              <a:sym typeface="Montserrat SemiBold"/>
            </a:endParaRPr>
          </a:p>
        </p:txBody>
      </p:sp>
      <p:sp>
        <p:nvSpPr>
          <p:cNvPr id="159" name="Google Shape;159;p17"/>
          <p:cNvSpPr txBox="1"/>
          <p:nvPr/>
        </p:nvSpPr>
        <p:spPr>
          <a:xfrm>
            <a:off x="810078" y="4308125"/>
            <a:ext cx="3838200" cy="41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t/>
            </a:r>
            <a:endParaRPr sz="1300">
              <a:solidFill>
                <a:schemeClr val="lt1"/>
              </a:solidFill>
              <a:latin typeface="Lato"/>
              <a:ea typeface="Lato"/>
              <a:cs typeface="Lato"/>
              <a:sym typeface="Lato"/>
            </a:endParaRPr>
          </a:p>
        </p:txBody>
      </p:sp>
      <p:pic>
        <p:nvPicPr>
          <p:cNvPr id="160" name="Google Shape;160;p17"/>
          <p:cNvPicPr preferRelativeResize="0"/>
          <p:nvPr/>
        </p:nvPicPr>
        <p:blipFill>
          <a:blip r:embed="rId3">
            <a:alphaModFix/>
          </a:blip>
          <a:stretch>
            <a:fillRect/>
          </a:stretch>
        </p:blipFill>
        <p:spPr>
          <a:xfrm>
            <a:off x="4757650" y="945500"/>
            <a:ext cx="4271625" cy="3517200"/>
          </a:xfrm>
          <a:prstGeom prst="rect">
            <a:avLst/>
          </a:prstGeom>
          <a:noFill/>
          <a:ln>
            <a:noFill/>
          </a:ln>
        </p:spPr>
      </p:pic>
      <p:pic>
        <p:nvPicPr>
          <p:cNvPr id="161" name="Google Shape;161;p17"/>
          <p:cNvPicPr preferRelativeResize="0"/>
          <p:nvPr/>
        </p:nvPicPr>
        <p:blipFill>
          <a:blip r:embed="rId4">
            <a:alphaModFix/>
          </a:blip>
          <a:stretch>
            <a:fillRect/>
          </a:stretch>
        </p:blipFill>
        <p:spPr>
          <a:xfrm>
            <a:off x="429950" y="945500"/>
            <a:ext cx="3944500" cy="351720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8"/>
          <p:cNvPicPr preferRelativeResize="0"/>
          <p:nvPr/>
        </p:nvPicPr>
        <p:blipFill>
          <a:blip r:embed="rId3">
            <a:alphaModFix/>
          </a:blip>
          <a:stretch>
            <a:fillRect/>
          </a:stretch>
        </p:blipFill>
        <p:spPr>
          <a:xfrm>
            <a:off x="2121025" y="219275"/>
            <a:ext cx="4901958" cy="4400975"/>
          </a:xfrm>
          <a:prstGeom prst="rect">
            <a:avLst/>
          </a:prstGeom>
          <a:noFill/>
          <a:ln>
            <a:noFill/>
          </a:ln>
        </p:spPr>
      </p:pic>
      <p:sp>
        <p:nvSpPr>
          <p:cNvPr id="167" name="Google Shape;167;p18"/>
          <p:cNvSpPr txBox="1"/>
          <p:nvPr/>
        </p:nvSpPr>
        <p:spPr>
          <a:xfrm>
            <a:off x="2001425" y="4718125"/>
            <a:ext cx="5579100" cy="315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600">
                <a:solidFill>
                  <a:schemeClr val="lt1"/>
                </a:solidFill>
                <a:latin typeface="Montserrat SemiBold"/>
                <a:ea typeface="Montserrat SemiBold"/>
                <a:cs typeface="Montserrat SemiBold"/>
                <a:sym typeface="Montserrat SemiBold"/>
              </a:rPr>
              <a:t>Within 30 days readmission(Weight in pounds)</a:t>
            </a:r>
            <a:endParaRPr sz="1300">
              <a:solidFill>
                <a:schemeClr val="lt1"/>
              </a:solidFill>
              <a:latin typeface="Lato"/>
              <a:ea typeface="Lato"/>
              <a:cs typeface="Lato"/>
              <a:sym typeface="Lato"/>
            </a:endParaRPr>
          </a:p>
          <a:p>
            <a:pPr indent="0" lvl="0" marL="0" rtl="0" algn="l">
              <a:spcBef>
                <a:spcPts val="1200"/>
              </a:spcBef>
              <a:spcAft>
                <a:spcPts val="0"/>
              </a:spcAft>
              <a:buNone/>
            </a:pPr>
            <a:r>
              <a:rPr lang="en" sz="1300">
                <a:solidFill>
                  <a:schemeClr val="lt1"/>
                </a:solidFill>
                <a:latin typeface="Lato"/>
                <a:ea typeface="Lato"/>
                <a:cs typeface="Lato"/>
                <a:sym typeface="Lato"/>
              </a:rPr>
              <a:t>o</a:t>
            </a:r>
            <a:endParaRPr sz="1300">
              <a:solidFill>
                <a:schemeClr val="lt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pic>
        <p:nvPicPr>
          <p:cNvPr id="172" name="Google Shape;172;p19"/>
          <p:cNvPicPr preferRelativeResize="0"/>
          <p:nvPr/>
        </p:nvPicPr>
        <p:blipFill>
          <a:blip r:embed="rId3">
            <a:alphaModFix/>
          </a:blip>
          <a:stretch>
            <a:fillRect/>
          </a:stretch>
        </p:blipFill>
        <p:spPr>
          <a:xfrm>
            <a:off x="884173" y="378373"/>
            <a:ext cx="7375649" cy="41326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pic>
        <p:nvPicPr>
          <p:cNvPr id="177" name="Google Shape;177;p20"/>
          <p:cNvPicPr preferRelativeResize="0"/>
          <p:nvPr/>
        </p:nvPicPr>
        <p:blipFill>
          <a:blip r:embed="rId3">
            <a:alphaModFix/>
          </a:blip>
          <a:stretch>
            <a:fillRect/>
          </a:stretch>
        </p:blipFill>
        <p:spPr>
          <a:xfrm>
            <a:off x="1566850" y="309550"/>
            <a:ext cx="6010275" cy="4524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p21"/>
          <p:cNvPicPr preferRelativeResize="0"/>
          <p:nvPr/>
        </p:nvPicPr>
        <p:blipFill>
          <a:blip r:embed="rId3">
            <a:alphaModFix/>
          </a:blip>
          <a:stretch>
            <a:fillRect/>
          </a:stretch>
        </p:blipFill>
        <p:spPr>
          <a:xfrm>
            <a:off x="232275" y="711250"/>
            <a:ext cx="4685026" cy="3914800"/>
          </a:xfrm>
          <a:prstGeom prst="rect">
            <a:avLst/>
          </a:prstGeom>
          <a:noFill/>
          <a:ln>
            <a:noFill/>
          </a:ln>
        </p:spPr>
      </p:pic>
      <p:sp>
        <p:nvSpPr>
          <p:cNvPr id="183" name="Google Shape;183;p21"/>
          <p:cNvSpPr txBox="1"/>
          <p:nvPr/>
        </p:nvSpPr>
        <p:spPr>
          <a:xfrm>
            <a:off x="5058650" y="168600"/>
            <a:ext cx="3719100" cy="4806300"/>
          </a:xfrm>
          <a:prstGeom prst="rect">
            <a:avLst/>
          </a:prstGeom>
          <a:solidFill>
            <a:schemeClr val="lt1"/>
          </a:solid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t>Strongest relationship: Time in hospital &amp; medications (0.6).</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Weak correlations: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Time in hospital &amp; lab procedures (0.22).</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Lab procedures &amp; medications (0.34).</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Very weak correlations: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Time in hospital &amp; inpatient visits (0.13).</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Medications &amp; inpatient visits (0.071).</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Weak negative correlation: Lab procedures &amp; inpatient visits (-0.17).</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Conclusion: These factors alone are not strong predictors of readmission.</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rPr b="1" lang="en" sz="1100"/>
              <a:t>However, correlation doesn’t imply causation. Therefore, we need to proceed with further tests to actually find the significant predictors.</a:t>
            </a:r>
            <a:endParaRPr b="1" sz="1100"/>
          </a:p>
          <a:p>
            <a:pPr indent="0" lvl="0" marL="0" rtl="0" algn="l">
              <a:spcBef>
                <a:spcPts val="0"/>
              </a:spcBef>
              <a:spcAft>
                <a:spcPts val="0"/>
              </a:spcAft>
              <a:buNone/>
            </a:pPr>
            <a:r>
              <a:t/>
            </a:r>
            <a:endParaRPr b="1" sz="1100"/>
          </a:p>
          <a:p>
            <a:pPr indent="0" lvl="0" marL="0" rtl="0" algn="l">
              <a:spcBef>
                <a:spcPts val="0"/>
              </a:spcBef>
              <a:spcAft>
                <a:spcPts val="0"/>
              </a:spcAft>
              <a:buNone/>
            </a:pPr>
            <a:r>
              <a:t/>
            </a:r>
            <a:endParaRPr b="1" sz="1100"/>
          </a:p>
        </p:txBody>
      </p:sp>
      <p:sp>
        <p:nvSpPr>
          <p:cNvPr id="184" name="Google Shape;184;p21"/>
          <p:cNvSpPr txBox="1"/>
          <p:nvPr/>
        </p:nvSpPr>
        <p:spPr>
          <a:xfrm>
            <a:off x="1249900" y="287050"/>
            <a:ext cx="40806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lt1"/>
                </a:solidFill>
                <a:latin typeface="Montserrat SemiBold"/>
                <a:ea typeface="Montserrat SemiBold"/>
                <a:cs typeface="Montserrat SemiBold"/>
                <a:sym typeface="Montserrat SemiBold"/>
              </a:rPr>
              <a:t>Correlation Heatmap</a:t>
            </a:r>
            <a:endParaRPr sz="1600">
              <a:solidFill>
                <a:schemeClr val="lt1"/>
              </a:solidFill>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