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9456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60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01E"/>
    <a:srgbClr val="1A4BA9"/>
    <a:srgbClr val="C75B12"/>
    <a:srgbClr val="09306B"/>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40" y="-408"/>
      </p:cViewPr>
      <p:guideLst>
        <p:guide orient="horz" pos="8400"/>
        <p:guide pos="60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7/31/2017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48343" y="304800"/>
            <a:ext cx="21248915"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smtClean="0"/>
              <a:t>Poster Presentation Title</a:t>
            </a:r>
            <a:br>
              <a:rPr lang="en-US" dirty="0" smtClean="0"/>
            </a:br>
            <a:r>
              <a:rPr lang="en-US" sz="2100" b="1" dirty="0" smtClean="0">
                <a:solidFill>
                  <a:schemeClr val="bg1"/>
                </a:solidFill>
                <a:latin typeface="Arial" pitchFamily="34" charset="0"/>
                <a:cs typeface="Arial" pitchFamily="34" charset="0"/>
              </a:rPr>
              <a:t>List Author Name(s)</a:t>
            </a:r>
            <a:br>
              <a:rPr lang="en-US" sz="2100" b="1" dirty="0" smtClean="0">
                <a:solidFill>
                  <a:schemeClr val="bg1"/>
                </a:solidFill>
                <a:latin typeface="Arial" pitchFamily="34" charset="0"/>
                <a:cs typeface="Arial" pitchFamily="34" charset="0"/>
              </a:rPr>
            </a:br>
            <a:r>
              <a:rPr lang="en-US" sz="2100" b="1" dirty="0" smtClean="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48343"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Abstract or Introduction</a:t>
            </a:r>
            <a:endParaRPr lang="en-US" dirty="0"/>
          </a:p>
        </p:txBody>
      </p:sp>
      <p:sp>
        <p:nvSpPr>
          <p:cNvPr id="24" name="Text Placeholder 23"/>
          <p:cNvSpPr>
            <a:spLocks noGrp="1"/>
          </p:cNvSpPr>
          <p:nvPr>
            <p:ph type="body" sz="quarter" idx="11" hasCustomPrompt="1"/>
          </p:nvPr>
        </p:nvSpPr>
        <p:spPr>
          <a:xfrm>
            <a:off x="348343" y="2819400"/>
            <a:ext cx="6792685"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smtClean="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48343" y="73152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Objectives</a:t>
            </a:r>
            <a:endParaRPr lang="en-US" dirty="0"/>
          </a:p>
        </p:txBody>
      </p:sp>
      <p:sp>
        <p:nvSpPr>
          <p:cNvPr id="26" name="Text Placeholder 23"/>
          <p:cNvSpPr>
            <a:spLocks noGrp="1"/>
          </p:cNvSpPr>
          <p:nvPr>
            <p:ph type="body" sz="quarter" idx="13" hasCustomPrompt="1"/>
          </p:nvPr>
        </p:nvSpPr>
        <p:spPr>
          <a:xfrm>
            <a:off x="348343" y="80010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48343"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Methods</a:t>
            </a:r>
            <a:endParaRPr lang="en-US" dirty="0"/>
          </a:p>
        </p:txBody>
      </p:sp>
      <p:sp>
        <p:nvSpPr>
          <p:cNvPr id="28" name="Text Placeholder 23"/>
          <p:cNvSpPr>
            <a:spLocks noGrp="1"/>
          </p:cNvSpPr>
          <p:nvPr>
            <p:ph type="body" sz="quarter" idx="15" hasCustomPrompt="1"/>
          </p:nvPr>
        </p:nvSpPr>
        <p:spPr>
          <a:xfrm>
            <a:off x="348343" y="124968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Copy and paste title bars and text boxes to create additional sections.</a:t>
            </a:r>
          </a:p>
        </p:txBody>
      </p:sp>
      <p:sp>
        <p:nvSpPr>
          <p:cNvPr id="29" name="Text Placeholder 21"/>
          <p:cNvSpPr>
            <a:spLocks noGrp="1"/>
          </p:cNvSpPr>
          <p:nvPr>
            <p:ph type="body" sz="quarter" idx="16" hasCustomPrompt="1"/>
          </p:nvPr>
        </p:nvSpPr>
        <p:spPr>
          <a:xfrm>
            <a:off x="7576458"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Results</a:t>
            </a:r>
            <a:endParaRPr lang="en-US" dirty="0"/>
          </a:p>
        </p:txBody>
      </p:sp>
      <p:sp>
        <p:nvSpPr>
          <p:cNvPr id="30" name="Text Placeholder 23"/>
          <p:cNvSpPr>
            <a:spLocks noGrp="1"/>
          </p:cNvSpPr>
          <p:nvPr>
            <p:ph type="body" sz="quarter" idx="17"/>
          </p:nvPr>
        </p:nvSpPr>
        <p:spPr>
          <a:xfrm>
            <a:off x="14804572" y="12496800"/>
            <a:ext cx="6792685"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1"/>
          <p:cNvSpPr>
            <a:spLocks noGrp="1"/>
          </p:cNvSpPr>
          <p:nvPr>
            <p:ph type="body" sz="quarter" idx="18" hasCustomPrompt="1"/>
          </p:nvPr>
        </p:nvSpPr>
        <p:spPr>
          <a:xfrm>
            <a:off x="14804572"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Conclusion</a:t>
            </a:r>
            <a:endParaRPr lang="en-US" dirty="0"/>
          </a:p>
        </p:txBody>
      </p:sp>
      <p:sp>
        <p:nvSpPr>
          <p:cNvPr id="32" name="Text Placeholder 23"/>
          <p:cNvSpPr>
            <a:spLocks noGrp="1"/>
          </p:cNvSpPr>
          <p:nvPr>
            <p:ph type="body" sz="quarter" idx="19"/>
          </p:nvPr>
        </p:nvSpPr>
        <p:spPr>
          <a:xfrm>
            <a:off x="14804572" y="2819400"/>
            <a:ext cx="6792685"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1"/>
          <p:cNvSpPr>
            <a:spLocks noGrp="1"/>
          </p:cNvSpPr>
          <p:nvPr>
            <p:ph type="body" sz="quarter" idx="20" hasCustomPrompt="1"/>
          </p:nvPr>
        </p:nvSpPr>
        <p:spPr>
          <a:xfrm>
            <a:off x="14804572"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References</a:t>
            </a:r>
            <a:endParaRPr lang="en-US" dirty="0"/>
          </a:p>
        </p:txBody>
      </p:sp>
      <p:sp>
        <p:nvSpPr>
          <p:cNvPr id="34" name="Text Placeholder 23"/>
          <p:cNvSpPr>
            <a:spLocks noGrp="1"/>
          </p:cNvSpPr>
          <p:nvPr>
            <p:ph type="body" sz="quarter" idx="21" hasCustomPrompt="1"/>
          </p:nvPr>
        </p:nvSpPr>
        <p:spPr>
          <a:xfrm>
            <a:off x="7576458" y="2819400"/>
            <a:ext cx="6792685"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smtClean="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609602"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7" name="Picture Placeholder 35"/>
          <p:cNvSpPr>
            <a:spLocks noGrp="1"/>
          </p:cNvSpPr>
          <p:nvPr>
            <p:ph type="pic" sz="quarter" idx="23" hasCustomPrompt="1"/>
          </p:nvPr>
        </p:nvSpPr>
        <p:spPr>
          <a:xfrm>
            <a:off x="19855545"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9" name="Chart Placeholder 38"/>
          <p:cNvSpPr>
            <a:spLocks noGrp="1"/>
          </p:cNvSpPr>
          <p:nvPr>
            <p:ph type="chart" sz="quarter" idx="24"/>
          </p:nvPr>
        </p:nvSpPr>
        <p:spPr>
          <a:xfrm>
            <a:off x="8098974" y="8077200"/>
            <a:ext cx="5747657"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8098974" y="12268200"/>
            <a:ext cx="5747657" cy="3352800"/>
          </a:xfrm>
          <a:prstGeom prst="rect">
            <a:avLst/>
          </a:prstGeom>
        </p:spPr>
        <p:txBody>
          <a:bodyPr vert="horz" lIns="78373" tIns="39187" rIns="78373" bIns="39187"/>
          <a:lstStyle>
            <a:lvl1pPr marL="0" indent="0">
              <a:buNone/>
              <a:defRPr sz="14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69200" y="16208386"/>
            <a:ext cx="1371600" cy="219456"/>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E4701E"/>
          </a:solidFill>
          <a:ln>
            <a:solidFill>
              <a:srgbClr val="09306B"/>
            </a:solidFill>
          </a:ln>
        </p:spPr>
        <p:txBody>
          <a:bodyPr/>
          <a:lstStyle/>
          <a:p>
            <a:r>
              <a:rPr lang="en-US" dirty="0" smtClean="0"/>
              <a:t>Digitally Representing Physical Objects for Collision Avoidance in Virtual Reality</a:t>
            </a:r>
            <a:br>
              <a:rPr lang="en-US" dirty="0" smtClean="0"/>
            </a:br>
            <a:r>
              <a:rPr lang="en-US" sz="2500" u="sng" dirty="0" smtClean="0"/>
              <a:t>Siddartha Devic</a:t>
            </a:r>
            <a:r>
              <a:rPr lang="en-US" sz="2500" dirty="0" smtClean="0"/>
              <a:t>, Alec Moore, James Eubanks, </a:t>
            </a:r>
            <a:r>
              <a:rPr lang="en-US" sz="2500" dirty="0" err="1" smtClean="0"/>
              <a:t>Chengyuan</a:t>
            </a:r>
            <a:r>
              <a:rPr lang="en-US" sz="2500" dirty="0" smtClean="0"/>
              <a:t> Lai, Dr. Ryan P. McMahan*</a:t>
            </a:r>
            <a:br>
              <a:rPr lang="en-US" sz="2500" dirty="0" smtClean="0"/>
            </a:br>
            <a:r>
              <a:rPr lang="en-US" sz="2200" dirty="0" smtClean="0">
                <a:latin typeface="+mj-lt"/>
              </a:rPr>
              <a:t>The University of Texas at Dallas, FIVE Lab</a:t>
            </a:r>
            <a:endParaRPr lang="en-US" sz="2200" u="sng" dirty="0">
              <a:latin typeface="+mj-lt"/>
            </a:endParaRPr>
          </a:p>
        </p:txBody>
      </p:sp>
      <p:sp>
        <p:nvSpPr>
          <p:cNvPr id="20" name="Text Placeholder 19"/>
          <p:cNvSpPr>
            <a:spLocks noGrp="1"/>
          </p:cNvSpPr>
          <p:nvPr>
            <p:ph type="body" sz="quarter" idx="10"/>
          </p:nvPr>
        </p:nvSpPr>
        <p:spPr>
          <a:solidFill>
            <a:srgbClr val="E4701E"/>
          </a:solidFill>
          <a:ln>
            <a:solidFill>
              <a:srgbClr val="09306B"/>
            </a:solidFill>
          </a:ln>
        </p:spPr>
        <p:txBody>
          <a:bodyPr/>
          <a:lstStyle/>
          <a:p>
            <a:r>
              <a:rPr lang="en-US" dirty="0" smtClean="0"/>
              <a:t>I. Introduction</a:t>
            </a:r>
            <a:endParaRPr lang="en-US" dirty="0"/>
          </a:p>
        </p:txBody>
      </p:sp>
      <p:sp>
        <p:nvSpPr>
          <p:cNvPr id="21" name="Text Placeholder 20"/>
          <p:cNvSpPr>
            <a:spLocks noGrp="1"/>
          </p:cNvSpPr>
          <p:nvPr>
            <p:ph type="body" sz="quarter" idx="11"/>
          </p:nvPr>
        </p:nvSpPr>
        <p:spPr>
          <a:xfrm>
            <a:off x="348343" y="2819400"/>
            <a:ext cx="6792679" cy="4176263"/>
          </a:xfrm>
        </p:spPr>
        <p:txBody>
          <a:bodyPr/>
          <a:lstStyle/>
          <a:p>
            <a:pPr defTabSz="4389438" eaLnBrk="0" hangingPunct="0">
              <a:lnSpc>
                <a:spcPct val="95000"/>
              </a:lnSpc>
            </a:pPr>
            <a:r>
              <a:rPr lang="en-US" b="1" dirty="0">
                <a:latin typeface="+mj-lt"/>
              </a:rPr>
              <a:t>Relatively inexpensive virtual reality (VR) headsets have allowed for unprecedented consumer </a:t>
            </a:r>
            <a:r>
              <a:rPr lang="en-US" b="1" dirty="0" smtClean="0">
                <a:latin typeface="+mj-lt"/>
              </a:rPr>
              <a:t>participation in </a:t>
            </a:r>
            <a:r>
              <a:rPr lang="en-US" b="1" dirty="0">
                <a:latin typeface="+mj-lt"/>
              </a:rPr>
              <a:t>the sector. However, one problem that </a:t>
            </a:r>
            <a:r>
              <a:rPr lang="en-US" b="1" dirty="0" smtClean="0">
                <a:latin typeface="+mj-lt"/>
              </a:rPr>
              <a:t>the typical consumer </a:t>
            </a:r>
            <a:r>
              <a:rPr lang="en-US" b="1" dirty="0">
                <a:latin typeface="+mj-lt"/>
              </a:rPr>
              <a:t>may face </a:t>
            </a:r>
            <a:r>
              <a:rPr lang="en-US" b="1" dirty="0" smtClean="0">
                <a:latin typeface="+mj-lt"/>
              </a:rPr>
              <a:t>is </a:t>
            </a:r>
            <a:r>
              <a:rPr lang="en-US" b="1" dirty="0">
                <a:latin typeface="+mj-lt"/>
              </a:rPr>
              <a:t>the lack of a large open </a:t>
            </a:r>
            <a:r>
              <a:rPr lang="en-US" b="1" dirty="0" smtClean="0">
                <a:latin typeface="+mj-lt"/>
              </a:rPr>
              <a:t>play area </a:t>
            </a:r>
            <a:r>
              <a:rPr lang="en-US" b="1" dirty="0">
                <a:latin typeface="+mj-lt"/>
              </a:rPr>
              <a:t>for tracking. Tables, chairs, even the pillars of a house may be occluding and taking up </a:t>
            </a:r>
            <a:r>
              <a:rPr lang="en-US" b="1" dirty="0" smtClean="0">
                <a:latin typeface="+mj-lt"/>
              </a:rPr>
              <a:t>valuable meters in the tracked </a:t>
            </a:r>
            <a:r>
              <a:rPr lang="en-US" b="1" dirty="0">
                <a:latin typeface="+mj-lt"/>
              </a:rPr>
              <a:t>space.</a:t>
            </a:r>
          </a:p>
          <a:p>
            <a:pPr defTabSz="4389438" eaLnBrk="0" hangingPunct="0">
              <a:lnSpc>
                <a:spcPct val="95000"/>
              </a:lnSpc>
            </a:pPr>
            <a:endParaRPr lang="en-US" b="1" dirty="0">
              <a:latin typeface="+mj-lt"/>
            </a:endParaRPr>
          </a:p>
          <a:p>
            <a:pPr defTabSz="4389438" eaLnBrk="0" hangingPunct="0">
              <a:lnSpc>
                <a:spcPct val="95000"/>
              </a:lnSpc>
            </a:pPr>
            <a:r>
              <a:rPr lang="en-US" b="1" dirty="0">
                <a:latin typeface="+mj-lt"/>
              </a:rPr>
              <a:t>By creating a way to digitally represent physical objects in a tracked space, the user will be able to </a:t>
            </a:r>
            <a:r>
              <a:rPr lang="en-US" b="1" dirty="0" smtClean="0">
                <a:latin typeface="+mj-lt"/>
              </a:rPr>
              <a:t>expand and keep obstacles within </a:t>
            </a:r>
            <a:r>
              <a:rPr lang="en-US" b="1" dirty="0" smtClean="0">
                <a:latin typeface="+mj-lt"/>
              </a:rPr>
              <a:t>that tracked space. As the user draws closer the digital representation of the object, the digital object will appear to fade into view, and a simple wireframe outline of the selected physical object will become visible.</a:t>
            </a:r>
          </a:p>
          <a:p>
            <a:pPr defTabSz="4389438" eaLnBrk="0" hangingPunct="0">
              <a:lnSpc>
                <a:spcPct val="95000"/>
              </a:lnSpc>
            </a:pPr>
            <a:endParaRPr lang="en-US" b="1" dirty="0">
              <a:latin typeface="+mj-lt"/>
            </a:endParaRPr>
          </a:p>
          <a:p>
            <a:pPr defTabSz="4389438" eaLnBrk="0" hangingPunct="0">
              <a:lnSpc>
                <a:spcPct val="95000"/>
              </a:lnSpc>
            </a:pPr>
            <a:r>
              <a:rPr lang="en-US" b="1" dirty="0" smtClean="0">
                <a:latin typeface="+mj-lt"/>
              </a:rPr>
              <a:t>The greatest problem </a:t>
            </a:r>
            <a:r>
              <a:rPr lang="en-US" b="1" dirty="0" smtClean="0">
                <a:latin typeface="+mj-lt"/>
              </a:rPr>
              <a:t>in implementing this solution was </a:t>
            </a:r>
            <a:r>
              <a:rPr lang="en-US" b="1" dirty="0" smtClean="0">
                <a:latin typeface="+mj-lt"/>
              </a:rPr>
              <a:t>in fact user selection: How does the user select or “trace” the physical object </a:t>
            </a:r>
            <a:r>
              <a:rPr lang="en-US" b="1" dirty="0" smtClean="0">
                <a:latin typeface="+mj-lt"/>
              </a:rPr>
              <a:t>regardless of visual feedback</a:t>
            </a:r>
            <a:r>
              <a:rPr lang="en-US" b="1" dirty="0" smtClean="0">
                <a:latin typeface="+mj-lt"/>
              </a:rPr>
              <a:t>? </a:t>
            </a:r>
            <a:r>
              <a:rPr lang="en-US" b="1" dirty="0" smtClean="0">
                <a:latin typeface="+mj-lt"/>
              </a:rPr>
              <a:t>The initial idea was the “Box Method”, described below. </a:t>
            </a:r>
            <a:r>
              <a:rPr lang="en-US" b="1" dirty="0" smtClean="0">
                <a:latin typeface="+mj-lt"/>
              </a:rPr>
              <a:t>Eventually, a </a:t>
            </a:r>
            <a:r>
              <a:rPr lang="en-US" b="1" dirty="0" smtClean="0">
                <a:latin typeface="+mj-lt"/>
              </a:rPr>
              <a:t>more efficient and intuitive method was conceived of and implemented</a:t>
            </a:r>
            <a:r>
              <a:rPr lang="en-US" b="1" dirty="0" smtClean="0">
                <a:latin typeface="+mj-lt"/>
              </a:rPr>
              <a:t>.</a:t>
            </a:r>
            <a:endParaRPr lang="en-US" b="1" dirty="0">
              <a:latin typeface="+mj-lt"/>
            </a:endParaRPr>
          </a:p>
          <a:p>
            <a:pPr defTabSz="4389438" eaLnBrk="0" hangingPunct="0">
              <a:lnSpc>
                <a:spcPct val="95000"/>
              </a:lnSpc>
            </a:pPr>
            <a:endParaRPr lang="en-US" b="1" dirty="0" smtClean="0">
              <a:latin typeface="+mj-lt"/>
            </a:endParaRPr>
          </a:p>
          <a:p>
            <a:pPr defTabSz="4389438" eaLnBrk="0" hangingPunct="0">
              <a:lnSpc>
                <a:spcPct val="95000"/>
              </a:lnSpc>
            </a:pPr>
            <a:r>
              <a:rPr lang="en-US" b="1" dirty="0" smtClean="0">
                <a:latin typeface="+mj-lt"/>
              </a:rPr>
              <a:t>The </a:t>
            </a:r>
            <a:r>
              <a:rPr lang="en-US" b="1" dirty="0" smtClean="0">
                <a:latin typeface="+mj-lt"/>
              </a:rPr>
              <a:t>implementation was built in Unity3D with the </a:t>
            </a:r>
            <a:r>
              <a:rPr lang="en-US" b="1" dirty="0" err="1" smtClean="0">
                <a:latin typeface="+mj-lt"/>
              </a:rPr>
              <a:t>SteamVR</a:t>
            </a:r>
            <a:r>
              <a:rPr lang="en-US" b="1" dirty="0" smtClean="0">
                <a:latin typeface="+mj-lt"/>
              </a:rPr>
              <a:t> plugin and an HTC VIVE headset and controllers for testing.</a:t>
            </a:r>
            <a:endParaRPr lang="en-US" b="1" dirty="0">
              <a:latin typeface="+mj-lt"/>
            </a:endParaRPr>
          </a:p>
          <a:p>
            <a:endParaRPr lang="en-US" dirty="0">
              <a:latin typeface="+mj-lt"/>
            </a:endParaRPr>
          </a:p>
        </p:txBody>
      </p:sp>
      <p:sp>
        <p:nvSpPr>
          <p:cNvPr id="22" name="Text Placeholder 21"/>
          <p:cNvSpPr>
            <a:spLocks noGrp="1"/>
          </p:cNvSpPr>
          <p:nvPr>
            <p:ph type="body" sz="quarter" idx="12"/>
          </p:nvPr>
        </p:nvSpPr>
        <p:spPr>
          <a:xfrm>
            <a:off x="362860" y="7043027"/>
            <a:ext cx="6792679" cy="533400"/>
          </a:xfrm>
          <a:solidFill>
            <a:srgbClr val="E4701E"/>
          </a:solidFill>
          <a:ln>
            <a:solidFill>
              <a:srgbClr val="09306B"/>
            </a:solidFill>
          </a:ln>
        </p:spPr>
        <p:txBody>
          <a:bodyPr/>
          <a:lstStyle/>
          <a:p>
            <a:r>
              <a:rPr lang="en-US" dirty="0" smtClean="0"/>
              <a:t>II. The Box Method</a:t>
            </a:r>
            <a:endParaRPr lang="en-US" dirty="0"/>
          </a:p>
        </p:txBody>
      </p:sp>
      <p:sp>
        <p:nvSpPr>
          <p:cNvPr id="23" name="Text Placeholder 22"/>
          <p:cNvSpPr>
            <a:spLocks noGrp="1"/>
          </p:cNvSpPr>
          <p:nvPr>
            <p:ph type="body" sz="quarter" idx="13"/>
          </p:nvPr>
        </p:nvSpPr>
        <p:spPr>
          <a:xfrm>
            <a:off x="362856" y="7758706"/>
            <a:ext cx="6792685" cy="637514"/>
          </a:xfrm>
        </p:spPr>
        <p:txBody>
          <a:bodyPr/>
          <a:lstStyle/>
          <a:p>
            <a:r>
              <a:rPr lang="en-US" b="1" dirty="0" smtClean="0">
                <a:latin typeface="+mj-lt"/>
              </a:rPr>
              <a:t>The “Box Method” allows the user to instantiate a rectangular prism by defining two opposing and diagonal vertices. (Figure 1)</a:t>
            </a:r>
            <a:endParaRPr lang="en-US" dirty="0">
              <a:latin typeface="+mj-lt"/>
            </a:endParaRPr>
          </a:p>
        </p:txBody>
      </p:sp>
      <p:sp>
        <p:nvSpPr>
          <p:cNvPr id="25" name="Text Placeholder 24"/>
          <p:cNvSpPr>
            <a:spLocks noGrp="1"/>
          </p:cNvSpPr>
          <p:nvPr>
            <p:ph type="body" sz="quarter" idx="15"/>
          </p:nvPr>
        </p:nvSpPr>
        <p:spPr>
          <a:xfrm>
            <a:off x="362854" y="11668786"/>
            <a:ext cx="6778168" cy="609600"/>
          </a:xfrm>
        </p:spPr>
        <p:txBody>
          <a:bodyPr/>
          <a:lstStyle/>
          <a:p>
            <a:pPr algn="ctr"/>
            <a:r>
              <a:rPr lang="en-US" sz="1300" b="1" i="1" dirty="0" smtClean="0">
                <a:latin typeface="+mj-lt"/>
              </a:rPr>
              <a:t>Figure 1: “Box Method”. Opposing vertices are defined by</a:t>
            </a:r>
          </a:p>
          <a:p>
            <a:pPr algn="ctr"/>
            <a:r>
              <a:rPr lang="en-US" sz="1300" b="1" i="1" dirty="0">
                <a:latin typeface="+mj-lt"/>
              </a:rPr>
              <a:t>t</a:t>
            </a:r>
            <a:r>
              <a:rPr lang="en-US" sz="1300" b="1" i="1" dirty="0" smtClean="0">
                <a:latin typeface="+mj-lt"/>
              </a:rPr>
              <a:t>he user in upper right corner and lower left corner.</a:t>
            </a:r>
            <a:endParaRPr lang="en-US" sz="1300" b="1" i="1" dirty="0">
              <a:latin typeface="+mj-lt"/>
            </a:endParaRPr>
          </a:p>
        </p:txBody>
      </p:sp>
      <p:sp>
        <p:nvSpPr>
          <p:cNvPr id="26" name="Text Placeholder 25"/>
          <p:cNvSpPr>
            <a:spLocks noGrp="1"/>
          </p:cNvSpPr>
          <p:nvPr>
            <p:ph type="body" sz="quarter" idx="16"/>
          </p:nvPr>
        </p:nvSpPr>
        <p:spPr>
          <a:solidFill>
            <a:srgbClr val="E4701E"/>
          </a:solidFill>
          <a:ln>
            <a:solidFill>
              <a:srgbClr val="09306B"/>
            </a:solidFill>
          </a:ln>
        </p:spPr>
        <p:txBody>
          <a:bodyPr/>
          <a:lstStyle/>
          <a:p>
            <a:r>
              <a:rPr lang="en-US" dirty="0" smtClean="0"/>
              <a:t>III. The Convex Hull Method</a:t>
            </a:r>
            <a:endParaRPr lang="en-US" dirty="0"/>
          </a:p>
        </p:txBody>
      </p:sp>
      <p:sp>
        <p:nvSpPr>
          <p:cNvPr id="27" name="Text Placeholder 26"/>
          <p:cNvSpPr>
            <a:spLocks noGrp="1"/>
          </p:cNvSpPr>
          <p:nvPr>
            <p:ph type="body" sz="quarter" idx="17"/>
          </p:nvPr>
        </p:nvSpPr>
        <p:spPr>
          <a:xfrm>
            <a:off x="7585982" y="11957926"/>
            <a:ext cx="6792685" cy="4023865"/>
          </a:xfrm>
        </p:spPr>
        <p:txBody>
          <a:bodyPr/>
          <a:lstStyle/>
          <a:p>
            <a:pPr marL="0" indent="0">
              <a:buNone/>
            </a:pPr>
            <a:r>
              <a:rPr lang="en-US" b="1" dirty="0" smtClean="0">
                <a:latin typeface="+mj-lt"/>
              </a:rPr>
              <a:t>When creating “meshes”—Unity’s name for dynamically modifiable game objects—through Unity’s script system, there needs to be three different types of information passed through for the mesh to not only be rendered, but be rendered correctly. </a:t>
            </a:r>
          </a:p>
          <a:p>
            <a:pPr marL="0" indent="0">
              <a:buNone/>
            </a:pPr>
            <a:endParaRPr lang="en-US" b="1" dirty="0" smtClean="0">
              <a:latin typeface="+mj-lt"/>
            </a:endParaRPr>
          </a:p>
          <a:p>
            <a:pPr marL="342900" indent="-342900">
              <a:buAutoNum type="arabicPeriod"/>
            </a:pPr>
            <a:r>
              <a:rPr lang="en-US" b="1" dirty="0" smtClean="0">
                <a:latin typeface="+mj-lt"/>
              </a:rPr>
              <a:t>The mesh vertices</a:t>
            </a:r>
          </a:p>
          <a:p>
            <a:pPr marL="342900" indent="-342900">
              <a:buAutoNum type="arabicPeriod"/>
            </a:pPr>
            <a:r>
              <a:rPr lang="en-US" b="1" dirty="0" smtClean="0">
                <a:latin typeface="+mj-lt"/>
              </a:rPr>
              <a:t>The mesh </a:t>
            </a:r>
            <a:r>
              <a:rPr lang="en-US" b="1" dirty="0" err="1" smtClean="0">
                <a:latin typeface="+mj-lt"/>
              </a:rPr>
              <a:t>normals</a:t>
            </a:r>
            <a:r>
              <a:rPr lang="en-US" b="1" dirty="0">
                <a:latin typeface="+mj-lt"/>
              </a:rPr>
              <a:t> </a:t>
            </a:r>
            <a:r>
              <a:rPr lang="en-US" b="1" dirty="0" smtClean="0">
                <a:latin typeface="+mj-lt"/>
              </a:rPr>
              <a:t>(used for lighting calculations and texture assigning)</a:t>
            </a:r>
          </a:p>
          <a:p>
            <a:pPr marL="342900" indent="-342900">
              <a:buAutoNum type="arabicPeriod"/>
            </a:pPr>
            <a:r>
              <a:rPr lang="en-US" b="1" dirty="0" smtClean="0">
                <a:latin typeface="+mj-lt"/>
              </a:rPr>
              <a:t>The mesh triangles (used for rendering, see: Figure 1)</a:t>
            </a:r>
          </a:p>
          <a:p>
            <a:pPr marL="0" indent="0">
              <a:buNone/>
            </a:pPr>
            <a:endParaRPr lang="en-US" b="1" dirty="0" smtClean="0">
              <a:latin typeface="+mj-lt"/>
            </a:endParaRPr>
          </a:p>
          <a:p>
            <a:pPr marL="0" indent="0">
              <a:buNone/>
            </a:pPr>
            <a:r>
              <a:rPr lang="en-US" b="1" dirty="0" smtClean="0">
                <a:latin typeface="+mj-lt"/>
              </a:rPr>
              <a:t>The mesh vertices are user defined. The mesh </a:t>
            </a:r>
            <a:r>
              <a:rPr lang="en-US" b="1" dirty="0" err="1" smtClean="0">
                <a:latin typeface="+mj-lt"/>
              </a:rPr>
              <a:t>normals</a:t>
            </a:r>
            <a:r>
              <a:rPr lang="en-US" b="1" dirty="0" smtClean="0">
                <a:latin typeface="+mj-lt"/>
              </a:rPr>
              <a:t>—because </a:t>
            </a:r>
            <a:r>
              <a:rPr lang="en-US" b="1" dirty="0" smtClean="0">
                <a:latin typeface="+mj-lt"/>
              </a:rPr>
              <a:t>the object is </a:t>
            </a:r>
            <a:r>
              <a:rPr lang="en-US" b="1" dirty="0" smtClean="0">
                <a:latin typeface="+mj-lt"/>
              </a:rPr>
              <a:t>using </a:t>
            </a:r>
            <a:r>
              <a:rPr lang="en-US" b="1" dirty="0" smtClean="0">
                <a:latin typeface="+mj-lt"/>
              </a:rPr>
              <a:t>a transparent wireframe </a:t>
            </a:r>
            <a:r>
              <a:rPr lang="en-US" b="1" dirty="0" err="1" smtClean="0">
                <a:latin typeface="+mj-lt"/>
              </a:rPr>
              <a:t>shader</a:t>
            </a:r>
            <a:r>
              <a:rPr lang="en-US" b="1" dirty="0" smtClean="0">
                <a:latin typeface="+mj-lt"/>
              </a:rPr>
              <a:t> whose appearance is not affected by the surrounding lighting</a:t>
            </a:r>
            <a:r>
              <a:rPr lang="en-US" b="1" dirty="0" smtClean="0"/>
              <a:t>—</a:t>
            </a:r>
            <a:r>
              <a:rPr lang="en-US" b="1" dirty="0" smtClean="0">
                <a:latin typeface="+mj-lt"/>
              </a:rPr>
              <a:t>are arbitrary. The mesh triangles, however, need to be assigned at </a:t>
            </a:r>
            <a:r>
              <a:rPr lang="en-US" b="1" dirty="0" smtClean="0">
                <a:latin typeface="+mj-lt"/>
              </a:rPr>
              <a:t>runtime. </a:t>
            </a:r>
            <a:r>
              <a:rPr lang="en-US" b="1" dirty="0">
                <a:latin typeface="+mj-lt"/>
              </a:rPr>
              <a:t>T</a:t>
            </a:r>
            <a:r>
              <a:rPr lang="en-US" b="1" dirty="0" smtClean="0">
                <a:latin typeface="+mj-lt"/>
              </a:rPr>
              <a:t>he </a:t>
            </a:r>
            <a:r>
              <a:rPr lang="en-US" b="1" dirty="0" smtClean="0">
                <a:latin typeface="+mj-lt"/>
              </a:rPr>
              <a:t>algorithm for assigning these triangles must be able to run regardless of the number of vertices the user places.</a:t>
            </a:r>
          </a:p>
          <a:p>
            <a:pPr marL="0" indent="0">
              <a:buNone/>
            </a:pPr>
            <a:endParaRPr lang="en-US" b="1" dirty="0">
              <a:latin typeface="+mj-lt"/>
            </a:endParaRPr>
          </a:p>
          <a:p>
            <a:pPr marL="0" indent="0">
              <a:buNone/>
            </a:pPr>
            <a:r>
              <a:rPr lang="en-US" b="1" dirty="0" smtClean="0">
                <a:latin typeface="+mj-lt"/>
              </a:rPr>
              <a:t>Once all the pieces of the mesh are defined, we can enable the mesh renderer and the object will now be visible to us on the screen and in VR.</a:t>
            </a:r>
          </a:p>
        </p:txBody>
      </p:sp>
      <p:sp>
        <p:nvSpPr>
          <p:cNvPr id="28" name="Text Placeholder 27"/>
          <p:cNvSpPr>
            <a:spLocks noGrp="1"/>
          </p:cNvSpPr>
          <p:nvPr>
            <p:ph type="body" sz="quarter" idx="18"/>
          </p:nvPr>
        </p:nvSpPr>
        <p:spPr>
          <a:solidFill>
            <a:srgbClr val="E4701E"/>
          </a:solidFill>
          <a:ln>
            <a:solidFill>
              <a:srgbClr val="09306B"/>
            </a:solidFill>
          </a:ln>
        </p:spPr>
        <p:txBody>
          <a:bodyPr/>
          <a:lstStyle/>
          <a:p>
            <a:r>
              <a:rPr lang="en-US" dirty="0" smtClean="0"/>
              <a:t>V. The VIVE Input Method</a:t>
            </a:r>
            <a:endParaRPr lang="en-US" dirty="0"/>
          </a:p>
        </p:txBody>
      </p:sp>
      <p:sp>
        <p:nvSpPr>
          <p:cNvPr id="30" name="Text Placeholder 29"/>
          <p:cNvSpPr>
            <a:spLocks noGrp="1"/>
          </p:cNvSpPr>
          <p:nvPr>
            <p:ph type="body" sz="quarter" idx="20"/>
          </p:nvPr>
        </p:nvSpPr>
        <p:spPr>
          <a:xfrm>
            <a:off x="0" y="16134190"/>
            <a:ext cx="21945600" cy="325010"/>
          </a:xfrm>
          <a:solidFill>
            <a:srgbClr val="E4701E"/>
          </a:solidFill>
          <a:ln>
            <a:solidFill>
              <a:srgbClr val="09306B"/>
            </a:solidFill>
          </a:ln>
        </p:spPr>
        <p:txBody>
          <a:bodyPr/>
          <a:lstStyle/>
          <a:p>
            <a:r>
              <a:rPr lang="en-US" dirty="0" smtClean="0"/>
              <a:t> </a:t>
            </a:r>
            <a:endParaRPr lang="en-US" dirty="0"/>
          </a:p>
        </p:txBody>
      </p:sp>
      <p:sp>
        <p:nvSpPr>
          <p:cNvPr id="31" name="Text Placeholder 30"/>
          <p:cNvSpPr>
            <a:spLocks noGrp="1"/>
          </p:cNvSpPr>
          <p:nvPr>
            <p:ph type="body" sz="quarter" idx="21"/>
          </p:nvPr>
        </p:nvSpPr>
        <p:spPr>
          <a:xfrm>
            <a:off x="7576458" y="2819400"/>
            <a:ext cx="6792685" cy="7996451"/>
          </a:xfrm>
        </p:spPr>
        <p:txBody>
          <a:bodyPr/>
          <a:lstStyle/>
          <a:p>
            <a:r>
              <a:rPr lang="en-US" b="1" dirty="0" smtClean="0">
                <a:latin typeface="+mj-lt"/>
              </a:rPr>
              <a:t>The inaccuracy problem of the “Box Method” can be solved in a fairly simple way: by giving the user more control </a:t>
            </a:r>
            <a:r>
              <a:rPr lang="en-US" b="1" dirty="0" smtClean="0">
                <a:latin typeface="+mj-lt"/>
              </a:rPr>
              <a:t>over the placed </a:t>
            </a:r>
            <a:r>
              <a:rPr lang="en-US" b="1" dirty="0" smtClean="0">
                <a:latin typeface="+mj-lt"/>
              </a:rPr>
              <a:t>vertices of the object. </a:t>
            </a:r>
            <a:endParaRPr lang="en-US" b="1" dirty="0">
              <a:latin typeface="+mj-lt"/>
            </a:endParaRPr>
          </a:p>
          <a:p>
            <a:endParaRPr lang="en-US" b="1" dirty="0" smtClean="0">
              <a:latin typeface="+mj-lt"/>
            </a:endParaRPr>
          </a:p>
          <a:p>
            <a:r>
              <a:rPr lang="en-US" b="1" dirty="0" smtClean="0">
                <a:latin typeface="+mj-lt"/>
              </a:rPr>
              <a:t>In the “Convex Hull Method”, the user places a series of vertices on the ground, around an object, as well as a single point used for calculating the height of the object. In case the user places points that are not incident on the edge or </a:t>
            </a:r>
            <a:r>
              <a:rPr lang="en-US" b="1" dirty="0" smtClean="0">
                <a:latin typeface="+mj-lt"/>
              </a:rPr>
              <a:t>are not vertices </a:t>
            </a:r>
            <a:r>
              <a:rPr lang="en-US" b="1" dirty="0" smtClean="0">
                <a:latin typeface="+mj-lt"/>
              </a:rPr>
              <a:t>of the </a:t>
            </a:r>
            <a:r>
              <a:rPr lang="en-US" b="1" dirty="0" smtClean="0">
                <a:latin typeface="+mj-lt"/>
              </a:rPr>
              <a:t>largest </a:t>
            </a:r>
            <a:r>
              <a:rPr lang="en-US" b="1" dirty="0" smtClean="0">
                <a:latin typeface="+mj-lt"/>
              </a:rPr>
              <a:t>creatable shape, we find the convex hull of the placed points. The convex hull is largest shape that encompasses all defined points, where each interior angle is less than 180</a:t>
            </a:r>
            <a:r>
              <a:rPr lang="en-US" b="1" dirty="0">
                <a:latin typeface="+mj-lt"/>
              </a:rPr>
              <a:t>°</a:t>
            </a:r>
            <a:r>
              <a:rPr lang="en-US" b="1" dirty="0" smtClean="0">
                <a:latin typeface="+mj-lt"/>
              </a:rPr>
              <a:t>. (Figure 2)</a:t>
            </a: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r>
              <a:rPr lang="en-US" b="1" dirty="0" smtClean="0">
                <a:latin typeface="+mj-lt"/>
              </a:rPr>
              <a:t>The resulting object has the ability to be more complicated than a simple box (Figure 3), which allows for more accurate digital representations of objects, and by extension, larger play spaces.</a:t>
            </a: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0" y="381119"/>
            <a:ext cx="1523762" cy="1523762"/>
          </a:xfrm>
          <a:prstGeom prst="rect">
            <a:avLst/>
          </a:prstGeom>
        </p:spPr>
      </p:pic>
      <p:pic>
        <p:nvPicPr>
          <p:cNvPr id="1030" name="Picture 6" descr="https://www.utdallas.edu/brand/files/UTD_emblem_2c_flame_ec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81119"/>
            <a:ext cx="1524000" cy="15253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506" y="8300212"/>
            <a:ext cx="5434351" cy="3257665"/>
          </a:xfrm>
          <a:prstGeom prst="rect">
            <a:avLst/>
          </a:prstGeom>
        </p:spPr>
      </p:pic>
      <p:sp>
        <p:nvSpPr>
          <p:cNvPr id="6" name="TextBox 5"/>
          <p:cNvSpPr txBox="1"/>
          <p:nvPr/>
        </p:nvSpPr>
        <p:spPr>
          <a:xfrm>
            <a:off x="348342" y="12169822"/>
            <a:ext cx="6792681" cy="3970318"/>
          </a:xfrm>
          <a:prstGeom prst="rect">
            <a:avLst/>
          </a:prstGeom>
          <a:noFill/>
        </p:spPr>
        <p:txBody>
          <a:bodyPr wrap="square" rtlCol="0">
            <a:spAutoFit/>
          </a:bodyPr>
          <a:lstStyle/>
          <a:p>
            <a:r>
              <a:rPr lang="en-US" sz="1400" b="1" dirty="0" smtClean="0">
                <a:latin typeface="+mj-lt"/>
              </a:rPr>
              <a:t>In the “Box Method”, the user defines each vertex by moving either controller to the desired location in physical space, and pressing the trigger on the corresponding VIVE controller. The initially 1x1x1 selection box is then scaled with respect to the relative difference of position along the x, y, and z axes between the two user defined vertices. The box is then translated to the correct position in virtual space.</a:t>
            </a:r>
          </a:p>
          <a:p>
            <a:endParaRPr lang="en-US" sz="1400" b="1" dirty="0">
              <a:latin typeface="+mj-lt"/>
            </a:endParaRPr>
          </a:p>
          <a:p>
            <a:r>
              <a:rPr lang="en-US" sz="1400" b="1" dirty="0" smtClean="0">
                <a:latin typeface="+mj-lt"/>
              </a:rPr>
              <a:t>Due to the fact that </a:t>
            </a:r>
            <a:r>
              <a:rPr lang="en-US" sz="1400" b="1" dirty="0" smtClean="0">
                <a:latin typeface="+mj-lt"/>
              </a:rPr>
              <a:t>the </a:t>
            </a:r>
            <a:r>
              <a:rPr lang="en-US" sz="1400" b="1" dirty="0" smtClean="0">
                <a:latin typeface="+mj-lt"/>
              </a:rPr>
              <a:t>object is not instantiating at runtime</a:t>
            </a:r>
            <a:r>
              <a:rPr lang="en-US" sz="1400" b="1" dirty="0" smtClean="0">
                <a:solidFill>
                  <a:prstClr val="black"/>
                </a:solidFill>
                <a:latin typeface="Arial"/>
              </a:rPr>
              <a:t>—</a:t>
            </a:r>
            <a:r>
              <a:rPr lang="en-US" sz="1400" b="1" dirty="0" smtClean="0">
                <a:latin typeface="+mj-lt"/>
              </a:rPr>
              <a:t>simply </a:t>
            </a:r>
            <a:r>
              <a:rPr lang="en-US" sz="1400" b="1" dirty="0" smtClean="0">
                <a:latin typeface="+mj-lt"/>
              </a:rPr>
              <a:t>changing the scale of an existing object and making it </a:t>
            </a:r>
            <a:r>
              <a:rPr lang="en-US" sz="1400" b="1" dirty="0" smtClean="0">
                <a:latin typeface="+mj-lt"/>
              </a:rPr>
              <a:t>visible</a:t>
            </a:r>
            <a:r>
              <a:rPr lang="en-US" sz="1400" b="1" dirty="0" smtClean="0">
                <a:solidFill>
                  <a:prstClr val="black"/>
                </a:solidFill>
                <a:latin typeface="Arial"/>
              </a:rPr>
              <a:t>—</a:t>
            </a:r>
            <a:r>
              <a:rPr lang="en-US" sz="1400" b="1" dirty="0" smtClean="0">
                <a:latin typeface="+mj-lt"/>
              </a:rPr>
              <a:t>this </a:t>
            </a:r>
            <a:r>
              <a:rPr lang="en-US" sz="1400" b="1" dirty="0" smtClean="0">
                <a:latin typeface="+mj-lt"/>
              </a:rPr>
              <a:t>method was relatively easy to implement. </a:t>
            </a:r>
          </a:p>
          <a:p>
            <a:endParaRPr lang="en-US" sz="1400" b="1" dirty="0">
              <a:latin typeface="+mj-lt"/>
            </a:endParaRPr>
          </a:p>
          <a:p>
            <a:r>
              <a:rPr lang="en-US" sz="1400" b="1" dirty="0" smtClean="0">
                <a:latin typeface="+mj-lt"/>
              </a:rPr>
              <a:t>However, the ease of implementation is reflected in the poor accuracy of representation. This method is only suitable for uniform, box-like objects. If given more complicated objects to trace, such as an object with a zig-zag edge, there would be a noticeable difference in position between the physical or real edge of the object, and the virtually represented edge of the object. When dealing with already minimized spaces, maximizing the playable area is an important priority. </a:t>
            </a:r>
          </a:p>
        </p:txBody>
      </p:sp>
      <p:pic>
        <p:nvPicPr>
          <p:cNvPr id="1032" name="Picture 8" descr="Image result for convex hu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5085666"/>
            <a:ext cx="4133850" cy="1333501"/>
          </a:xfrm>
          <a:prstGeom prst="rect">
            <a:avLst/>
          </a:prstGeom>
          <a:noFill/>
          <a:extLst>
            <a:ext uri="{909E8E84-426E-40DD-AFC4-6F175D3DCCD1}">
              <a14:hiddenFill xmlns:a14="http://schemas.microsoft.com/office/drawing/2010/main">
                <a:solidFill>
                  <a:srgbClr val="FFFFFF"/>
                </a:solidFill>
              </a14:hiddenFill>
            </a:ext>
          </a:extLst>
        </p:spPr>
      </p:pic>
      <p:sp>
        <p:nvSpPr>
          <p:cNvPr id="36" name="Text Placeholder 24"/>
          <p:cNvSpPr>
            <a:spLocks noGrp="1"/>
          </p:cNvSpPr>
          <p:nvPr>
            <p:ph type="body" sz="quarter" idx="15"/>
          </p:nvPr>
        </p:nvSpPr>
        <p:spPr>
          <a:xfrm>
            <a:off x="7564425" y="6433427"/>
            <a:ext cx="6804718" cy="609600"/>
          </a:xfrm>
        </p:spPr>
        <p:txBody>
          <a:bodyPr/>
          <a:lstStyle/>
          <a:p>
            <a:pPr algn="ctr"/>
            <a:r>
              <a:rPr lang="en-US" sz="1300" b="1" i="1" dirty="0" smtClean="0">
                <a:latin typeface="+mj-lt"/>
              </a:rPr>
              <a:t>Figure 2: Convex hull creation with user defined vertices.</a:t>
            </a:r>
          </a:p>
          <a:p>
            <a:pPr algn="ctr"/>
            <a:r>
              <a:rPr lang="en-US" sz="1300" b="1" i="1" dirty="0" smtClean="0">
                <a:latin typeface="+mj-lt"/>
              </a:rPr>
              <a:t>(credit: Brigham Young University)</a:t>
            </a:r>
            <a:endParaRPr lang="en-US" sz="1300" b="1" i="1" dirty="0">
              <a:latin typeface="+mj-lt"/>
            </a:endParaRPr>
          </a:p>
        </p:txBody>
      </p:sp>
      <p:sp>
        <p:nvSpPr>
          <p:cNvPr id="37" name="Text Placeholder 21"/>
          <p:cNvSpPr>
            <a:spLocks noGrp="1"/>
          </p:cNvSpPr>
          <p:nvPr>
            <p:ph type="body" sz="quarter" idx="12"/>
          </p:nvPr>
        </p:nvSpPr>
        <p:spPr>
          <a:xfrm>
            <a:off x="7585982" y="11272127"/>
            <a:ext cx="6792685" cy="533400"/>
          </a:xfrm>
          <a:solidFill>
            <a:srgbClr val="E4701E"/>
          </a:solidFill>
          <a:ln>
            <a:solidFill>
              <a:srgbClr val="09306B"/>
            </a:solidFill>
          </a:ln>
        </p:spPr>
        <p:txBody>
          <a:bodyPr/>
          <a:lstStyle/>
          <a:p>
            <a:r>
              <a:rPr lang="en-US" dirty="0" smtClean="0"/>
              <a:t>IV. Procedural Meshes in Unity</a:t>
            </a:r>
            <a:endParaRPr lang="en-US" dirty="0"/>
          </a:p>
        </p:txBody>
      </p:sp>
      <p:sp>
        <p:nvSpPr>
          <p:cNvPr id="38" name="Text Placeholder 30"/>
          <p:cNvSpPr>
            <a:spLocks noGrp="1"/>
          </p:cNvSpPr>
          <p:nvPr>
            <p:ph type="body" sz="quarter" idx="21"/>
          </p:nvPr>
        </p:nvSpPr>
        <p:spPr>
          <a:xfrm>
            <a:off x="14804572" y="2819400"/>
            <a:ext cx="6792685" cy="8938764"/>
          </a:xfrm>
        </p:spPr>
        <p:txBody>
          <a:bodyPr/>
          <a:lstStyle/>
          <a:p>
            <a:r>
              <a:rPr lang="en-US" b="1" dirty="0" smtClean="0">
                <a:latin typeface="+mj-lt"/>
              </a:rPr>
              <a:t>While the “Convex Hull” method proved to be effective, the method itself is unintuitive for new users. The user must use 3 or 4 different buttons in a certain order, each with their own role in the creation of the object. To create a more intuitive user </a:t>
            </a:r>
            <a:r>
              <a:rPr lang="en-US" b="1" dirty="0" smtClean="0">
                <a:latin typeface="+mj-lt"/>
              </a:rPr>
              <a:t>experience</a:t>
            </a:r>
            <a:r>
              <a:rPr lang="en-US" b="1" dirty="0" smtClean="0">
                <a:latin typeface="+mj-lt"/>
              </a:rPr>
              <a:t>, </a:t>
            </a:r>
            <a:r>
              <a:rPr lang="en-US" b="1" dirty="0" smtClean="0">
                <a:latin typeface="+mj-lt"/>
              </a:rPr>
              <a:t>we </a:t>
            </a:r>
            <a:r>
              <a:rPr lang="en-US" b="1" dirty="0" smtClean="0">
                <a:latin typeface="+mj-lt"/>
              </a:rPr>
              <a:t>chose </a:t>
            </a:r>
            <a:r>
              <a:rPr lang="en-US" b="1" dirty="0" smtClean="0">
                <a:latin typeface="+mj-lt"/>
              </a:rPr>
              <a:t>to replicate </a:t>
            </a:r>
            <a:r>
              <a:rPr lang="en-US" b="1" dirty="0" smtClean="0">
                <a:latin typeface="+mj-lt"/>
              </a:rPr>
              <a:t>a method that </a:t>
            </a:r>
            <a:r>
              <a:rPr lang="en-US" b="1" dirty="0" err="1" smtClean="0">
                <a:latin typeface="+mj-lt"/>
              </a:rPr>
              <a:t>SteamVR</a:t>
            </a:r>
            <a:r>
              <a:rPr lang="en-US" b="1" dirty="0" smtClean="0">
                <a:latin typeface="+mj-lt"/>
              </a:rPr>
              <a:t> uses when setting up the tracked space (Figure 4), but in a different context.</a:t>
            </a: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r>
              <a:rPr lang="en-US" b="1" dirty="0" smtClean="0">
                <a:latin typeface="+mj-lt"/>
              </a:rPr>
              <a:t>Our implementation of this method has the user hold the controller trigger down and “trace” the edge of the physical object. (Figure 5)</a:t>
            </a: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a:p>
            <a:endParaRPr lang="en-US" b="1" dirty="0" smtClean="0">
              <a:latin typeface="+mj-lt"/>
            </a:endParaRPr>
          </a:p>
          <a:p>
            <a:endParaRPr lang="en-US" b="1" dirty="0">
              <a:latin typeface="+mj-lt"/>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32949" y="4031308"/>
            <a:ext cx="5335926" cy="2829340"/>
          </a:xfrm>
          <a:prstGeom prst="rect">
            <a:avLst/>
          </a:prstGeom>
        </p:spPr>
      </p:pic>
      <p:sp>
        <p:nvSpPr>
          <p:cNvPr id="39" name="Text Placeholder 24"/>
          <p:cNvSpPr>
            <a:spLocks noGrp="1"/>
          </p:cNvSpPr>
          <p:nvPr>
            <p:ph type="body" sz="quarter" idx="15"/>
          </p:nvPr>
        </p:nvSpPr>
        <p:spPr>
          <a:xfrm>
            <a:off x="14804570" y="6860648"/>
            <a:ext cx="6792685" cy="609600"/>
          </a:xfrm>
        </p:spPr>
        <p:txBody>
          <a:bodyPr/>
          <a:lstStyle/>
          <a:p>
            <a:pPr algn="ctr"/>
            <a:r>
              <a:rPr lang="en-US" sz="1300" b="1" i="1" dirty="0" smtClean="0">
                <a:latin typeface="+mj-lt"/>
              </a:rPr>
              <a:t>Figure 4: </a:t>
            </a:r>
            <a:r>
              <a:rPr lang="en-US" sz="1300" b="1" i="1" dirty="0" err="1" smtClean="0">
                <a:latin typeface="+mj-lt"/>
              </a:rPr>
              <a:t>SteamVR</a:t>
            </a:r>
            <a:r>
              <a:rPr lang="en-US" sz="1300" b="1" i="1" dirty="0" smtClean="0">
                <a:latin typeface="+mj-lt"/>
              </a:rPr>
              <a:t> room setup, the user holds the controller trigger</a:t>
            </a:r>
          </a:p>
          <a:p>
            <a:pPr algn="ctr"/>
            <a:r>
              <a:rPr lang="en-US" sz="1300" b="1" i="1" dirty="0" smtClean="0">
                <a:latin typeface="+mj-lt"/>
              </a:rPr>
              <a:t>and traces the edge of the playable space. (credit: Jeffrey </a:t>
            </a:r>
            <a:r>
              <a:rPr lang="en-US" sz="1300" b="1" i="1" dirty="0" smtClean="0">
                <a:latin typeface="+mj-lt"/>
              </a:rPr>
              <a:t>Grubb, </a:t>
            </a:r>
            <a:r>
              <a:rPr lang="en-US" sz="1300" b="1" i="1" dirty="0" smtClean="0">
                <a:latin typeface="+mj-lt"/>
              </a:rPr>
              <a:t>YouTube)</a:t>
            </a:r>
            <a:endParaRPr lang="en-US" sz="1300" b="1" i="1" dirty="0">
              <a:latin typeface="+mj-lt"/>
            </a:endParaRPr>
          </a:p>
        </p:txBody>
      </p:sp>
      <p:sp>
        <p:nvSpPr>
          <p:cNvPr id="40" name="Text Placeholder 21"/>
          <p:cNvSpPr>
            <a:spLocks noGrp="1"/>
          </p:cNvSpPr>
          <p:nvPr>
            <p:ph type="body" sz="quarter" idx="12"/>
          </p:nvPr>
        </p:nvSpPr>
        <p:spPr>
          <a:xfrm>
            <a:off x="14823626" y="11870384"/>
            <a:ext cx="6792685" cy="533400"/>
          </a:xfrm>
          <a:solidFill>
            <a:srgbClr val="E4701E"/>
          </a:solidFill>
          <a:ln>
            <a:solidFill>
              <a:srgbClr val="09306B"/>
            </a:solidFill>
          </a:ln>
        </p:spPr>
        <p:txBody>
          <a:bodyPr/>
          <a:lstStyle/>
          <a:p>
            <a:r>
              <a:rPr lang="en-US" dirty="0" smtClean="0"/>
              <a:t>VI. Implications and Future Work</a:t>
            </a:r>
            <a:endParaRPr lang="en-US" dirty="0"/>
          </a:p>
        </p:txBody>
      </p:sp>
      <p:sp>
        <p:nvSpPr>
          <p:cNvPr id="42" name="Text Placeholder 26"/>
          <p:cNvSpPr>
            <a:spLocks noGrp="1"/>
          </p:cNvSpPr>
          <p:nvPr>
            <p:ph type="body" sz="quarter" idx="17"/>
          </p:nvPr>
        </p:nvSpPr>
        <p:spPr>
          <a:xfrm>
            <a:off x="14766469" y="12516005"/>
            <a:ext cx="6792685" cy="1571364"/>
          </a:xfrm>
        </p:spPr>
        <p:txBody>
          <a:bodyPr/>
          <a:lstStyle/>
          <a:p>
            <a:pPr marL="0" indent="0">
              <a:buNone/>
            </a:pPr>
            <a:r>
              <a:rPr lang="en-US" b="1" dirty="0" smtClean="0">
                <a:latin typeface="+mj-lt"/>
              </a:rPr>
              <a:t>If game developers </a:t>
            </a:r>
            <a:r>
              <a:rPr lang="en-US" b="1" dirty="0" smtClean="0">
                <a:latin typeface="+mj-lt"/>
              </a:rPr>
              <a:t>or </a:t>
            </a:r>
            <a:r>
              <a:rPr lang="en-US" b="1" dirty="0" err="1" smtClean="0">
                <a:latin typeface="+mj-lt"/>
              </a:rPr>
              <a:t>SteamVR</a:t>
            </a:r>
            <a:r>
              <a:rPr lang="en-US" b="1" dirty="0" smtClean="0">
                <a:latin typeface="+mj-lt"/>
              </a:rPr>
              <a:t> </a:t>
            </a:r>
            <a:r>
              <a:rPr lang="en-US" b="1" dirty="0" smtClean="0">
                <a:latin typeface="+mj-lt"/>
              </a:rPr>
              <a:t>were to implement this as part </a:t>
            </a:r>
            <a:r>
              <a:rPr lang="en-US" b="1" dirty="0" smtClean="0">
                <a:latin typeface="+mj-lt"/>
              </a:rPr>
              <a:t>of </a:t>
            </a:r>
            <a:r>
              <a:rPr lang="en-US" b="1" dirty="0" smtClean="0">
                <a:latin typeface="+mj-lt"/>
              </a:rPr>
              <a:t>game setup, users would be able to play games in VR without removing large objects like tables or chairs from their play area, and previously unusable areas would now be available to play in</a:t>
            </a:r>
            <a:r>
              <a:rPr lang="en-US" b="1" dirty="0" smtClean="0">
                <a:latin typeface="+mj-lt"/>
              </a:rPr>
              <a:t>.</a:t>
            </a:r>
          </a:p>
          <a:p>
            <a:pPr marL="0" indent="0">
              <a:buNone/>
            </a:pPr>
            <a:endParaRPr lang="en-US" b="1" dirty="0">
              <a:latin typeface="+mj-lt"/>
            </a:endParaRPr>
          </a:p>
          <a:p>
            <a:pPr marL="0" indent="0">
              <a:buNone/>
            </a:pPr>
            <a:r>
              <a:rPr lang="en-US" b="1" i="1" dirty="0" smtClean="0">
                <a:latin typeface="+mj-lt"/>
              </a:rPr>
              <a:t>A comprehensive user study comparing different </a:t>
            </a:r>
            <a:r>
              <a:rPr lang="en-US" b="1" i="1" dirty="0" err="1" smtClean="0">
                <a:latin typeface="+mj-lt"/>
              </a:rPr>
              <a:t>shaders</a:t>
            </a:r>
            <a:r>
              <a:rPr lang="en-US" b="1" i="1" dirty="0" smtClean="0">
                <a:latin typeface="+mj-lt"/>
              </a:rPr>
              <a:t> and user immersion levels is still needed before this implementation becomes ubiquitous.</a:t>
            </a:r>
          </a:p>
        </p:txBody>
      </p:sp>
      <p:sp>
        <p:nvSpPr>
          <p:cNvPr id="43" name="Text Placeholder 21"/>
          <p:cNvSpPr>
            <a:spLocks noGrp="1"/>
          </p:cNvSpPr>
          <p:nvPr>
            <p:ph type="body" sz="quarter" idx="12"/>
          </p:nvPr>
        </p:nvSpPr>
        <p:spPr>
          <a:xfrm>
            <a:off x="14766468" y="14202732"/>
            <a:ext cx="6792685" cy="533400"/>
          </a:xfrm>
          <a:solidFill>
            <a:srgbClr val="E4701E"/>
          </a:solidFill>
          <a:ln>
            <a:solidFill>
              <a:srgbClr val="09306B"/>
            </a:solidFill>
          </a:ln>
        </p:spPr>
        <p:txBody>
          <a:bodyPr/>
          <a:lstStyle/>
          <a:p>
            <a:r>
              <a:rPr lang="en-US" dirty="0" smtClean="0"/>
              <a:t>VII. Acknowledgements</a:t>
            </a:r>
            <a:endParaRPr lang="en-US" dirty="0"/>
          </a:p>
        </p:txBody>
      </p:sp>
      <p:sp>
        <p:nvSpPr>
          <p:cNvPr id="44" name="Text Placeholder 26"/>
          <p:cNvSpPr>
            <a:spLocks noGrp="1"/>
          </p:cNvSpPr>
          <p:nvPr>
            <p:ph type="body" sz="quarter" idx="17"/>
          </p:nvPr>
        </p:nvSpPr>
        <p:spPr>
          <a:xfrm>
            <a:off x="14779170" y="14850805"/>
            <a:ext cx="6792685" cy="1072853"/>
          </a:xfrm>
        </p:spPr>
        <p:txBody>
          <a:bodyPr/>
          <a:lstStyle/>
          <a:p>
            <a:pPr marL="0" indent="0">
              <a:buNone/>
            </a:pPr>
            <a:r>
              <a:rPr lang="en-US" b="1" dirty="0" smtClean="0">
                <a:latin typeface="+mj-lt"/>
              </a:rPr>
              <a:t>I would like to thank Alec, Jack, and Coleman for always being there to answer my sometimes trivial questions. I would also like to thank Dr. McMahan for allowing me to work in this lab, as well as Adam and Alan for keeping me company </a:t>
            </a:r>
            <a:r>
              <a:rPr lang="en-US" b="1" dirty="0" smtClean="0">
                <a:latin typeface="+mj-lt"/>
              </a:rPr>
              <a:t>during long days. </a:t>
            </a:r>
            <a:r>
              <a:rPr lang="en-US" b="1" dirty="0" smtClean="0">
                <a:latin typeface="+mj-lt"/>
              </a:rPr>
              <a:t>Finally, thank you to the Clark scholars program for giving me this wonderful opportunity even before my freshman year.</a:t>
            </a:r>
            <a:endParaRPr lang="en-US" b="1" dirty="0" smtClean="0">
              <a:latin typeface="+mj-lt"/>
            </a:endParaRPr>
          </a:p>
          <a:p>
            <a:pPr marL="0" indent="0">
              <a:buNone/>
            </a:pPr>
            <a:endParaRPr lang="en-US" b="1" dirty="0">
              <a:latin typeface="+mj-lt"/>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68654" y="8243686"/>
            <a:ext cx="4664511" cy="3077139"/>
          </a:xfrm>
          <a:prstGeom prst="rect">
            <a:avLst/>
          </a:prstGeom>
        </p:spPr>
      </p:pic>
      <p:sp>
        <p:nvSpPr>
          <p:cNvPr id="29" name="Text Placeholder 24"/>
          <p:cNvSpPr>
            <a:spLocks noGrp="1"/>
          </p:cNvSpPr>
          <p:nvPr>
            <p:ph type="body" sz="quarter" idx="15"/>
          </p:nvPr>
        </p:nvSpPr>
        <p:spPr>
          <a:xfrm>
            <a:off x="14850092" y="11359096"/>
            <a:ext cx="6778168" cy="609600"/>
          </a:xfrm>
        </p:spPr>
        <p:txBody>
          <a:bodyPr/>
          <a:lstStyle/>
          <a:p>
            <a:pPr algn="ctr"/>
            <a:r>
              <a:rPr lang="en-US" sz="1300" b="1" i="1" dirty="0" smtClean="0">
                <a:latin typeface="+mj-lt"/>
              </a:rPr>
              <a:t>Figure 5: Some interesting creatable shapes using the</a:t>
            </a:r>
          </a:p>
          <a:p>
            <a:pPr algn="ctr"/>
            <a:r>
              <a:rPr lang="en-US" sz="1300" b="1" i="1" dirty="0" smtClean="0">
                <a:latin typeface="+mj-lt"/>
              </a:rPr>
              <a:t>“VIVE Input Method”, a pseudo-tracing algorithm.</a:t>
            </a:r>
            <a:endParaRPr lang="en-US" sz="1300" b="1" i="1" dirty="0">
              <a:latin typeface="+mj-lt"/>
            </a:endParaRPr>
          </a:p>
        </p:txBody>
      </p:sp>
      <p:sp>
        <p:nvSpPr>
          <p:cNvPr id="32" name="Text Placeholder 24"/>
          <p:cNvSpPr>
            <a:spLocks noGrp="1"/>
          </p:cNvSpPr>
          <p:nvPr>
            <p:ph type="body" sz="quarter" idx="15"/>
          </p:nvPr>
        </p:nvSpPr>
        <p:spPr>
          <a:xfrm>
            <a:off x="7614455" y="10848264"/>
            <a:ext cx="6778168" cy="609600"/>
          </a:xfrm>
        </p:spPr>
        <p:txBody>
          <a:bodyPr/>
          <a:lstStyle/>
          <a:p>
            <a:pPr algn="ctr"/>
            <a:r>
              <a:rPr lang="en-US" sz="1300" b="1" i="1" dirty="0" smtClean="0">
                <a:latin typeface="+mj-lt"/>
              </a:rPr>
              <a:t>Figure 3: Convex user-created objects</a:t>
            </a:r>
            <a:endParaRPr lang="en-US" sz="1300" b="1" i="1" dirty="0">
              <a:latin typeface="+mj-lt"/>
            </a:endParaRP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2366" y="7946016"/>
            <a:ext cx="4882345" cy="28274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TotalTime>
  <Words>1143</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Digitally Representing Physical Objects for Collision Avoidance in Virtual Reality Siddartha Devic, Alec Moore, James Eubanks, Chengyuan Lai, Dr. Ryan P. McMahan* The University of Texas at Dallas, FIVE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Siddartha Devic</cp:lastModifiedBy>
  <cp:revision>73</cp:revision>
  <dcterms:created xsi:type="dcterms:W3CDTF">2013-01-28T22:40:39Z</dcterms:created>
  <dcterms:modified xsi:type="dcterms:W3CDTF">2017-07-31T15:22:17Z</dcterms:modified>
</cp:coreProperties>
</file>