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omments/comment1.xml" ContentType="application/vnd.openxmlformats-officedocument.presentationml.comment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 id="2147483802" r:id="rId2"/>
  </p:sldMasterIdLst>
  <p:notesMasterIdLst>
    <p:notesMasterId r:id="rId57"/>
  </p:notesMasterIdLst>
  <p:sldIdLst>
    <p:sldId id="282" r:id="rId3"/>
    <p:sldId id="283" r:id="rId4"/>
    <p:sldId id="259" r:id="rId5"/>
    <p:sldId id="284" r:id="rId6"/>
    <p:sldId id="266" r:id="rId7"/>
    <p:sldId id="285" r:id="rId8"/>
    <p:sldId id="262" r:id="rId9"/>
    <p:sldId id="288" r:id="rId10"/>
    <p:sldId id="289" r:id="rId11"/>
    <p:sldId id="290" r:id="rId12"/>
    <p:sldId id="261" r:id="rId13"/>
    <p:sldId id="296" r:id="rId14"/>
    <p:sldId id="264" r:id="rId15"/>
    <p:sldId id="263" r:id="rId16"/>
    <p:sldId id="265" r:id="rId17"/>
    <p:sldId id="286" r:id="rId18"/>
    <p:sldId id="297" r:id="rId19"/>
    <p:sldId id="267" r:id="rId20"/>
    <p:sldId id="272" r:id="rId21"/>
    <p:sldId id="273" r:id="rId22"/>
    <p:sldId id="274"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2" r:id="rId37"/>
    <p:sldId id="311"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FL" initials="MF" lastIdx="1" clrIdx="0">
    <p:extLst>
      <p:ext uri="{19B8F6BF-5375-455C-9EA6-DF929625EA0E}">
        <p15:presenceInfo xmlns:p15="http://schemas.microsoft.com/office/powerpoint/2012/main" userId="Matthew FL" providerId="None"/>
      </p:ext>
    </p:extLst>
  </p:cmAuthor>
  <p:cmAuthor id="2" name="Matthew FL" initials="MF [2]" lastIdx="13" clrIdx="1">
    <p:extLst>
      <p:ext uri="{19B8F6BF-5375-455C-9EA6-DF929625EA0E}">
        <p15:presenceInfo xmlns:p15="http://schemas.microsoft.com/office/powerpoint/2012/main" userId="de949949e33d90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244"/>
    <a:srgbClr val="FF0A0A"/>
    <a:srgbClr val="799C37"/>
    <a:srgbClr val="767171"/>
    <a:srgbClr val="C00000"/>
    <a:srgbClr val="FF5353"/>
    <a:srgbClr val="A6FFA6"/>
    <a:srgbClr val="FFFFFF"/>
    <a:srgbClr val="FFC000"/>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64217" autoAdjust="0"/>
  </p:normalViewPr>
  <p:slideViewPr>
    <p:cSldViewPr snapToGrid="0">
      <p:cViewPr varScale="1">
        <p:scale>
          <a:sx n="54" d="100"/>
          <a:sy n="54" d="100"/>
        </p:scale>
        <p:origin x="1458"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6-17T08:28:13.959" idx="12">
    <p:pos x="10" y="10"/>
    <p:text>remove the faster to execute line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07T12:54:27.427" idx="4">
    <p:pos x="10" y="10"/>
    <p:text>TODO: make a bubble about the fact that we are setting up the random weight values there with the last rule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07T19:25:57.826" idx="6">
    <p:pos x="10" y="10"/>
    <p:text>Commnet: Could start with ints for the edges indicies, using something like a dense layer, then move it into a convolution</p:text>
    <p:extLst>
      <p:ext uri="{C676402C-5697-4E1C-873F-D02D1690AC5C}">
        <p15:threadingInfo xmlns:p15="http://schemas.microsoft.com/office/powerpoint/2012/main" timeZoneBias="420"/>
      </p:ext>
    </p:extLst>
  </p:cm>
  <p:cm authorId="2" dt="2017-06-07T19:26:44.136" idx="7">
    <p:pos x="768" y="1600"/>
    <p:text>Cut the loss: "loss += (out(J) - target(J))**2."</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05T20:51:01.080" idx="1">
    <p:pos x="10" y="10"/>
    <p:text>this is my attempt to introduce listing 1 type stuff, with choosing randomly</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7C63E-F504-4D2A-8775-949A6FA691C3}" type="datetimeFigureOut">
              <a:rPr lang="en-US" smtClean="0"/>
              <a:t>6/18/2017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4CA9A-C6F7-4BFA-85F2-A76A40666436}" type="slidenum">
              <a:rPr lang="en-US" smtClean="0"/>
              <a:t>‹#›</a:t>
            </a:fld>
            <a:endParaRPr lang="en-US"/>
          </a:p>
        </p:txBody>
      </p:sp>
    </p:spTree>
    <p:extLst>
      <p:ext uri="{BB962C8B-B14F-4D97-AF65-F5344CB8AC3E}">
        <p14:creationId xmlns:p14="http://schemas.microsoft.com/office/powerpoint/2010/main" val="127086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36FAAB-525B-4C95-B14C-9F94592A1526}"/>
              </a:ext>
            </a:extLst>
          </p:cNvPr>
          <p:cNvSpPr txBox="1">
            <a:spLocks noGrp="1"/>
          </p:cNvSpPr>
          <p:nvPr>
            <p:ph type="sldNum" sz="quarter" idx="5"/>
          </p:nvPr>
        </p:nvSpPr>
        <p:spPr>
          <a:ln/>
        </p:spPr>
        <p:txBody>
          <a:bodyPr lIns="0" tIns="0" rIns="0" bIns="0" anchor="b" anchorCtr="0">
            <a:noAutofit/>
          </a:bodyPr>
          <a:lstStyle/>
          <a:p>
            <a:pPr lvl="0"/>
            <a:fld id="{B327ACC7-9B04-43B6-9BE7-AF57466267AC}" type="slidenum">
              <a:t>1</a:t>
            </a:fld>
            <a:endParaRPr lang="en-US"/>
          </a:p>
        </p:txBody>
      </p:sp>
      <p:sp>
        <p:nvSpPr>
          <p:cNvPr id="2" name="Slide Image Placeholder 1">
            <a:extLst>
              <a:ext uri="{FF2B5EF4-FFF2-40B4-BE49-F238E27FC236}">
                <a16:creationId xmlns:a16="http://schemas.microsoft.com/office/drawing/2014/main" id="{FC547CEE-31D0-439D-AA95-E01C6638DDFB}"/>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896206A-C02E-45E5-933A-EFEE93072847}"/>
              </a:ext>
            </a:extLst>
          </p:cNvPr>
          <p:cNvSpPr txBox="1">
            <a:spLocks noGrp="1"/>
          </p:cNvSpPr>
          <p:nvPr>
            <p:ph type="body" sz="quarter" idx="1"/>
          </p:nvPr>
        </p:nvSpPr>
        <p:spPr/>
        <p:txBody>
          <a:bodyPr/>
          <a:lstStyle/>
          <a:p>
            <a:r>
              <a:rPr lang="en-US" dirty="0"/>
              <a:t>Hello, I am Matthew Francis-Landau from Johns Hopkins University where we are developing the Dyna programming language, and I will be giving the first half of this talk.</a:t>
            </a:r>
          </a:p>
        </p:txBody>
      </p:sp>
    </p:spTree>
    <p:extLst>
      <p:ext uri="{BB962C8B-B14F-4D97-AF65-F5344CB8AC3E}">
        <p14:creationId xmlns:p14="http://schemas.microsoft.com/office/powerpoint/2010/main" val="546035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nice similarity between prolog’s If ( </a:t>
            </a:r>
            <a:r>
              <a:rPr lang="en-US" dirty="0">
                <a:sym typeface="Wingdings" panose="05000000000000000000" pitchFamily="2" charset="2"/>
              </a:rPr>
              <a:t>:- ) and our aggregators ( += ). Also between methods inside of our expression such as times ( * ) and conjunctions in prolog </a:t>
            </a:r>
            <a:endParaRPr lang="en-US" dirty="0"/>
          </a:p>
        </p:txBody>
      </p:sp>
      <p:sp>
        <p:nvSpPr>
          <p:cNvPr id="4" name="Slide Number Placeholder 3"/>
          <p:cNvSpPr>
            <a:spLocks noGrp="1"/>
          </p:cNvSpPr>
          <p:nvPr>
            <p:ph type="sldNum" sz="quarter" idx="10"/>
          </p:nvPr>
        </p:nvSpPr>
        <p:spPr/>
        <p:txBody>
          <a:bodyPr/>
          <a:lstStyle/>
          <a:p>
            <a:fld id="{19E4CA9A-C6F7-4BFA-85F2-A76A40666436}" type="slidenum">
              <a:rPr lang="en-US" smtClean="0"/>
              <a:t>10</a:t>
            </a:fld>
            <a:endParaRPr lang="en-US"/>
          </a:p>
        </p:txBody>
      </p:sp>
    </p:spTree>
    <p:extLst>
      <p:ext uri="{BB962C8B-B14F-4D97-AF65-F5344CB8AC3E}">
        <p14:creationId xmlns:p14="http://schemas.microsoft.com/office/powerpoint/2010/main" val="332222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a more concrete example, we can look at shortest path.  (click) The single source definition is definable using three lines of dyna.  (click) This definition would be accompanied with a set of edges as well as some starting and ending location as shown.  (click) We can see that this looks very similar to a mathematical definition of shortest path.  (click)  Again we have that a variable not present in the head of the expression is getting aggregated over just like in the inner-product examples before.  Unlike before, we have that the aggregator is min= which is selecting the value that minimizes this expression instead of summing over all of them.  (click) Note that even the concept of min= is already present inside of our mathematical definition.</a:t>
            </a:r>
          </a:p>
          <a:p>
            <a:endParaRPr lang="en-US" dirty="0"/>
          </a:p>
          <a:p>
            <a:r>
              <a:rPr lang="en-US" dirty="0"/>
              <a:t>(click) Now once our program has converged, we can perform queries against the state of the program.  (click) For example, we can simply query the length of the entire path, (click) or the distance at a specific vertex in the graph.  (click) We can also query all of the distances in the graph, (click) or restrict which items are returned, </a:t>
            </a:r>
            <a:r>
              <a:rPr lang="en-US" dirty="0" err="1"/>
              <a:t>eg</a:t>
            </a:r>
            <a:r>
              <a:rPr lang="en-US" dirty="0"/>
              <a:t> selecting only the items which are greater than 7 units away from the start.  Note that these queries are similar to the statements which appear on our right-hand-side, and in computing these expressions we might have internal queries such as (click) edge’s leaving “a”.</a:t>
            </a:r>
          </a:p>
        </p:txBody>
      </p:sp>
      <p:sp>
        <p:nvSpPr>
          <p:cNvPr id="4" name="Slide Number Placeholder 3"/>
          <p:cNvSpPr>
            <a:spLocks noGrp="1"/>
          </p:cNvSpPr>
          <p:nvPr>
            <p:ph type="sldNum" sz="quarter" idx="10"/>
          </p:nvPr>
        </p:nvSpPr>
        <p:spPr/>
        <p:txBody>
          <a:bodyPr/>
          <a:lstStyle/>
          <a:p>
            <a:fld id="{19E4CA9A-C6F7-4BFA-85F2-A76A40666436}" type="slidenum">
              <a:rPr lang="en-US" smtClean="0"/>
              <a:t>11</a:t>
            </a:fld>
            <a:endParaRPr lang="en-US"/>
          </a:p>
        </p:txBody>
      </p:sp>
    </p:spTree>
    <p:extLst>
      <p:ext uri="{BB962C8B-B14F-4D97-AF65-F5344CB8AC3E}">
        <p14:creationId xmlns:p14="http://schemas.microsoft.com/office/powerpoint/2010/main" val="71158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we have all these ways of defining sets, on the right-hand-side and from queries, we need to perform a reduce like operation.</a:t>
            </a:r>
          </a:p>
          <a:p>
            <a:r>
              <a:rPr lang="en-US" dirty="0"/>
              <a:t>So min= with shortest path, we have a number of different aggregators.  (click) We have all of the aggregators that you would expect in a math equation such as addition, multiplication, min, max.  We also have logical aggregators such as and “and” “or.” (click) Standard equality aggregators for simply setting a single value, or (click) last one wins when we might want to override the value later in the program.  (click) There are also choice aggregators which allow for user’s to define multiple ways of computing the same value, which allows for dyna to automatically choose the most efficient. (click) Finally, we allow for user’s to define custom aggregators by simply providing definitions of a mathematical </a:t>
            </a:r>
            <a:r>
              <a:rPr lang="en-US" altLang="en-US" sz="1200" dirty="0"/>
              <a:t>commutative</a:t>
            </a:r>
            <a:r>
              <a:rPr lang="en-US" dirty="0"/>
              <a:t> semigroup.</a:t>
            </a:r>
          </a:p>
        </p:txBody>
      </p:sp>
      <p:sp>
        <p:nvSpPr>
          <p:cNvPr id="4" name="Slide Number Placeholder 3"/>
          <p:cNvSpPr>
            <a:spLocks noGrp="1"/>
          </p:cNvSpPr>
          <p:nvPr>
            <p:ph type="sldNum" sz="quarter" idx="10"/>
          </p:nvPr>
        </p:nvSpPr>
        <p:spPr/>
        <p:txBody>
          <a:bodyPr/>
          <a:lstStyle/>
          <a:p>
            <a:fld id="{19E4CA9A-C6F7-4BFA-85F2-A76A40666436}" type="slidenum">
              <a:rPr lang="en-US" smtClean="0"/>
              <a:t>12</a:t>
            </a:fld>
            <a:endParaRPr lang="en-US"/>
          </a:p>
        </p:txBody>
      </p:sp>
    </p:spTree>
    <p:extLst>
      <p:ext uri="{BB962C8B-B14F-4D97-AF65-F5344CB8AC3E}">
        <p14:creationId xmlns:p14="http://schemas.microsoft.com/office/powerpoint/2010/main" val="2609388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Deep learning is all the rage these days, we are going to look at one of the main work horses, a convolution.</a:t>
            </a:r>
          </a:p>
          <a:p>
            <a:r>
              <a:rPr lang="en-US" dirty="0"/>
              <a:t>Essentially we have parameters shown in yellow which slide over an input image shown in green.  This generates an output value at each location which represents if the feature that we are looking for was found at some location in the image.  If we were to be reading something about a convolution, then we might see an equation like this (click), we can see the input image (click) is referenced here along with the weights (click), we then apply some non linearity (click) to the sum of these values and this results in the value at the output (click)</a:t>
            </a:r>
          </a:p>
        </p:txBody>
      </p:sp>
      <p:sp>
        <p:nvSpPr>
          <p:cNvPr id="4" name="Slide Number Placeholder 3"/>
          <p:cNvSpPr>
            <a:spLocks noGrp="1"/>
          </p:cNvSpPr>
          <p:nvPr>
            <p:ph type="sldNum" sz="quarter" idx="10"/>
          </p:nvPr>
        </p:nvSpPr>
        <p:spPr/>
        <p:txBody>
          <a:bodyPr/>
          <a:lstStyle/>
          <a:p>
            <a:fld id="{19E4CA9A-C6F7-4BFA-85F2-A76A40666436}" type="slidenum">
              <a:rPr lang="en-US" smtClean="0"/>
              <a:t>13</a:t>
            </a:fld>
            <a:endParaRPr lang="en-US"/>
          </a:p>
        </p:txBody>
      </p:sp>
    </p:spTree>
    <p:extLst>
      <p:ext uri="{BB962C8B-B14F-4D97-AF65-F5344CB8AC3E}">
        <p14:creationId xmlns:p14="http://schemas.microsoft.com/office/powerpoint/2010/main" val="492882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4CA9A-C6F7-4BFA-85F2-A76A40666436}" type="slidenum">
              <a:rPr lang="en-US" smtClean="0"/>
              <a:t>14</a:t>
            </a:fld>
            <a:endParaRPr lang="en-US"/>
          </a:p>
        </p:txBody>
      </p:sp>
    </p:spTree>
    <p:extLst>
      <p:ext uri="{BB962C8B-B14F-4D97-AF65-F5344CB8AC3E}">
        <p14:creationId xmlns:p14="http://schemas.microsoft.com/office/powerpoint/2010/main" val="3631633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show a few simple algorithms so far today, however we can implement a whole gauntlet of algorithms as many are easily represented as graph with the propagation of changes.  For example, </a:t>
            </a:r>
          </a:p>
          <a:p>
            <a:r>
              <a:rPr lang="en-US" dirty="0"/>
              <a:t>(click) Gibbs and MCMC are two algorithms which change a value in a graph and need to </a:t>
            </a:r>
            <a:r>
              <a:rPr lang="en-US" dirty="0" err="1"/>
              <a:t>recompute</a:t>
            </a:r>
            <a:r>
              <a:rPr lang="en-US" dirty="0"/>
              <a:t> the likelihood of an entire expression which maps nicely to reactive programming.  </a:t>
            </a:r>
          </a:p>
          <a:p>
            <a:r>
              <a:rPr lang="en-US" dirty="0"/>
              <a:t>(click) Iterative algorithms also work well as once we have defined a computation graph we want to pass changes until we converge.  </a:t>
            </a:r>
          </a:p>
          <a:p>
            <a:r>
              <a:rPr lang="en-US" dirty="0"/>
              <a:t>(click) Neural networks are increasingly defined as graphs where we are passing vectors between different elements of the graph.  </a:t>
            </a:r>
          </a:p>
          <a:p>
            <a:r>
              <a:rPr lang="en-US" dirty="0"/>
              <a:t>(click) Branch-and-bound and DPLL choose a variable to assign a value to and then will propagate the change around the graph to determine what else is open to choose. </a:t>
            </a:r>
          </a:p>
          <a:p>
            <a:r>
              <a:rPr lang="en-US" dirty="0"/>
              <a:t>(click) So, all of these are using graphs and propagating information to determine their solution. </a:t>
            </a:r>
          </a:p>
          <a:p>
            <a:r>
              <a:rPr lang="en-US" dirty="0"/>
              <a:t>(click)  For more information on writing programs in dyna and more sample programs see “Eisner &amp; </a:t>
            </a:r>
            <a:r>
              <a:rPr lang="en-US" dirty="0" err="1"/>
              <a:t>Filardo</a:t>
            </a:r>
            <a:r>
              <a:rPr lang="en-US" dirty="0"/>
              <a:t> 2011” and “Eisner 2009” cited here at the bottom.</a:t>
            </a:r>
          </a:p>
        </p:txBody>
      </p:sp>
      <p:sp>
        <p:nvSpPr>
          <p:cNvPr id="4" name="Slide Number Placeholder 3"/>
          <p:cNvSpPr>
            <a:spLocks noGrp="1"/>
          </p:cNvSpPr>
          <p:nvPr>
            <p:ph type="sldNum" sz="quarter" idx="10"/>
          </p:nvPr>
        </p:nvSpPr>
        <p:spPr/>
        <p:txBody>
          <a:bodyPr/>
          <a:lstStyle/>
          <a:p>
            <a:fld id="{19E4CA9A-C6F7-4BFA-85F2-A76A40666436}" type="slidenum">
              <a:rPr lang="en-US" smtClean="0"/>
              <a:t>16</a:t>
            </a:fld>
            <a:endParaRPr lang="en-US"/>
          </a:p>
        </p:txBody>
      </p:sp>
    </p:spTree>
    <p:extLst>
      <p:ext uri="{BB962C8B-B14F-4D97-AF65-F5344CB8AC3E}">
        <p14:creationId xmlns:p14="http://schemas.microsoft.com/office/powerpoint/2010/main" val="272060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Here we have the same shortest path program that we had a few slides ago.  (click) If we look procedural implementation in pseudo Java, we first have:</a:t>
            </a:r>
          </a:p>
          <a:p>
            <a:r>
              <a:rPr lang="en-US" dirty="0"/>
              <a:t>Methods:</a:t>
            </a:r>
            <a:br>
              <a:rPr lang="en-US" dirty="0"/>
            </a:br>
            <a:r>
              <a:rPr lang="en-US" dirty="0"/>
              <a:t>1) FIFO queue, Pair represent the edges and strings for keys inside of the hash map</a:t>
            </a:r>
          </a:p>
          <a:p>
            <a:r>
              <a:rPr lang="en-US" dirty="0"/>
              <a:t>2) Priority queue</a:t>
            </a:r>
          </a:p>
          <a:p>
            <a:r>
              <a:rPr lang="en-US" dirty="0"/>
              <a:t>3) Nested hash map to represent edges, (faster lookups if we know the first entry for an edge)</a:t>
            </a:r>
          </a:p>
          <a:p>
            <a:r>
              <a:rPr lang="en-US" dirty="0"/>
              <a:t>4) Mapping places to integers so that we can use a dense array to store distances and edges</a:t>
            </a:r>
          </a:p>
          <a:p>
            <a:r>
              <a:rPr lang="en-US" dirty="0"/>
              <a:t>5) Recursive distance with depth first based computation (good for trees)</a:t>
            </a:r>
          </a:p>
        </p:txBody>
      </p:sp>
      <p:sp>
        <p:nvSpPr>
          <p:cNvPr id="4" name="Slide Number Placeholder 3"/>
          <p:cNvSpPr>
            <a:spLocks noGrp="1"/>
          </p:cNvSpPr>
          <p:nvPr>
            <p:ph type="sldNum" sz="quarter" idx="10"/>
          </p:nvPr>
        </p:nvSpPr>
        <p:spPr/>
        <p:txBody>
          <a:bodyPr/>
          <a:lstStyle/>
          <a:p>
            <a:fld id="{19E4CA9A-C6F7-4BFA-85F2-A76A40666436}" type="slidenum">
              <a:rPr lang="en-US" smtClean="0"/>
              <a:t>18</a:t>
            </a:fld>
            <a:endParaRPr lang="en-US"/>
          </a:p>
        </p:txBody>
      </p:sp>
    </p:spTree>
    <p:extLst>
      <p:ext uri="{BB962C8B-B14F-4D97-AF65-F5344CB8AC3E}">
        <p14:creationId xmlns:p14="http://schemas.microsoft.com/office/powerpoint/2010/main" val="105555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4CA9A-C6F7-4BFA-85F2-A76A40666436}" type="slidenum">
              <a:rPr lang="en-US" smtClean="0"/>
              <a:t>21</a:t>
            </a:fld>
            <a:endParaRPr lang="en-US"/>
          </a:p>
        </p:txBody>
      </p:sp>
    </p:spTree>
    <p:extLst>
      <p:ext uri="{BB962C8B-B14F-4D97-AF65-F5344CB8AC3E}">
        <p14:creationId xmlns:p14="http://schemas.microsoft.com/office/powerpoint/2010/main" val="2408887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Matthew.</a:t>
            </a:r>
          </a:p>
          <a:p>
            <a:endParaRPr lang="en-US" dirty="0"/>
          </a:p>
          <a:p>
            <a:r>
              <a:rPr lang="en-US" dirty="0"/>
              <a:t>Hi everyone I'm Tim Vieira.</a:t>
            </a:r>
          </a:p>
          <a:p>
            <a:endParaRPr lang="en-US" dirty="0"/>
          </a:p>
          <a:p>
            <a:r>
              <a:rPr lang="en-US" dirty="0"/>
              <a:t>I'll be wrapping up this talk with our plans for optimizing Dyna programs </a:t>
            </a:r>
            <a:r>
              <a:rPr lang="en-US" b="1" dirty="0"/>
              <a:t>as they run</a:t>
            </a:r>
            <a:r>
              <a:rPr lang="en-US" b="0"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103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outer-most level: the user-facing "API".</a:t>
            </a:r>
          </a:p>
          <a:p>
            <a:endParaRPr lang="en-US" dirty="0"/>
          </a:p>
          <a:p>
            <a:r>
              <a:rPr lang="en-US" dirty="0"/>
              <a:t>Here we have an </a:t>
            </a:r>
            <a:r>
              <a:rPr lang="en-US" i="1" dirty="0"/>
              <a:t>micro-example</a:t>
            </a:r>
            <a:r>
              <a:rPr lang="en-US" dirty="0"/>
              <a:t> of a Dyna program for a maintaining the *maximum* of a collection of *inputs*.</a:t>
            </a:r>
          </a:p>
          <a:p>
            <a:endParaRPr lang="en-US" dirty="0"/>
          </a:p>
          <a:p>
            <a:r>
              <a:rPr lang="en-US" dirty="0"/>
              <a:t>This program gets compiled into --- what can best be described as --- a *dynamic data structure*.</a:t>
            </a:r>
          </a:p>
          <a:p>
            <a:endParaRPr lang="en-US" dirty="0"/>
          </a:p>
          <a:p>
            <a:r>
              <a:rPr lang="en-US" dirty="0"/>
              <a:t>Because this data structure supports queries…</a:t>
            </a:r>
          </a:p>
          <a:p>
            <a:endParaRPr lang="en-US" dirty="0"/>
          </a:p>
          <a:p>
            <a:r>
              <a:rPr lang="en-US" dirty="0"/>
              <a:t>… and updates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28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650F77-EDD8-4997-BBE1-5E1E04A633BB}"/>
              </a:ext>
            </a:extLst>
          </p:cNvPr>
          <p:cNvSpPr txBox="1">
            <a:spLocks noGrp="1"/>
          </p:cNvSpPr>
          <p:nvPr>
            <p:ph type="sldNum" sz="quarter" idx="5"/>
          </p:nvPr>
        </p:nvSpPr>
        <p:spPr>
          <a:ln/>
        </p:spPr>
        <p:txBody>
          <a:bodyPr lIns="0" tIns="0" rIns="0" bIns="0" anchor="b" anchorCtr="0">
            <a:noAutofit/>
          </a:bodyPr>
          <a:lstStyle/>
          <a:p>
            <a:pPr lvl="0"/>
            <a:fld id="{179082B3-505A-4DEC-B96F-1774A9E43B2E}" type="slidenum">
              <a:t>2</a:t>
            </a:fld>
            <a:endParaRPr lang="en-US"/>
          </a:p>
        </p:txBody>
      </p:sp>
      <p:sp>
        <p:nvSpPr>
          <p:cNvPr id="2" name="Slide Image Placeholder 1">
            <a:extLst>
              <a:ext uri="{FF2B5EF4-FFF2-40B4-BE49-F238E27FC236}">
                <a16:creationId xmlns:a16="http://schemas.microsoft.com/office/drawing/2014/main" id="{F6C44B03-E36A-4CB1-8493-FC414DC66AB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5DF015-FCA1-4B98-A310-C59BAC3EC435}"/>
              </a:ext>
            </a:extLst>
          </p:cNvPr>
          <p:cNvSpPr txBox="1">
            <a:spLocks noGrp="1"/>
          </p:cNvSpPr>
          <p:nvPr>
            <p:ph type="body" sz="quarter" idx="1"/>
          </p:nvPr>
        </p:nvSpPr>
        <p:spPr/>
        <p:txBody>
          <a:bodyPr/>
          <a:lstStyle/>
          <a:p>
            <a:pPr lvl="0"/>
            <a:r>
              <a:rPr lang="en-US" dirty="0"/>
              <a:t>(click) Today we are going to be talking about Dyna, a programming language that we have been developing that sits in the (click) intersection of programming languages and machine learning.</a:t>
            </a:r>
          </a:p>
          <a:p>
            <a:pPr lvl="0"/>
            <a:r>
              <a:rPr lang="en-US" dirty="0"/>
              <a:t>(click)We hope that Dyna to make many it easy to implement machine learning algorithms </a:t>
            </a:r>
          </a:p>
          <a:p>
            <a:pPr lvl="0"/>
            <a:r>
              <a:rPr lang="en-US" dirty="0"/>
              <a:t>(click) as well provide “declarative definition” of algorithms which will allow us to perform more advanced optimizations using reinforcement learning.</a:t>
            </a:r>
          </a:p>
          <a:p>
            <a:pPr lvl="0"/>
            <a:endParaRPr lang="en-US" dirty="0"/>
          </a:p>
          <a:p>
            <a:pPr lvl="0"/>
            <a:r>
              <a:rPr lang="en-US" dirty="0"/>
              <a:t>(click) For the first part of this talk we are going to be looking at how to PL can help ML in implementing algorithms faster.</a:t>
            </a:r>
          </a:p>
        </p:txBody>
      </p:sp>
    </p:spTree>
    <p:extLst>
      <p:ext uri="{BB962C8B-B14F-4D97-AF65-F5344CB8AC3E}">
        <p14:creationId xmlns:p14="http://schemas.microsoft.com/office/powerpoint/2010/main" val="4030368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I've abstracted away the specific queries and updates into what I'll refer from here on as a "workload".</a:t>
            </a:r>
          </a:p>
          <a:p>
            <a:pPr marL="171450" indent="-171450">
              <a:buFont typeface="Arial" panose="020B0604020202020204" pitchFamily="34" charset="0"/>
              <a:buChar char="•"/>
            </a:pPr>
            <a:r>
              <a:rPr lang="en-US" dirty="0"/>
              <a:t>So our goal in *TUNING* dyna is to reduce the latency between </a:t>
            </a:r>
            <a:r>
              <a:rPr lang="en-US" b="1" dirty="0"/>
              <a:t>QUERIES </a:t>
            </a:r>
            <a:r>
              <a:rPr lang="en-US" dirty="0"/>
              <a:t>and their </a:t>
            </a:r>
            <a:r>
              <a:rPr lang="en-US" b="1" dirty="0"/>
              <a:t>RESPONSES</a:t>
            </a:r>
            <a:endParaRPr lang="en-US" dirty="0"/>
          </a:p>
          <a:p>
            <a:pPr marL="171450" indent="-171450">
              <a:buFont typeface="Arial" panose="020B0604020202020204" pitchFamily="34" charset="0"/>
              <a:buChar char="•"/>
            </a:pPr>
            <a:r>
              <a:rPr lang="en-US" dirty="0"/>
              <a:t>Abstractly, the </a:t>
            </a:r>
            <a:r>
              <a:rPr lang="en-US" b="1" dirty="0"/>
              <a:t>solver backing this data structure</a:t>
            </a:r>
            <a:r>
              <a:rPr lang="en-US" dirty="0"/>
              <a:t> has a bunch of "knobs" that will be tuned by an optimizer</a:t>
            </a:r>
          </a:p>
          <a:p>
            <a:pPr marL="171450" indent="-171450">
              <a:buFont typeface="Arial" panose="020B0604020202020204" pitchFamily="34" charset="0"/>
              <a:buChar char="•"/>
            </a:pPr>
            <a:r>
              <a:rPr lang="en-US" dirty="0"/>
              <a:t>Like this guy with a mustache fine tuning his synthesizer's sound.</a:t>
            </a:r>
          </a:p>
          <a:p>
            <a:pPr marL="171450" indent="-171450">
              <a:buFont typeface="Arial" panose="020B0604020202020204" pitchFamily="34" charset="0"/>
              <a:buChar char="•"/>
            </a:pPr>
            <a:r>
              <a:rPr lang="en-US" dirty="0"/>
              <a:t>Just to give an example of </a:t>
            </a:r>
            <a:r>
              <a:rPr lang="en-US" i="1" dirty="0"/>
              <a:t>coarse-grained knob:</a:t>
            </a:r>
            <a:r>
              <a:rPr lang="en-US" dirty="0"/>
              <a:t> we might consider whether or not to process updates eagerly or lazily. These types of decisions matter, even in simple programs like this one that computes the maximum.</a:t>
            </a:r>
          </a:p>
          <a:p>
            <a:pPr marL="171450" indent="-171450">
              <a:buFont typeface="Arial" panose="020B0604020202020204" pitchFamily="34" charset="0"/>
              <a:buChar char="•"/>
            </a:pPr>
            <a:r>
              <a:rPr lang="en-US" dirty="0"/>
              <a:t>We define the </a:t>
            </a:r>
            <a:r>
              <a:rPr lang="en-US" b="1" dirty="0"/>
              <a:t>long-term cost </a:t>
            </a:r>
            <a:r>
              <a:rPr lang="en-US" b="0" dirty="0"/>
              <a:t>(of a specific knob setting) as the </a:t>
            </a:r>
            <a:r>
              <a:rPr lang="en-US" b="0" i="1" dirty="0"/>
              <a:t>temporally discounted</a:t>
            </a:r>
            <a:r>
              <a:rPr lang="en-US" b="0" dirty="0"/>
              <a:t> average latency with the option for users to specify an query "urgency".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3146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way to train this system would be to have an outer loop which </a:t>
            </a:r>
            <a:r>
              <a:rPr lang="en-US" b="1" dirty="0"/>
              <a:t>fiddles with the knobs</a:t>
            </a:r>
          </a:p>
          <a:p>
            <a:pPr marL="171450" indent="-171450">
              <a:buFont typeface="Arial" panose="020B0604020202020204" pitchFamily="34" charset="0"/>
              <a:buChar char="•"/>
            </a:pPr>
            <a:r>
              <a:rPr lang="en-US" dirty="0"/>
              <a:t>Runs the </a:t>
            </a:r>
            <a:r>
              <a:rPr lang="en-US" b="1" dirty="0"/>
              <a:t>entire</a:t>
            </a:r>
            <a:r>
              <a:rPr lang="en-US" dirty="0"/>
              <a:t> workload.</a:t>
            </a:r>
          </a:p>
          <a:p>
            <a:pPr marL="171450" indent="-171450">
              <a:buFont typeface="Arial" panose="020B0604020202020204" pitchFamily="34" charset="0"/>
              <a:buChar char="•"/>
            </a:pPr>
            <a:r>
              <a:rPr lang="en-US" dirty="0"/>
              <a:t>And receives </a:t>
            </a:r>
            <a:r>
              <a:rPr lang="en-US" b="1" dirty="0"/>
              <a:t>feedback</a:t>
            </a:r>
            <a:r>
              <a:rPr lang="en-US" dirty="0"/>
              <a:t> in terms of the cost function (from the previous slide)</a:t>
            </a:r>
          </a:p>
          <a:p>
            <a:pPr marL="171450" indent="-171450">
              <a:buFont typeface="Arial" panose="020B0604020202020204" pitchFamily="34" charset="0"/>
              <a:buChar char="•"/>
            </a:pPr>
            <a:r>
              <a:rPr lang="en-US" dirty="0"/>
              <a:t>Then fiddles with the policy and </a:t>
            </a:r>
            <a:r>
              <a:rPr lang="en-US" b="1" dirty="0"/>
              <a:t>repeats</a:t>
            </a:r>
          </a:p>
          <a:p>
            <a:r>
              <a:rPr lang="en-US" dirty="0"/>
              <a:t>===</a:t>
            </a:r>
          </a:p>
          <a:p>
            <a:pPr marL="171450" indent="-171450">
              <a:buFont typeface="Arial" panose="020B0604020202020204" pitchFamily="34" charset="0"/>
              <a:buChar char="•"/>
            </a:pPr>
            <a:r>
              <a:rPr lang="en-US" dirty="0"/>
              <a:t>This is a reasonable way to train that is actually used by a number of fairly well known systems.</a:t>
            </a:r>
          </a:p>
          <a:p>
            <a:pPr marL="171450" indent="-171450">
              <a:buFont typeface="Arial" panose="020B0604020202020204" pitchFamily="34" charset="0"/>
              <a:buChar char="•"/>
            </a:pPr>
            <a:r>
              <a:rPr lang="en-US" dirty="0"/>
              <a:t>However, there is a serious inefficiency in that only </a:t>
            </a:r>
            <a:r>
              <a:rPr lang="en-US" b="1" dirty="0"/>
              <a:t>one policy is explored per run</a:t>
            </a:r>
            <a:r>
              <a:rPr lang="en-US" dirty="0"/>
              <a:t>.</a:t>
            </a:r>
          </a:p>
          <a:p>
            <a:pPr marL="171450" indent="-171450">
              <a:buFont typeface="Arial" panose="020B0604020202020204" pitchFamily="34" charset="0"/>
              <a:buChar char="•"/>
            </a:pPr>
            <a:r>
              <a:rPr lang="en-US" dirty="0"/>
              <a:t>How can we tighten up this loop to </a:t>
            </a:r>
            <a:r>
              <a:rPr lang="en-US" b="1" dirty="0"/>
              <a:t>get feedback earlier and more often?</a:t>
            </a:r>
          </a:p>
          <a:p>
            <a:pPr marL="171450" indent="-171450">
              <a:buFont typeface="Arial" panose="020B0604020202020204" pitchFamily="34" charset="0"/>
              <a:buChar char="•"/>
            </a:pPr>
            <a:r>
              <a:rPr lang="en-US" b="0" dirty="0"/>
              <a:t>To do that we'll need to </a:t>
            </a:r>
            <a:r>
              <a:rPr lang="en-US" b="1" dirty="0"/>
              <a:t>look inside the solver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0682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a sketch of what's going on in our solver.</a:t>
            </a:r>
          </a:p>
          <a:p>
            <a:pPr marL="171450" indent="-171450">
              <a:buFont typeface="Arial" panose="020B0604020202020204" pitchFamily="34" charset="0"/>
              <a:buChar char="•"/>
            </a:pPr>
            <a:r>
              <a:rPr lang="en-US" dirty="0"/>
              <a:t>When a query OR update comes in, it gets scheduled on an </a:t>
            </a:r>
            <a:r>
              <a:rPr lang="en-US" b="1" dirty="0"/>
              <a:t>agenda</a:t>
            </a:r>
            <a:r>
              <a:rPr lang="en-US" dirty="0"/>
              <a:t> (a work list of tasks that must be completed </a:t>
            </a:r>
            <a:r>
              <a:rPr lang="en-US" i="1" dirty="0"/>
              <a:t>eventually</a:t>
            </a:r>
            <a:r>
              <a:rPr lang="en-US" i="0" dirty="0"/>
              <a:t>)</a:t>
            </a:r>
          </a:p>
          <a:p>
            <a:pPr marL="171450" indent="-171450">
              <a:buFont typeface="Arial" panose="020B0604020202020204" pitchFamily="34" charset="0"/>
              <a:buChar char="•"/>
            </a:pPr>
            <a:r>
              <a:rPr lang="en-US" i="0" dirty="0"/>
              <a:t>We then have several </a:t>
            </a:r>
            <a:r>
              <a:rPr lang="en-US" b="1" i="0" dirty="0"/>
              <a:t>threads</a:t>
            </a:r>
            <a:r>
              <a:rPr lang="en-US" i="0" dirty="0"/>
              <a:t> running the following loop…</a:t>
            </a:r>
          </a:p>
          <a:p>
            <a:pPr marL="171450" indent="-171450">
              <a:buFont typeface="Arial" panose="020B0604020202020204" pitchFamily="34" charset="0"/>
              <a:buChar char="•"/>
            </a:pPr>
            <a:r>
              <a:rPr lang="en-US" b="1" i="0" dirty="0"/>
              <a:t>pop</a:t>
            </a:r>
            <a:r>
              <a:rPr lang="en-US" i="0" dirty="0"/>
              <a:t> a task from the agenda, for example computing the 4th column of the matrix </a:t>
            </a:r>
            <a:r>
              <a:rPr lang="en-US" b="1" i="0" dirty="0"/>
              <a:t>c </a:t>
            </a:r>
            <a:r>
              <a:rPr lang="en-US" b="0" i="0" dirty="0"/>
              <a:t>defined as the product of two other matrices </a:t>
            </a:r>
            <a:r>
              <a:rPr lang="en-US" b="1" i="0" dirty="0"/>
              <a:t>a</a:t>
            </a:r>
            <a:r>
              <a:rPr lang="en-US" b="0" i="0" dirty="0"/>
              <a:t> and </a:t>
            </a:r>
            <a:r>
              <a:rPr lang="en-US" b="1" i="0" dirty="0"/>
              <a:t>b</a:t>
            </a:r>
            <a:r>
              <a:rPr lang="en-US" b="0" i="0" dirty="0"/>
              <a:t>.</a:t>
            </a:r>
          </a:p>
          <a:p>
            <a:pPr marL="171450" indent="-171450">
              <a:buFont typeface="Arial" panose="020B0604020202020204" pitchFamily="34" charset="0"/>
              <a:buChar char="•"/>
            </a:pPr>
            <a:r>
              <a:rPr lang="en-US" b="0" i="0" dirty="0"/>
              <a:t>We then dispatch to an appropriate </a:t>
            </a:r>
            <a:r>
              <a:rPr lang="en-US" b="1" i="0" dirty="0"/>
              <a:t>strategy</a:t>
            </a:r>
            <a:r>
              <a:rPr lang="en-US" b="0" i="0" dirty="0"/>
              <a:t> for </a:t>
            </a:r>
            <a:r>
              <a:rPr lang="en-US" b="1" i="0" dirty="0"/>
              <a:t>COMPLETING</a:t>
            </a:r>
            <a:r>
              <a:rPr lang="en-US" b="0" i="0" dirty="0"/>
              <a:t> the task. Here's one strategy for our simple column query.</a:t>
            </a:r>
          </a:p>
          <a:p>
            <a:pPr marL="171450" indent="-171450">
              <a:buFont typeface="Arial" panose="020B0604020202020204" pitchFamily="34" charset="0"/>
              <a:buChar char="•"/>
            </a:pPr>
            <a:r>
              <a:rPr lang="en-US" b="0" i="0" dirty="0"/>
              <a:t>We then run the strategy:</a:t>
            </a:r>
          </a:p>
          <a:p>
            <a:pPr marL="628650" lvl="1" indent="-171450">
              <a:buFont typeface="Arial" panose="020B0604020202020204" pitchFamily="34" charset="0"/>
              <a:buChar char="•"/>
            </a:pPr>
            <a:r>
              <a:rPr lang="en-US" b="0" i="0" dirty="0"/>
              <a:t>It will </a:t>
            </a:r>
            <a:r>
              <a:rPr lang="en-US" b="1" i="0" dirty="0"/>
              <a:t>compute a bunch of values</a:t>
            </a:r>
            <a:r>
              <a:rPr lang="en-US" b="0" i="0" dirty="0"/>
              <a:t>, which </a:t>
            </a:r>
            <a:r>
              <a:rPr lang="en-US" b="1" i="0" dirty="0"/>
              <a:t>might be answers</a:t>
            </a:r>
            <a:r>
              <a:rPr lang="en-US" b="0" i="0" dirty="0"/>
              <a:t> to an open query</a:t>
            </a:r>
          </a:p>
          <a:p>
            <a:pPr marL="628650" lvl="1" indent="-171450">
              <a:buFont typeface="Arial" panose="020B0604020202020204" pitchFamily="34" charset="0"/>
              <a:buChar char="•"/>
            </a:pPr>
            <a:r>
              <a:rPr lang="en-US" b="0" i="0" dirty="0"/>
              <a:t>and it might </a:t>
            </a:r>
            <a:r>
              <a:rPr lang="en-US" b="1" i="0" dirty="0"/>
              <a:t>add new tasks</a:t>
            </a:r>
            <a:r>
              <a:rPr lang="en-US" b="0" i="0" dirty="0"/>
              <a:t> to the agenda</a:t>
            </a:r>
          </a:p>
          <a:p>
            <a:pPr marL="171450" indent="-171450">
              <a:buFont typeface="Arial" panose="020B0604020202020204" pitchFamily="34" charset="0"/>
              <a:buChar char="•"/>
            </a:pPr>
            <a:r>
              <a:rPr lang="en-US" b="0" i="0" dirty="0"/>
              <a:t>Of course, it also essential to </a:t>
            </a:r>
            <a:r>
              <a:rPr lang="en-US" b="1" i="0" dirty="0"/>
              <a:t>cache</a:t>
            </a:r>
            <a:r>
              <a:rPr lang="en-US" b="0" i="0" dirty="0"/>
              <a:t> (or </a:t>
            </a:r>
            <a:r>
              <a:rPr lang="en-US" b="0" i="0" dirty="0" err="1"/>
              <a:t>memoize</a:t>
            </a:r>
            <a:r>
              <a:rPr lang="en-US" b="0" i="0" dirty="0"/>
              <a:t>) computed values for efficiency. These memos can later be </a:t>
            </a:r>
            <a:r>
              <a:rPr lang="en-US" b="1" i="0" dirty="0"/>
              <a:t>looked</a:t>
            </a:r>
            <a:r>
              <a:rPr lang="en-US" b="0" i="0" dirty="0"/>
              <a:t> up by other strategies saving the cost of recomputation.</a:t>
            </a:r>
          </a:p>
          <a:p>
            <a:pPr marL="171450" indent="-171450">
              <a:buFont typeface="Arial" panose="020B0604020202020204" pitchFamily="34" charset="0"/>
              <a:buChar char="•"/>
            </a:pPr>
            <a:r>
              <a:rPr lang="en-US" b="1" i="0" dirty="0"/>
              <a:t>I'll now tell you about some of the flexibility that we've baked in!</a:t>
            </a:r>
          </a:p>
          <a:p>
            <a:pPr marL="171450" indent="-171450">
              <a:buFont typeface="Arial" panose="020B0604020202020204" pitchFamily="34" charset="0"/>
              <a:buChar char="•"/>
            </a:pPr>
            <a:r>
              <a:rPr lang="en-US" b="0" i="0" dirty="0"/>
              <a:t>Task on the agenda can be </a:t>
            </a:r>
            <a:r>
              <a:rPr lang="en-US" b="1" i="0" dirty="0"/>
              <a:t>executed in any order</a:t>
            </a:r>
            <a:r>
              <a:rPr lang="en-US" b="0" i="0" dirty="0"/>
              <a:t>… so we need to choose a good order</a:t>
            </a:r>
          </a:p>
          <a:p>
            <a:pPr marL="171450" indent="-171450">
              <a:buFont typeface="Arial" panose="020B0604020202020204" pitchFamily="34" charset="0"/>
              <a:buChar char="•"/>
            </a:pPr>
            <a:r>
              <a:rPr lang="en-US" b="0" i="0" dirty="0"/>
              <a:t>There are tons of </a:t>
            </a:r>
            <a:r>
              <a:rPr lang="en-US" b="1" i="0" dirty="0"/>
              <a:t>admissible strategies</a:t>
            </a:r>
            <a:r>
              <a:rPr lang="en-US" b="0" i="0" dirty="0"/>
              <a:t> to pick from, I'll say more on this shortly … choose</a:t>
            </a:r>
          </a:p>
          <a:p>
            <a:pPr marL="171450" indent="-171450">
              <a:buFont typeface="Arial" panose="020B0604020202020204" pitchFamily="34" charset="0"/>
              <a:buChar char="•"/>
            </a:pPr>
            <a:r>
              <a:rPr lang="en-US" b="0" i="0" dirty="0"/>
              <a:t>The solver is </a:t>
            </a:r>
            <a:r>
              <a:rPr lang="en-US" b="1" i="0" dirty="0"/>
              <a:t>free to create or flush memos anytime… </a:t>
            </a:r>
            <a:r>
              <a:rPr lang="en-US" b="0" i="0" dirty="0"/>
              <a:t>so again choose!</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13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solver has been designed from the ground up to be able to recover all the reasonable implementation tricks that we've ever seen used.</a:t>
            </a:r>
          </a:p>
          <a:p>
            <a:pPr marL="171450" indent="-171450">
              <a:buFont typeface="Arial" panose="020B0604020202020204" pitchFamily="34" charset="0"/>
              <a:buChar char="•"/>
            </a:pPr>
            <a:r>
              <a:rPr lang="en-US" dirty="0"/>
              <a:t>These tricks include…</a:t>
            </a:r>
          </a:p>
          <a:p>
            <a:pPr marL="171450" indent="-171450">
              <a:buFont typeface="Arial" panose="020B0604020202020204" pitchFamily="34" charset="0"/>
              <a:buChar char="•"/>
            </a:pPr>
            <a:r>
              <a:rPr lang="en-US" dirty="0"/>
              <a:t>Parallelization of independent computations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Ordering of dependent computations, including join strategies, forward vs backward chaining, and identifying computations that provably can be skipped.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general, a program specifies a lot of computations, but in practice, which computations you do </a:t>
            </a:r>
            <a:r>
              <a:rPr lang="en-US" i="1" dirty="0"/>
              <a:t>first</a:t>
            </a:r>
            <a:r>
              <a:rPr lang="en-US" dirty="0"/>
              <a:t> determines which </a:t>
            </a:r>
            <a:r>
              <a:rPr lang="en-US" i="1" dirty="0"/>
              <a:t>other</a:t>
            </a:r>
            <a:r>
              <a:rPr lang="en-US" dirty="0"/>
              <a:t> ones you need to do.)</a:t>
            </a:r>
          </a:p>
          <a:p>
            <a:pPr marL="171450" indent="-171450">
              <a:buFont typeface="Arial" panose="020B0604020202020204" pitchFamily="34" charset="0"/>
              <a:buChar char="•"/>
            </a:pPr>
            <a:r>
              <a:rPr lang="en-US" dirty="0"/>
              <a:t>We're also concerned with consolidating related work, including batching and </a:t>
            </a:r>
            <a:r>
              <a:rPr lang="en-US" dirty="0" err="1"/>
              <a:t>inlining</a:t>
            </a:r>
            <a:r>
              <a:rPr lang="en-US" dirty="0"/>
              <a:t>.</a:t>
            </a:r>
          </a:p>
          <a:p>
            <a:pPr marL="171450" indent="-171450">
              <a:buFont typeface="Arial" panose="020B0604020202020204" pitchFamily="34" charset="0"/>
              <a:buChar char="•"/>
            </a:pPr>
            <a:r>
              <a:rPr lang="en-US" dirty="0"/>
              <a:t>Lastly, we also need to determine what computations get stored and the low-level details of how they get stored.</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8195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a ton of interesting challenges in defining the giant space while preserving correctness.</a:t>
            </a:r>
          </a:p>
          <a:p>
            <a:pPr marL="171450" indent="-171450">
              <a:buFont typeface="Arial" panose="020B0604020202020204" pitchFamily="34" charset="0"/>
              <a:buChar char="•"/>
            </a:pPr>
            <a:r>
              <a:rPr lang="en-US" dirty="0"/>
              <a:t>Most systems avoid giving themselves so many choices. We embrace them, because we have machine learning to help us choose!</a:t>
            </a:r>
          </a:p>
          <a:p>
            <a:pPr marL="171450" indent="-171450">
              <a:buFont typeface="Arial" panose="020B0604020202020204" pitchFamily="34" charset="0"/>
              <a:buChar char="•"/>
            </a:pPr>
            <a:r>
              <a:rPr lang="en-US" dirty="0"/>
              <a:t>Here's some pointers to some paper describing the architecture</a:t>
            </a:r>
          </a:p>
          <a:p>
            <a:pPr marL="171450" indent="-171450">
              <a:buFont typeface="Arial" panose="020B0604020202020204" pitchFamily="34" charset="0"/>
              <a:buChar char="•"/>
            </a:pPr>
            <a:r>
              <a:rPr lang="en-US" dirty="0"/>
              <a:t>There is lots of progress to come, especially because Wes is tying up a lot of loose ends in his thesis.</a:t>
            </a:r>
          </a:p>
          <a:p>
            <a:pPr marL="171450" indent="-171450">
              <a:buFont typeface="Arial" panose="020B0604020202020204" pitchFamily="34" charset="0"/>
              <a:buChar char="•"/>
            </a:pPr>
            <a:r>
              <a:rPr lang="en-US" dirty="0"/>
              <a:t>p.s. he's awesome and he's on the job market!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139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look at the sequential choices made by the policy at runtime.</a:t>
            </a:r>
          </a:p>
          <a:p>
            <a:pPr marL="171450" indent="-171450">
              <a:buFont typeface="Arial" panose="020B0604020202020204" pitchFamily="34" charset="0"/>
              <a:buChar char="•"/>
            </a:pPr>
            <a:r>
              <a:rPr lang="en-US" dirty="0"/>
              <a:t>We've been asked to answer an edge query</a:t>
            </a:r>
          </a:p>
          <a:p>
            <a:pPr marL="171450" indent="-171450">
              <a:buFont typeface="Arial" panose="020B0604020202020204" pitchFamily="34" charset="0"/>
              <a:buChar char="•"/>
            </a:pPr>
            <a:r>
              <a:rPr lang="en-US" dirty="0"/>
              <a:t>The specific query is where X and Y are free variables – i.e., we want all edges</a:t>
            </a:r>
          </a:p>
          <a:p>
            <a:pPr marL="628650" lvl="1" indent="-171450">
              <a:buFont typeface="Arial" panose="020B0604020202020204" pitchFamily="34" charset="0"/>
              <a:buChar char="•"/>
            </a:pPr>
            <a:r>
              <a:rPr lang="en-US" dirty="0"/>
              <a:t>Here we use a randomize to pick join strategy1 30% of the time and join strategy2 70% of the time. </a:t>
            </a:r>
          </a:p>
          <a:p>
            <a:pPr marL="628650" lvl="1" indent="-171450">
              <a:buFont typeface="Arial" panose="020B0604020202020204" pitchFamily="34" charset="0"/>
              <a:buChar char="•"/>
            </a:pPr>
            <a:r>
              <a:rPr lang="en-US" dirty="0"/>
              <a:t>The number 0.3 will be tuned to favor the faster strategy</a:t>
            </a:r>
          </a:p>
          <a:p>
            <a:pPr marL="171450" lvl="0" indent="-171450">
              <a:buFont typeface="Arial" panose="020B0604020202020204" pitchFamily="34" charset="0"/>
              <a:buChar char="•"/>
            </a:pPr>
            <a:r>
              <a:rPr lang="en-US" dirty="0"/>
              <a:t>Let's look at the other queries we might been asked to answer</a:t>
            </a:r>
          </a:p>
          <a:p>
            <a:pPr marL="628650" lvl="1" indent="-171450">
              <a:buFont typeface="Arial" panose="020B0604020202020204" pitchFamily="34" charset="0"/>
              <a:buChar char="•"/>
            </a:pPr>
            <a:r>
              <a:rPr lang="en-US" dirty="0"/>
              <a:t>We have the set of outgoing edges for some x.</a:t>
            </a:r>
          </a:p>
          <a:p>
            <a:pPr marL="628650" lvl="1" indent="-171450">
              <a:buFont typeface="Arial" panose="020B0604020202020204" pitchFamily="34" charset="0"/>
              <a:buChar char="•"/>
            </a:pPr>
            <a:r>
              <a:rPr lang="en-US" dirty="0"/>
              <a:t>and the value of a specific edge(x, 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989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play out what this branch might look like..</a:t>
            </a:r>
          </a:p>
          <a:p>
            <a:pPr marL="171450" indent="-171450">
              <a:buFont typeface="Arial" panose="020B0604020202020204" pitchFamily="34" charset="0"/>
              <a:buChar char="•"/>
            </a:pPr>
            <a:r>
              <a:rPr lang="en-US" dirty="0"/>
              <a:t>The answer to this query is an iterator over outgoing edges</a:t>
            </a:r>
          </a:p>
          <a:p>
            <a:pPr marL="171450" indent="-171450">
              <a:buFont typeface="Arial" panose="020B0604020202020204" pitchFamily="34" charset="0"/>
              <a:buChar char="•"/>
            </a:pPr>
            <a:r>
              <a:rPr lang="en-US" dirty="0"/>
              <a:t>Based on a hash on x, we will "randomly" choose between two strategies</a:t>
            </a:r>
          </a:p>
          <a:p>
            <a:pPr marL="171450" indent="-171450">
              <a:buFont typeface="Arial" panose="020B0604020202020204" pitchFamily="34" charset="0"/>
              <a:buChar char="•"/>
            </a:pPr>
            <a:r>
              <a:rPr lang="en-US" dirty="0"/>
              <a:t>(1) looking up the answer in a dense array indexed by x's interned value.</a:t>
            </a:r>
          </a:p>
          <a:p>
            <a:pPr marL="171450" lvl="0" indent="-171450">
              <a:buFont typeface="Arial" panose="020B0604020202020204" pitchFamily="34" charset="0"/>
              <a:buChar char="•"/>
            </a:pPr>
            <a:r>
              <a:rPr lang="en-US" dirty="0"/>
              <a:t>(2) looking up the answer in a hash table, where it might not be computed yet</a:t>
            </a:r>
          </a:p>
          <a:p>
            <a:pPr marL="171450" lvl="0" indent="-171450">
              <a:buFont typeface="Arial" panose="020B0604020202020204" pitchFamily="34" charset="0"/>
              <a:buChar char="•"/>
            </a:pPr>
            <a:r>
              <a:rPr lang="en-US" dirty="0"/>
              <a:t>Suppose we are in the latter case, here we check if x has been cached, if so we return the answer</a:t>
            </a:r>
          </a:p>
          <a:p>
            <a:pPr marL="171450" lvl="0" indent="-171450">
              <a:buFont typeface="Arial" panose="020B0604020202020204" pitchFamily="34" charset="0"/>
              <a:buChar char="•"/>
            </a:pPr>
            <a:r>
              <a:rPr lang="en-US" dirty="0"/>
              <a:t>otherwise, we compute it via the edge(X,Y) query and FILTER the results to match x. Notice that this strategy will </a:t>
            </a:r>
            <a:r>
              <a:rPr lang="en-US" b="1" dirty="0" err="1"/>
              <a:t>recurse</a:t>
            </a:r>
            <a:r>
              <a:rPr lang="en-US" dirty="0"/>
              <a:t> to another node in this </a:t>
            </a:r>
            <a:r>
              <a:rPr lang="en-US" b="1" dirty="0"/>
              <a:t>decision graph</a:t>
            </a:r>
            <a:r>
              <a:rPr lang="en-US" dirty="0"/>
              <a:t>.</a:t>
            </a:r>
          </a:p>
          <a:p>
            <a:pPr marL="171450" lvl="0" indent="-171450">
              <a:buFont typeface="Arial" panose="020B0604020202020204" pitchFamily="34" charset="0"/>
              <a:buChar char="•"/>
            </a:pPr>
            <a:r>
              <a:rPr lang="en-US" dirty="0"/>
              <a:t>Lastly we return the answer and </a:t>
            </a:r>
            <a:r>
              <a:rPr lang="en-US" dirty="0" err="1"/>
              <a:t>memoize</a:t>
            </a:r>
            <a:r>
              <a:rPr lang="en-US" dirty="0"/>
              <a:t> the result 90% of the time</a:t>
            </a:r>
          </a:p>
          <a:p>
            <a:pPr marL="171450" lvl="0" indent="-171450">
              <a:buFont typeface="Arial" panose="020B0604020202020204" pitchFamily="34" charset="0"/>
              <a:buChar char="•"/>
            </a:pPr>
            <a:r>
              <a:rPr lang="en-US" dirty="0"/>
              <a:t>These probabilities highlighted in yellow will be tuned over time, typically approaching 0 or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464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Those policy probabilities can be sensitive to the context of the task.</a:t>
            </a:r>
          </a:p>
          <a:p>
            <a:pPr marL="171450" indent="-171450">
              <a:buFont typeface="Arial" panose="020B0604020202020204" pitchFamily="34" charset="0"/>
              <a:buChar char="•"/>
            </a:pPr>
            <a:r>
              <a:rPr lang="en-US" dirty="0"/>
              <a:t>I don't have time to go through all of these sources of </a:t>
            </a:r>
            <a:r>
              <a:rPr lang="en-US"/>
              <a:t>information (or </a:t>
            </a:r>
            <a:r>
              <a:rPr lang="en-US" dirty="0"/>
              <a:t>"features" in ML terminology)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83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talk about tuning those probabilities…</a:t>
            </a:r>
          </a:p>
          <a:p>
            <a:pPr marL="171450" indent="-171450">
              <a:buFont typeface="Arial" panose="020B0604020202020204" pitchFamily="34" charset="0"/>
              <a:buChar char="•"/>
            </a:pPr>
            <a:r>
              <a:rPr lang="en-US" dirty="0"/>
              <a:t>Here we have the memoization probability from before</a:t>
            </a:r>
          </a:p>
          <a:p>
            <a:pPr marL="171450" indent="-171450">
              <a:buFont typeface="Arial" panose="020B0604020202020204" pitchFamily="34" charset="0"/>
              <a:buChar char="•"/>
            </a:pPr>
            <a:r>
              <a:rPr lang="en-US" dirty="0"/>
              <a:t>If we know the long-term cost of each action we could update the policy now!</a:t>
            </a:r>
          </a:p>
          <a:p>
            <a:pPr marL="171450" indent="-171450">
              <a:buFont typeface="Arial" panose="020B0604020202020204" pitchFamily="34" charset="0"/>
              <a:buChar char="•"/>
            </a:pPr>
            <a:r>
              <a:rPr lang="en-US" dirty="0"/>
              <a:t>Here's a slightly more abstract view in terms of "states" and "actions"</a:t>
            </a:r>
          </a:p>
          <a:p>
            <a:pPr marL="171450" indent="-171450">
              <a:buFont typeface="Arial" panose="020B0604020202020204" pitchFamily="34" charset="0"/>
              <a:buChar char="•"/>
            </a:pPr>
            <a:r>
              <a:rPr lang="en-US" dirty="0"/>
              <a:t>Suppose we – hypothetically – forked the state of the solver, ran the workload to completion, and measured the long-term costs of each of those actions (denoted here by q1 and q2)</a:t>
            </a:r>
          </a:p>
          <a:p>
            <a:pPr marL="171450" indent="-171450">
              <a:buFont typeface="Arial" panose="020B0604020202020204" pitchFamily="34" charset="0"/>
              <a:buChar char="•"/>
            </a:pPr>
            <a:r>
              <a:rPr lang="en-US" dirty="0"/>
              <a:t>Of course, this would be insanely slow</a:t>
            </a:r>
          </a:p>
          <a:p>
            <a:pPr marL="171450" indent="-171450">
              <a:buFont typeface="Arial" panose="020B0604020202020204" pitchFamily="34" charset="0"/>
              <a:buChar char="•"/>
            </a:pPr>
            <a:r>
              <a:rPr lang="en-US" dirty="0"/>
              <a:t>So we use machine learning to PREDICT these future costs from context</a:t>
            </a:r>
          </a:p>
          <a:p>
            <a:pPr marL="171450" indent="-171450">
              <a:buFont typeface="Arial" panose="020B0604020202020204" pitchFamily="34" charset="0"/>
              <a:buChar char="•"/>
            </a:pPr>
            <a:r>
              <a:rPr lang="en-US" dirty="0"/>
              <a:t>Importantly, this will generalize from past experience (state-action pairs) to knew ones.</a:t>
            </a:r>
          </a:p>
          <a:p>
            <a:pPr marL="171450" indent="-171450">
              <a:buFont typeface="Arial" panose="020B0604020202020204" pitchFamily="34" charset="0"/>
              <a:buChar char="•"/>
            </a:pPr>
            <a:r>
              <a:rPr lang="en-US" dirty="0"/>
              <a:t>and we could imagine using a linear function of various features (</a:t>
            </a:r>
            <a:r>
              <a:rPr lang="en-US" dirty="0" err="1"/>
              <a:t>PhI</a:t>
            </a:r>
            <a:r>
              <a:rPr lang="en-US" dirty="0"/>
              <a:t>) of the state of the solver</a:t>
            </a:r>
          </a:p>
          <a:p>
            <a:endParaRPr lang="en-US" dirty="0"/>
          </a:p>
        </p:txBody>
      </p:sp>
      <p:sp>
        <p:nvSpPr>
          <p:cNvPr id="4" name="Slide Number Placeholder 3"/>
          <p:cNvSpPr>
            <a:spLocks noGrp="1"/>
          </p:cNvSpPr>
          <p:nvPr>
            <p:ph type="sldNum" sz="quarter" idx="10"/>
          </p:nvPr>
        </p:nvSpPr>
        <p:spPr/>
        <p:txBody>
          <a:bodyPr/>
          <a:lstStyle/>
          <a:p>
            <a:fld id="{19E4CA9A-C6F7-4BFA-85F2-A76A40666436}" type="slidenum">
              <a:rPr lang="en-US" smtClean="0"/>
              <a:t>32</a:t>
            </a:fld>
            <a:endParaRPr lang="en-US"/>
          </a:p>
        </p:txBody>
      </p:sp>
    </p:spTree>
    <p:extLst>
      <p:ext uri="{BB962C8B-B14F-4D97-AF65-F5344CB8AC3E}">
        <p14:creationId xmlns:p14="http://schemas.microsoft.com/office/powerpoint/2010/main" val="241707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tune our q-estimator using temporal difference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pretty simple algorithm, which is doing a type of </a:t>
            </a:r>
            <a:r>
              <a:rPr lang="en-US" b="1" dirty="0"/>
              <a:t>approximate dynamic programming</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Which, intuitively, just says that q-hat should agree with itself by looking one step ahead.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9E4CA9A-C6F7-4BFA-85F2-A76A40666436}" type="slidenum">
              <a:rPr lang="en-US" smtClean="0"/>
              <a:t>33</a:t>
            </a:fld>
            <a:endParaRPr lang="en-US"/>
          </a:p>
        </p:txBody>
      </p:sp>
    </p:spTree>
    <p:extLst>
      <p:ext uri="{BB962C8B-B14F-4D97-AF65-F5344CB8AC3E}">
        <p14:creationId xmlns:p14="http://schemas.microsoft.com/office/powerpoint/2010/main" val="197247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Our outline for today is to first introduce Declarative programming and why we want it,</a:t>
            </a:r>
          </a:p>
          <a:p>
            <a:r>
              <a:rPr lang="en-US" dirty="0"/>
              <a:t>(click) Then we will introduce the dyna programming language and provide a quick taste for why it makes implementing machine learning algorithms fast</a:t>
            </a:r>
          </a:p>
          <a:p>
            <a:r>
              <a:rPr lang="en-US" dirty="0"/>
              <a:t>(click) Finally, we will discuss our techniques for optimizing Dyna programs using Reinforcement Learning</a:t>
            </a:r>
          </a:p>
        </p:txBody>
      </p:sp>
      <p:sp>
        <p:nvSpPr>
          <p:cNvPr id="4" name="Slide Number Placeholder 3"/>
          <p:cNvSpPr>
            <a:spLocks noGrp="1"/>
          </p:cNvSpPr>
          <p:nvPr>
            <p:ph type="sldNum" sz="quarter" idx="10"/>
          </p:nvPr>
        </p:nvSpPr>
        <p:spPr/>
        <p:txBody>
          <a:bodyPr/>
          <a:lstStyle/>
          <a:p>
            <a:fld id="{19E4CA9A-C6F7-4BFA-85F2-A76A40666436}" type="slidenum">
              <a:rPr lang="en-US" smtClean="0"/>
              <a:t>3</a:t>
            </a:fld>
            <a:endParaRPr lang="en-US"/>
          </a:p>
        </p:txBody>
      </p:sp>
    </p:spTree>
    <p:extLst>
      <p:ext uri="{BB962C8B-B14F-4D97-AF65-F5344CB8AC3E}">
        <p14:creationId xmlns:p14="http://schemas.microsoft.com/office/powerpoint/2010/main" val="3649783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overall algorithm is called "actor-critic policy gradient"</a:t>
            </a:r>
          </a:p>
          <a:p>
            <a:pPr marL="171450" indent="-171450">
              <a:buFont typeface="Arial" panose="020B0604020202020204" pitchFamily="34" charset="0"/>
              <a:buChar char="•"/>
            </a:pPr>
            <a:r>
              <a:rPr lang="en-US" dirty="0"/>
              <a:t>when we're in a state we sample according to a log-linear distribution, which allows for context-dependent features f(</a:t>
            </a:r>
            <a:r>
              <a:rPr lang="en-US" dirty="0" err="1"/>
              <a:t>s,a</a:t>
            </a:r>
            <a:r>
              <a:rPr lang="en-US" dirty="0"/>
              <a:t>)</a:t>
            </a:r>
          </a:p>
          <a:p>
            <a:pPr marL="171450" indent="-171450">
              <a:buFont typeface="Arial" panose="020B0604020202020204" pitchFamily="34" charset="0"/>
              <a:buChar char="•"/>
            </a:pPr>
            <a:r>
              <a:rPr lang="en-US" dirty="0"/>
              <a:t>We have a really simple update rule, which intuitively says increase the probability of lower cost actions</a:t>
            </a:r>
          </a:p>
          <a:p>
            <a:pPr marL="171450" indent="-171450">
              <a:buFont typeface="Arial" panose="020B0604020202020204" pitchFamily="34" charset="0"/>
              <a:buChar char="•"/>
            </a:pPr>
            <a:r>
              <a:rPr lang="en-US" dirty="0"/>
              <a:t>This means that this distribution will approximate the </a:t>
            </a:r>
            <a:r>
              <a:rPr lang="en-US" dirty="0" err="1"/>
              <a:t>argmin</a:t>
            </a:r>
            <a:r>
              <a:rPr lang="en-US" dirty="0"/>
              <a:t> of </a:t>
            </a:r>
            <a:r>
              <a:rPr lang="en-US" dirty="0" err="1"/>
              <a:t>qhat</a:t>
            </a:r>
            <a:endParaRPr lang="en-US" dirty="0"/>
          </a:p>
          <a:p>
            <a:pPr marL="171450" indent="-171450">
              <a:buFont typeface="Arial" panose="020B0604020202020204" pitchFamily="34" charset="0"/>
              <a:buChar char="•"/>
            </a:pPr>
            <a:r>
              <a:rPr lang="en-US" dirty="0"/>
              <a:t>Of course, we also have to update q-hat, which also has a fairly simple update rule.</a:t>
            </a:r>
          </a:p>
        </p:txBody>
      </p:sp>
      <p:sp>
        <p:nvSpPr>
          <p:cNvPr id="4" name="Slide Number Placeholder 3"/>
          <p:cNvSpPr>
            <a:spLocks noGrp="1"/>
          </p:cNvSpPr>
          <p:nvPr>
            <p:ph type="sldNum" sz="quarter" idx="10"/>
          </p:nvPr>
        </p:nvSpPr>
        <p:spPr/>
        <p:txBody>
          <a:bodyPr/>
          <a:lstStyle/>
          <a:p>
            <a:fld id="{19E4CA9A-C6F7-4BFA-85F2-A76A40666436}" type="slidenum">
              <a:rPr lang="en-US" smtClean="0"/>
              <a:t>34</a:t>
            </a:fld>
            <a:endParaRPr lang="en-US"/>
          </a:p>
        </p:txBody>
      </p:sp>
    </p:spTree>
    <p:extLst>
      <p:ext uri="{BB962C8B-B14F-4D97-AF65-F5344CB8AC3E}">
        <p14:creationId xmlns:p14="http://schemas.microsoft.com/office/powerpoint/2010/main" val="1797938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462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52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168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900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Policy maintains a </a:t>
                </a:r>
                <a:r>
                  <a:rPr lang="en-US" i="1" dirty="0"/>
                  <a:t>distribution</a:t>
                </a:r>
                <a:r>
                  <a:rPr lang="en-US" dirty="0"/>
                  <a:t> </a:t>
                </a:r>
                <a14:m>
                  <m:oMath xmlns:m="http://schemas.openxmlformats.org/officeDocument/2006/math">
                    <m:r>
                      <m:rPr>
                        <m:sty m:val="p"/>
                      </m:rPr>
                      <a:rPr lang="en-US" i="1">
                        <a:latin typeface="Cambria Math" panose="02040503050406030204" pitchFamily="18" charset="0"/>
                      </a:rPr>
                      <m:t>π</m:t>
                    </m:r>
                  </m:oMath>
                </a14:m>
                <a:r>
                  <a:rPr lang="en-US" dirty="0"/>
                  <a:t>(</a:t>
                </a:r>
                <a:r>
                  <a:rPr lang="en-US" dirty="0" err="1"/>
                  <a:t>strategy|state</a:t>
                </a:r>
                <a:r>
                  <a:rPr lang="en-US" dirty="0"/>
                  <a:t>, task, </a:t>
                </a:r>
                <a:r>
                  <a:rPr lang="en-US" dirty="0" err="1"/>
                  <a:t>args</a:t>
                </a:r>
                <a:r>
                  <a:rPr lang="en-US" dirty="0"/>
                  <a:t>) over all choices rather than committing to a single choice.</a:t>
                </a:r>
              </a:p>
              <a:p>
                <a:pPr lvl="1"/>
                <a:r>
                  <a:rPr lang="en-US" dirty="0"/>
                  <a:t>Explore many options randomly and get feedback (like an A/B test, a.k.a. bandit)</a:t>
                </a:r>
              </a:p>
              <a:p>
                <a:pPr lvl="2"/>
                <a:r>
                  <a:rPr lang="en-US" dirty="0"/>
                  <a:t>Smoothly change from strategy A to B by gradually shifting probability mass (favoring the best over time)</a:t>
                </a:r>
              </a:p>
              <a:p>
                <a:pPr lvl="1"/>
                <a:r>
                  <a:rPr lang="en-US" dirty="0"/>
                  <a:t>Conditioning on state, task, </a:t>
                </a:r>
                <a:r>
                  <a:rPr lang="en-US" dirty="0" err="1"/>
                  <a:t>args</a:t>
                </a:r>
                <a:r>
                  <a:rPr lang="en-US" dirty="0"/>
                  <a:t> (contextual bandits)</a:t>
                </a:r>
              </a:p>
              <a:p>
                <a:pPr lvl="1"/>
                <a:r>
                  <a:rPr lang="en-US" dirty="0"/>
                  <a:t>Delayed reward (reinforcement learning)</a:t>
                </a:r>
              </a:p>
              <a:p>
                <a:pPr lvl="2"/>
                <a:r>
                  <a:rPr lang="en-US" dirty="0"/>
                  <a:t>e.g., creating a memo has delayed benefit </a:t>
                </a:r>
              </a:p>
              <a:p>
                <a:pPr lvl="2"/>
                <a:endParaRPr lang="en-US" dirty="0"/>
              </a:p>
              <a:p>
                <a:pPr lvl="2"/>
                <a:endParaRPr lang="en-US" dirty="0"/>
              </a:p>
              <a:p>
                <a:pPr lvl="1"/>
                <a:r>
                  <a:rPr lang="en-US" dirty="0"/>
                  <a:t>Problem: It’s expensive to explore multiple storage strategies </a:t>
                </a:r>
              </a:p>
              <a:p>
                <a:pPr lvl="2"/>
                <a:r>
                  <a:rPr lang="en-US" dirty="0"/>
                  <a:t>duplicate: expensive to maintain several copies of data</a:t>
                </a:r>
              </a:p>
              <a:p>
                <a:pPr lvl="2"/>
                <a:r>
                  <a:rPr lang="en-US" dirty="0"/>
                  <a:t>convert: expensive to converting from one strategy to another</a:t>
                </a:r>
              </a:p>
              <a:p>
                <a:pPr lvl="2"/>
                <a:r>
                  <a:rPr lang="en-US" dirty="0"/>
                  <a:t>We use a hybrid strategy. (More on next slide)</a:t>
                </a:r>
              </a:p>
              <a:p>
                <a:pPr lvl="2"/>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Policy maintains a </a:t>
                </a:r>
                <a:r>
                  <a:rPr lang="en-US" i="1" dirty="0"/>
                  <a:t>distribution</a:t>
                </a:r>
                <a:r>
                  <a:rPr lang="en-US" dirty="0"/>
                  <a:t> </a:t>
                </a:r>
                <a:r>
                  <a:rPr lang="en-US" i="0">
                    <a:latin typeface="Cambria Math" panose="02040503050406030204" pitchFamily="18" charset="0"/>
                  </a:rPr>
                  <a:t>π</a:t>
                </a:r>
                <a:r>
                  <a:rPr lang="en-US" dirty="0"/>
                  <a:t>(</a:t>
                </a:r>
                <a:r>
                  <a:rPr lang="en-US" dirty="0" err="1"/>
                  <a:t>strategy|state</a:t>
                </a:r>
                <a:r>
                  <a:rPr lang="en-US" dirty="0"/>
                  <a:t>, task, </a:t>
                </a:r>
                <a:r>
                  <a:rPr lang="en-US" dirty="0" err="1"/>
                  <a:t>args</a:t>
                </a:r>
                <a:r>
                  <a:rPr lang="en-US" dirty="0"/>
                  <a:t>) over all choices rather than committing to a single choice.</a:t>
                </a:r>
              </a:p>
              <a:p>
                <a:pPr lvl="1"/>
                <a:r>
                  <a:rPr lang="en-US" dirty="0"/>
                  <a:t>Explore many options randomly and get feedback (like an A/B test, a.k.a. bandit)</a:t>
                </a:r>
              </a:p>
              <a:p>
                <a:pPr lvl="2"/>
                <a:r>
                  <a:rPr lang="en-US" dirty="0"/>
                  <a:t>Smoothly change from strategy A to B by gradually shifting probability mass (favoring the best over time)</a:t>
                </a:r>
              </a:p>
              <a:p>
                <a:pPr lvl="1"/>
                <a:r>
                  <a:rPr lang="en-US" dirty="0"/>
                  <a:t>Conditioning on state, task, </a:t>
                </a:r>
                <a:r>
                  <a:rPr lang="en-US" dirty="0" err="1"/>
                  <a:t>args</a:t>
                </a:r>
                <a:r>
                  <a:rPr lang="en-US" dirty="0"/>
                  <a:t> (contextual bandits)</a:t>
                </a:r>
              </a:p>
              <a:p>
                <a:pPr lvl="1"/>
                <a:r>
                  <a:rPr lang="en-US" dirty="0"/>
                  <a:t>Delayed reward (reinforcement learning)</a:t>
                </a:r>
              </a:p>
              <a:p>
                <a:pPr lvl="2"/>
                <a:r>
                  <a:rPr lang="en-US" dirty="0"/>
                  <a:t>e.g., creating a memo has delayed benefit </a:t>
                </a:r>
              </a:p>
              <a:p>
                <a:pPr lvl="2"/>
                <a:endParaRPr lang="en-US" dirty="0"/>
              </a:p>
              <a:p>
                <a:pPr lvl="2"/>
                <a:endParaRPr lang="en-US" dirty="0"/>
              </a:p>
              <a:p>
                <a:pPr lvl="1"/>
                <a:r>
                  <a:rPr lang="en-US" dirty="0"/>
                  <a:t>Problem: It’s expensive to explore multiple storage strategies </a:t>
                </a:r>
              </a:p>
              <a:p>
                <a:pPr lvl="2"/>
                <a:r>
                  <a:rPr lang="en-US" dirty="0"/>
                  <a:t>duplicate: expensive to maintain several copies of data</a:t>
                </a:r>
              </a:p>
              <a:p>
                <a:pPr lvl="2"/>
                <a:r>
                  <a:rPr lang="en-US" dirty="0"/>
                  <a:t>convert: expensive to converting from one strategy to another</a:t>
                </a:r>
              </a:p>
              <a:p>
                <a:pPr lvl="2"/>
                <a:r>
                  <a:rPr lang="en-US" dirty="0"/>
                  <a:t>We use a hybrid strategy. (More on next slide)</a:t>
                </a:r>
              </a:p>
              <a:p>
                <a:pPr lvl="2"/>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371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E4CA9A-C6F7-4BFA-85F2-A76A40666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4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7AF2C2-2C3F-490C-8099-F73399B03145}"/>
              </a:ext>
            </a:extLst>
          </p:cNvPr>
          <p:cNvSpPr txBox="1">
            <a:spLocks noGrp="1"/>
          </p:cNvSpPr>
          <p:nvPr>
            <p:ph type="sldNum" sz="quarter" idx="5"/>
          </p:nvPr>
        </p:nvSpPr>
        <p:spPr>
          <a:ln/>
        </p:spPr>
        <p:txBody>
          <a:bodyPr lIns="0" tIns="0" rIns="0" bIns="0" anchor="b" anchorCtr="0">
            <a:noAutofit/>
          </a:bodyPr>
          <a:lstStyle/>
          <a:p>
            <a:pPr lvl="0"/>
            <a:fld id="{A577B692-5128-445E-AE10-341F99B95F85}" type="slidenum">
              <a:t>4</a:t>
            </a:fld>
            <a:endParaRPr lang="en-US"/>
          </a:p>
        </p:txBody>
      </p:sp>
      <p:sp>
        <p:nvSpPr>
          <p:cNvPr id="2" name="Slide Image Placeholder 1">
            <a:extLst>
              <a:ext uri="{FF2B5EF4-FFF2-40B4-BE49-F238E27FC236}">
                <a16:creationId xmlns:a16="http://schemas.microsoft.com/office/drawing/2014/main" id="{2611007A-C4E0-4BC3-BCBE-4788CB5171D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B8A6FC9-64BD-4106-A54E-E34357A5215F}"/>
              </a:ext>
            </a:extLst>
          </p:cNvPr>
          <p:cNvSpPr txBox="1">
            <a:spLocks noGrp="1"/>
          </p:cNvSpPr>
          <p:nvPr>
            <p:ph type="body" sz="quarter" idx="1"/>
          </p:nvPr>
        </p:nvSpPr>
        <p:spPr/>
        <p:txBody>
          <a:bodyPr/>
          <a:lstStyle/>
          <a:p>
            <a:r>
              <a:rPr lang="en-US" dirty="0"/>
              <a:t>So a declarative program (click) is a programming paradigm where the programmer specifics what to compute without explicitly stating how to compute the result.</a:t>
            </a:r>
          </a:p>
          <a:p>
            <a:r>
              <a:rPr lang="en-US" dirty="0"/>
              <a:t>(click) This concept is already fairly common in languages such as SQL where the database is free to choose between a number of different execution plans, or regex where the underlying code is automatically generated from an pattern matching expression.</a:t>
            </a:r>
          </a:p>
          <a:p>
            <a:r>
              <a:rPr lang="en-US" dirty="0"/>
              <a:t>(click) We then want our solver or execution engine to choose a good strategy, this is also fairly common for example, query planning where there are a plethora ideas</a:t>
            </a:r>
          </a:p>
        </p:txBody>
      </p:sp>
    </p:spTree>
    <p:extLst>
      <p:ext uri="{BB962C8B-B14F-4D97-AF65-F5344CB8AC3E}">
        <p14:creationId xmlns:p14="http://schemas.microsoft.com/office/powerpoint/2010/main" val="283008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r>
              <a:rPr lang="en-US" dirty="0"/>
              <a:t>1.</a:t>
            </a:r>
          </a:p>
          <a:p>
            <a:r>
              <a:rPr lang="en-US" dirty="0"/>
              <a:t>2.</a:t>
            </a:r>
          </a:p>
          <a:p>
            <a:r>
              <a:rPr lang="en-US" dirty="0"/>
              <a:t>3.</a:t>
            </a:r>
          </a:p>
          <a:p>
            <a:r>
              <a:rPr lang="en-US" dirty="0"/>
              <a:t>4. Code is often run once so we researchers only care about performance to the point that their program finishes, not that it is highly performant </a:t>
            </a:r>
          </a:p>
        </p:txBody>
      </p:sp>
      <p:sp>
        <p:nvSpPr>
          <p:cNvPr id="4" name="Slide Number Placeholder 3"/>
          <p:cNvSpPr>
            <a:spLocks noGrp="1"/>
          </p:cNvSpPr>
          <p:nvPr>
            <p:ph type="sldNum" sz="quarter" idx="10"/>
          </p:nvPr>
        </p:nvSpPr>
        <p:spPr/>
        <p:txBody>
          <a:bodyPr/>
          <a:lstStyle/>
          <a:p>
            <a:fld id="{19E4CA9A-C6F7-4BFA-85F2-A76A40666436}" type="slidenum">
              <a:rPr lang="en-US" smtClean="0"/>
              <a:t>5</a:t>
            </a:fld>
            <a:endParaRPr lang="en-US"/>
          </a:p>
        </p:txBody>
      </p:sp>
    </p:spTree>
    <p:extLst>
      <p:ext uri="{BB962C8B-B14F-4D97-AF65-F5344CB8AC3E}">
        <p14:creationId xmlns:p14="http://schemas.microsoft.com/office/powerpoint/2010/main" val="246672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cause the changes would require the underlying math/dyna program</a:t>
            </a:r>
          </a:p>
          <a:p>
            <a:endParaRPr lang="en-US" dirty="0"/>
          </a:p>
          <a:p>
            <a:r>
              <a:rPr lang="en-US" dirty="0"/>
              <a:t>Why not optimize a imperative language like Python/Java/C++.</a:t>
            </a:r>
          </a:p>
          <a:p>
            <a:endParaRPr lang="en-US" dirty="0"/>
          </a:p>
          <a:p>
            <a:r>
              <a:rPr lang="en-US" dirty="0"/>
              <a:t>We would essentially have to recover some underlying more general definition of a program, perform optimizations on that representation.</a:t>
            </a:r>
          </a:p>
          <a:p>
            <a:r>
              <a:rPr lang="en-US" dirty="0"/>
              <a:t>Instead we would rather that programs just give us the general definition of their algorithms.</a:t>
            </a:r>
          </a:p>
        </p:txBody>
      </p:sp>
      <p:sp>
        <p:nvSpPr>
          <p:cNvPr id="4" name="Slide Number Placeholder 3"/>
          <p:cNvSpPr>
            <a:spLocks noGrp="1"/>
          </p:cNvSpPr>
          <p:nvPr>
            <p:ph type="sldNum" sz="quarter" idx="10"/>
          </p:nvPr>
        </p:nvSpPr>
        <p:spPr/>
        <p:txBody>
          <a:bodyPr/>
          <a:lstStyle/>
          <a:p>
            <a:fld id="{19E4CA9A-C6F7-4BFA-85F2-A76A40666436}" type="slidenum">
              <a:rPr lang="en-US" smtClean="0"/>
              <a:t>6</a:t>
            </a:fld>
            <a:endParaRPr lang="en-US"/>
          </a:p>
        </p:txBody>
      </p:sp>
    </p:spTree>
    <p:extLst>
      <p:ext uri="{BB962C8B-B14F-4D97-AF65-F5344CB8AC3E}">
        <p14:creationId xmlns:p14="http://schemas.microsoft.com/office/powerpoint/2010/main" val="32691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p:txBody>
      </p:sp>
      <p:sp>
        <p:nvSpPr>
          <p:cNvPr id="4" name="Slide Number Placeholder 3"/>
          <p:cNvSpPr>
            <a:spLocks noGrp="1"/>
          </p:cNvSpPr>
          <p:nvPr>
            <p:ph type="sldNum" sz="quarter" idx="10"/>
          </p:nvPr>
        </p:nvSpPr>
        <p:spPr/>
        <p:txBody>
          <a:bodyPr/>
          <a:lstStyle/>
          <a:p>
            <a:fld id="{19E4CA9A-C6F7-4BFA-85F2-A76A40666436}" type="slidenum">
              <a:rPr lang="en-US" smtClean="0"/>
              <a:t>7</a:t>
            </a:fld>
            <a:endParaRPr lang="en-US"/>
          </a:p>
        </p:txBody>
      </p:sp>
    </p:spTree>
    <p:extLst>
      <p:ext uri="{BB962C8B-B14F-4D97-AF65-F5344CB8AC3E}">
        <p14:creationId xmlns:p14="http://schemas.microsoft.com/office/powerpoint/2010/main" val="213941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Here we have a definition for “a” where it is defined to be the product of two other terms “b” and “c”, the value of “a” will be kept up to date since dyna is a reactive language</a:t>
            </a:r>
          </a:p>
          <a:p>
            <a:r>
              <a:rPr lang="en-US" dirty="0"/>
              <a:t>(click) Now we can modify the definition of “b” by making it the sum of two other terms, “x”, and “y” and it will also be kept up to date.</a:t>
            </a:r>
          </a:p>
          <a:p>
            <a:r>
              <a:rPr lang="en-US" dirty="0"/>
              <a:t>(click) instead of having to individually name all of the terms in our program, we allow for using some value expression as shown here with “z 1”</a:t>
            </a:r>
          </a:p>
          <a:p>
            <a:r>
              <a:rPr lang="en-US" dirty="0"/>
              <a:t>(click) however having to enumerate all of these expressions is very tedious, so we introduce “patterns” which allow for automatically matching all defined values of “z”</a:t>
            </a:r>
          </a:p>
          <a:p>
            <a:r>
              <a:rPr lang="en-US" dirty="0"/>
              <a:t>(click) we can also match against strings or structures types such as “foo bar 5”</a:t>
            </a:r>
          </a:p>
        </p:txBody>
      </p:sp>
      <p:sp>
        <p:nvSpPr>
          <p:cNvPr id="4" name="Slide Number Placeholder 3"/>
          <p:cNvSpPr>
            <a:spLocks noGrp="1"/>
          </p:cNvSpPr>
          <p:nvPr>
            <p:ph type="sldNum" sz="quarter" idx="10"/>
          </p:nvPr>
        </p:nvSpPr>
        <p:spPr/>
        <p:txBody>
          <a:bodyPr/>
          <a:lstStyle/>
          <a:p>
            <a:fld id="{19E4CA9A-C6F7-4BFA-85F2-A76A40666436}" type="slidenum">
              <a:rPr lang="en-US" smtClean="0"/>
              <a:t>8</a:t>
            </a:fld>
            <a:endParaRPr lang="en-US"/>
          </a:p>
        </p:txBody>
      </p:sp>
    </p:spTree>
    <p:extLst>
      <p:ext uri="{BB962C8B-B14F-4D97-AF65-F5344CB8AC3E}">
        <p14:creationId xmlns:p14="http://schemas.microsoft.com/office/powerpoint/2010/main" val="129614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DD4D36-64ED-401F-8D35-C36A57C37B58}"/>
              </a:ext>
            </a:extLst>
          </p:cNvPr>
          <p:cNvSpPr>
            <a:spLocks noGrp="1" noChangeArrowheads="1"/>
          </p:cNvSpPr>
          <p:nvPr>
            <p:ph type="sldNum" sz="quarter" idx="5"/>
          </p:nvPr>
        </p:nvSpPr>
        <p:spPr>
          <a:ln/>
        </p:spPr>
        <p:txBody>
          <a:bodyPr/>
          <a:lstStyle/>
          <a:p>
            <a:fld id="{75E74489-B344-49E1-814F-C0ECFA8EDFFF}" type="slidenum">
              <a:rPr lang="en-US" altLang="en-US"/>
              <a:pPr/>
              <a:t>9</a:t>
            </a:fld>
            <a:endParaRPr lang="en-US" altLang="en-US"/>
          </a:p>
        </p:txBody>
      </p:sp>
      <p:sp>
        <p:nvSpPr>
          <p:cNvPr id="384002" name="Rectangle 2">
            <a:extLst>
              <a:ext uri="{FF2B5EF4-FFF2-40B4-BE49-F238E27FC236}">
                <a16:creationId xmlns:a16="http://schemas.microsoft.com/office/drawing/2014/main" id="{C37E6E19-3E95-492B-9E03-2CE9C2AFE0F6}"/>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FDDD21D8-A180-4435-B206-62C57CA8B5DD}"/>
              </a:ext>
            </a:extLst>
          </p:cNvPr>
          <p:cNvSpPr>
            <a:spLocks noGrp="1" noChangeArrowheads="1"/>
          </p:cNvSpPr>
          <p:nvPr>
            <p:ph type="body" idx="1"/>
          </p:nvPr>
        </p:nvSpPr>
        <p:spPr/>
        <p:txBody>
          <a:bodyPr/>
          <a:lstStyle/>
          <a:p>
            <a:r>
              <a:rPr lang="en-US" altLang="en-US" dirty="0"/>
              <a:t>Using these patterns we can define more complicated structures</a:t>
            </a:r>
          </a:p>
          <a:p>
            <a:r>
              <a:rPr lang="en-US" altLang="en-US" dirty="0"/>
              <a:t>(click) for example, a point wise multiplication where the pattern or variable occurs on both the left hand and right hand side.</a:t>
            </a:r>
          </a:p>
          <a:p>
            <a:r>
              <a:rPr lang="en-US" altLang="en-US" dirty="0"/>
              <a:t>(click) we can also define a dot product where the variable only appears on the right hand side of the equation.  The “+=“ here serves as an aggregator which defines how we combine multiple values together</a:t>
            </a:r>
          </a:p>
          <a:p>
            <a:r>
              <a:rPr lang="en-US" altLang="en-US" dirty="0"/>
              <a:t>(click) now this expression could be operating over a sparse object such as a numerical vector, or we might have string keys such as yetis or zebra.</a:t>
            </a:r>
          </a:p>
          <a:p>
            <a:r>
              <a:rPr lang="en-US" altLang="en-US" dirty="0"/>
              <a:t>(click) combining these we can also define a matrix product</a:t>
            </a:r>
          </a:p>
          <a:p>
            <a:r>
              <a:rPr lang="en-US" altLang="en-US" dirty="0"/>
              <a:t>(click) The “I” and “K” appear in the head of this expression which means that they will be filled in for the “b” and “c” terms</a:t>
            </a:r>
          </a:p>
          <a:p>
            <a:r>
              <a:rPr lang="en-US" altLang="en-US" dirty="0"/>
              <a:t>(click) The “J” only appears on the right hand side, which means that it will be aggregator over using the summation</a:t>
            </a:r>
          </a:p>
        </p:txBody>
      </p:sp>
    </p:spTree>
    <p:extLst>
      <p:ext uri="{BB962C8B-B14F-4D97-AF65-F5344CB8AC3E}">
        <p14:creationId xmlns:p14="http://schemas.microsoft.com/office/powerpoint/2010/main" val="395859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37A2-C7B1-4142-BE4B-A1DBC968A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698EA8-8ACF-4579-B4DE-33DCA4646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A0717-1D64-4833-9DEE-E860300AE7AB}"/>
              </a:ext>
            </a:extLst>
          </p:cNvPr>
          <p:cNvSpPr>
            <a:spLocks noGrp="1"/>
          </p:cNvSpPr>
          <p:nvPr>
            <p:ph type="dt" sz="half" idx="10"/>
          </p:nvPr>
        </p:nvSpPr>
        <p:spPr/>
        <p:txBody>
          <a:bodyPr/>
          <a:lstStyle/>
          <a:p>
            <a:fld id="{62EF726C-3CF5-45BC-BDDB-D4430E8DB158}" type="datetime1">
              <a:rPr lang="en-US" smtClean="0"/>
              <a:t>6/18/2017</a:t>
            </a:fld>
            <a:endParaRPr lang="en-US"/>
          </a:p>
        </p:txBody>
      </p:sp>
      <p:sp>
        <p:nvSpPr>
          <p:cNvPr id="5" name="Footer Placeholder 4">
            <a:extLst>
              <a:ext uri="{FF2B5EF4-FFF2-40B4-BE49-F238E27FC236}">
                <a16:creationId xmlns:a16="http://schemas.microsoft.com/office/drawing/2014/main" id="{93841EB3-2C0F-43B6-8E7C-0A7C7DBE6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E95A4-53E5-4C94-9153-35E12D3C7A3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25971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5D8E-2AC0-48BC-8248-8E962B503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19BE1-FBC9-48B3-82EE-F338E0816A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905BE-5B16-46CF-8465-BFBF9A0BF259}"/>
              </a:ext>
            </a:extLst>
          </p:cNvPr>
          <p:cNvSpPr>
            <a:spLocks noGrp="1"/>
          </p:cNvSpPr>
          <p:nvPr>
            <p:ph type="dt" sz="half" idx="10"/>
          </p:nvPr>
        </p:nvSpPr>
        <p:spPr/>
        <p:txBody>
          <a:bodyPr/>
          <a:lstStyle/>
          <a:p>
            <a:fld id="{749AE6C7-49AC-4FB3-B192-EEB568407848}" type="datetime1">
              <a:rPr lang="en-US" smtClean="0"/>
              <a:t>6/18/2017</a:t>
            </a:fld>
            <a:endParaRPr lang="en-US"/>
          </a:p>
        </p:txBody>
      </p:sp>
      <p:sp>
        <p:nvSpPr>
          <p:cNvPr id="5" name="Footer Placeholder 4">
            <a:extLst>
              <a:ext uri="{FF2B5EF4-FFF2-40B4-BE49-F238E27FC236}">
                <a16:creationId xmlns:a16="http://schemas.microsoft.com/office/drawing/2014/main" id="{15EA704A-EB6A-42A3-8AAE-D4DA5EFDA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17419-D843-4225-9758-B3EC8C39E415}"/>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31916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E95FA-B53A-4876-9307-7AFF7DE43F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4A28D-5399-43BA-91BD-E1748F0F63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77A76-E87E-4789-BB41-630ACC4397EB}"/>
              </a:ext>
            </a:extLst>
          </p:cNvPr>
          <p:cNvSpPr>
            <a:spLocks noGrp="1"/>
          </p:cNvSpPr>
          <p:nvPr>
            <p:ph type="dt" sz="half" idx="10"/>
          </p:nvPr>
        </p:nvSpPr>
        <p:spPr/>
        <p:txBody>
          <a:bodyPr/>
          <a:lstStyle/>
          <a:p>
            <a:fld id="{05A08CCE-7EBD-49F4-8C9D-4195D7101123}" type="datetime1">
              <a:rPr lang="en-US" smtClean="0"/>
              <a:t>6/18/2017</a:t>
            </a:fld>
            <a:endParaRPr lang="en-US"/>
          </a:p>
        </p:txBody>
      </p:sp>
      <p:sp>
        <p:nvSpPr>
          <p:cNvPr id="5" name="Footer Placeholder 4">
            <a:extLst>
              <a:ext uri="{FF2B5EF4-FFF2-40B4-BE49-F238E27FC236}">
                <a16:creationId xmlns:a16="http://schemas.microsoft.com/office/drawing/2014/main" id="{BE21A04B-DF2A-4E4C-9286-D1C319AC7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21081-6E7F-4033-8410-5E46F6DE269E}"/>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21747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37A2-C7B1-4142-BE4B-A1DBC968A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698EA8-8ACF-4579-B4DE-33DCA4646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A0717-1D64-4833-9DEE-E860300AE7AB}"/>
              </a:ext>
            </a:extLst>
          </p:cNvPr>
          <p:cNvSpPr>
            <a:spLocks noGrp="1"/>
          </p:cNvSpPr>
          <p:nvPr>
            <p:ph type="dt" sz="half" idx="10"/>
          </p:nvPr>
        </p:nvSpPr>
        <p:spPr/>
        <p:txBody>
          <a:bodyPr/>
          <a:lstStyle/>
          <a:p>
            <a:fld id="{62EF726C-3CF5-45BC-BDDB-D4430E8DB158}" type="datetime1">
              <a:rPr lang="en-US" smtClean="0"/>
              <a:t>6/18/2017</a:t>
            </a:fld>
            <a:endParaRPr lang="en-US"/>
          </a:p>
        </p:txBody>
      </p:sp>
      <p:sp>
        <p:nvSpPr>
          <p:cNvPr id="5" name="Footer Placeholder 4">
            <a:extLst>
              <a:ext uri="{FF2B5EF4-FFF2-40B4-BE49-F238E27FC236}">
                <a16:creationId xmlns:a16="http://schemas.microsoft.com/office/drawing/2014/main" id="{93841EB3-2C0F-43B6-8E7C-0A7C7DBE6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E95A4-53E5-4C94-9153-35E12D3C7A3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389013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2EC0-0656-484F-AC9B-1C7405C35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BAF20-37DF-4044-8060-D47211F2C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44989-D0F9-472D-BC3D-74CAD5502451}"/>
              </a:ext>
            </a:extLst>
          </p:cNvPr>
          <p:cNvSpPr>
            <a:spLocks noGrp="1"/>
          </p:cNvSpPr>
          <p:nvPr>
            <p:ph type="dt" sz="half" idx="10"/>
          </p:nvPr>
        </p:nvSpPr>
        <p:spPr/>
        <p:txBody>
          <a:bodyPr/>
          <a:lstStyle/>
          <a:p>
            <a:fld id="{517ACECC-F1E7-4CDC-9E12-3B53B31AF894}" type="datetime1">
              <a:rPr lang="en-US" smtClean="0"/>
              <a:t>6/18/2017</a:t>
            </a:fld>
            <a:endParaRPr lang="en-US"/>
          </a:p>
        </p:txBody>
      </p:sp>
      <p:sp>
        <p:nvSpPr>
          <p:cNvPr id="5" name="Footer Placeholder 4">
            <a:extLst>
              <a:ext uri="{FF2B5EF4-FFF2-40B4-BE49-F238E27FC236}">
                <a16:creationId xmlns:a16="http://schemas.microsoft.com/office/drawing/2014/main" id="{1DD7F5DF-A144-4B30-8C24-17DD9275B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B0E86-4844-4491-88F4-705858CD302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3589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650A-22BB-4CB9-A9EB-34E656F3A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8C7CB-F20E-4E57-972C-A85B1963D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B79E75-5B1A-4FFA-B473-3EEFF1DDA968}"/>
              </a:ext>
            </a:extLst>
          </p:cNvPr>
          <p:cNvSpPr>
            <a:spLocks noGrp="1"/>
          </p:cNvSpPr>
          <p:nvPr>
            <p:ph type="dt" sz="half" idx="10"/>
          </p:nvPr>
        </p:nvSpPr>
        <p:spPr/>
        <p:txBody>
          <a:bodyPr/>
          <a:lstStyle/>
          <a:p>
            <a:fld id="{8EFA4465-4070-4109-9AD2-CC27E72F6B90}" type="datetime1">
              <a:rPr lang="en-US" smtClean="0"/>
              <a:t>6/18/2017</a:t>
            </a:fld>
            <a:endParaRPr lang="en-US"/>
          </a:p>
        </p:txBody>
      </p:sp>
      <p:sp>
        <p:nvSpPr>
          <p:cNvPr id="5" name="Footer Placeholder 4">
            <a:extLst>
              <a:ext uri="{FF2B5EF4-FFF2-40B4-BE49-F238E27FC236}">
                <a16:creationId xmlns:a16="http://schemas.microsoft.com/office/drawing/2014/main" id="{E73B7227-685A-4151-B6A7-1C3A2EAAA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DE1F-ED6B-43FA-9B2C-9FB0C685D5F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668344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16CB-5EFA-40B2-9A6F-C63DA40F4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7A47B-4588-4ACF-A9C2-291857D66B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8EB47-EE85-4417-9FFE-A3C7F8A565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C905C-BD10-4EA9-87D0-A3EAB8E880FA}"/>
              </a:ext>
            </a:extLst>
          </p:cNvPr>
          <p:cNvSpPr>
            <a:spLocks noGrp="1"/>
          </p:cNvSpPr>
          <p:nvPr>
            <p:ph type="dt" sz="half" idx="10"/>
          </p:nvPr>
        </p:nvSpPr>
        <p:spPr/>
        <p:txBody>
          <a:bodyPr/>
          <a:lstStyle/>
          <a:p>
            <a:fld id="{6F771AA5-943F-427A-8DBA-B0C11ED9EF9F}" type="datetime1">
              <a:rPr lang="en-US" smtClean="0"/>
              <a:t>6/18/2017</a:t>
            </a:fld>
            <a:endParaRPr lang="en-US"/>
          </a:p>
        </p:txBody>
      </p:sp>
      <p:sp>
        <p:nvSpPr>
          <p:cNvPr id="6" name="Footer Placeholder 5">
            <a:extLst>
              <a:ext uri="{FF2B5EF4-FFF2-40B4-BE49-F238E27FC236}">
                <a16:creationId xmlns:a16="http://schemas.microsoft.com/office/drawing/2014/main" id="{B821B32E-D098-44A5-9477-8670BCDE6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B66EF-590D-484A-AAC5-7A9D887E4A3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357787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2CC1-AAF1-4470-8E7F-F307ADB8A0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EE9EF-FF5D-4F22-B9B3-1485CD4A7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ADB3E7-B7DE-4C11-A009-91110D6F53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CBC35-9608-4E81-A36D-C7DAB10B3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9D4380-20E0-449C-A1AC-7B9FF28EFD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85351-BA67-4590-B916-26CE544D892B}"/>
              </a:ext>
            </a:extLst>
          </p:cNvPr>
          <p:cNvSpPr>
            <a:spLocks noGrp="1"/>
          </p:cNvSpPr>
          <p:nvPr>
            <p:ph type="dt" sz="half" idx="10"/>
          </p:nvPr>
        </p:nvSpPr>
        <p:spPr/>
        <p:txBody>
          <a:bodyPr/>
          <a:lstStyle/>
          <a:p>
            <a:fld id="{9DA95138-19D8-42C2-A930-BD47A8014F65}" type="datetime1">
              <a:rPr lang="en-US" smtClean="0"/>
              <a:t>6/18/2017</a:t>
            </a:fld>
            <a:endParaRPr lang="en-US"/>
          </a:p>
        </p:txBody>
      </p:sp>
      <p:sp>
        <p:nvSpPr>
          <p:cNvPr id="8" name="Footer Placeholder 7">
            <a:extLst>
              <a:ext uri="{FF2B5EF4-FFF2-40B4-BE49-F238E27FC236}">
                <a16:creationId xmlns:a16="http://schemas.microsoft.com/office/drawing/2014/main" id="{649AC127-BB11-4E6A-965B-7190D9A6D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28EF1-75A8-4FB7-992C-7975A2EB7B61}"/>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737279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8DEB-A2AC-4125-AEE4-45941DFC8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E5BD22-2DA2-4880-BD80-F26314DEB11C}"/>
              </a:ext>
            </a:extLst>
          </p:cNvPr>
          <p:cNvSpPr>
            <a:spLocks noGrp="1"/>
          </p:cNvSpPr>
          <p:nvPr>
            <p:ph type="dt" sz="half" idx="10"/>
          </p:nvPr>
        </p:nvSpPr>
        <p:spPr/>
        <p:txBody>
          <a:bodyPr/>
          <a:lstStyle/>
          <a:p>
            <a:fld id="{7246EB31-BEAC-4F8C-BA9E-81E7983288B4}" type="datetime1">
              <a:rPr lang="en-US" smtClean="0"/>
              <a:t>6/18/2017</a:t>
            </a:fld>
            <a:endParaRPr lang="en-US"/>
          </a:p>
        </p:txBody>
      </p:sp>
      <p:sp>
        <p:nvSpPr>
          <p:cNvPr id="4" name="Footer Placeholder 3">
            <a:extLst>
              <a:ext uri="{FF2B5EF4-FFF2-40B4-BE49-F238E27FC236}">
                <a16:creationId xmlns:a16="http://schemas.microsoft.com/office/drawing/2014/main" id="{CAC0DFE9-E98A-4100-9080-C023B64A67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22793-890A-474C-A432-71F18B892CF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90689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360F3-6069-488F-AA6A-802E15C9CAAC}"/>
              </a:ext>
            </a:extLst>
          </p:cNvPr>
          <p:cNvSpPr>
            <a:spLocks noGrp="1"/>
          </p:cNvSpPr>
          <p:nvPr>
            <p:ph type="dt" sz="half" idx="10"/>
          </p:nvPr>
        </p:nvSpPr>
        <p:spPr/>
        <p:txBody>
          <a:bodyPr/>
          <a:lstStyle/>
          <a:p>
            <a:fld id="{9183D700-1052-42EC-B4EE-F9958AEEE836}" type="datetime1">
              <a:rPr lang="en-US" smtClean="0"/>
              <a:t>6/18/2017</a:t>
            </a:fld>
            <a:endParaRPr lang="en-US"/>
          </a:p>
        </p:txBody>
      </p:sp>
      <p:sp>
        <p:nvSpPr>
          <p:cNvPr id="3" name="Footer Placeholder 2">
            <a:extLst>
              <a:ext uri="{FF2B5EF4-FFF2-40B4-BE49-F238E27FC236}">
                <a16:creationId xmlns:a16="http://schemas.microsoft.com/office/drawing/2014/main" id="{152D339E-4009-438C-9DF7-AE4AD442F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2B028-405C-4DF2-81BA-EC55E985AF7A}"/>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967234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3E6-7A5D-4AAB-A8E7-04D8EA2E4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57F7B3-E7F0-48D5-AC1E-9CA68A2FB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CC1B5-08A9-4A81-B516-6F61B1B73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AE0424-9297-4D16-94A6-CF8E850E3748}"/>
              </a:ext>
            </a:extLst>
          </p:cNvPr>
          <p:cNvSpPr>
            <a:spLocks noGrp="1"/>
          </p:cNvSpPr>
          <p:nvPr>
            <p:ph type="dt" sz="half" idx="10"/>
          </p:nvPr>
        </p:nvSpPr>
        <p:spPr/>
        <p:txBody>
          <a:bodyPr/>
          <a:lstStyle/>
          <a:p>
            <a:fld id="{E402EFC5-0060-47A6-A9B9-4E016F4F3B43}" type="datetime1">
              <a:rPr lang="en-US" smtClean="0"/>
              <a:t>6/18/2017</a:t>
            </a:fld>
            <a:endParaRPr lang="en-US"/>
          </a:p>
        </p:txBody>
      </p:sp>
      <p:sp>
        <p:nvSpPr>
          <p:cNvPr id="6" name="Footer Placeholder 5">
            <a:extLst>
              <a:ext uri="{FF2B5EF4-FFF2-40B4-BE49-F238E27FC236}">
                <a16:creationId xmlns:a16="http://schemas.microsoft.com/office/drawing/2014/main" id="{2467713C-0FE7-4AD4-A51E-42D0854C4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7D43D-EAD4-41D9-954C-CE67DA15F32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392836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2EC0-0656-484F-AC9B-1C7405C35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BAF20-37DF-4044-8060-D47211F2C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44989-D0F9-472D-BC3D-74CAD5502451}"/>
              </a:ext>
            </a:extLst>
          </p:cNvPr>
          <p:cNvSpPr>
            <a:spLocks noGrp="1"/>
          </p:cNvSpPr>
          <p:nvPr>
            <p:ph type="dt" sz="half" idx="10"/>
          </p:nvPr>
        </p:nvSpPr>
        <p:spPr/>
        <p:txBody>
          <a:bodyPr/>
          <a:lstStyle/>
          <a:p>
            <a:fld id="{517ACECC-F1E7-4CDC-9E12-3B53B31AF894}" type="datetime1">
              <a:rPr lang="en-US" smtClean="0"/>
              <a:t>6/18/2017</a:t>
            </a:fld>
            <a:endParaRPr lang="en-US"/>
          </a:p>
        </p:txBody>
      </p:sp>
      <p:sp>
        <p:nvSpPr>
          <p:cNvPr id="5" name="Footer Placeholder 4">
            <a:extLst>
              <a:ext uri="{FF2B5EF4-FFF2-40B4-BE49-F238E27FC236}">
                <a16:creationId xmlns:a16="http://schemas.microsoft.com/office/drawing/2014/main" id="{1DD7F5DF-A144-4B30-8C24-17DD9275B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B0E86-4844-4491-88F4-705858CD302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610512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D499-3B85-4422-B641-C62CA5949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DE09F-5EFF-433D-8199-B69F6107E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071F8-1606-4BEB-AB50-12D0F3D87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E53A7-BF6E-462B-9052-B75C0A18631D}"/>
              </a:ext>
            </a:extLst>
          </p:cNvPr>
          <p:cNvSpPr>
            <a:spLocks noGrp="1"/>
          </p:cNvSpPr>
          <p:nvPr>
            <p:ph type="dt" sz="half" idx="10"/>
          </p:nvPr>
        </p:nvSpPr>
        <p:spPr/>
        <p:txBody>
          <a:bodyPr/>
          <a:lstStyle/>
          <a:p>
            <a:fld id="{702C8765-C9C5-48EE-9C36-334EE97F4292}" type="datetime1">
              <a:rPr lang="en-US" smtClean="0"/>
              <a:t>6/18/2017</a:t>
            </a:fld>
            <a:endParaRPr lang="en-US"/>
          </a:p>
        </p:txBody>
      </p:sp>
      <p:sp>
        <p:nvSpPr>
          <p:cNvPr id="6" name="Footer Placeholder 5">
            <a:extLst>
              <a:ext uri="{FF2B5EF4-FFF2-40B4-BE49-F238E27FC236}">
                <a16:creationId xmlns:a16="http://schemas.microsoft.com/office/drawing/2014/main" id="{6B209DE3-F551-4537-AA32-883825252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F14AC-83F4-45D2-A415-60B50BB9A38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661936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5D8E-2AC0-48BC-8248-8E962B503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19BE1-FBC9-48B3-82EE-F338E0816A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905BE-5B16-46CF-8465-BFBF9A0BF259}"/>
              </a:ext>
            </a:extLst>
          </p:cNvPr>
          <p:cNvSpPr>
            <a:spLocks noGrp="1"/>
          </p:cNvSpPr>
          <p:nvPr>
            <p:ph type="dt" sz="half" idx="10"/>
          </p:nvPr>
        </p:nvSpPr>
        <p:spPr/>
        <p:txBody>
          <a:bodyPr/>
          <a:lstStyle/>
          <a:p>
            <a:fld id="{749AE6C7-49AC-4FB3-B192-EEB568407848}" type="datetime1">
              <a:rPr lang="en-US" smtClean="0"/>
              <a:t>6/18/2017</a:t>
            </a:fld>
            <a:endParaRPr lang="en-US"/>
          </a:p>
        </p:txBody>
      </p:sp>
      <p:sp>
        <p:nvSpPr>
          <p:cNvPr id="5" name="Footer Placeholder 4">
            <a:extLst>
              <a:ext uri="{FF2B5EF4-FFF2-40B4-BE49-F238E27FC236}">
                <a16:creationId xmlns:a16="http://schemas.microsoft.com/office/drawing/2014/main" id="{15EA704A-EB6A-42A3-8AAE-D4DA5EFDA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17419-D843-4225-9758-B3EC8C39E415}"/>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119867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E95FA-B53A-4876-9307-7AFF7DE43F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4A28D-5399-43BA-91BD-E1748F0F63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77A76-E87E-4789-BB41-630ACC4397EB}"/>
              </a:ext>
            </a:extLst>
          </p:cNvPr>
          <p:cNvSpPr>
            <a:spLocks noGrp="1"/>
          </p:cNvSpPr>
          <p:nvPr>
            <p:ph type="dt" sz="half" idx="10"/>
          </p:nvPr>
        </p:nvSpPr>
        <p:spPr/>
        <p:txBody>
          <a:bodyPr/>
          <a:lstStyle/>
          <a:p>
            <a:fld id="{05A08CCE-7EBD-49F4-8C9D-4195D7101123}" type="datetime1">
              <a:rPr lang="en-US" smtClean="0"/>
              <a:t>6/18/2017</a:t>
            </a:fld>
            <a:endParaRPr lang="en-US"/>
          </a:p>
        </p:txBody>
      </p:sp>
      <p:sp>
        <p:nvSpPr>
          <p:cNvPr id="5" name="Footer Placeholder 4">
            <a:extLst>
              <a:ext uri="{FF2B5EF4-FFF2-40B4-BE49-F238E27FC236}">
                <a16:creationId xmlns:a16="http://schemas.microsoft.com/office/drawing/2014/main" id="{BE21A04B-DF2A-4E4C-9286-D1C319AC7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21081-6E7F-4033-8410-5E46F6DE269E}"/>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0948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650A-22BB-4CB9-A9EB-34E656F3A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8C7CB-F20E-4E57-972C-A85B1963D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B79E75-5B1A-4FFA-B473-3EEFF1DDA968}"/>
              </a:ext>
            </a:extLst>
          </p:cNvPr>
          <p:cNvSpPr>
            <a:spLocks noGrp="1"/>
          </p:cNvSpPr>
          <p:nvPr>
            <p:ph type="dt" sz="half" idx="10"/>
          </p:nvPr>
        </p:nvSpPr>
        <p:spPr/>
        <p:txBody>
          <a:bodyPr/>
          <a:lstStyle/>
          <a:p>
            <a:fld id="{8EFA4465-4070-4109-9AD2-CC27E72F6B90}" type="datetime1">
              <a:rPr lang="en-US" smtClean="0"/>
              <a:t>6/18/2017</a:t>
            </a:fld>
            <a:endParaRPr lang="en-US"/>
          </a:p>
        </p:txBody>
      </p:sp>
      <p:sp>
        <p:nvSpPr>
          <p:cNvPr id="5" name="Footer Placeholder 4">
            <a:extLst>
              <a:ext uri="{FF2B5EF4-FFF2-40B4-BE49-F238E27FC236}">
                <a16:creationId xmlns:a16="http://schemas.microsoft.com/office/drawing/2014/main" id="{E73B7227-685A-4151-B6A7-1C3A2EAAA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DE1F-ED6B-43FA-9B2C-9FB0C685D5F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79386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16CB-5EFA-40B2-9A6F-C63DA40F4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7A47B-4588-4ACF-A9C2-291857D66B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8EB47-EE85-4417-9FFE-A3C7F8A565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C905C-BD10-4EA9-87D0-A3EAB8E880FA}"/>
              </a:ext>
            </a:extLst>
          </p:cNvPr>
          <p:cNvSpPr>
            <a:spLocks noGrp="1"/>
          </p:cNvSpPr>
          <p:nvPr>
            <p:ph type="dt" sz="half" idx="10"/>
          </p:nvPr>
        </p:nvSpPr>
        <p:spPr/>
        <p:txBody>
          <a:bodyPr/>
          <a:lstStyle/>
          <a:p>
            <a:fld id="{6F771AA5-943F-427A-8DBA-B0C11ED9EF9F}" type="datetime1">
              <a:rPr lang="en-US" smtClean="0"/>
              <a:t>6/18/2017</a:t>
            </a:fld>
            <a:endParaRPr lang="en-US"/>
          </a:p>
        </p:txBody>
      </p:sp>
      <p:sp>
        <p:nvSpPr>
          <p:cNvPr id="6" name="Footer Placeholder 5">
            <a:extLst>
              <a:ext uri="{FF2B5EF4-FFF2-40B4-BE49-F238E27FC236}">
                <a16:creationId xmlns:a16="http://schemas.microsoft.com/office/drawing/2014/main" id="{B821B32E-D098-44A5-9477-8670BCDE6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B66EF-590D-484A-AAC5-7A9D887E4A3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50644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2CC1-AAF1-4470-8E7F-F307ADB8A0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EE9EF-FF5D-4F22-B9B3-1485CD4A7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ADB3E7-B7DE-4C11-A009-91110D6F53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CBC35-9608-4E81-A36D-C7DAB10B3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9D4380-20E0-449C-A1AC-7B9FF28EFD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85351-BA67-4590-B916-26CE544D892B}"/>
              </a:ext>
            </a:extLst>
          </p:cNvPr>
          <p:cNvSpPr>
            <a:spLocks noGrp="1"/>
          </p:cNvSpPr>
          <p:nvPr>
            <p:ph type="dt" sz="half" idx="10"/>
          </p:nvPr>
        </p:nvSpPr>
        <p:spPr/>
        <p:txBody>
          <a:bodyPr/>
          <a:lstStyle/>
          <a:p>
            <a:fld id="{9DA95138-19D8-42C2-A930-BD47A8014F65}" type="datetime1">
              <a:rPr lang="en-US" smtClean="0"/>
              <a:t>6/18/2017</a:t>
            </a:fld>
            <a:endParaRPr lang="en-US"/>
          </a:p>
        </p:txBody>
      </p:sp>
      <p:sp>
        <p:nvSpPr>
          <p:cNvPr id="8" name="Footer Placeholder 7">
            <a:extLst>
              <a:ext uri="{FF2B5EF4-FFF2-40B4-BE49-F238E27FC236}">
                <a16:creationId xmlns:a16="http://schemas.microsoft.com/office/drawing/2014/main" id="{649AC127-BB11-4E6A-965B-7190D9A6D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28EF1-75A8-4FB7-992C-7975A2EB7B61}"/>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1303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8DEB-A2AC-4125-AEE4-45941DFC8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E5BD22-2DA2-4880-BD80-F26314DEB11C}"/>
              </a:ext>
            </a:extLst>
          </p:cNvPr>
          <p:cNvSpPr>
            <a:spLocks noGrp="1"/>
          </p:cNvSpPr>
          <p:nvPr>
            <p:ph type="dt" sz="half" idx="10"/>
          </p:nvPr>
        </p:nvSpPr>
        <p:spPr/>
        <p:txBody>
          <a:bodyPr/>
          <a:lstStyle/>
          <a:p>
            <a:fld id="{7246EB31-BEAC-4F8C-BA9E-81E7983288B4}" type="datetime1">
              <a:rPr lang="en-US" smtClean="0"/>
              <a:t>6/18/2017</a:t>
            </a:fld>
            <a:endParaRPr lang="en-US"/>
          </a:p>
        </p:txBody>
      </p:sp>
      <p:sp>
        <p:nvSpPr>
          <p:cNvPr id="4" name="Footer Placeholder 3">
            <a:extLst>
              <a:ext uri="{FF2B5EF4-FFF2-40B4-BE49-F238E27FC236}">
                <a16:creationId xmlns:a16="http://schemas.microsoft.com/office/drawing/2014/main" id="{CAC0DFE9-E98A-4100-9080-C023B64A67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22793-890A-474C-A432-71F18B892CF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101195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360F3-6069-488F-AA6A-802E15C9CAAC}"/>
              </a:ext>
            </a:extLst>
          </p:cNvPr>
          <p:cNvSpPr>
            <a:spLocks noGrp="1"/>
          </p:cNvSpPr>
          <p:nvPr>
            <p:ph type="dt" sz="half" idx="10"/>
          </p:nvPr>
        </p:nvSpPr>
        <p:spPr/>
        <p:txBody>
          <a:bodyPr/>
          <a:lstStyle/>
          <a:p>
            <a:fld id="{9183D700-1052-42EC-B4EE-F9958AEEE836}" type="datetime1">
              <a:rPr lang="en-US" smtClean="0"/>
              <a:t>6/18/2017</a:t>
            </a:fld>
            <a:endParaRPr lang="en-US"/>
          </a:p>
        </p:txBody>
      </p:sp>
      <p:sp>
        <p:nvSpPr>
          <p:cNvPr id="3" name="Footer Placeholder 2">
            <a:extLst>
              <a:ext uri="{FF2B5EF4-FFF2-40B4-BE49-F238E27FC236}">
                <a16:creationId xmlns:a16="http://schemas.microsoft.com/office/drawing/2014/main" id="{152D339E-4009-438C-9DF7-AE4AD442F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2B028-405C-4DF2-81BA-EC55E985AF7A}"/>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225518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3E6-7A5D-4AAB-A8E7-04D8EA2E4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57F7B3-E7F0-48D5-AC1E-9CA68A2FB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CC1B5-08A9-4A81-B516-6F61B1B73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AE0424-9297-4D16-94A6-CF8E850E3748}"/>
              </a:ext>
            </a:extLst>
          </p:cNvPr>
          <p:cNvSpPr>
            <a:spLocks noGrp="1"/>
          </p:cNvSpPr>
          <p:nvPr>
            <p:ph type="dt" sz="half" idx="10"/>
          </p:nvPr>
        </p:nvSpPr>
        <p:spPr/>
        <p:txBody>
          <a:bodyPr/>
          <a:lstStyle/>
          <a:p>
            <a:fld id="{E402EFC5-0060-47A6-A9B9-4E016F4F3B43}" type="datetime1">
              <a:rPr lang="en-US" smtClean="0"/>
              <a:t>6/18/2017</a:t>
            </a:fld>
            <a:endParaRPr lang="en-US"/>
          </a:p>
        </p:txBody>
      </p:sp>
      <p:sp>
        <p:nvSpPr>
          <p:cNvPr id="6" name="Footer Placeholder 5">
            <a:extLst>
              <a:ext uri="{FF2B5EF4-FFF2-40B4-BE49-F238E27FC236}">
                <a16:creationId xmlns:a16="http://schemas.microsoft.com/office/drawing/2014/main" id="{2467713C-0FE7-4AD4-A51E-42D0854C4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7D43D-EAD4-41D9-954C-CE67DA15F32D}"/>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66977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D499-3B85-4422-B641-C62CA5949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DE09F-5EFF-433D-8199-B69F6107E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071F8-1606-4BEB-AB50-12D0F3D87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E53A7-BF6E-462B-9052-B75C0A18631D}"/>
              </a:ext>
            </a:extLst>
          </p:cNvPr>
          <p:cNvSpPr>
            <a:spLocks noGrp="1"/>
          </p:cNvSpPr>
          <p:nvPr>
            <p:ph type="dt" sz="half" idx="10"/>
          </p:nvPr>
        </p:nvSpPr>
        <p:spPr/>
        <p:txBody>
          <a:bodyPr/>
          <a:lstStyle/>
          <a:p>
            <a:fld id="{702C8765-C9C5-48EE-9C36-334EE97F4292}" type="datetime1">
              <a:rPr lang="en-US" smtClean="0"/>
              <a:t>6/18/2017</a:t>
            </a:fld>
            <a:endParaRPr lang="en-US"/>
          </a:p>
        </p:txBody>
      </p:sp>
      <p:sp>
        <p:nvSpPr>
          <p:cNvPr id="6" name="Footer Placeholder 5">
            <a:extLst>
              <a:ext uri="{FF2B5EF4-FFF2-40B4-BE49-F238E27FC236}">
                <a16:creationId xmlns:a16="http://schemas.microsoft.com/office/drawing/2014/main" id="{6B209DE3-F551-4537-AA32-883825252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F14AC-83F4-45D2-A415-60B50BB9A380}"/>
              </a:ext>
            </a:extLst>
          </p:cNvPr>
          <p:cNvSpPr>
            <a:spLocks noGrp="1"/>
          </p:cNvSpPr>
          <p:nvPr>
            <p:ph type="sldNum" sz="quarter" idx="12"/>
          </p:nvPr>
        </p:nvSpPr>
        <p:spPr/>
        <p:txBody>
          <a:bodyPr/>
          <a:lstStyle/>
          <a:p>
            <a:fld id="{DD2D5612-D1A6-4510-A96B-3BEF8629B754}" type="slidenum">
              <a:rPr lang="en-US" smtClean="0"/>
              <a:t>‹#›</a:t>
            </a:fld>
            <a:endParaRPr lang="en-US"/>
          </a:p>
        </p:txBody>
      </p:sp>
    </p:spTree>
    <p:extLst>
      <p:ext uri="{BB962C8B-B14F-4D97-AF65-F5344CB8AC3E}">
        <p14:creationId xmlns:p14="http://schemas.microsoft.com/office/powerpoint/2010/main" val="425698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71853-2D91-457C-85C9-5B70BC4B5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7B8FD-1725-41E0-A61A-0FF7C3B18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BBFF7-C232-4384-9284-3801B98ED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BF71F-7FFA-48DE-BE59-0451F10F56FC}" type="datetime1">
              <a:rPr lang="en-US" smtClean="0"/>
              <a:t>6/18/2017</a:t>
            </a:fld>
            <a:endParaRPr lang="en-US"/>
          </a:p>
        </p:txBody>
      </p:sp>
      <p:sp>
        <p:nvSpPr>
          <p:cNvPr id="5" name="Footer Placeholder 4">
            <a:extLst>
              <a:ext uri="{FF2B5EF4-FFF2-40B4-BE49-F238E27FC236}">
                <a16:creationId xmlns:a16="http://schemas.microsoft.com/office/drawing/2014/main" id="{24BF97ED-724A-47F3-B178-FF1109124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A521C5-BC37-42C1-B97D-94CCCEEFE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5612-D1A6-4510-A96B-3BEF8629B754}" type="slidenum">
              <a:rPr lang="en-US" smtClean="0"/>
              <a:t>‹#›</a:t>
            </a:fld>
            <a:endParaRPr lang="en-US"/>
          </a:p>
        </p:txBody>
      </p:sp>
    </p:spTree>
    <p:extLst>
      <p:ext uri="{BB962C8B-B14F-4D97-AF65-F5344CB8AC3E}">
        <p14:creationId xmlns:p14="http://schemas.microsoft.com/office/powerpoint/2010/main" val="74843521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71853-2D91-457C-85C9-5B70BC4B5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7B8FD-1725-41E0-A61A-0FF7C3B18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BBFF7-C232-4384-9284-3801B98ED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BF71F-7FFA-48DE-BE59-0451F10F56FC}" type="datetime1">
              <a:rPr lang="en-US" smtClean="0"/>
              <a:t>6/18/2017</a:t>
            </a:fld>
            <a:endParaRPr lang="en-US"/>
          </a:p>
        </p:txBody>
      </p:sp>
      <p:sp>
        <p:nvSpPr>
          <p:cNvPr id="5" name="Footer Placeholder 4">
            <a:extLst>
              <a:ext uri="{FF2B5EF4-FFF2-40B4-BE49-F238E27FC236}">
                <a16:creationId xmlns:a16="http://schemas.microsoft.com/office/drawing/2014/main" id="{24BF97ED-724A-47F3-B178-FF1109124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A521C5-BC37-42C1-B97D-94CCCEEFE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5612-D1A6-4510-A96B-3BEF8629B754}" type="slidenum">
              <a:rPr lang="en-US" smtClean="0"/>
              <a:t>‹#›</a:t>
            </a:fld>
            <a:endParaRPr lang="en-US"/>
          </a:p>
        </p:txBody>
      </p:sp>
    </p:spTree>
    <p:extLst>
      <p:ext uri="{BB962C8B-B14F-4D97-AF65-F5344CB8AC3E}">
        <p14:creationId xmlns:p14="http://schemas.microsoft.com/office/powerpoint/2010/main" val="207556490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comments" Target="../comments/commen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slideLayout" Target="../slideLayouts/slideLayout2.xml"/><Relationship Id="rId7" Type="http://schemas.openxmlformats.org/officeDocument/2006/relationships/image" Target="../media/image17.jp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19.jpe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15.xml"/><Relationship Id="rId5" Type="http://schemas.openxmlformats.org/officeDocument/2006/relationships/image" Target="../media/image20.pn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5.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4.png"/><Relationship Id="rId2" Type="http://schemas.openxmlformats.org/officeDocument/2006/relationships/tags" Target="../tags/tag17.xml"/><Relationship Id="rId16" Type="http://schemas.openxmlformats.org/officeDocument/2006/relationships/image" Target="../media/image28.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3.png"/><Relationship Id="rId5" Type="http://schemas.openxmlformats.org/officeDocument/2006/relationships/tags" Target="../tags/tag20.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tags" Target="../tags/tag19.xml"/><Relationship Id="rId9" Type="http://schemas.openxmlformats.org/officeDocument/2006/relationships/notesSlide" Target="../notesSlides/notesSlide28.xml"/><Relationship Id="rId1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openxmlformats.org/officeDocument/2006/relationships/image" Target="../media/image32.png"/><Relationship Id="rId3" Type="http://schemas.openxmlformats.org/officeDocument/2006/relationships/tags" Target="../tags/tag25.xml"/><Relationship Id="rId7" Type="http://schemas.openxmlformats.org/officeDocument/2006/relationships/slideLayout" Target="../slideLayouts/slideLayout18.xml"/><Relationship Id="rId12" Type="http://schemas.openxmlformats.org/officeDocument/2006/relationships/image" Target="../media/image3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30.png"/><Relationship Id="rId5" Type="http://schemas.openxmlformats.org/officeDocument/2006/relationships/tags" Target="../tags/tag27.xml"/><Relationship Id="rId10" Type="http://schemas.openxmlformats.org/officeDocument/2006/relationships/image" Target="../media/image25.png"/><Relationship Id="rId4" Type="http://schemas.openxmlformats.org/officeDocument/2006/relationships/tags" Target="../tags/tag26.xml"/><Relationship Id="rId9" Type="http://schemas.openxmlformats.org/officeDocument/2006/relationships/image" Target="../media/image29.png"/><Relationship Id="rId1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34.png"/><Relationship Id="rId26" Type="http://schemas.openxmlformats.org/officeDocument/2006/relationships/image" Target="../media/image41.png"/><Relationship Id="rId3" Type="http://schemas.openxmlformats.org/officeDocument/2006/relationships/tags" Target="../tags/tag31.xml"/><Relationship Id="rId21" Type="http://schemas.openxmlformats.org/officeDocument/2006/relationships/image" Target="../media/image37.png"/><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24.png"/><Relationship Id="rId25" Type="http://schemas.openxmlformats.org/officeDocument/2006/relationships/image" Target="../media/image40.png"/><Relationship Id="rId2" Type="http://schemas.openxmlformats.org/officeDocument/2006/relationships/tags" Target="../tags/tag30.xml"/><Relationship Id="rId16" Type="http://schemas.openxmlformats.org/officeDocument/2006/relationships/image" Target="../media/image23.png"/><Relationship Id="rId20" Type="http://schemas.openxmlformats.org/officeDocument/2006/relationships/image" Target="../media/image36.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image" Target="../media/image25.png"/><Relationship Id="rId5" Type="http://schemas.openxmlformats.org/officeDocument/2006/relationships/tags" Target="../tags/tag33.xml"/><Relationship Id="rId15" Type="http://schemas.openxmlformats.org/officeDocument/2006/relationships/notesSlide" Target="../notesSlides/notesSlide30.xml"/><Relationship Id="rId23" Type="http://schemas.openxmlformats.org/officeDocument/2006/relationships/image" Target="../media/image39.png"/><Relationship Id="rId28" Type="http://schemas.openxmlformats.org/officeDocument/2006/relationships/image" Target="../media/image43.png"/><Relationship Id="rId10" Type="http://schemas.openxmlformats.org/officeDocument/2006/relationships/tags" Target="../tags/tag38.xml"/><Relationship Id="rId19" Type="http://schemas.openxmlformats.org/officeDocument/2006/relationships/image" Target="../media/image35.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slideLayout" Target="../slideLayouts/slideLayout18.xml"/><Relationship Id="rId22" Type="http://schemas.openxmlformats.org/officeDocument/2006/relationships/image" Target="../media/image38.png"/><Relationship Id="rId27"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dyna.org/" TargetMode="External"/><Relationship Id="rId2" Type="http://schemas.openxmlformats.org/officeDocument/2006/relationships/image" Target="../media/image44.jpeg"/><Relationship Id="rId1" Type="http://schemas.openxmlformats.org/officeDocument/2006/relationships/slideLayout" Target="../slideLayouts/slideLayout18.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48.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8.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0.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9.png"/><Relationship Id="rId5" Type="http://schemas.openxmlformats.org/officeDocument/2006/relationships/image" Target="../media/image18.png"/><Relationship Id="rId4"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tags" Target="../tags/tag52.xml"/><Relationship Id="rId21" Type="http://schemas.openxmlformats.org/officeDocument/2006/relationships/image" Target="../media/image22.png"/><Relationship Id="rId7" Type="http://schemas.openxmlformats.org/officeDocument/2006/relationships/tags" Target="../tags/tag56.xml"/><Relationship Id="rId12" Type="http://schemas.openxmlformats.org/officeDocument/2006/relationships/slideLayout" Target="../slideLayouts/slideLayout18.xml"/><Relationship Id="rId17" Type="http://schemas.openxmlformats.org/officeDocument/2006/relationships/image" Target="../media/image27.png"/><Relationship Id="rId2" Type="http://schemas.openxmlformats.org/officeDocument/2006/relationships/tags" Target="../tags/tag51.xml"/><Relationship Id="rId16" Type="http://schemas.openxmlformats.org/officeDocument/2006/relationships/image" Target="../media/image35.png"/><Relationship Id="rId20" Type="http://schemas.openxmlformats.org/officeDocument/2006/relationships/image" Target="../media/image52.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34.png"/><Relationship Id="rId23" Type="http://schemas.openxmlformats.org/officeDocument/2006/relationships/image" Target="../media/image26.png"/><Relationship Id="rId10" Type="http://schemas.openxmlformats.org/officeDocument/2006/relationships/tags" Target="../tags/tag59.xml"/><Relationship Id="rId19" Type="http://schemas.openxmlformats.org/officeDocument/2006/relationships/image" Target="../media/image51.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24.png"/><Relationship Id="rId22" Type="http://schemas.openxmlformats.org/officeDocument/2006/relationships/image" Target="../media/image25.png"/></Relationships>
</file>

<file path=ppt/slides/_rels/slide53.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24.png"/><Relationship Id="rId18" Type="http://schemas.openxmlformats.org/officeDocument/2006/relationships/image" Target="../media/image38.png"/><Relationship Id="rId3" Type="http://schemas.openxmlformats.org/officeDocument/2006/relationships/tags" Target="../tags/tag63.xml"/><Relationship Id="rId21" Type="http://schemas.openxmlformats.org/officeDocument/2006/relationships/image" Target="../media/image53.png"/><Relationship Id="rId7" Type="http://schemas.openxmlformats.org/officeDocument/2006/relationships/tags" Target="../tags/tag67.xml"/><Relationship Id="rId12" Type="http://schemas.openxmlformats.org/officeDocument/2006/relationships/image" Target="../media/image23.png"/><Relationship Id="rId17" Type="http://schemas.openxmlformats.org/officeDocument/2006/relationships/image" Target="../media/image37.png"/><Relationship Id="rId2" Type="http://schemas.openxmlformats.org/officeDocument/2006/relationships/tags" Target="../tags/tag62.xml"/><Relationship Id="rId16" Type="http://schemas.openxmlformats.org/officeDocument/2006/relationships/image" Target="../media/image36.png"/><Relationship Id="rId20" Type="http://schemas.openxmlformats.org/officeDocument/2006/relationships/image" Target="../media/image25.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18.xml"/><Relationship Id="rId5" Type="http://schemas.openxmlformats.org/officeDocument/2006/relationships/tags" Target="../tags/tag65.xml"/><Relationship Id="rId15" Type="http://schemas.openxmlformats.org/officeDocument/2006/relationships/image" Target="../media/image35.png"/><Relationship Id="rId10" Type="http://schemas.openxmlformats.org/officeDocument/2006/relationships/tags" Target="../tags/tag70.xml"/><Relationship Id="rId19" Type="http://schemas.openxmlformats.org/officeDocument/2006/relationships/image" Target="../media/image39.png"/><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34.png"/></Relationships>
</file>

<file path=ppt/slides/_rels/slide5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73.xml"/><Relationship Id="rId7" Type="http://schemas.openxmlformats.org/officeDocument/2006/relationships/image" Target="../media/image5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0.png"/><Relationship Id="rId5" Type="http://schemas.openxmlformats.org/officeDocument/2006/relationships/slideLayout" Target="../slideLayouts/slideLayout18.xml"/><Relationship Id="rId4" Type="http://schemas.openxmlformats.org/officeDocument/2006/relationships/tags" Target="../tags/tag74.xml"/><Relationship Id="rId9"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0B80E5AD-A790-48CE-887D-34B741D91368}"/>
              </a:ext>
            </a:extLst>
          </p:cNvPr>
          <p:cNvSpPr>
            <a:spLocks noGrp="1"/>
          </p:cNvSpPr>
          <p:nvPr>
            <p:ph type="sldNum" sz="quarter" idx="12"/>
          </p:nvPr>
        </p:nvSpPr>
        <p:spPr/>
        <p:txBody>
          <a:bodyPr/>
          <a:lstStyle/>
          <a:p>
            <a:pPr lvl="0"/>
            <a:fld id="{412181BB-696D-41FB-A5D7-14F7830ED1A4}" type="slidenum">
              <a:t>1</a:t>
            </a:fld>
            <a:endParaRPr lang="en-US"/>
          </a:p>
        </p:txBody>
      </p:sp>
      <p:sp>
        <p:nvSpPr>
          <p:cNvPr id="2" name="TextBox 1">
            <a:extLst>
              <a:ext uri="{FF2B5EF4-FFF2-40B4-BE49-F238E27FC236}">
                <a16:creationId xmlns:a16="http://schemas.microsoft.com/office/drawing/2014/main" id="{D36611C8-D742-400F-9EF6-B68238DFA42B}"/>
              </a:ext>
            </a:extLst>
          </p:cNvPr>
          <p:cNvSpPr txBox="1"/>
          <p:nvPr/>
        </p:nvSpPr>
        <p:spPr>
          <a:xfrm>
            <a:off x="2128313" y="5019416"/>
            <a:ext cx="7935374" cy="1550628"/>
          </a:xfrm>
          <a:prstGeom prst="rect">
            <a:avLst/>
          </a:prstGeom>
          <a:noFill/>
          <a:ln>
            <a:noFill/>
          </a:ln>
        </p:spPr>
        <p:txBody>
          <a:bodyPr lIns="0" tIns="0" rIns="0" bIns="0" anchor="ctr"/>
          <a:lstStyle/>
          <a:p>
            <a:pPr algn="ctr" hangingPunct="0">
              <a:defRPr sz="3200"/>
            </a:pPr>
            <a:r>
              <a:rPr lang="en-US" sz="2800" b="1" dirty="0">
                <a:highlight>
                  <a:scrgbClr r="0" g="0" b="0">
                    <a:alpha val="0"/>
                  </a:scrgbClr>
                </a:highlight>
                <a:latin typeface="Liberation Sans" pitchFamily="18"/>
                <a:ea typeface="Droid Sans Fallback" pitchFamily="2"/>
                <a:cs typeface="FreeSans" pitchFamily="2"/>
              </a:rPr>
              <a:t>Tim Vieira, Matthew Francis-Landau,</a:t>
            </a:r>
          </a:p>
          <a:p>
            <a:pPr algn="ctr" hangingPunct="0">
              <a:defRPr sz="3200"/>
            </a:pPr>
            <a:r>
              <a:rPr lang="en-US" sz="2700" dirty="0">
                <a:highlight>
                  <a:scrgbClr r="0" g="0" b="0">
                    <a:alpha val="0"/>
                  </a:scrgbClr>
                </a:highlight>
                <a:latin typeface="Liberation Sans" pitchFamily="18"/>
                <a:ea typeface="Droid Sans Fallback" pitchFamily="2"/>
                <a:cs typeface="FreeSans" pitchFamily="2"/>
              </a:rPr>
              <a:t>Nathaniel Wesley </a:t>
            </a:r>
            <a:r>
              <a:rPr lang="en-US" sz="2700" dirty="0" err="1">
                <a:highlight>
                  <a:scrgbClr r="0" g="0" b="0">
                    <a:alpha val="0"/>
                  </a:scrgbClr>
                </a:highlight>
                <a:latin typeface="Liberation Sans" pitchFamily="18"/>
                <a:ea typeface="Droid Sans Fallback" pitchFamily="2"/>
                <a:cs typeface="FreeSans" pitchFamily="2"/>
              </a:rPr>
              <a:t>Filardo</a:t>
            </a:r>
            <a:r>
              <a:rPr lang="en-US" sz="2700" dirty="0">
                <a:highlight>
                  <a:scrgbClr r="0" g="0" b="0">
                    <a:alpha val="0"/>
                  </a:scrgbClr>
                </a:highlight>
                <a:latin typeface="Liberation Sans" pitchFamily="18"/>
                <a:ea typeface="Droid Sans Fallback" pitchFamily="2"/>
                <a:cs typeface="FreeSans" pitchFamily="2"/>
              </a:rPr>
              <a:t>, </a:t>
            </a:r>
            <a:r>
              <a:rPr lang="en-US" sz="2700" dirty="0" err="1">
                <a:highlight>
                  <a:scrgbClr r="0" g="0" b="0">
                    <a:alpha val="0"/>
                  </a:scrgbClr>
                </a:highlight>
                <a:latin typeface="Liberation Sans" pitchFamily="18"/>
                <a:ea typeface="Droid Sans Fallback" pitchFamily="2"/>
                <a:cs typeface="FreeSans" pitchFamily="2"/>
              </a:rPr>
              <a:t>Farzad</a:t>
            </a:r>
            <a:r>
              <a:rPr lang="en-US" sz="2700" dirty="0">
                <a:highlight>
                  <a:scrgbClr r="0" g="0" b="0">
                    <a:alpha val="0"/>
                  </a:scrgbClr>
                </a:highlight>
                <a:latin typeface="Liberation Sans" pitchFamily="18"/>
                <a:ea typeface="Droid Sans Fallback" pitchFamily="2"/>
                <a:cs typeface="FreeSans" pitchFamily="2"/>
              </a:rPr>
              <a:t> </a:t>
            </a:r>
            <a:r>
              <a:rPr lang="en-US" sz="2700" dirty="0" err="1">
                <a:highlight>
                  <a:scrgbClr r="0" g="0" b="0">
                    <a:alpha val="0"/>
                  </a:scrgbClr>
                </a:highlight>
                <a:latin typeface="Liberation Sans" pitchFamily="18"/>
                <a:ea typeface="Droid Sans Fallback" pitchFamily="2"/>
                <a:cs typeface="FreeSans" pitchFamily="2"/>
              </a:rPr>
              <a:t>Khorasani</a:t>
            </a:r>
            <a:r>
              <a:rPr lang="en-US" sz="2700" dirty="0">
                <a:highlight>
                  <a:scrgbClr r="0" g="0" b="0">
                    <a:alpha val="0"/>
                  </a:scrgbClr>
                </a:highlight>
                <a:latin typeface="Liberation Sans" pitchFamily="18"/>
                <a:ea typeface="Droid Sans Fallback" pitchFamily="2"/>
                <a:cs typeface="FreeSans" pitchFamily="2"/>
              </a:rPr>
              <a:t>,</a:t>
            </a:r>
          </a:p>
          <a:p>
            <a:pPr algn="ctr" hangingPunct="0">
              <a:defRPr sz="3200"/>
            </a:pPr>
            <a:r>
              <a:rPr lang="en-US" sz="2700" dirty="0">
                <a:highlight>
                  <a:scrgbClr r="0" g="0" b="0">
                    <a:alpha val="0"/>
                  </a:scrgbClr>
                </a:highlight>
                <a:latin typeface="Liberation Sans" pitchFamily="18"/>
                <a:ea typeface="Droid Sans Fallback" pitchFamily="2"/>
                <a:cs typeface="FreeSans" pitchFamily="2"/>
              </a:rPr>
              <a:t>and Jason Eisner</a:t>
            </a:r>
          </a:p>
        </p:txBody>
      </p:sp>
      <p:pic>
        <p:nvPicPr>
          <p:cNvPr id="3" name="Picture 2" hidden="1">
            <a:extLst>
              <a:ext uri="{FF2B5EF4-FFF2-40B4-BE49-F238E27FC236}">
                <a16:creationId xmlns:a16="http://schemas.microsoft.com/office/drawing/2014/main" id="{0EDF6695-4AA5-4AFB-B8F5-C34B78423E2E}"/>
              </a:ext>
            </a:extLst>
          </p:cNvPr>
          <p:cNvPicPr>
            <a:picLocks noChangeAspect="1"/>
          </p:cNvPicPr>
          <p:nvPr/>
        </p:nvPicPr>
        <p:blipFill>
          <a:blip r:embed="rId4">
            <a:lum/>
            <a:alphaModFix/>
          </a:blip>
          <a:srcRect/>
          <a:stretch>
            <a:fillRect/>
          </a:stretch>
        </p:blipFill>
        <p:spPr>
          <a:xfrm>
            <a:off x="8146439" y="1718516"/>
            <a:ext cx="2632433" cy="2632433"/>
          </a:xfrm>
          <a:prstGeom prst="rect">
            <a:avLst/>
          </a:prstGeom>
          <a:noFill/>
          <a:ln>
            <a:noFill/>
          </a:ln>
        </p:spPr>
      </p:pic>
      <p:pic>
        <p:nvPicPr>
          <p:cNvPr id="38" name="Picture 37">
            <a:extLst>
              <a:ext uri="{FF2B5EF4-FFF2-40B4-BE49-F238E27FC236}">
                <a16:creationId xmlns:a16="http://schemas.microsoft.com/office/drawing/2014/main" id="{65A38883-817D-46C2-9DC7-F99302AB9EF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877378" y="2469391"/>
            <a:ext cx="2437244" cy="1919218"/>
          </a:xfrm>
          <a:prstGeom prst="rect">
            <a:avLst/>
          </a:prstGeom>
        </p:spPr>
      </p:pic>
    </p:spTree>
    <p:extLst>
      <p:ext uri="{BB962C8B-B14F-4D97-AF65-F5344CB8AC3E}">
        <p14:creationId xmlns:p14="http://schemas.microsoft.com/office/powerpoint/2010/main" val="186261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5CE2A8F7-0ED4-4486-87CE-800872E9AB82}"/>
              </a:ext>
            </a:extLst>
          </p:cNvPr>
          <p:cNvSpPr>
            <a:spLocks noGrp="1"/>
          </p:cNvSpPr>
          <p:nvPr>
            <p:ph type="sldNum" sz="quarter" idx="12"/>
          </p:nvPr>
        </p:nvSpPr>
        <p:spPr/>
        <p:txBody>
          <a:bodyPr/>
          <a:lstStyle/>
          <a:p>
            <a:fld id="{1DE7C3AD-9585-4DC3-AA5E-B641E013AA73}" type="slidenum">
              <a:rPr lang="en-US" altLang="en-US"/>
              <a:pPr/>
              <a:t>10</a:t>
            </a:fld>
            <a:endParaRPr lang="en-US" altLang="en-US"/>
          </a:p>
        </p:txBody>
      </p:sp>
      <p:sp>
        <p:nvSpPr>
          <p:cNvPr id="3" name="Oval 2">
            <a:extLst>
              <a:ext uri="{FF2B5EF4-FFF2-40B4-BE49-F238E27FC236}">
                <a16:creationId xmlns:a16="http://schemas.microsoft.com/office/drawing/2014/main" id="{D383E6AC-39B1-45A8-9F8C-C820AED240D3}"/>
              </a:ext>
            </a:extLst>
          </p:cNvPr>
          <p:cNvSpPr/>
          <p:nvPr/>
        </p:nvSpPr>
        <p:spPr>
          <a:xfrm>
            <a:off x="3270190" y="1753090"/>
            <a:ext cx="671207" cy="171132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6E252EB-61DF-41B9-99CB-C430D774C9C6}"/>
              </a:ext>
            </a:extLst>
          </p:cNvPr>
          <p:cNvSpPr/>
          <p:nvPr/>
        </p:nvSpPr>
        <p:spPr>
          <a:xfrm>
            <a:off x="5110164" y="1878167"/>
            <a:ext cx="627185" cy="149417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883" name="Rectangle 3">
            <a:extLst>
              <a:ext uri="{FF2B5EF4-FFF2-40B4-BE49-F238E27FC236}">
                <a16:creationId xmlns:a16="http://schemas.microsoft.com/office/drawing/2014/main" id="{721C7972-A50A-49AF-8790-B1BA52D85854}"/>
              </a:ext>
            </a:extLst>
          </p:cNvPr>
          <p:cNvSpPr>
            <a:spLocks noGrp="1" noChangeArrowheads="1"/>
          </p:cNvSpPr>
          <p:nvPr>
            <p:ph type="body" idx="1"/>
          </p:nvPr>
        </p:nvSpPr>
        <p:spPr>
          <a:xfrm>
            <a:off x="1981200" y="1108076"/>
            <a:ext cx="8229600" cy="4530725"/>
          </a:xfrm>
        </p:spPr>
        <p:txBody>
          <a:bodyPr/>
          <a:lstStyle/>
          <a:p>
            <a:pPr>
              <a:lnSpc>
                <a:spcPct val="130000"/>
              </a:lnSpc>
              <a:buFont typeface="Wingdings" panose="05000000000000000000" pitchFamily="2" charset="2"/>
              <a:buNone/>
            </a:pPr>
            <a:r>
              <a:rPr lang="en-US" altLang="en-US" sz="2600" dirty="0"/>
              <a:t>Prolog has Horn clauses:</a:t>
            </a:r>
          </a:p>
          <a:p>
            <a:pPr>
              <a:lnSpc>
                <a:spcPct val="110000"/>
              </a:lnSpc>
              <a:buFont typeface="Wingdings" panose="05000000000000000000" pitchFamily="2" charset="2"/>
              <a:buNone/>
            </a:pPr>
            <a:r>
              <a:rPr lang="en-US" altLang="en-US" sz="2500" b="1" dirty="0">
                <a:latin typeface="Courier New" panose="02070309020205020404" pitchFamily="49" charset="0"/>
              </a:rPr>
              <a:t>a(</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b(</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c(</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a:t>
            </a:r>
          </a:p>
          <a:p>
            <a:pPr>
              <a:lnSpc>
                <a:spcPct val="130000"/>
              </a:lnSpc>
              <a:buFont typeface="Wingdings" panose="05000000000000000000" pitchFamily="2" charset="2"/>
              <a:buNone/>
            </a:pPr>
            <a:r>
              <a:rPr lang="en-US" altLang="en-US" sz="2600" dirty="0"/>
              <a:t>Dyna has “Horn equations”:</a:t>
            </a:r>
          </a:p>
          <a:p>
            <a:pPr>
              <a:lnSpc>
                <a:spcPct val="110000"/>
              </a:lnSpc>
              <a:buFont typeface="Wingdings" panose="05000000000000000000" pitchFamily="2" charset="2"/>
              <a:buNone/>
            </a:pPr>
            <a:r>
              <a:rPr lang="en-US" altLang="en-US" sz="2500" b="1" dirty="0">
                <a:latin typeface="Courier New" panose="02070309020205020404" pitchFamily="49" charset="0"/>
              </a:rPr>
              <a:t>a(</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b(</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c(</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a:t>
            </a:r>
          </a:p>
          <a:p>
            <a:pPr>
              <a:lnSpc>
                <a:spcPct val="110000"/>
              </a:lnSpc>
              <a:buFont typeface="Wingdings" panose="05000000000000000000" pitchFamily="2" charset="2"/>
              <a:buNone/>
            </a:pPr>
            <a:endParaRPr lang="en-US" altLang="en-US" sz="2500" b="1" dirty="0">
              <a:solidFill>
                <a:schemeClr val="accent1"/>
              </a:solidFill>
              <a:latin typeface="Courier New" panose="02070309020205020404" pitchFamily="49" charset="0"/>
            </a:endParaRPr>
          </a:p>
          <a:p>
            <a:pPr>
              <a:lnSpc>
                <a:spcPct val="110000"/>
              </a:lnSpc>
              <a:buFont typeface="Wingdings" panose="05000000000000000000" pitchFamily="2" charset="2"/>
              <a:buNone/>
            </a:pPr>
            <a:endParaRPr lang="en-US" altLang="en-US" dirty="0"/>
          </a:p>
        </p:txBody>
      </p:sp>
      <p:sp>
        <p:nvSpPr>
          <p:cNvPr id="378882" name="Rectangle 2">
            <a:extLst>
              <a:ext uri="{FF2B5EF4-FFF2-40B4-BE49-F238E27FC236}">
                <a16:creationId xmlns:a16="http://schemas.microsoft.com/office/drawing/2014/main" id="{31E6171A-D5C3-40F9-9229-DAEB124EC4EA}"/>
              </a:ext>
            </a:extLst>
          </p:cNvPr>
          <p:cNvSpPr>
            <a:spLocks noGrp="1" noChangeArrowheads="1"/>
          </p:cNvSpPr>
          <p:nvPr>
            <p:ph type="title"/>
          </p:nvPr>
        </p:nvSpPr>
        <p:spPr>
          <a:xfrm>
            <a:off x="838200" y="189280"/>
            <a:ext cx="10515600" cy="1325563"/>
          </a:xfrm>
        </p:spPr>
        <p:txBody>
          <a:bodyPr/>
          <a:lstStyle/>
          <a:p>
            <a:pPr algn="ctr"/>
            <a:r>
              <a:rPr lang="en-US" altLang="en-US" dirty="0"/>
              <a:t>Dyna vs. Prolog</a:t>
            </a:r>
          </a:p>
        </p:txBody>
      </p:sp>
      <p:sp>
        <p:nvSpPr>
          <p:cNvPr id="378887" name="Text Box 7">
            <a:extLst>
              <a:ext uri="{FF2B5EF4-FFF2-40B4-BE49-F238E27FC236}">
                <a16:creationId xmlns:a16="http://schemas.microsoft.com/office/drawing/2014/main" id="{40D766AB-58F1-4401-B8D4-365BEB1B122D}"/>
              </a:ext>
            </a:extLst>
          </p:cNvPr>
          <p:cNvSpPr txBox="1">
            <a:spLocks noChangeArrowheads="1"/>
          </p:cNvSpPr>
          <p:nvPr/>
        </p:nvSpPr>
        <p:spPr bwMode="auto">
          <a:xfrm>
            <a:off x="1981200" y="3653850"/>
            <a:ext cx="2743508"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600" dirty="0">
                <a:solidFill>
                  <a:srgbClr val="FF5050"/>
                </a:solidFill>
              </a:rPr>
              <a:t>prove a </a:t>
            </a:r>
            <a:r>
              <a:rPr lang="en-US" altLang="en-US" sz="2600" b="1" u="sng" dirty="0">
                <a:solidFill>
                  <a:srgbClr val="FF5050"/>
                </a:solidFill>
              </a:rPr>
              <a:t>value</a:t>
            </a:r>
            <a:r>
              <a:rPr lang="en-US" altLang="en-US" sz="2600" dirty="0">
                <a:solidFill>
                  <a:srgbClr val="FF5050"/>
                </a:solidFill>
              </a:rPr>
              <a:t> for it</a:t>
            </a:r>
            <a:endParaRPr lang="en-US" altLang="en-US" sz="2600" b="1" u="sng" dirty="0">
              <a:solidFill>
                <a:srgbClr val="FF5050"/>
              </a:solidFill>
            </a:endParaRPr>
          </a:p>
          <a:p>
            <a:pPr algn="l"/>
            <a:r>
              <a:rPr lang="en-US" altLang="en-US" sz="2200" dirty="0">
                <a:solidFill>
                  <a:srgbClr val="FF5050"/>
                </a:solidFill>
              </a:rPr>
              <a:t>e.g., a real number,</a:t>
            </a:r>
            <a:br>
              <a:rPr lang="en-US" altLang="en-US" sz="2200" dirty="0">
                <a:solidFill>
                  <a:srgbClr val="FF5050"/>
                </a:solidFill>
              </a:rPr>
            </a:br>
            <a:r>
              <a:rPr lang="en-US" altLang="en-US" sz="2200" dirty="0">
                <a:solidFill>
                  <a:srgbClr val="FF5050"/>
                </a:solidFill>
              </a:rPr>
              <a:t>but could be any term</a:t>
            </a:r>
          </a:p>
        </p:txBody>
      </p:sp>
      <p:sp>
        <p:nvSpPr>
          <p:cNvPr id="378890" name="Rectangle 10">
            <a:extLst>
              <a:ext uri="{FF2B5EF4-FFF2-40B4-BE49-F238E27FC236}">
                <a16:creationId xmlns:a16="http://schemas.microsoft.com/office/drawing/2014/main" id="{F6F8853F-2296-4260-A232-164E7CBFFEC6}"/>
              </a:ext>
            </a:extLst>
          </p:cNvPr>
          <p:cNvSpPr>
            <a:spLocks noChangeArrowheads="1"/>
          </p:cNvSpPr>
          <p:nvPr/>
        </p:nvSpPr>
        <p:spPr bwMode="auto">
          <a:xfrm>
            <a:off x="5341448" y="3653850"/>
            <a:ext cx="510222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FF5050"/>
                </a:solidFill>
              </a:rPr>
              <a:t>  definition from other values</a:t>
            </a:r>
          </a:p>
          <a:p>
            <a:pPr algn="l"/>
            <a:r>
              <a:rPr lang="en-US" altLang="en-US" sz="2000" dirty="0">
                <a:solidFill>
                  <a:srgbClr val="FF5050"/>
                </a:solidFill>
              </a:rPr>
              <a:t>  </a:t>
            </a:r>
            <a:r>
              <a:rPr lang="en-US" altLang="en-US" sz="2000" u="sng" dirty="0">
                <a:solidFill>
                  <a:srgbClr val="FF5050"/>
                </a:solidFill>
                <a:latin typeface="Consolas" panose="020B0609020204030204" pitchFamily="49" charset="0"/>
              </a:rPr>
              <a:t>b*c</a:t>
            </a:r>
            <a:r>
              <a:rPr lang="en-US" altLang="en-US" sz="2000" dirty="0">
                <a:solidFill>
                  <a:srgbClr val="FF5050"/>
                </a:solidFill>
                <a:latin typeface="Consolas" panose="020B0609020204030204" pitchFamily="49" charset="0"/>
              </a:rPr>
              <a:t> </a:t>
            </a:r>
            <a:r>
              <a:rPr lang="en-US" altLang="en-US" sz="2000" dirty="0">
                <a:solidFill>
                  <a:srgbClr val="FF5050"/>
                </a:solidFill>
              </a:rPr>
              <a:t>only has value when </a:t>
            </a:r>
            <a:r>
              <a:rPr lang="en-US" altLang="en-US" sz="2000" u="sng" dirty="0">
                <a:solidFill>
                  <a:srgbClr val="FF5050"/>
                </a:solidFill>
                <a:latin typeface="Consolas" panose="020B0609020204030204" pitchFamily="49" charset="0"/>
              </a:rPr>
              <a:t>b</a:t>
            </a:r>
            <a:r>
              <a:rPr lang="en-US" altLang="en-US" sz="2000" dirty="0">
                <a:solidFill>
                  <a:srgbClr val="FF5050"/>
                </a:solidFill>
              </a:rPr>
              <a:t> and </a:t>
            </a:r>
            <a:r>
              <a:rPr lang="en-US" altLang="en-US" sz="2000" u="sng" dirty="0">
                <a:solidFill>
                  <a:srgbClr val="FF5050"/>
                </a:solidFill>
                <a:latin typeface="Consolas" panose="020B0609020204030204" pitchFamily="49" charset="0"/>
              </a:rPr>
              <a:t>c</a:t>
            </a:r>
            <a:r>
              <a:rPr lang="en-US" altLang="en-US" sz="2000" dirty="0">
                <a:solidFill>
                  <a:srgbClr val="FF5050"/>
                </a:solidFill>
              </a:rPr>
              <a:t> do</a:t>
            </a:r>
          </a:p>
          <a:p>
            <a:pPr algn="l"/>
            <a:r>
              <a:rPr lang="en-US" altLang="en-US" sz="2000" dirty="0">
                <a:solidFill>
                  <a:srgbClr val="FF5050"/>
                </a:solidFill>
              </a:rPr>
              <a:t>  if no values enter into +=, then </a:t>
            </a:r>
            <a:r>
              <a:rPr lang="en-US" altLang="en-US" sz="2000" u="sng" dirty="0">
                <a:solidFill>
                  <a:srgbClr val="FF5050"/>
                </a:solidFill>
                <a:latin typeface="Consolas" panose="020B0609020204030204" pitchFamily="49" charset="0"/>
              </a:rPr>
              <a:t>a</a:t>
            </a:r>
            <a:r>
              <a:rPr lang="en-US" altLang="en-US" sz="2000" dirty="0">
                <a:solidFill>
                  <a:srgbClr val="FF5050"/>
                </a:solidFill>
              </a:rPr>
              <a:t> gets no value</a:t>
            </a:r>
          </a:p>
        </p:txBody>
      </p:sp>
      <p:sp>
        <p:nvSpPr>
          <p:cNvPr id="378891" name="Rectangle 11">
            <a:extLst>
              <a:ext uri="{FF2B5EF4-FFF2-40B4-BE49-F238E27FC236}">
                <a16:creationId xmlns:a16="http://schemas.microsoft.com/office/drawing/2014/main" id="{7BFA22AF-FCF2-438B-8B4A-4A6509684BC1}"/>
              </a:ext>
            </a:extLst>
          </p:cNvPr>
          <p:cNvSpPr>
            <a:spLocks noChangeArrowheads="1"/>
          </p:cNvSpPr>
          <p:nvPr/>
        </p:nvSpPr>
        <p:spPr bwMode="auto">
          <a:xfrm>
            <a:off x="2057400" y="5227639"/>
            <a:ext cx="3733800" cy="1400175"/>
          </a:xfrm>
          <a:prstGeom prst="rect">
            <a:avLst/>
          </a:prstGeom>
          <a:solidFill>
            <a:schemeClr val="bg1"/>
          </a:soli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b="1" dirty="0">
                <a:solidFill>
                  <a:schemeClr val="folHlink"/>
                </a:solidFill>
                <a:latin typeface="Comic Sans MS" panose="030F0702030302020204" pitchFamily="66" charset="0"/>
              </a:rPr>
              <a:t>Like Prolog:</a:t>
            </a:r>
          </a:p>
          <a:p>
            <a:r>
              <a:rPr lang="en-US" altLang="en-US" sz="2000" dirty="0">
                <a:solidFill>
                  <a:schemeClr val="folHlink"/>
                </a:solidFill>
                <a:latin typeface="Comic Sans MS" panose="030F0702030302020204" pitchFamily="66" charset="0"/>
              </a:rPr>
              <a:t>Allow nested terms</a:t>
            </a:r>
          </a:p>
          <a:p>
            <a:r>
              <a:rPr lang="en-US" altLang="en-US" sz="2000" dirty="0">
                <a:solidFill>
                  <a:schemeClr val="folHlink"/>
                </a:solidFill>
                <a:latin typeface="Comic Sans MS" panose="030F0702030302020204" pitchFamily="66" charset="0"/>
              </a:rPr>
              <a:t>Syntactic sugar for lists, etc.</a:t>
            </a:r>
          </a:p>
          <a:p>
            <a:r>
              <a:rPr lang="en-US" altLang="en-US" sz="2000" dirty="0">
                <a:solidFill>
                  <a:schemeClr val="folHlink"/>
                </a:solidFill>
                <a:latin typeface="Comic Sans MS" panose="030F0702030302020204" pitchFamily="66" charset="0"/>
              </a:rPr>
              <a:t>Turing-complete</a:t>
            </a:r>
          </a:p>
        </p:txBody>
      </p:sp>
      <p:sp>
        <p:nvSpPr>
          <p:cNvPr id="378894" name="Rectangle 14">
            <a:extLst>
              <a:ext uri="{FF2B5EF4-FFF2-40B4-BE49-F238E27FC236}">
                <a16:creationId xmlns:a16="http://schemas.microsoft.com/office/drawing/2014/main" id="{88197DD3-A85E-418E-AFA5-0EE86F57B1D4}"/>
              </a:ext>
            </a:extLst>
          </p:cNvPr>
          <p:cNvSpPr>
            <a:spLocks noChangeArrowheads="1"/>
          </p:cNvSpPr>
          <p:nvPr/>
        </p:nvSpPr>
        <p:spPr bwMode="auto">
          <a:xfrm>
            <a:off x="6019800" y="5236816"/>
            <a:ext cx="3745523" cy="1384995"/>
          </a:xfrm>
          <a:prstGeom prst="rect">
            <a:avLst/>
          </a:prstGeom>
          <a:solidFill>
            <a:schemeClr val="bg1"/>
          </a:soli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sz="2400" b="1" dirty="0">
                <a:solidFill>
                  <a:schemeClr val="folHlink"/>
                </a:solidFill>
                <a:latin typeface="Comic Sans MS" panose="030F0702030302020204" pitchFamily="66" charset="0"/>
              </a:rPr>
              <a:t>Unlike Prolog:</a:t>
            </a:r>
          </a:p>
          <a:p>
            <a:r>
              <a:rPr lang="en-US" altLang="en-US" sz="2000" dirty="0">
                <a:solidFill>
                  <a:schemeClr val="folHlink"/>
                </a:solidFill>
                <a:latin typeface="Comic Sans MS" panose="030F0702030302020204" pitchFamily="66" charset="0"/>
              </a:rPr>
              <a:t>Terms can have values</a:t>
            </a:r>
            <a:br>
              <a:rPr lang="en-US" altLang="en-US" sz="2000" dirty="0">
                <a:solidFill>
                  <a:schemeClr val="folHlink"/>
                </a:solidFill>
                <a:latin typeface="Comic Sans MS" panose="030F0702030302020204" pitchFamily="66" charset="0"/>
              </a:rPr>
            </a:br>
            <a:r>
              <a:rPr lang="en-US" altLang="en-US" sz="2000" dirty="0">
                <a:solidFill>
                  <a:schemeClr val="folHlink"/>
                </a:solidFill>
                <a:latin typeface="Comic Sans MS" panose="030F0702030302020204" pitchFamily="66" charset="0"/>
              </a:rPr>
              <a:t>Terms are evaluated in place</a:t>
            </a:r>
          </a:p>
          <a:p>
            <a:r>
              <a:rPr lang="en-US" altLang="en-US" sz="2000" dirty="0">
                <a:solidFill>
                  <a:schemeClr val="folHlink"/>
                </a:solidFill>
                <a:latin typeface="Comic Sans MS" panose="030F0702030302020204" pitchFamily="66" charset="0"/>
              </a:rPr>
              <a:t>Not just backtracking!</a:t>
            </a:r>
          </a:p>
        </p:txBody>
      </p:sp>
      <p:sp>
        <p:nvSpPr>
          <p:cNvPr id="4" name="Oval 3">
            <a:extLst>
              <a:ext uri="{FF2B5EF4-FFF2-40B4-BE49-F238E27FC236}">
                <a16:creationId xmlns:a16="http://schemas.microsoft.com/office/drawing/2014/main" id="{0ACC983E-ABE4-4F36-84F0-CAC3B65AF9D6}"/>
              </a:ext>
            </a:extLst>
          </p:cNvPr>
          <p:cNvSpPr/>
          <p:nvPr/>
        </p:nvSpPr>
        <p:spPr>
          <a:xfrm>
            <a:off x="1879600" y="2936301"/>
            <a:ext cx="1390590" cy="5281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026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fade">
                                      <p:cBhvr>
                                        <p:cTn id="7" dur="500"/>
                                        <p:tgtEl>
                                          <p:spTgt spid="378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8883">
                                            <p:txEl>
                                              <p:pRg st="1" end="1"/>
                                            </p:txEl>
                                          </p:spTgt>
                                        </p:tgtEl>
                                        <p:attrNameLst>
                                          <p:attrName>style.visibility</p:attrName>
                                        </p:attrNameLst>
                                      </p:cBhvr>
                                      <p:to>
                                        <p:strVal val="visible"/>
                                      </p:to>
                                    </p:set>
                                    <p:animEffect transition="in" filter="fade">
                                      <p:cBhvr>
                                        <p:cTn id="10" dur="500"/>
                                        <p:tgtEl>
                                          <p:spTgt spid="378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8883">
                                            <p:txEl>
                                              <p:pRg st="2" end="2"/>
                                            </p:txEl>
                                          </p:spTgt>
                                        </p:tgtEl>
                                        <p:attrNameLst>
                                          <p:attrName>style.visibility</p:attrName>
                                        </p:attrNameLst>
                                      </p:cBhvr>
                                      <p:to>
                                        <p:strVal val="visible"/>
                                      </p:to>
                                    </p:set>
                                    <p:animEffect transition="in" filter="fade">
                                      <p:cBhvr>
                                        <p:cTn id="15" dur="500"/>
                                        <p:tgtEl>
                                          <p:spTgt spid="3788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8883">
                                            <p:txEl>
                                              <p:pRg st="3" end="3"/>
                                            </p:txEl>
                                          </p:spTgt>
                                        </p:tgtEl>
                                        <p:attrNameLst>
                                          <p:attrName>style.visibility</p:attrName>
                                        </p:attrNameLst>
                                      </p:cBhvr>
                                      <p:to>
                                        <p:strVal val="visible"/>
                                      </p:to>
                                    </p:set>
                                    <p:animEffect transition="in" filter="fade">
                                      <p:cBhvr>
                                        <p:cTn id="18" dur="500"/>
                                        <p:tgtEl>
                                          <p:spTgt spid="378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8887"/>
                                        </p:tgtEl>
                                        <p:attrNameLst>
                                          <p:attrName>style.visibility</p:attrName>
                                        </p:attrNameLst>
                                      </p:cBhvr>
                                      <p:to>
                                        <p:strVal val="visible"/>
                                      </p:to>
                                    </p:set>
                                    <p:animEffect transition="in" filter="fade">
                                      <p:cBhvr>
                                        <p:cTn id="31" dur="500"/>
                                        <p:tgtEl>
                                          <p:spTgt spid="3788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8890"/>
                                        </p:tgtEl>
                                        <p:attrNameLst>
                                          <p:attrName>style.visibility</p:attrName>
                                        </p:attrNameLst>
                                      </p:cBhvr>
                                      <p:to>
                                        <p:strVal val="visible"/>
                                      </p:to>
                                    </p:set>
                                    <p:animEffect transition="in" filter="fade">
                                      <p:cBhvr>
                                        <p:cTn id="39" dur="500"/>
                                        <p:tgtEl>
                                          <p:spTgt spid="37889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78891"/>
                                        </p:tgtEl>
                                        <p:attrNameLst>
                                          <p:attrName>style.visibility</p:attrName>
                                        </p:attrNameLst>
                                      </p:cBhvr>
                                      <p:to>
                                        <p:strVal val="visible"/>
                                      </p:to>
                                    </p:set>
                                    <p:animEffect transition="in" filter="fade">
                                      <p:cBhvr>
                                        <p:cTn id="44" dur="500"/>
                                        <p:tgtEl>
                                          <p:spTgt spid="3788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8894"/>
                                        </p:tgtEl>
                                        <p:attrNameLst>
                                          <p:attrName>style.visibility</p:attrName>
                                        </p:attrNameLst>
                                      </p:cBhvr>
                                      <p:to>
                                        <p:strVal val="visible"/>
                                      </p:to>
                                    </p:set>
                                    <p:animEffect transition="in" filter="fade">
                                      <p:cBhvr>
                                        <p:cTn id="49" dur="500"/>
                                        <p:tgtEl>
                                          <p:spTgt spid="378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378883" grpId="0" uiExpand="1" build="p"/>
      <p:bldP spid="378887" grpId="0"/>
      <p:bldP spid="378890" grpId="0"/>
      <p:bldP spid="378891" grpId="0" animBg="1"/>
      <p:bldP spid="378894"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2F40-0847-4470-AC2D-798D8147A4D4}"/>
              </a:ext>
            </a:extLst>
          </p:cNvPr>
          <p:cNvSpPr>
            <a:spLocks noGrp="1"/>
          </p:cNvSpPr>
          <p:nvPr>
            <p:ph type="title"/>
          </p:nvPr>
        </p:nvSpPr>
        <p:spPr/>
        <p:txBody>
          <a:bodyPr/>
          <a:lstStyle/>
          <a:p>
            <a:pPr algn="ctr"/>
            <a:r>
              <a:rPr lang="en-US" dirty="0"/>
              <a:t>Shortest path</a:t>
            </a:r>
          </a:p>
        </p:txBody>
      </p:sp>
      <p:pic>
        <p:nvPicPr>
          <p:cNvPr id="16" name="Picture 15">
            <a:extLst>
              <a:ext uri="{FF2B5EF4-FFF2-40B4-BE49-F238E27FC236}">
                <a16:creationId xmlns:a16="http://schemas.microsoft.com/office/drawing/2014/main" id="{2B41E3AE-674F-4071-9724-C49A8A41D86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773571" y="3368785"/>
            <a:ext cx="6664318" cy="1382425"/>
          </a:xfrm>
          <a:prstGeom prst="rect">
            <a:avLst/>
          </a:prstGeom>
        </p:spPr>
      </p:pic>
      <p:sp>
        <p:nvSpPr>
          <p:cNvPr id="8" name="TextBox 7">
            <a:extLst>
              <a:ext uri="{FF2B5EF4-FFF2-40B4-BE49-F238E27FC236}">
                <a16:creationId xmlns:a16="http://schemas.microsoft.com/office/drawing/2014/main" id="{03FAB45A-DD39-4D9C-A629-C6939047FD86}"/>
              </a:ext>
            </a:extLst>
          </p:cNvPr>
          <p:cNvSpPr txBox="1"/>
          <p:nvPr/>
        </p:nvSpPr>
        <p:spPr>
          <a:xfrm>
            <a:off x="1829914" y="1690688"/>
            <a:ext cx="8716937" cy="1200329"/>
          </a:xfrm>
          <a:prstGeom prst="rect">
            <a:avLst/>
          </a:prstGeom>
          <a:noFill/>
        </p:spPr>
        <p:txBody>
          <a:bodyPr wrap="square" rtlCol="0">
            <a:spAutoFit/>
          </a:bodyPr>
          <a:lstStyle/>
          <a:p>
            <a:r>
              <a:rPr lang="en-US" sz="2400" kern="1200" dirty="0">
                <a:solidFill>
                  <a:schemeClr val="tx1"/>
                </a:solidFill>
                <a:latin typeface="Consolas" panose="020B0609020204030204" pitchFamily="49" charset="0"/>
                <a:cs typeface="Courier New" panose="02070309020205020404" pitchFamily="49" charset="0"/>
              </a:rPr>
              <a:t>distance(</a:t>
            </a:r>
            <a:r>
              <a:rPr lang="en-US" sz="2400" kern="1200" dirty="0">
                <a:solidFill>
                  <a:schemeClr val="accent6"/>
                </a:solidFill>
                <a:latin typeface="Consolas" panose="020B0609020204030204" pitchFamily="49" charset="0"/>
                <a:cs typeface="Courier New" panose="02070309020205020404" pitchFamily="49" charset="0"/>
              </a:rPr>
              <a:t>X</a:t>
            </a:r>
            <a:r>
              <a:rPr lang="en-US" sz="2400" kern="1200" dirty="0">
                <a:solidFill>
                  <a:schemeClr val="tx1"/>
                </a:solidFill>
                <a:latin typeface="Consolas" panose="020B0609020204030204" pitchFamily="49" charset="0"/>
                <a:cs typeface="Courier New" panose="02070309020205020404" pitchFamily="49" charset="0"/>
              </a:rPr>
              <a:t>)     </a:t>
            </a:r>
            <a:r>
              <a:rPr lang="en-US" sz="2400" kern="1200" dirty="0">
                <a:solidFill>
                  <a:schemeClr val="accent1"/>
                </a:solidFill>
                <a:latin typeface="Consolas" panose="020B0609020204030204" pitchFamily="49" charset="0"/>
                <a:cs typeface="Courier New" panose="02070309020205020404" pitchFamily="49" charset="0"/>
              </a:rPr>
              <a:t>min= </a:t>
            </a:r>
            <a:r>
              <a:rPr lang="en-US" sz="2400" kern="1200" dirty="0">
                <a:solidFill>
                  <a:schemeClr val="tx1"/>
                </a:solidFill>
                <a:latin typeface="Consolas" panose="020B0609020204030204" pitchFamily="49" charset="0"/>
                <a:cs typeface="Courier New" panose="02070309020205020404" pitchFamily="49" charset="0"/>
              </a:rPr>
              <a:t>edge(</a:t>
            </a:r>
            <a:r>
              <a:rPr lang="en-US" sz="2400" kern="1200" dirty="0">
                <a:solidFill>
                  <a:schemeClr val="accent6"/>
                </a:solidFill>
                <a:latin typeface="Consolas" panose="020B0609020204030204" pitchFamily="49" charset="0"/>
                <a:cs typeface="Courier New" panose="02070309020205020404" pitchFamily="49" charset="0"/>
              </a:rPr>
              <a:t>X</a:t>
            </a:r>
            <a:r>
              <a:rPr lang="en-US" sz="2400" kern="1200" dirty="0">
                <a:solidFill>
                  <a:schemeClr val="tx1"/>
                </a:solidFill>
                <a:latin typeface="Consolas" panose="020B0609020204030204" pitchFamily="49" charset="0"/>
                <a:cs typeface="Courier New" panose="02070309020205020404" pitchFamily="49" charset="0"/>
              </a:rPr>
              <a:t>, </a:t>
            </a:r>
            <a:r>
              <a:rPr lang="en-US" sz="2400" kern="1200" dirty="0">
                <a:solidFill>
                  <a:schemeClr val="accent6"/>
                </a:solidFill>
                <a:latin typeface="Consolas" panose="020B0609020204030204" pitchFamily="49" charset="0"/>
                <a:cs typeface="Courier New" panose="02070309020205020404" pitchFamily="49" charset="0"/>
              </a:rPr>
              <a:t>Y</a:t>
            </a:r>
            <a:r>
              <a:rPr lang="en-US" sz="2400" kern="1200" dirty="0">
                <a:solidFill>
                  <a:schemeClr val="tx1"/>
                </a:solidFill>
                <a:latin typeface="Consolas" panose="020B0609020204030204" pitchFamily="49" charset="0"/>
                <a:cs typeface="Courier New" panose="02070309020205020404" pitchFamily="49" charset="0"/>
              </a:rPr>
              <a:t>) </a:t>
            </a:r>
            <a:r>
              <a:rPr lang="en-US" sz="2400" kern="1200" dirty="0">
                <a:solidFill>
                  <a:schemeClr val="accent1"/>
                </a:solidFill>
                <a:latin typeface="Consolas" panose="020B0609020204030204" pitchFamily="49" charset="0"/>
                <a:cs typeface="Courier New" panose="02070309020205020404" pitchFamily="49" charset="0"/>
              </a:rPr>
              <a:t>+</a:t>
            </a:r>
            <a:r>
              <a:rPr lang="en-US" sz="2400" kern="1200" dirty="0">
                <a:solidFill>
                  <a:schemeClr val="tx1"/>
                </a:solidFill>
                <a:latin typeface="Consolas" panose="020B0609020204030204" pitchFamily="49" charset="0"/>
                <a:cs typeface="Courier New" panose="02070309020205020404" pitchFamily="49" charset="0"/>
              </a:rPr>
              <a:t> distance(</a:t>
            </a:r>
            <a:r>
              <a:rPr lang="en-US" sz="2400" kern="1200" dirty="0">
                <a:solidFill>
                  <a:schemeClr val="accent6"/>
                </a:solidFill>
                <a:latin typeface="Consolas" panose="020B0609020204030204" pitchFamily="49" charset="0"/>
                <a:cs typeface="Courier New" panose="02070309020205020404" pitchFamily="49" charset="0"/>
              </a:rPr>
              <a:t>Y</a:t>
            </a:r>
            <a:r>
              <a:rPr lang="en-US" sz="2400" kern="1200" dirty="0">
                <a:solidFill>
                  <a:schemeClr val="tx1"/>
                </a:solidFill>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distance(start) </a:t>
            </a:r>
            <a:r>
              <a:rPr lang="en-US" sz="2400" dirty="0">
                <a:solidFill>
                  <a:schemeClr val="accent1"/>
                </a:solidFill>
                <a:latin typeface="Consolas" panose="020B0609020204030204" pitchFamily="49" charset="0"/>
                <a:cs typeface="Courier New" panose="02070309020205020404" pitchFamily="49" charset="0"/>
              </a:rPr>
              <a:t>min= </a:t>
            </a:r>
            <a:r>
              <a:rPr lang="en-US" sz="2400" dirty="0">
                <a:latin typeface="Consolas" panose="020B0609020204030204" pitchFamily="49" charset="0"/>
                <a:cs typeface="Courier New" panose="02070309020205020404" pitchFamily="49" charset="0"/>
              </a:rPr>
              <a:t>0.</a:t>
            </a:r>
          </a:p>
          <a:p>
            <a:r>
              <a:rPr lang="en-US" sz="2400" kern="1200" dirty="0" err="1">
                <a:solidFill>
                  <a:schemeClr val="tx1"/>
                </a:solidFill>
                <a:latin typeface="Consolas" panose="020B0609020204030204" pitchFamily="49" charset="0"/>
                <a:cs typeface="Courier New" panose="02070309020205020404" pitchFamily="49" charset="0"/>
              </a:rPr>
              <a:t>path_length</a:t>
            </a:r>
            <a:r>
              <a:rPr lang="en-US" sz="2400" kern="1200" dirty="0">
                <a:solidFill>
                  <a:schemeClr val="tx1"/>
                </a:solidFill>
                <a:latin typeface="Consolas" panose="020B0609020204030204" pitchFamily="49" charset="0"/>
                <a:cs typeface="Courier New" panose="02070309020205020404" pitchFamily="49" charset="0"/>
              </a:rPr>
              <a:t>       </a:t>
            </a:r>
            <a:r>
              <a:rPr lang="en-US" sz="2400" kern="1200" dirty="0">
                <a:solidFill>
                  <a:schemeClr val="accent1"/>
                </a:solidFill>
                <a:latin typeface="Consolas" panose="020B0609020204030204" pitchFamily="49" charset="0"/>
                <a:cs typeface="Courier New" panose="02070309020205020404" pitchFamily="49" charset="0"/>
              </a:rPr>
              <a:t>:=</a:t>
            </a:r>
            <a:r>
              <a:rPr lang="en-US" sz="2400" kern="1200" dirty="0">
                <a:solidFill>
                  <a:schemeClr val="tx1"/>
                </a:solidFill>
                <a:latin typeface="Consolas" panose="020B0609020204030204" pitchFamily="49" charset="0"/>
                <a:cs typeface="Courier New" panose="02070309020205020404" pitchFamily="49" charset="0"/>
              </a:rPr>
              <a:t> distance(end).</a:t>
            </a:r>
          </a:p>
        </p:txBody>
      </p:sp>
      <p:sp>
        <p:nvSpPr>
          <p:cNvPr id="7" name="TextBox 6">
            <a:extLst>
              <a:ext uri="{FF2B5EF4-FFF2-40B4-BE49-F238E27FC236}">
                <a16:creationId xmlns:a16="http://schemas.microsoft.com/office/drawing/2014/main" id="{3B2B4768-9E56-40B4-8A2A-9819B0CD4496}"/>
              </a:ext>
            </a:extLst>
          </p:cNvPr>
          <p:cNvSpPr txBox="1"/>
          <p:nvPr/>
        </p:nvSpPr>
        <p:spPr>
          <a:xfrm>
            <a:off x="1829914" y="3242139"/>
            <a:ext cx="7375357" cy="2308324"/>
          </a:xfrm>
          <a:prstGeom prst="rect">
            <a:avLst/>
          </a:prstGeom>
          <a:noFill/>
        </p:spPr>
        <p:txBody>
          <a:bodyPr wrap="square" rtlCol="0">
            <a:spAutoFit/>
          </a:bodyPr>
          <a:lstStyle/>
          <a:p>
            <a:r>
              <a:rPr lang="en-US" sz="2400" dirty="0">
                <a:latin typeface="Consolas" panose="020B0609020204030204" pitchFamily="49" charset="0"/>
                <a:cs typeface="Courier New" panose="02070309020205020404" pitchFamily="49" charset="0"/>
              </a:rPr>
              <a:t>edge("a", "b") = 10.</a:t>
            </a:r>
          </a:p>
          <a:p>
            <a:r>
              <a:rPr lang="en-US" sz="2400" dirty="0">
                <a:latin typeface="Consolas" panose="020B0609020204030204" pitchFamily="49" charset="0"/>
                <a:cs typeface="Courier New" panose="02070309020205020404" pitchFamily="49" charset="0"/>
              </a:rPr>
              <a:t>edge("b", "c") = 2.</a:t>
            </a:r>
          </a:p>
          <a:p>
            <a:r>
              <a:rPr lang="en-US" sz="2400" dirty="0">
                <a:latin typeface="Consolas" panose="020B0609020204030204" pitchFamily="49" charset="0"/>
                <a:cs typeface="Courier New" panose="02070309020205020404" pitchFamily="49" charset="0"/>
              </a:rPr>
              <a:t>edge("c", "d") = 7.</a:t>
            </a:r>
          </a:p>
          <a:p>
            <a:r>
              <a:rPr lang="en-US" sz="2400" dirty="0">
                <a:latin typeface="Consolas" panose="020B0609020204030204" pitchFamily="49" charset="0"/>
                <a:cs typeface="Courier New" panose="02070309020205020404" pitchFamily="49" charset="0"/>
              </a:rPr>
              <a:t>edge("d", "b") = 1.</a:t>
            </a:r>
          </a:p>
          <a:p>
            <a:r>
              <a:rPr lang="en-US" sz="2400" dirty="0">
                <a:latin typeface="Consolas" panose="020B0609020204030204" pitchFamily="49" charset="0"/>
                <a:cs typeface="Courier New" panose="02070309020205020404" pitchFamily="49" charset="0"/>
              </a:rPr>
              <a:t>start = "a".</a:t>
            </a:r>
          </a:p>
          <a:p>
            <a:r>
              <a:rPr lang="en-US" sz="2400" dirty="0">
                <a:latin typeface="Consolas" panose="020B0609020204030204" pitchFamily="49" charset="0"/>
                <a:cs typeface="Courier New" panose="02070309020205020404" pitchFamily="49" charset="0"/>
              </a:rPr>
              <a:t>end = "d".</a:t>
            </a:r>
          </a:p>
        </p:txBody>
      </p:sp>
      <p:sp>
        <p:nvSpPr>
          <p:cNvPr id="10" name="Speech Bubble: Oval 9">
            <a:extLst>
              <a:ext uri="{FF2B5EF4-FFF2-40B4-BE49-F238E27FC236}">
                <a16:creationId xmlns:a16="http://schemas.microsoft.com/office/drawing/2014/main" id="{2E520546-7130-4128-A317-A24E356EBDBD}"/>
              </a:ext>
            </a:extLst>
          </p:cNvPr>
          <p:cNvSpPr/>
          <p:nvPr/>
        </p:nvSpPr>
        <p:spPr>
          <a:xfrm>
            <a:off x="1022965" y="504498"/>
            <a:ext cx="3916897" cy="2386520"/>
          </a:xfrm>
          <a:prstGeom prst="wedgeEllipseCallout">
            <a:avLst>
              <a:gd name="adj1" fmla="val 66951"/>
              <a:gd name="adj2" fmla="val 70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Aggregation was already present in our mathematical definition.</a:t>
            </a:r>
          </a:p>
        </p:txBody>
      </p:sp>
      <p:sp>
        <p:nvSpPr>
          <p:cNvPr id="6" name="Speech Bubble: Oval 5">
            <a:extLst>
              <a:ext uri="{FF2B5EF4-FFF2-40B4-BE49-F238E27FC236}">
                <a16:creationId xmlns:a16="http://schemas.microsoft.com/office/drawing/2014/main" id="{EEEBAE05-BD16-4383-98DC-FFCC92F54167}"/>
              </a:ext>
            </a:extLst>
          </p:cNvPr>
          <p:cNvSpPr/>
          <p:nvPr/>
        </p:nvSpPr>
        <p:spPr>
          <a:xfrm>
            <a:off x="6716111" y="2901264"/>
            <a:ext cx="3420279" cy="3250154"/>
          </a:xfrm>
          <a:prstGeom prst="wedgeEllipseCallout">
            <a:avLst>
              <a:gd name="adj1" fmla="val -91021"/>
              <a:gd name="adj2" fmla="val -74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Here the “</a:t>
            </a:r>
            <a:r>
              <a:rPr lang="en-US" sz="2400" dirty="0">
                <a:latin typeface="Courier New" panose="02070309020205020404" pitchFamily="49" charset="0"/>
                <a:cs typeface="Courier New" panose="02070309020205020404" pitchFamily="49" charset="0"/>
              </a:rPr>
              <a:t>min=“</a:t>
            </a:r>
            <a:r>
              <a:rPr lang="en-US" sz="2400" dirty="0"/>
              <a:t> aggregator only keeps the minimal value that we have  computed</a:t>
            </a:r>
          </a:p>
        </p:txBody>
      </p:sp>
      <p:sp>
        <p:nvSpPr>
          <p:cNvPr id="12" name="Slide Number Placeholder 11">
            <a:extLst>
              <a:ext uri="{FF2B5EF4-FFF2-40B4-BE49-F238E27FC236}">
                <a16:creationId xmlns:a16="http://schemas.microsoft.com/office/drawing/2014/main" id="{0B5E5D6C-92F1-49F5-BFC7-17556AC02AD3}"/>
              </a:ext>
            </a:extLst>
          </p:cNvPr>
          <p:cNvSpPr>
            <a:spLocks noGrp="1"/>
          </p:cNvSpPr>
          <p:nvPr>
            <p:ph type="sldNum" sz="quarter" idx="12"/>
          </p:nvPr>
        </p:nvSpPr>
        <p:spPr/>
        <p:txBody>
          <a:bodyPr/>
          <a:lstStyle/>
          <a:p>
            <a:fld id="{DD2D5612-D1A6-4510-A96B-3BEF8629B754}" type="slidenum">
              <a:rPr lang="en-US" smtClean="0"/>
              <a:t>11</a:t>
            </a:fld>
            <a:endParaRPr lang="en-US"/>
          </a:p>
        </p:txBody>
      </p:sp>
      <p:sp>
        <p:nvSpPr>
          <p:cNvPr id="5" name="Speech Bubble: Oval 4">
            <a:extLst>
              <a:ext uri="{FF2B5EF4-FFF2-40B4-BE49-F238E27FC236}">
                <a16:creationId xmlns:a16="http://schemas.microsoft.com/office/drawing/2014/main" id="{6A45E62D-3A1A-44C8-A2D7-366BF7D0854C}"/>
              </a:ext>
            </a:extLst>
          </p:cNvPr>
          <p:cNvSpPr/>
          <p:nvPr/>
        </p:nvSpPr>
        <p:spPr>
          <a:xfrm>
            <a:off x="1556645" y="3104271"/>
            <a:ext cx="3857296" cy="2815524"/>
          </a:xfrm>
          <a:prstGeom prst="wedgeEllipseCallout">
            <a:avLst>
              <a:gd name="adj1" fmla="val 88216"/>
              <a:gd name="adj2" fmla="val -86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Variables not present in the head of an expression are aggregated over like with the dot product example.</a:t>
            </a:r>
          </a:p>
        </p:txBody>
      </p:sp>
      <p:sp>
        <p:nvSpPr>
          <p:cNvPr id="4" name="TextBox 3">
            <a:extLst>
              <a:ext uri="{FF2B5EF4-FFF2-40B4-BE49-F238E27FC236}">
                <a16:creationId xmlns:a16="http://schemas.microsoft.com/office/drawing/2014/main" id="{A18C2D58-CB2E-4294-BAC0-B8E7E8AB361B}"/>
              </a:ext>
            </a:extLst>
          </p:cNvPr>
          <p:cNvSpPr txBox="1"/>
          <p:nvPr/>
        </p:nvSpPr>
        <p:spPr>
          <a:xfrm>
            <a:off x="1829914" y="3532858"/>
            <a:ext cx="3600215" cy="1938992"/>
          </a:xfrm>
          <a:prstGeom prst="rect">
            <a:avLst/>
          </a:prstGeom>
          <a:noFill/>
        </p:spPr>
        <p:txBody>
          <a:bodyPr wrap="square" rtlCol="0">
            <a:spAutoFit/>
          </a:bodyPr>
          <a:lstStyle/>
          <a:p>
            <a:r>
              <a:rPr lang="en-US" sz="2400" dirty="0">
                <a:latin typeface="Consolas" panose="020B0609020204030204" pitchFamily="49" charset="0"/>
              </a:rPr>
              <a:t>? </a:t>
            </a:r>
            <a:r>
              <a:rPr lang="en-US" sz="2400" dirty="0" err="1">
                <a:latin typeface="Consolas" panose="020B0609020204030204" pitchFamily="49" charset="0"/>
              </a:rPr>
              <a:t>path_length</a:t>
            </a:r>
            <a:endParaRPr lang="en-US" sz="2400" dirty="0">
              <a:latin typeface="Consolas" panose="020B0609020204030204" pitchFamily="49" charset="0"/>
            </a:endParaRPr>
          </a:p>
          <a:p>
            <a:r>
              <a:rPr lang="en-US" sz="2400" dirty="0">
                <a:latin typeface="Consolas" panose="020B0609020204030204" pitchFamily="49" charset="0"/>
              </a:rPr>
              <a:t>? distance("c")</a:t>
            </a:r>
          </a:p>
          <a:p>
            <a:r>
              <a:rPr lang="en-US" sz="2400" dirty="0">
                <a:latin typeface="Consolas" panose="020B0609020204030204" pitchFamily="49" charset="0"/>
              </a:rPr>
              <a:t>? distance(</a:t>
            </a:r>
            <a:r>
              <a:rPr lang="en-US" sz="2400" dirty="0">
                <a:solidFill>
                  <a:schemeClr val="accent6"/>
                </a:solidFill>
                <a:latin typeface="Consolas" panose="020B0609020204030204" pitchFamily="49" charset="0"/>
              </a:rPr>
              <a:t>X</a:t>
            </a:r>
            <a:r>
              <a:rPr lang="en-US" sz="2400" dirty="0">
                <a:latin typeface="Consolas" panose="020B0609020204030204" pitchFamily="49" charset="0"/>
              </a:rPr>
              <a:t>)</a:t>
            </a:r>
          </a:p>
          <a:p>
            <a:r>
              <a:rPr lang="en-US" sz="2400" dirty="0">
                <a:latin typeface="Consolas" panose="020B0609020204030204" pitchFamily="49" charset="0"/>
              </a:rPr>
              <a:t>? distance(</a:t>
            </a:r>
            <a:r>
              <a:rPr lang="en-US" sz="2400" dirty="0">
                <a:solidFill>
                  <a:schemeClr val="accent6"/>
                </a:solidFill>
                <a:latin typeface="Consolas" panose="020B0609020204030204" pitchFamily="49" charset="0"/>
              </a:rPr>
              <a:t>X</a:t>
            </a:r>
            <a:r>
              <a:rPr lang="en-US" sz="2400" dirty="0">
                <a:latin typeface="Consolas" panose="020B0609020204030204" pitchFamily="49" charset="0"/>
              </a:rPr>
              <a:t>) &gt; 7</a:t>
            </a:r>
          </a:p>
          <a:p>
            <a:r>
              <a:rPr lang="en-US" sz="2400" dirty="0">
                <a:latin typeface="Consolas" panose="020B0609020204030204" pitchFamily="49" charset="0"/>
              </a:rPr>
              <a:t>? edge("</a:t>
            </a:r>
            <a:r>
              <a:rPr lang="en-US" sz="2400" dirty="0" err="1">
                <a:latin typeface="Consolas" panose="020B0609020204030204" pitchFamily="49" charset="0"/>
              </a:rPr>
              <a:t>a",</a:t>
            </a:r>
            <a:r>
              <a:rPr lang="en-US" sz="2400" dirty="0" err="1">
                <a:solidFill>
                  <a:schemeClr val="accent6"/>
                </a:solidFill>
                <a:latin typeface="Consolas" panose="020B0609020204030204" pitchFamily="49" charset="0"/>
              </a:rPr>
              <a:t>X</a:t>
            </a:r>
            <a:r>
              <a:rPr lang="en-US" sz="2400" dirty="0">
                <a:latin typeface="Consolas" panose="020B0609020204030204" pitchFamily="49" charset="0"/>
              </a:rPr>
              <a:t>)</a:t>
            </a:r>
          </a:p>
        </p:txBody>
      </p:sp>
      <p:sp>
        <p:nvSpPr>
          <p:cNvPr id="11" name="TextBox 10">
            <a:extLst>
              <a:ext uri="{FF2B5EF4-FFF2-40B4-BE49-F238E27FC236}">
                <a16:creationId xmlns:a16="http://schemas.microsoft.com/office/drawing/2014/main" id="{D07BCCD7-54A8-457D-839D-D2517385BF49}"/>
              </a:ext>
            </a:extLst>
          </p:cNvPr>
          <p:cNvSpPr txBox="1"/>
          <p:nvPr/>
        </p:nvSpPr>
        <p:spPr>
          <a:xfrm>
            <a:off x="1031631" y="3055805"/>
            <a:ext cx="10128739" cy="523220"/>
          </a:xfrm>
          <a:prstGeom prst="rect">
            <a:avLst/>
          </a:prstGeom>
          <a:noFill/>
        </p:spPr>
        <p:txBody>
          <a:bodyPr wrap="square" rtlCol="0">
            <a:spAutoFit/>
          </a:bodyPr>
          <a:lstStyle/>
          <a:p>
            <a:pPr algn="ctr"/>
            <a:r>
              <a:rPr lang="en-US" sz="2800" dirty="0"/>
              <a:t>After this converges we can </a:t>
            </a:r>
            <a:r>
              <a:rPr lang="en-US" sz="2800" i="1" u="sng" dirty="0"/>
              <a:t>query</a:t>
            </a:r>
            <a:r>
              <a:rPr lang="en-US" sz="2800" dirty="0"/>
              <a:t> the state of the Dyna program.</a:t>
            </a:r>
          </a:p>
        </p:txBody>
      </p:sp>
      <p:sp>
        <p:nvSpPr>
          <p:cNvPr id="13" name="Speech Bubble: Oval 12">
            <a:extLst>
              <a:ext uri="{FF2B5EF4-FFF2-40B4-BE49-F238E27FC236}">
                <a16:creationId xmlns:a16="http://schemas.microsoft.com/office/drawing/2014/main" id="{00DFEBDC-E5AC-41F8-B54A-FAB574DA4E4F}"/>
              </a:ext>
            </a:extLst>
          </p:cNvPr>
          <p:cNvSpPr/>
          <p:nvPr/>
        </p:nvSpPr>
        <p:spPr>
          <a:xfrm>
            <a:off x="6836900" y="3888510"/>
            <a:ext cx="4005374" cy="2577503"/>
          </a:xfrm>
          <a:prstGeom prst="wedgeEllipseCallout">
            <a:avLst>
              <a:gd name="adj1" fmla="val -112502"/>
              <a:gd name="adj2" fmla="val -5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Length at the end</a:t>
            </a:r>
          </a:p>
        </p:txBody>
      </p:sp>
      <p:sp>
        <p:nvSpPr>
          <p:cNvPr id="14" name="Speech Bubble: Oval 13">
            <a:extLst>
              <a:ext uri="{FF2B5EF4-FFF2-40B4-BE49-F238E27FC236}">
                <a16:creationId xmlns:a16="http://schemas.microsoft.com/office/drawing/2014/main" id="{E81C58B4-F34F-4D74-ABC9-A03CACD090EA}"/>
              </a:ext>
            </a:extLst>
          </p:cNvPr>
          <p:cNvSpPr/>
          <p:nvPr/>
        </p:nvSpPr>
        <p:spPr>
          <a:xfrm>
            <a:off x="6583680" y="3888510"/>
            <a:ext cx="2883877" cy="2175866"/>
          </a:xfrm>
          <a:prstGeom prst="wedgeEllipseCallout">
            <a:avLst>
              <a:gd name="adj1" fmla="val -120345"/>
              <a:gd name="adj2" fmla="val -4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distance of some other vertex</a:t>
            </a:r>
          </a:p>
        </p:txBody>
      </p:sp>
      <p:sp>
        <p:nvSpPr>
          <p:cNvPr id="17" name="Speech Bubble: Oval 16">
            <a:extLst>
              <a:ext uri="{FF2B5EF4-FFF2-40B4-BE49-F238E27FC236}">
                <a16:creationId xmlns:a16="http://schemas.microsoft.com/office/drawing/2014/main" id="{25F5A38F-90A4-4C73-B39B-B62473A825E5}"/>
              </a:ext>
            </a:extLst>
          </p:cNvPr>
          <p:cNvSpPr/>
          <p:nvPr/>
        </p:nvSpPr>
        <p:spPr>
          <a:xfrm>
            <a:off x="6904864" y="3581503"/>
            <a:ext cx="2942521" cy="1890347"/>
          </a:xfrm>
          <a:prstGeom prst="wedgeEllipseCallout">
            <a:avLst>
              <a:gd name="adj1" fmla="val -138139"/>
              <a:gd name="adj2" fmla="val -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All of the vertices</a:t>
            </a:r>
          </a:p>
        </p:txBody>
      </p:sp>
      <p:sp>
        <p:nvSpPr>
          <p:cNvPr id="15" name="Speech Bubble: Oval 14">
            <a:extLst>
              <a:ext uri="{FF2B5EF4-FFF2-40B4-BE49-F238E27FC236}">
                <a16:creationId xmlns:a16="http://schemas.microsoft.com/office/drawing/2014/main" id="{18E5E620-BE5E-441B-B920-DDCD7D7A9183}"/>
              </a:ext>
            </a:extLst>
          </p:cNvPr>
          <p:cNvSpPr/>
          <p:nvPr/>
        </p:nvSpPr>
        <p:spPr>
          <a:xfrm>
            <a:off x="6836900" y="4123642"/>
            <a:ext cx="4516900" cy="2136482"/>
          </a:xfrm>
          <a:prstGeom prst="wedgeEllipseCallout">
            <a:avLst>
              <a:gd name="adj1" fmla="val -91843"/>
              <a:gd name="adj2" fmla="val -17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All the vertices more than 7 away</a:t>
            </a:r>
          </a:p>
        </p:txBody>
      </p:sp>
      <p:sp>
        <p:nvSpPr>
          <p:cNvPr id="18" name="Speech Bubble: Oval 17">
            <a:extLst>
              <a:ext uri="{FF2B5EF4-FFF2-40B4-BE49-F238E27FC236}">
                <a16:creationId xmlns:a16="http://schemas.microsoft.com/office/drawing/2014/main" id="{387C796D-9A64-46E6-BF70-279C4EB8CFAF}"/>
              </a:ext>
            </a:extLst>
          </p:cNvPr>
          <p:cNvSpPr/>
          <p:nvPr/>
        </p:nvSpPr>
        <p:spPr>
          <a:xfrm>
            <a:off x="7371471" y="4738517"/>
            <a:ext cx="3788899" cy="1870476"/>
          </a:xfrm>
          <a:prstGeom prst="wedgeEllipseCallout">
            <a:avLst>
              <a:gd name="adj1" fmla="val -131477"/>
              <a:gd name="adj2" fmla="val -22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cs typeface="Courier New" panose="02070309020205020404" pitchFamily="49" charset="0"/>
              </a:rPr>
              <a:t>All of the edges leaving "a"</a:t>
            </a:r>
          </a:p>
        </p:txBody>
      </p:sp>
    </p:spTree>
    <p:extLst>
      <p:ext uri="{BB962C8B-B14F-4D97-AF65-F5344CB8AC3E}">
        <p14:creationId xmlns:p14="http://schemas.microsoft.com/office/powerpoint/2010/main" val="4047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1" end="1"/>
                                            </p:txEl>
                                          </p:spTgt>
                                        </p:tgtEl>
                                        <p:attrNameLst>
                                          <p:attrName>style.visibility</p:attrName>
                                        </p:attrNameLst>
                                      </p:cBhvr>
                                      <p:to>
                                        <p:strVal val="visible"/>
                                      </p:to>
                                    </p:set>
                                    <p:animEffect transition="in" filter="fade">
                                      <p:cBhvr>
                                        <p:cTn id="66" dur="500"/>
                                        <p:tgtEl>
                                          <p:spTgt spid="4">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par>
                                <p:cTn id="70" presetID="10" presetClass="exit" presetSubtype="0" fill="hold" grpId="1" nodeType="withEffect">
                                  <p:stCondLst>
                                    <p:cond delay="0"/>
                                  </p:stCondLst>
                                  <p:childTnLst>
                                    <p:animEffect transition="out" filter="fade">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500"/>
                                        <p:tgtEl>
                                          <p:spTgt spid="4">
                                            <p:txEl>
                                              <p:pRg st="2" end="2"/>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par>
                                <p:cTn id="81" presetID="10" presetClass="exit" presetSubtype="0" fill="hold" grpId="1" nodeType="withEffect">
                                  <p:stCondLst>
                                    <p:cond delay="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3" end="3"/>
                                            </p:txEl>
                                          </p:spTgt>
                                        </p:tgtEl>
                                        <p:attrNameLst>
                                          <p:attrName>style.visibility</p:attrName>
                                        </p:attrNameLst>
                                      </p:cBhvr>
                                      <p:to>
                                        <p:strVal val="visible"/>
                                      </p:to>
                                    </p:set>
                                    <p:animEffect transition="in" filter="fade">
                                      <p:cBhvr>
                                        <p:cTn id="88" dur="500"/>
                                        <p:tgtEl>
                                          <p:spTgt spid="4">
                                            <p:txEl>
                                              <p:pRg st="3" end="3"/>
                                            </p:txEl>
                                          </p:spTgt>
                                        </p:tgtEl>
                                      </p:cBhvr>
                                    </p:animEffect>
                                  </p:childTnLst>
                                </p:cTn>
                              </p:par>
                              <p:par>
                                <p:cTn id="89" presetID="10" presetClass="exit" presetSubtype="0" fill="hold" grpId="1" nodeType="withEffect">
                                  <p:stCondLst>
                                    <p:cond delay="0"/>
                                  </p:stCondLst>
                                  <p:childTnLst>
                                    <p:animEffect transition="out" filter="fade">
                                      <p:cBhvr>
                                        <p:cTn id="90" dur="500"/>
                                        <p:tgtEl>
                                          <p:spTgt spid="17"/>
                                        </p:tgtEl>
                                      </p:cBhvr>
                                    </p:animEffect>
                                    <p:set>
                                      <p:cBhvr>
                                        <p:cTn id="91" dur="1" fill="hold">
                                          <p:stCondLst>
                                            <p:cond delay="499"/>
                                          </p:stCondLst>
                                        </p:cTn>
                                        <p:tgtEl>
                                          <p:spTgt spid="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4" end="4"/>
                                            </p:txEl>
                                          </p:spTgt>
                                        </p:tgtEl>
                                        <p:attrNameLst>
                                          <p:attrName>style.visibility</p:attrName>
                                        </p:attrNameLst>
                                      </p:cBhvr>
                                      <p:to>
                                        <p:strVal val="visible"/>
                                      </p:to>
                                    </p:set>
                                    <p:animEffect transition="in" filter="fade">
                                      <p:cBhvr>
                                        <p:cTn id="99" dur="500"/>
                                        <p:tgtEl>
                                          <p:spTgt spid="4">
                                            <p:txEl>
                                              <p:pRg st="4" end="4"/>
                                            </p:txEl>
                                          </p:spTgt>
                                        </p:tgtEl>
                                      </p:cBhvr>
                                    </p:animEffect>
                                  </p:childTnLst>
                                </p:cTn>
                              </p:par>
                              <p:par>
                                <p:cTn id="100" presetID="10" presetClass="exit" presetSubtype="0" fill="hold" grpId="1" nodeType="withEffect">
                                  <p:stCondLst>
                                    <p:cond delay="0"/>
                                  </p:stCondLst>
                                  <p:childTnLst>
                                    <p:animEffect transition="out" filter="fade">
                                      <p:cBhvr>
                                        <p:cTn id="101" dur="500"/>
                                        <p:tgtEl>
                                          <p:spTgt spid="15"/>
                                        </p:tgtEl>
                                      </p:cBhvr>
                                    </p:animEffect>
                                    <p:set>
                                      <p:cBhvr>
                                        <p:cTn id="102" dur="1" fill="hold">
                                          <p:stCondLst>
                                            <p:cond delay="499"/>
                                          </p:stCondLst>
                                        </p:cTn>
                                        <p:tgtEl>
                                          <p:spTgt spid="15"/>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7" grpId="1"/>
      <p:bldP spid="10" grpId="0" animBg="1"/>
      <p:bldP spid="10" grpId="1" animBg="1"/>
      <p:bldP spid="6" grpId="0" animBg="1"/>
      <p:bldP spid="6" grpId="1" animBg="1"/>
      <p:bldP spid="5" grpId="0" animBg="1"/>
      <p:bldP spid="5" grpId="1" animBg="1"/>
      <p:bldP spid="11" grpId="0"/>
      <p:bldP spid="13" grpId="0" animBg="1"/>
      <p:bldP spid="13" grpId="1" animBg="1"/>
      <p:bldP spid="14" grpId="0" animBg="1"/>
      <p:bldP spid="14" grpId="1" animBg="1"/>
      <p:bldP spid="17" grpId="0" animBg="1"/>
      <p:bldP spid="17" grpId="1" animBg="1"/>
      <p:bldP spid="15" grpId="0" animBg="1"/>
      <p:bldP spid="15" grpId="1"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15996B-3B5F-4AA6-A7FA-4C712824AA24}"/>
              </a:ext>
            </a:extLst>
          </p:cNvPr>
          <p:cNvSpPr>
            <a:spLocks noGrp="1"/>
          </p:cNvSpPr>
          <p:nvPr>
            <p:ph type="sldNum" sz="quarter" idx="12"/>
          </p:nvPr>
        </p:nvSpPr>
        <p:spPr/>
        <p:txBody>
          <a:bodyPr/>
          <a:lstStyle/>
          <a:p>
            <a:fld id="{3C3E5633-6961-47AE-9CF3-1EB260CB3AFC}" type="slidenum">
              <a:rPr lang="en-US" altLang="en-US"/>
              <a:pPr/>
              <a:t>12</a:t>
            </a:fld>
            <a:endParaRPr lang="en-US" altLang="en-US"/>
          </a:p>
        </p:txBody>
      </p:sp>
      <p:sp>
        <p:nvSpPr>
          <p:cNvPr id="1635330" name="Rectangle 2">
            <a:extLst>
              <a:ext uri="{FF2B5EF4-FFF2-40B4-BE49-F238E27FC236}">
                <a16:creationId xmlns:a16="http://schemas.microsoft.com/office/drawing/2014/main" id="{CF8DD1BC-B31D-45E3-9858-84B2C728536C}"/>
              </a:ext>
            </a:extLst>
          </p:cNvPr>
          <p:cNvSpPr>
            <a:spLocks noGrp="1" noChangeArrowheads="1"/>
          </p:cNvSpPr>
          <p:nvPr>
            <p:ph type="title"/>
          </p:nvPr>
        </p:nvSpPr>
        <p:spPr/>
        <p:txBody>
          <a:bodyPr>
            <a:normAutofit/>
          </a:bodyPr>
          <a:lstStyle/>
          <a:p>
            <a:pPr algn="ctr"/>
            <a:r>
              <a:rPr lang="en-US" altLang="en-US" dirty="0"/>
              <a:t>Aggregators</a:t>
            </a:r>
          </a:p>
        </p:txBody>
      </p:sp>
      <p:sp>
        <p:nvSpPr>
          <p:cNvPr id="1635331" name="Rectangle 3">
            <a:extLst>
              <a:ext uri="{FF2B5EF4-FFF2-40B4-BE49-F238E27FC236}">
                <a16:creationId xmlns:a16="http://schemas.microsoft.com/office/drawing/2014/main" id="{512C29CB-3FF3-4AC4-A9D0-91F231154551}"/>
              </a:ext>
            </a:extLst>
          </p:cNvPr>
          <p:cNvSpPr>
            <a:spLocks noGrp="1" noChangeArrowheads="1"/>
          </p:cNvSpPr>
          <p:nvPr>
            <p:ph type="body" sz="half" idx="1"/>
          </p:nvPr>
        </p:nvSpPr>
        <p:spPr>
          <a:xfrm>
            <a:off x="1752600" y="1471245"/>
            <a:ext cx="8610600" cy="4876800"/>
          </a:xfrm>
        </p:spPr>
        <p:txBody>
          <a:bodyPr>
            <a:normAutofit/>
          </a:bodyPr>
          <a:lstStyle/>
          <a:p>
            <a:pPr>
              <a:spcBef>
                <a:spcPct val="70000"/>
              </a:spcBef>
              <a:tabLst>
                <a:tab pos="1028700" algn="l"/>
                <a:tab pos="1890713" algn="l"/>
              </a:tabLst>
            </a:pPr>
            <a:r>
              <a:rPr lang="en-US" altLang="en-US" sz="2600" dirty="0"/>
              <a:t>Associative/commutative:</a:t>
            </a:r>
          </a:p>
          <a:p>
            <a:pPr lvl="1">
              <a:tabLst>
                <a:tab pos="1028700" algn="l"/>
                <a:tab pos="1890713" algn="l"/>
              </a:tabLst>
            </a:pPr>
            <a:r>
              <a:rPr lang="en-US" altLang="en-US" sz="2200" dirty="0"/>
              <a:t>b 	</a:t>
            </a:r>
            <a:r>
              <a:rPr lang="en-US" altLang="en-US" sz="2200" b="1" dirty="0">
                <a:solidFill>
                  <a:srgbClr val="FF5050"/>
                </a:solidFill>
              </a:rPr>
              <a:t>+=</a:t>
            </a:r>
            <a:r>
              <a:rPr lang="en-US" altLang="en-US" sz="2200" dirty="0"/>
              <a:t>	a(X).  </a:t>
            </a:r>
            <a:r>
              <a:rPr lang="en-US" altLang="en-US" sz="2000" dirty="0"/>
              <a:t>% number</a:t>
            </a:r>
          </a:p>
          <a:p>
            <a:pPr lvl="1">
              <a:tabLst>
                <a:tab pos="1028700" algn="l"/>
                <a:tab pos="1890713" algn="l"/>
              </a:tabLst>
            </a:pPr>
            <a:r>
              <a:rPr lang="en-US" altLang="en-US" sz="2200" dirty="0"/>
              <a:t>c 	</a:t>
            </a:r>
            <a:r>
              <a:rPr lang="en-US" altLang="en-US" sz="2200" b="1" dirty="0">
                <a:solidFill>
                  <a:srgbClr val="FF5050"/>
                </a:solidFill>
              </a:rPr>
              <a:t>max=</a:t>
            </a:r>
            <a:r>
              <a:rPr lang="en-US" altLang="en-US" sz="2200" dirty="0"/>
              <a:t>	a(X).</a:t>
            </a:r>
          </a:p>
          <a:p>
            <a:pPr lvl="1">
              <a:tabLst>
                <a:tab pos="1028700" algn="l"/>
                <a:tab pos="1890713" algn="l"/>
              </a:tabLst>
            </a:pPr>
            <a:r>
              <a:rPr lang="en-US" altLang="en-US" sz="2200" dirty="0"/>
              <a:t>q	</a:t>
            </a:r>
            <a:r>
              <a:rPr lang="en-US" altLang="en-US" sz="2200" b="1" dirty="0">
                <a:solidFill>
                  <a:srgbClr val="FF5050"/>
                </a:solidFill>
              </a:rPr>
              <a:t>|=</a:t>
            </a:r>
            <a:r>
              <a:rPr lang="en-US" altLang="en-US" sz="2200" dirty="0"/>
              <a:t>	p(X).  </a:t>
            </a:r>
            <a:r>
              <a:rPr lang="en-US" altLang="en-US" sz="2000" dirty="0"/>
              <a:t>% </a:t>
            </a:r>
            <a:r>
              <a:rPr lang="en-US" altLang="en-US" sz="2000" dirty="0" err="1"/>
              <a:t>boolean</a:t>
            </a:r>
            <a:endParaRPr lang="en-US" altLang="en-US" sz="2000" dirty="0"/>
          </a:p>
          <a:p>
            <a:pPr lvl="1">
              <a:tabLst>
                <a:tab pos="1028700" algn="l"/>
                <a:tab pos="1890713" algn="l"/>
              </a:tabLst>
            </a:pPr>
            <a:r>
              <a:rPr lang="en-US" altLang="en-US" sz="2200" dirty="0"/>
              <a:t>r 	</a:t>
            </a:r>
            <a:r>
              <a:rPr lang="en-US" altLang="en-US" sz="2200" b="1" dirty="0">
                <a:solidFill>
                  <a:srgbClr val="FF5050"/>
                </a:solidFill>
              </a:rPr>
              <a:t>&amp;=</a:t>
            </a:r>
            <a:r>
              <a:rPr lang="en-US" altLang="en-US" sz="2200" dirty="0"/>
              <a:t>	p(X).</a:t>
            </a:r>
          </a:p>
          <a:p>
            <a:pPr>
              <a:spcBef>
                <a:spcPct val="70000"/>
              </a:spcBef>
              <a:tabLst>
                <a:tab pos="1028700" algn="l"/>
                <a:tab pos="1890713" algn="l"/>
              </a:tabLst>
            </a:pPr>
            <a:r>
              <a:rPr lang="en-US" altLang="en-US" sz="2600" dirty="0"/>
              <a:t>Require uniqueness:</a:t>
            </a:r>
          </a:p>
          <a:p>
            <a:pPr lvl="1">
              <a:tabLst>
                <a:tab pos="1028700" algn="l"/>
                <a:tab pos="1890713" algn="l"/>
              </a:tabLst>
            </a:pPr>
            <a:r>
              <a:rPr lang="en-US" altLang="en-US" sz="2200" dirty="0"/>
              <a:t>d	</a:t>
            </a:r>
            <a:r>
              <a:rPr lang="en-US" altLang="en-US" sz="2200" b="1" dirty="0">
                <a:solidFill>
                  <a:srgbClr val="FF5050"/>
                </a:solidFill>
              </a:rPr>
              <a:t>= </a:t>
            </a:r>
            <a:r>
              <a:rPr lang="en-US" altLang="en-US" sz="2200" dirty="0"/>
              <a:t>	</a:t>
            </a:r>
            <a:r>
              <a:rPr lang="en-US" altLang="en-US" sz="2200" dirty="0" err="1"/>
              <a:t>b+c</a:t>
            </a:r>
            <a:r>
              <a:rPr lang="en-US" altLang="en-US" sz="2200" dirty="0"/>
              <a:t>.</a:t>
            </a:r>
          </a:p>
          <a:p>
            <a:pPr>
              <a:spcBef>
                <a:spcPct val="70000"/>
              </a:spcBef>
            </a:pPr>
            <a:r>
              <a:rPr lang="en-US" altLang="en-US" sz="2600" dirty="0"/>
              <a:t>Last one wins:</a:t>
            </a:r>
          </a:p>
          <a:p>
            <a:pPr lvl="1"/>
            <a:r>
              <a:rPr lang="en-US" altLang="en-US" sz="2200" dirty="0"/>
              <a:t>fly(X) </a:t>
            </a:r>
            <a:r>
              <a:rPr lang="en-US" altLang="en-US" sz="2200" b="1" dirty="0">
                <a:solidFill>
                  <a:srgbClr val="FF5050"/>
                </a:solidFill>
              </a:rPr>
              <a:t>:=</a:t>
            </a:r>
            <a:r>
              <a:rPr lang="en-US" altLang="en-US" sz="2200" dirty="0"/>
              <a:t> true if bird(X).</a:t>
            </a:r>
          </a:p>
          <a:p>
            <a:pPr lvl="1"/>
            <a:r>
              <a:rPr lang="en-US" altLang="en-US" sz="2200" dirty="0"/>
              <a:t>fly(X) </a:t>
            </a:r>
            <a:r>
              <a:rPr lang="en-US" altLang="en-US" sz="2200" b="1" dirty="0">
                <a:solidFill>
                  <a:srgbClr val="FF5050"/>
                </a:solidFill>
              </a:rPr>
              <a:t>:=</a:t>
            </a:r>
            <a:r>
              <a:rPr lang="en-US" altLang="en-US" sz="2200" dirty="0"/>
              <a:t> false if penguin(X).</a:t>
            </a:r>
          </a:p>
          <a:p>
            <a:pPr lvl="1"/>
            <a:r>
              <a:rPr lang="en-US" altLang="en-US" sz="2200" dirty="0"/>
              <a:t>fly(</a:t>
            </a:r>
            <a:r>
              <a:rPr lang="en-US" altLang="en-US" sz="2200" dirty="0" err="1"/>
              <a:t>bigbird</a:t>
            </a:r>
            <a:r>
              <a:rPr lang="en-US" altLang="en-US" sz="2200" dirty="0"/>
              <a:t>) </a:t>
            </a:r>
            <a:r>
              <a:rPr lang="en-US" altLang="en-US" sz="2200" b="1" dirty="0">
                <a:solidFill>
                  <a:srgbClr val="FF5050"/>
                </a:solidFill>
              </a:rPr>
              <a:t>:=</a:t>
            </a:r>
            <a:r>
              <a:rPr lang="en-US" altLang="en-US" sz="2200" dirty="0"/>
              <a:t> false.</a:t>
            </a:r>
          </a:p>
        </p:txBody>
      </p:sp>
      <p:sp>
        <p:nvSpPr>
          <p:cNvPr id="1635332" name="Rectangle 4">
            <a:extLst>
              <a:ext uri="{FF2B5EF4-FFF2-40B4-BE49-F238E27FC236}">
                <a16:creationId xmlns:a16="http://schemas.microsoft.com/office/drawing/2014/main" id="{C3C0BE65-1564-48BA-8345-E0C1C795403F}"/>
              </a:ext>
            </a:extLst>
          </p:cNvPr>
          <p:cNvSpPr>
            <a:spLocks noGrp="1" noChangeArrowheads="1"/>
          </p:cNvSpPr>
          <p:nvPr>
            <p:ph type="body" sz="half" idx="2"/>
          </p:nvPr>
        </p:nvSpPr>
        <p:spPr>
          <a:xfrm>
            <a:off x="5943600" y="1471245"/>
            <a:ext cx="4724400" cy="4648200"/>
          </a:xfrm>
        </p:spPr>
        <p:txBody>
          <a:bodyPr/>
          <a:lstStyle/>
          <a:p>
            <a:pPr>
              <a:tabLst>
                <a:tab pos="1028700" algn="l"/>
                <a:tab pos="1890713" algn="l"/>
              </a:tabLst>
            </a:pPr>
            <a:r>
              <a:rPr lang="en-US" altLang="en-US" sz="2600" dirty="0"/>
              <a:t>Choose any value:</a:t>
            </a:r>
          </a:p>
          <a:p>
            <a:pPr lvl="1">
              <a:tabLst>
                <a:tab pos="1028700" algn="l"/>
                <a:tab pos="1890713" algn="l"/>
              </a:tabLst>
            </a:pPr>
            <a:r>
              <a:rPr lang="en-US" altLang="en-US" sz="2200" dirty="0"/>
              <a:t>e </a:t>
            </a:r>
            <a:r>
              <a:rPr lang="en-US" altLang="en-US" sz="2200" b="1" dirty="0">
                <a:solidFill>
                  <a:srgbClr val="FF0000"/>
                </a:solidFill>
              </a:rPr>
              <a:t>?=</a:t>
            </a:r>
            <a:r>
              <a:rPr lang="en-US" altLang="en-US" sz="2200" dirty="0"/>
              <a:t> b.</a:t>
            </a:r>
          </a:p>
          <a:p>
            <a:pPr lvl="1">
              <a:tabLst>
                <a:tab pos="1028700" algn="l"/>
                <a:tab pos="1890713" algn="l"/>
              </a:tabLst>
            </a:pPr>
            <a:r>
              <a:rPr lang="en-US" altLang="en-US" sz="2200" dirty="0"/>
              <a:t>e</a:t>
            </a:r>
            <a:r>
              <a:rPr lang="en-US" altLang="en-US" sz="2200" b="1" dirty="0">
                <a:solidFill>
                  <a:srgbClr val="FF0000"/>
                </a:solidFill>
              </a:rPr>
              <a:t> ?= </a:t>
            </a:r>
            <a:r>
              <a:rPr lang="en-US" altLang="en-US" sz="2200" dirty="0"/>
              <a:t>c.</a:t>
            </a:r>
            <a:endParaRPr lang="en-US" altLang="en-US" sz="2600" dirty="0"/>
          </a:p>
          <a:p>
            <a:r>
              <a:rPr lang="en-US" altLang="en-US" sz="2600" dirty="0"/>
              <a:t>User definable aggregators</a:t>
            </a:r>
          </a:p>
          <a:p>
            <a:pPr lvl="1"/>
            <a:r>
              <a:rPr lang="en-US" altLang="en-US" sz="2200" dirty="0"/>
              <a:t>a(X) </a:t>
            </a:r>
            <a:r>
              <a:rPr lang="en-US" altLang="en-US" sz="2200" b="1" dirty="0">
                <a:solidFill>
                  <a:srgbClr val="FF0000"/>
                </a:solidFill>
              </a:rPr>
              <a:t>smiles= </a:t>
            </a:r>
            <a:r>
              <a:rPr lang="en-US" altLang="en-US" sz="2200" dirty="0"/>
              <a:t>b(X, Z).</a:t>
            </a:r>
          </a:p>
          <a:p>
            <a:pPr lvl="1"/>
            <a:r>
              <a:rPr lang="en-US" altLang="en-US" sz="2200" dirty="0"/>
              <a:t>(Just define all of the operation of an commutative semigroup)</a:t>
            </a:r>
          </a:p>
        </p:txBody>
      </p:sp>
    </p:spTree>
    <p:extLst>
      <p:ext uri="{BB962C8B-B14F-4D97-AF65-F5344CB8AC3E}">
        <p14:creationId xmlns:p14="http://schemas.microsoft.com/office/powerpoint/2010/main" val="4228353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5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5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5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5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5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53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5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53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533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53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533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5332">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5332">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533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5332">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533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35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5331" grpId="0" uiExpand="1" build="p"/>
      <p:bldP spid="163533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a:extLst>
              <a:ext uri="{FF2B5EF4-FFF2-40B4-BE49-F238E27FC236}">
                <a16:creationId xmlns:a16="http://schemas.microsoft.com/office/drawing/2014/main" id="{1C962808-BBD7-4410-B84B-B1B973F83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533" y="770541"/>
            <a:ext cx="5010150" cy="3657600"/>
          </a:xfrm>
          <a:prstGeom prst="rect">
            <a:avLst/>
          </a:prstGeom>
        </p:spPr>
      </p:pic>
      <p:pic>
        <p:nvPicPr>
          <p:cNvPr id="5" name="Content Placeholder 4">
            <a:extLst>
              <a:ext uri="{FF2B5EF4-FFF2-40B4-BE49-F238E27FC236}">
                <a16:creationId xmlns:a16="http://schemas.microsoft.com/office/drawing/2014/main" id="{D0D8A0F4-4945-4C81-9B2B-F98B6E0ACF3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97862" y="841520"/>
            <a:ext cx="5511165" cy="4023360"/>
          </a:xfrm>
        </p:spPr>
      </p:pic>
      <p:grpSp>
        <p:nvGrpSpPr>
          <p:cNvPr id="24" name="Group 23">
            <a:extLst>
              <a:ext uri="{FF2B5EF4-FFF2-40B4-BE49-F238E27FC236}">
                <a16:creationId xmlns:a16="http://schemas.microsoft.com/office/drawing/2014/main" id="{5858626F-5126-45D9-B168-BCD19DFC8D46}"/>
              </a:ext>
            </a:extLst>
          </p:cNvPr>
          <p:cNvGrpSpPr/>
          <p:nvPr/>
        </p:nvGrpSpPr>
        <p:grpSpPr>
          <a:xfrm>
            <a:off x="5359977" y="980209"/>
            <a:ext cx="4457700" cy="3370797"/>
            <a:chOff x="6712527" y="1475509"/>
            <a:chExt cx="4457700" cy="3370797"/>
          </a:xfrm>
        </p:grpSpPr>
        <p:sp>
          <p:nvSpPr>
            <p:cNvPr id="15" name="Rectangle 14">
              <a:extLst>
                <a:ext uri="{FF2B5EF4-FFF2-40B4-BE49-F238E27FC236}">
                  <a16:creationId xmlns:a16="http://schemas.microsoft.com/office/drawing/2014/main" id="{40073ACF-3373-434F-A5A3-CB4F9363E577}"/>
                </a:ext>
              </a:extLst>
            </p:cNvPr>
            <p:cNvSpPr/>
            <p:nvPr/>
          </p:nvSpPr>
          <p:spPr>
            <a:xfrm>
              <a:off x="9227127" y="3958936"/>
              <a:ext cx="1943100" cy="887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1A545E16-7113-4062-BDDB-3C013C54AA5E}"/>
                </a:ext>
              </a:extLst>
            </p:cNvPr>
            <p:cNvPicPr>
              <a:picLocks noChangeAspect="1"/>
            </p:cNvPicPr>
            <p:nvPr/>
          </p:nvPicPr>
          <p:blipFill rotWithShape="1">
            <a:blip r:embed="rId5"/>
            <a:srcRect l="23203" t="37833" r="44943" b="39097"/>
            <a:stretch/>
          </p:blipFill>
          <p:spPr>
            <a:xfrm>
              <a:off x="9464971" y="3549650"/>
              <a:ext cx="1457030" cy="569800"/>
            </a:xfrm>
            <a:prstGeom prst="rect">
              <a:avLst/>
            </a:prstGeom>
          </p:spPr>
        </p:pic>
        <p:sp>
          <p:nvSpPr>
            <p:cNvPr id="14" name="Rectangle 13">
              <a:extLst>
                <a:ext uri="{FF2B5EF4-FFF2-40B4-BE49-F238E27FC236}">
                  <a16:creationId xmlns:a16="http://schemas.microsoft.com/office/drawing/2014/main" id="{306AD48C-206A-4B66-B6C8-39CB685FE6A2}"/>
                </a:ext>
              </a:extLst>
            </p:cNvPr>
            <p:cNvSpPr/>
            <p:nvPr/>
          </p:nvSpPr>
          <p:spPr>
            <a:xfrm>
              <a:off x="6712527" y="1475509"/>
              <a:ext cx="2597728" cy="3231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54AB82-D8C4-42FD-9DB8-862E8A0CF0E0}"/>
              </a:ext>
            </a:extLst>
          </p:cNvPr>
          <p:cNvGrpSpPr/>
          <p:nvPr/>
        </p:nvGrpSpPr>
        <p:grpSpPr>
          <a:xfrm>
            <a:off x="2789421" y="1595439"/>
            <a:ext cx="4854642" cy="3155617"/>
            <a:chOff x="2789421" y="1690689"/>
            <a:chExt cx="4854642" cy="3155617"/>
          </a:xfrm>
        </p:grpSpPr>
        <p:sp>
          <p:nvSpPr>
            <p:cNvPr id="7" name="Rectangle 6">
              <a:extLst>
                <a:ext uri="{FF2B5EF4-FFF2-40B4-BE49-F238E27FC236}">
                  <a16:creationId xmlns:a16="http://schemas.microsoft.com/office/drawing/2014/main" id="{03F9E4DE-2DEE-4684-8C0C-B4CDE6DF036E}"/>
                </a:ext>
              </a:extLst>
            </p:cNvPr>
            <p:cNvSpPr/>
            <p:nvPr/>
          </p:nvSpPr>
          <p:spPr>
            <a:xfrm>
              <a:off x="5510463" y="1690689"/>
              <a:ext cx="2133600" cy="3155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D68DDB-23E9-4FB2-9F8F-A4637EAD9104}"/>
                </a:ext>
              </a:extLst>
            </p:cNvPr>
            <p:cNvSpPr/>
            <p:nvPr/>
          </p:nvSpPr>
          <p:spPr>
            <a:xfrm>
              <a:off x="3245427" y="4125191"/>
              <a:ext cx="1808018" cy="581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646E419D-C882-4D90-AA51-C38070F70BC5}"/>
                </a:ext>
              </a:extLst>
            </p:cNvPr>
            <p:cNvPicPr>
              <a:picLocks noChangeAspect="1"/>
            </p:cNvPicPr>
            <p:nvPr/>
          </p:nvPicPr>
          <p:blipFill rotWithShape="1">
            <a:blip r:embed="rId6"/>
            <a:srcRect l="22109" t="35924" r="36289" b="48085"/>
            <a:stretch/>
          </p:blipFill>
          <p:spPr>
            <a:xfrm>
              <a:off x="2789421" y="3951793"/>
              <a:ext cx="2539564" cy="523104"/>
            </a:xfrm>
            <a:prstGeom prst="rect">
              <a:avLst/>
            </a:prstGeom>
          </p:spPr>
        </p:pic>
      </p:grpSp>
      <p:sp>
        <p:nvSpPr>
          <p:cNvPr id="25" name="TextBox 24">
            <a:extLst>
              <a:ext uri="{FF2B5EF4-FFF2-40B4-BE49-F238E27FC236}">
                <a16:creationId xmlns:a16="http://schemas.microsoft.com/office/drawing/2014/main" id="{52A645B0-8D24-49EB-83C6-C95DF72DC763}"/>
              </a:ext>
            </a:extLst>
          </p:cNvPr>
          <p:cNvSpPr txBox="1"/>
          <p:nvPr/>
        </p:nvSpPr>
        <p:spPr>
          <a:xfrm>
            <a:off x="3090421" y="4360654"/>
            <a:ext cx="1971675" cy="523220"/>
          </a:xfrm>
          <a:prstGeom prst="rect">
            <a:avLst/>
          </a:prstGeom>
          <a:noFill/>
        </p:spPr>
        <p:txBody>
          <a:bodyPr wrap="square" rtlCol="0">
            <a:spAutoFit/>
          </a:bodyPr>
          <a:lstStyle/>
          <a:p>
            <a:pPr algn="ctr"/>
            <a:r>
              <a:rPr lang="en-US" sz="2800" dirty="0"/>
              <a:t>Input image</a:t>
            </a:r>
          </a:p>
        </p:txBody>
      </p:sp>
      <p:sp>
        <p:nvSpPr>
          <p:cNvPr id="26" name="TextBox 25">
            <a:extLst>
              <a:ext uri="{FF2B5EF4-FFF2-40B4-BE49-F238E27FC236}">
                <a16:creationId xmlns:a16="http://schemas.microsoft.com/office/drawing/2014/main" id="{D3BB5981-C794-47C0-8B9A-D17A58F8F6F2}"/>
              </a:ext>
            </a:extLst>
          </p:cNvPr>
          <p:cNvSpPr txBox="1"/>
          <p:nvPr/>
        </p:nvSpPr>
        <p:spPr>
          <a:xfrm>
            <a:off x="7290580" y="3645711"/>
            <a:ext cx="3100711" cy="523220"/>
          </a:xfrm>
          <a:prstGeom prst="rect">
            <a:avLst/>
          </a:prstGeom>
          <a:noFill/>
        </p:spPr>
        <p:txBody>
          <a:bodyPr wrap="square" rtlCol="0">
            <a:spAutoFit/>
          </a:bodyPr>
          <a:lstStyle/>
          <a:p>
            <a:pPr algn="ctr"/>
            <a:r>
              <a:rPr lang="en-US" sz="2800" dirty="0"/>
              <a:t>Convolution output</a:t>
            </a:r>
          </a:p>
        </p:txBody>
      </p:sp>
      <p:sp>
        <p:nvSpPr>
          <p:cNvPr id="27" name="Rectangle 26">
            <a:extLst>
              <a:ext uri="{FF2B5EF4-FFF2-40B4-BE49-F238E27FC236}">
                <a16:creationId xmlns:a16="http://schemas.microsoft.com/office/drawing/2014/main" id="{34593B39-E7F8-446D-B786-81F8FAA30FB9}"/>
              </a:ext>
            </a:extLst>
          </p:cNvPr>
          <p:cNvSpPr/>
          <p:nvPr/>
        </p:nvSpPr>
        <p:spPr>
          <a:xfrm>
            <a:off x="724829" y="865981"/>
            <a:ext cx="10928195" cy="4163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60ABF-1C98-41CF-AD09-2BD7F6AB3AD2}"/>
              </a:ext>
            </a:extLst>
          </p:cNvPr>
          <p:cNvSpPr>
            <a:spLocks noGrp="1"/>
          </p:cNvSpPr>
          <p:nvPr>
            <p:ph type="title"/>
          </p:nvPr>
        </p:nvSpPr>
        <p:spPr>
          <a:xfrm>
            <a:off x="838200" y="203200"/>
            <a:ext cx="10515600" cy="1325563"/>
          </a:xfrm>
        </p:spPr>
        <p:txBody>
          <a:bodyPr/>
          <a:lstStyle/>
          <a:p>
            <a:pPr algn="ctr"/>
            <a:r>
              <a:rPr lang="en-US" dirty="0"/>
              <a:t>Neural Convolutional Layer</a:t>
            </a:r>
          </a:p>
        </p:txBody>
      </p:sp>
      <p:sp>
        <p:nvSpPr>
          <p:cNvPr id="6" name="TextBox 5">
            <a:extLst>
              <a:ext uri="{FF2B5EF4-FFF2-40B4-BE49-F238E27FC236}">
                <a16:creationId xmlns:a16="http://schemas.microsoft.com/office/drawing/2014/main" id="{EFE09847-45B6-4818-B6F0-0635E6833FC7}"/>
              </a:ext>
            </a:extLst>
          </p:cNvPr>
          <p:cNvSpPr txBox="1"/>
          <p:nvPr/>
        </p:nvSpPr>
        <p:spPr>
          <a:xfrm>
            <a:off x="5511874" y="6475229"/>
            <a:ext cx="6680126" cy="307777"/>
          </a:xfrm>
          <a:prstGeom prst="rect">
            <a:avLst/>
          </a:prstGeom>
          <a:noFill/>
        </p:spPr>
        <p:txBody>
          <a:bodyPr wrap="square" rtlCol="0">
            <a:spAutoFit/>
          </a:bodyPr>
          <a:lstStyle/>
          <a:p>
            <a:r>
              <a:rPr lang="en-US" sz="1400" dirty="0"/>
              <a:t>http://deeplearning.stanford.edu/wiki/index.php/Feature_extraction_using_convolution</a:t>
            </a:r>
            <a:endParaRPr lang="en-US" sz="1400" kern="120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F1442E53-157F-4A99-9950-772E368DF405}"/>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3059765" y="4846306"/>
            <a:ext cx="6072478" cy="1163144"/>
          </a:xfrm>
          <a:prstGeom prst="rect">
            <a:avLst/>
          </a:prstGeom>
          <a:ln>
            <a:solidFill>
              <a:srgbClr val="FFFFFF"/>
            </a:solidFill>
          </a:ln>
        </p:spPr>
      </p:pic>
      <p:sp>
        <p:nvSpPr>
          <p:cNvPr id="4" name="Slide Number Placeholder 3">
            <a:extLst>
              <a:ext uri="{FF2B5EF4-FFF2-40B4-BE49-F238E27FC236}">
                <a16:creationId xmlns:a16="http://schemas.microsoft.com/office/drawing/2014/main" id="{3BD5AE65-8BC2-40FA-98DA-9B8956F6104A}"/>
              </a:ext>
            </a:extLst>
          </p:cNvPr>
          <p:cNvSpPr>
            <a:spLocks noGrp="1"/>
          </p:cNvSpPr>
          <p:nvPr>
            <p:ph type="sldNum" sz="quarter" idx="12"/>
          </p:nvPr>
        </p:nvSpPr>
        <p:spPr/>
        <p:txBody>
          <a:bodyPr/>
          <a:lstStyle/>
          <a:p>
            <a:fld id="{DD2D5612-D1A6-4510-A96B-3BEF8629B754}" type="slidenum">
              <a:rPr lang="en-US" smtClean="0"/>
              <a:t>13</a:t>
            </a:fld>
            <a:endParaRPr lang="en-US"/>
          </a:p>
        </p:txBody>
      </p:sp>
      <p:sp>
        <p:nvSpPr>
          <p:cNvPr id="3" name="Speech Bubble: Oval 2">
            <a:extLst>
              <a:ext uri="{FF2B5EF4-FFF2-40B4-BE49-F238E27FC236}">
                <a16:creationId xmlns:a16="http://schemas.microsoft.com/office/drawing/2014/main" id="{720D2562-C26E-46F7-ACC5-65A34882D208}"/>
              </a:ext>
            </a:extLst>
          </p:cNvPr>
          <p:cNvSpPr/>
          <p:nvPr/>
        </p:nvSpPr>
        <p:spPr>
          <a:xfrm>
            <a:off x="6983426" y="3295236"/>
            <a:ext cx="2662280" cy="1301040"/>
          </a:xfrm>
          <a:prstGeom prst="wedgeEllipseCallout">
            <a:avLst>
              <a:gd name="adj1" fmla="val -40038"/>
              <a:gd name="adj2" fmla="val 101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Input image</a:t>
            </a:r>
          </a:p>
        </p:txBody>
      </p:sp>
      <p:sp>
        <p:nvSpPr>
          <p:cNvPr id="8" name="Speech Bubble: Oval 7">
            <a:extLst>
              <a:ext uri="{FF2B5EF4-FFF2-40B4-BE49-F238E27FC236}">
                <a16:creationId xmlns:a16="http://schemas.microsoft.com/office/drawing/2014/main" id="{D3203DAE-29AE-46DC-820C-45EF8E137AA3}"/>
              </a:ext>
            </a:extLst>
          </p:cNvPr>
          <p:cNvSpPr/>
          <p:nvPr/>
        </p:nvSpPr>
        <p:spPr>
          <a:xfrm>
            <a:off x="6554549" y="3233705"/>
            <a:ext cx="2577693" cy="1249283"/>
          </a:xfrm>
          <a:prstGeom prst="wedgeEllipseCallout">
            <a:avLst>
              <a:gd name="adj1" fmla="val 26256"/>
              <a:gd name="adj2" fmla="val 111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Learned feature weights</a:t>
            </a:r>
          </a:p>
        </p:txBody>
      </p:sp>
      <p:sp>
        <p:nvSpPr>
          <p:cNvPr id="9" name="Speech Bubble: Oval 8">
            <a:extLst>
              <a:ext uri="{FF2B5EF4-FFF2-40B4-BE49-F238E27FC236}">
                <a16:creationId xmlns:a16="http://schemas.microsoft.com/office/drawing/2014/main" id="{DEFC6DF6-BA27-40B4-A42A-BD19D4D032F4}"/>
              </a:ext>
            </a:extLst>
          </p:cNvPr>
          <p:cNvSpPr/>
          <p:nvPr/>
        </p:nvSpPr>
        <p:spPr>
          <a:xfrm>
            <a:off x="2079653" y="3107343"/>
            <a:ext cx="2557083" cy="1488934"/>
          </a:xfrm>
          <a:prstGeom prst="wedgeEllipseCallout">
            <a:avLst>
              <a:gd name="adj1" fmla="val 25693"/>
              <a:gd name="adj2" fmla="val 98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nonlinearity</a:t>
            </a:r>
          </a:p>
        </p:txBody>
      </p:sp>
      <p:sp>
        <p:nvSpPr>
          <p:cNvPr id="10" name="Speech Bubble: Oval 9">
            <a:extLst>
              <a:ext uri="{FF2B5EF4-FFF2-40B4-BE49-F238E27FC236}">
                <a16:creationId xmlns:a16="http://schemas.microsoft.com/office/drawing/2014/main" id="{9CFEED4A-4956-4A60-9CCC-76071B75963A}"/>
              </a:ext>
            </a:extLst>
          </p:cNvPr>
          <p:cNvSpPr/>
          <p:nvPr/>
        </p:nvSpPr>
        <p:spPr>
          <a:xfrm>
            <a:off x="838201" y="3172079"/>
            <a:ext cx="2447166" cy="1505118"/>
          </a:xfrm>
          <a:prstGeom prst="wedgeEllipseCallout">
            <a:avLst>
              <a:gd name="adj1" fmla="val 40957"/>
              <a:gd name="adj2" fmla="val 877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Convolution output</a:t>
            </a:r>
          </a:p>
        </p:txBody>
      </p:sp>
    </p:spTree>
    <p:extLst>
      <p:ext uri="{BB962C8B-B14F-4D97-AF65-F5344CB8AC3E}">
        <p14:creationId xmlns:p14="http://schemas.microsoft.com/office/powerpoint/2010/main" val="303378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xit" presetSubtype="0" fill="hold" grpId="1"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3"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A7E5-A882-47E8-ABE7-E895C5403491}"/>
              </a:ext>
            </a:extLst>
          </p:cNvPr>
          <p:cNvSpPr>
            <a:spLocks noGrp="1"/>
          </p:cNvSpPr>
          <p:nvPr>
            <p:ph type="title"/>
          </p:nvPr>
        </p:nvSpPr>
        <p:spPr/>
        <p:txBody>
          <a:bodyPr/>
          <a:lstStyle/>
          <a:p>
            <a:pPr algn="ctr"/>
            <a:r>
              <a:rPr lang="en-US" dirty="0"/>
              <a:t>Neural Convolutional layer</a:t>
            </a:r>
          </a:p>
        </p:txBody>
      </p:sp>
      <p:pic>
        <p:nvPicPr>
          <p:cNvPr id="9" name="Picture 8">
            <a:extLst>
              <a:ext uri="{FF2B5EF4-FFF2-40B4-BE49-F238E27FC236}">
                <a16:creationId xmlns:a16="http://schemas.microsoft.com/office/drawing/2014/main" id="{0CA0C7D2-C0C5-4CB8-A96A-A76CA3F33F8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059761" y="1440312"/>
            <a:ext cx="6072478" cy="1163144"/>
          </a:xfrm>
          <a:prstGeom prst="rect">
            <a:avLst/>
          </a:prstGeom>
          <a:ln>
            <a:solidFill>
              <a:srgbClr val="FFFFFF"/>
            </a:solidFill>
          </a:ln>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239922E-6E0E-4AAA-BFD3-4D01E1B5D3DD}"/>
                  </a:ext>
                </a:extLst>
              </p:cNvPr>
              <p:cNvSpPr txBox="1"/>
              <p:nvPr/>
            </p:nvSpPr>
            <p:spPr>
              <a:xfrm>
                <a:off x="643800" y="3078478"/>
                <a:ext cx="10904400" cy="1938992"/>
              </a:xfrm>
              <a:prstGeom prst="rect">
                <a:avLst/>
              </a:prstGeom>
              <a:noFill/>
            </p:spPr>
            <p:txBody>
              <a:bodyPr wrap="square" rtlCol="0">
                <a:spAutoFit/>
              </a:bodyPr>
              <a:lstStyle/>
              <a:p>
                <a:r>
                  <a:rPr lang="en-US" sz="2400" kern="1200" dirty="0">
                    <a:solidFill>
                      <a:schemeClr val="tx1"/>
                    </a:solidFill>
                    <a:latin typeface="Consolas" panose="020B0609020204030204" pitchFamily="49" charset="0"/>
                    <a:cs typeface="Courier New" panose="02070309020205020404" pitchFamily="49" charset="0"/>
                  </a:rPr>
                  <a:t>activation(I, J) += </a:t>
                </a:r>
                <a:r>
                  <a:rPr lang="en-US" sz="2400" kern="1200" dirty="0">
                    <a:solidFill>
                      <a:srgbClr val="799C37"/>
                    </a:solidFill>
                    <a:latin typeface="Consolas" panose="020B0609020204030204" pitchFamily="49" charset="0"/>
                    <a:cs typeface="Courier New" panose="02070309020205020404" pitchFamily="49" charset="0"/>
                  </a:rPr>
                  <a:t>input(I + M, J + N)</a:t>
                </a:r>
                <a:r>
                  <a:rPr lang="en-US" sz="2400" kern="1200" dirty="0">
                    <a:solidFill>
                      <a:schemeClr val="tx1"/>
                    </a:solidFill>
                    <a:latin typeface="Consolas" panose="020B0609020204030204" pitchFamily="49" charset="0"/>
                    <a:cs typeface="Courier New" panose="02070309020205020404" pitchFamily="49" charset="0"/>
                  </a:rPr>
                  <a:t> * </a:t>
                </a:r>
                <a:r>
                  <a:rPr lang="en-US" sz="2400" kern="1200" dirty="0">
                    <a:solidFill>
                      <a:srgbClr val="FFB244"/>
                    </a:solidFill>
                    <a:latin typeface="Consolas" panose="020B0609020204030204" pitchFamily="49" charset="0"/>
                    <a:cs typeface="Courier New" panose="02070309020205020404" pitchFamily="49" charset="0"/>
                  </a:rPr>
                  <a:t>weight(M, N)</a:t>
                </a:r>
                <a:r>
                  <a:rPr lang="en-US" sz="2400" kern="1200" dirty="0">
                    <a:solidFill>
                      <a:schemeClr val="tx1"/>
                    </a:solidFill>
                    <a:latin typeface="Consolas" panose="020B0609020204030204" pitchFamily="49" charset="0"/>
                    <a:cs typeface="Courier New" panose="02070309020205020404" pitchFamily="49" charset="0"/>
                  </a:rPr>
                  <a:t>.</a:t>
                </a:r>
              </a:p>
              <a:p>
                <a:r>
                  <a:rPr lang="en-US" sz="2400" b="0" dirty="0">
                    <a:solidFill>
                      <a:srgbClr val="FF0A0A"/>
                    </a:solidFill>
                    <a:latin typeface="Consolas" panose="020B0609020204030204" pitchFamily="49" charset="0"/>
                    <a:cs typeface="Courier New" panose="02070309020205020404" pitchFamily="49" charset="0"/>
                  </a:rPr>
                  <a:t>    hidden(I, J) </a:t>
                </a:r>
                <a:r>
                  <a:rPr lang="en-US" sz="2400" dirty="0">
                    <a:latin typeface="Consolas" panose="020B0609020204030204" pitchFamily="49" charset="0"/>
                    <a:cs typeface="Courier New" panose="02070309020205020404" pitchFamily="49" charset="0"/>
                  </a:rPr>
                  <a:t>:</a:t>
                </a:r>
                <a:r>
                  <a:rPr lang="en-US" sz="2400" b="0" dirty="0">
                    <a:latin typeface="Consolas" panose="020B0609020204030204" pitchFamily="49" charset="0"/>
                    <a:cs typeface="Courier New" panose="02070309020205020404" pitchFamily="49" charset="0"/>
                  </a:rPr>
                  <a:t>= </a:t>
                </a:r>
                <a14:m>
                  <m:oMath xmlns:m="http://schemas.openxmlformats.org/officeDocument/2006/math">
                    <m:r>
                      <m:rPr>
                        <m:sty m:val="p"/>
                      </m:rPr>
                      <a:rPr lang="en-US" sz="2400" b="0" i="1" smtClean="0">
                        <a:latin typeface="Cambria Math" panose="02040503050406030204" pitchFamily="18" charset="0"/>
                      </a:rPr>
                      <m:t>σ</m:t>
                    </m:r>
                  </m:oMath>
                </a14:m>
                <a:r>
                  <a:rPr lang="en-US" sz="2400" dirty="0">
                    <a:latin typeface="Consolas" panose="020B0609020204030204" pitchFamily="49" charset="0"/>
                    <a:cs typeface="Courier New" panose="02070309020205020404" pitchFamily="49" charset="0"/>
                  </a:rPr>
                  <a:t>(activation(I, J)).</a:t>
                </a:r>
              </a:p>
              <a:p>
                <a:r>
                  <a:rPr lang="en-US" sz="2400" b="0" dirty="0">
                    <a:latin typeface="Consolas" panose="020B0609020204030204" pitchFamily="49" charset="0"/>
                  </a:rPr>
                  <a:t>   </a:t>
                </a:r>
                <a:r>
                  <a:rPr lang="en-US" sz="2400" dirty="0">
                    <a:solidFill>
                      <a:srgbClr val="FF0A0A"/>
                    </a:solidFill>
                    <a:latin typeface="Consolas" panose="020B0609020204030204" pitchFamily="49" charset="0"/>
                    <a:cs typeface="Courier New" panose="02070309020205020404" pitchFamily="49" charset="0"/>
                  </a:rPr>
                  <a:t>   </a:t>
                </a:r>
                <a:r>
                  <a:rPr lang="en-US" sz="2400" b="0" dirty="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𝜎</m:t>
                    </m:r>
                  </m:oMath>
                </a14:m>
                <a:r>
                  <a:rPr lang="en-US" sz="2400" b="0" dirty="0">
                    <a:latin typeface="Consolas" panose="020B0609020204030204" pitchFamily="49" charset="0"/>
                    <a:cs typeface="Courier New" panose="02070309020205020404" pitchFamily="49" charset="0"/>
                  </a:rPr>
                  <a:t>(X) := 1 / (1 + </a:t>
                </a:r>
                <a:r>
                  <a:rPr lang="en-US" sz="2400" b="0" dirty="0" err="1">
                    <a:latin typeface="Consolas" panose="020B0609020204030204" pitchFamily="49" charset="0"/>
                    <a:cs typeface="Courier New" panose="02070309020205020404" pitchFamily="49" charset="0"/>
                  </a:rPr>
                  <a:t>exp</a:t>
                </a:r>
                <a:r>
                  <a:rPr lang="en-US" sz="2400" b="0" dirty="0">
                    <a:latin typeface="Consolas" panose="020B0609020204030204" pitchFamily="49" charset="0"/>
                    <a:cs typeface="Courier New" panose="02070309020205020404" pitchFamily="49" charset="0"/>
                  </a:rPr>
                  <a:t>(-X)).</a:t>
                </a:r>
              </a:p>
              <a:p>
                <a:r>
                  <a:rPr lang="en-US" sz="2400" dirty="0">
                    <a:latin typeface="Consolas" panose="020B0609020204030204" pitchFamily="49" charset="0"/>
                    <a:cs typeface="Courier New" panose="02070309020205020404" pitchFamily="49" charset="0"/>
                  </a:rPr>
                  <a:t>   </a:t>
                </a:r>
                <a:r>
                  <a:rPr lang="en-US" sz="2400" dirty="0">
                    <a:solidFill>
                      <a:srgbClr val="FFB244"/>
                    </a:solidFill>
                    <a:latin typeface="Consolas" panose="020B0609020204030204" pitchFamily="49" charset="0"/>
                    <a:cs typeface="Courier New" panose="02070309020205020404" pitchFamily="49" charset="0"/>
                  </a:rPr>
                  <a:t>weight(DX,DY) </a:t>
                </a:r>
                <a:r>
                  <a:rPr lang="en-US" sz="2400" dirty="0">
                    <a:latin typeface="Consolas" panose="020B0609020204030204" pitchFamily="49" charset="0"/>
                    <a:cs typeface="Courier New" panose="02070309020205020404" pitchFamily="49" charset="0"/>
                  </a:rPr>
                  <a:t>:= random(*,-1,1) for DX:-1..1, DY:-1..1.</a:t>
                </a:r>
              </a:p>
              <a:p>
                <a:endParaRPr lang="en-US" sz="2400" b="0" dirty="0">
                  <a:latin typeface="Consolas" panose="020B0609020204030204" pitchFamily="49" charset="0"/>
                  <a:cs typeface="Courier New" panose="02070309020205020404" pitchFamily="49" charset="0"/>
                </a:endParaRPr>
              </a:p>
            </p:txBody>
          </p:sp>
        </mc:Choice>
        <mc:Fallback xmlns="">
          <p:sp>
            <p:nvSpPr>
              <p:cNvPr id="15" name="TextBox 14">
                <a:extLst>
                  <a:ext uri="{FF2B5EF4-FFF2-40B4-BE49-F238E27FC236}">
                    <a16:creationId xmlns:a16="http://schemas.microsoft.com/office/drawing/2014/main" id="{2239922E-6E0E-4AAA-BFD3-4D01E1B5D3DD}"/>
                  </a:ext>
                </a:extLst>
              </p:cNvPr>
              <p:cNvSpPr txBox="1">
                <a:spLocks noRot="1" noChangeAspect="1" noMove="1" noResize="1" noEditPoints="1" noAdjustHandles="1" noChangeArrowheads="1" noChangeShapeType="1" noTextEdit="1"/>
              </p:cNvSpPr>
              <p:nvPr/>
            </p:nvSpPr>
            <p:spPr>
              <a:xfrm>
                <a:off x="643800" y="3078478"/>
                <a:ext cx="10904400" cy="1938992"/>
              </a:xfrm>
              <a:prstGeom prst="rect">
                <a:avLst/>
              </a:prstGeom>
              <a:blipFill>
                <a:blip r:embed="rId5"/>
                <a:stretch>
                  <a:fillRect l="-895" t="-2516"/>
                </a:stretch>
              </a:blipFill>
            </p:spPr>
            <p:txBody>
              <a:bodyPr/>
              <a:lstStyle/>
              <a:p>
                <a:r>
                  <a:rPr lang="en-US">
                    <a:noFill/>
                  </a:rPr>
                  <a:t> </a:t>
                </a:r>
              </a:p>
            </p:txBody>
          </p:sp>
        </mc:Fallback>
      </mc:AlternateContent>
      <p:sp>
        <p:nvSpPr>
          <p:cNvPr id="16" name="Speech Bubble: Oval 15">
            <a:extLst>
              <a:ext uri="{FF2B5EF4-FFF2-40B4-BE49-F238E27FC236}">
                <a16:creationId xmlns:a16="http://schemas.microsoft.com/office/drawing/2014/main" id="{86C87D30-D4C1-49DE-B6B7-B575E101B426}"/>
              </a:ext>
            </a:extLst>
          </p:cNvPr>
          <p:cNvSpPr/>
          <p:nvPr/>
        </p:nvSpPr>
        <p:spPr>
          <a:xfrm>
            <a:off x="5007935" y="4753832"/>
            <a:ext cx="4295553" cy="1636335"/>
          </a:xfrm>
          <a:prstGeom prst="wedgeEllipseCallout">
            <a:avLst>
              <a:gd name="adj1" fmla="val -77815"/>
              <a:gd name="adj2" fmla="val -1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Summation became an aggregator</a:t>
            </a:r>
          </a:p>
        </p:txBody>
      </p:sp>
      <mc:AlternateContent xmlns:mc="http://schemas.openxmlformats.org/markup-compatibility/2006" xmlns:a14="http://schemas.microsoft.com/office/drawing/2010/main">
        <mc:Choice Requires="a14">
          <p:sp>
            <p:nvSpPr>
              <p:cNvPr id="17" name="Speech Bubble: Oval 16">
                <a:extLst>
                  <a:ext uri="{FF2B5EF4-FFF2-40B4-BE49-F238E27FC236}">
                    <a16:creationId xmlns:a16="http://schemas.microsoft.com/office/drawing/2014/main" id="{482867A8-019B-47B6-9CBE-220C1860DB75}"/>
                  </a:ext>
                </a:extLst>
              </p:cNvPr>
              <p:cNvSpPr/>
              <p:nvPr/>
            </p:nvSpPr>
            <p:spPr>
              <a:xfrm>
                <a:off x="3349256" y="1483708"/>
                <a:ext cx="3593804" cy="1594772"/>
              </a:xfrm>
              <a:prstGeom prst="wedgeEllipseCallout">
                <a:avLst>
                  <a:gd name="adj1" fmla="val -44764"/>
                  <a:gd name="adj2" fmla="val 100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easily define rules over </a:t>
                </a:r>
                <a14:m>
                  <m:oMath xmlns:m="http://schemas.openxmlformats.org/officeDocument/2006/math">
                    <m:r>
                      <a:rPr lang="en-US" sz="2400" i="1" smtClean="0">
                        <a:latin typeface="Cambria Math" panose="02040503050406030204" pitchFamily="18" charset="0"/>
                      </a:rPr>
                      <m:t>ℝ</m:t>
                    </m:r>
                    <m:r>
                      <a:rPr lang="en-US" sz="2400" i="1" smtClean="0">
                        <a:latin typeface="Cambria Math" panose="02040503050406030204" pitchFamily="18" charset="0"/>
                      </a:rPr>
                      <m:t>→</m:t>
                    </m:r>
                    <m:r>
                      <a:rPr lang="en-US" sz="2400" i="1" smtClean="0">
                        <a:latin typeface="Cambria Math" panose="02040503050406030204" pitchFamily="18" charset="0"/>
                      </a:rPr>
                      <m:t>ℝ</m:t>
                    </m:r>
                  </m:oMath>
                </a14:m>
                <a:endParaRPr lang="en-US" sz="2400" b="0" dirty="0"/>
              </a:p>
            </p:txBody>
          </p:sp>
        </mc:Choice>
        <mc:Fallback xmlns="">
          <p:sp>
            <p:nvSpPr>
              <p:cNvPr id="17" name="Speech Bubble: Oval 16">
                <a:extLst>
                  <a:ext uri="{FF2B5EF4-FFF2-40B4-BE49-F238E27FC236}">
                    <a16:creationId xmlns:a16="http://schemas.microsoft.com/office/drawing/2014/main" id="{482867A8-019B-47B6-9CBE-220C1860DB75}"/>
                  </a:ext>
                </a:extLst>
              </p:cNvPr>
              <p:cNvSpPr>
                <a:spLocks noRot="1" noChangeAspect="1" noMove="1" noResize="1" noEditPoints="1" noAdjustHandles="1" noChangeArrowheads="1" noChangeShapeType="1" noTextEdit="1"/>
              </p:cNvSpPr>
              <p:nvPr/>
            </p:nvSpPr>
            <p:spPr>
              <a:xfrm>
                <a:off x="3349256" y="1483708"/>
                <a:ext cx="3593804" cy="1594772"/>
              </a:xfrm>
              <a:prstGeom prst="wedgeEllipseCallout">
                <a:avLst>
                  <a:gd name="adj1" fmla="val -44764"/>
                  <a:gd name="adj2" fmla="val 100527"/>
                </a:avLst>
              </a:prstGeom>
              <a:blipFill>
                <a:blip r:embed="rId6"/>
                <a:stretch>
                  <a:fillRect/>
                </a:stretch>
              </a:blipFill>
            </p:spPr>
            <p:txBody>
              <a:bodyPr/>
              <a:lstStyle/>
              <a:p>
                <a:r>
                  <a:rPr lang="en-US">
                    <a:noFill/>
                  </a:rPr>
                  <a:t> </a:t>
                </a:r>
              </a:p>
            </p:txBody>
          </p:sp>
        </mc:Fallback>
      </mc:AlternateContent>
      <p:sp>
        <p:nvSpPr>
          <p:cNvPr id="3" name="Speech Bubble: Oval 2">
            <a:extLst>
              <a:ext uri="{FF2B5EF4-FFF2-40B4-BE49-F238E27FC236}">
                <a16:creationId xmlns:a16="http://schemas.microsoft.com/office/drawing/2014/main" id="{0410A8F9-F181-492F-A0AC-8402FD6808D7}"/>
              </a:ext>
            </a:extLst>
          </p:cNvPr>
          <p:cNvSpPr/>
          <p:nvPr/>
        </p:nvSpPr>
        <p:spPr>
          <a:xfrm>
            <a:off x="4260832" y="4278809"/>
            <a:ext cx="4871406" cy="2006825"/>
          </a:xfrm>
          <a:prstGeom prst="wedgeEllipseCallout">
            <a:avLst>
              <a:gd name="adj1" fmla="val -75152"/>
              <a:gd name="adj2" fmla="val -72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Here keys are integers but we can also support more complicated structures</a:t>
            </a:r>
          </a:p>
        </p:txBody>
      </p:sp>
      <p:sp>
        <p:nvSpPr>
          <p:cNvPr id="5" name="Slide Number Placeholder 4">
            <a:extLst>
              <a:ext uri="{FF2B5EF4-FFF2-40B4-BE49-F238E27FC236}">
                <a16:creationId xmlns:a16="http://schemas.microsoft.com/office/drawing/2014/main" id="{29D00D8E-D267-4D78-A5CE-11EF220CB466}"/>
              </a:ext>
            </a:extLst>
          </p:cNvPr>
          <p:cNvSpPr>
            <a:spLocks noGrp="1"/>
          </p:cNvSpPr>
          <p:nvPr>
            <p:ph type="sldNum" sz="quarter" idx="12"/>
          </p:nvPr>
        </p:nvSpPr>
        <p:spPr/>
        <p:txBody>
          <a:bodyPr/>
          <a:lstStyle/>
          <a:p>
            <a:fld id="{DD2D5612-D1A6-4510-A96B-3BEF8629B754}" type="slidenum">
              <a:rPr lang="en-US" smtClean="0"/>
              <a:t>14</a:t>
            </a:fld>
            <a:endParaRPr lang="en-US"/>
          </a:p>
        </p:txBody>
      </p:sp>
      <p:grpSp>
        <p:nvGrpSpPr>
          <p:cNvPr id="7" name="Group 6">
            <a:extLst>
              <a:ext uri="{FF2B5EF4-FFF2-40B4-BE49-F238E27FC236}">
                <a16:creationId xmlns:a16="http://schemas.microsoft.com/office/drawing/2014/main" id="{19436928-A42E-4A8E-934C-38BFD9B50561}"/>
              </a:ext>
            </a:extLst>
          </p:cNvPr>
          <p:cNvGrpSpPr/>
          <p:nvPr/>
        </p:nvGrpSpPr>
        <p:grpSpPr>
          <a:xfrm>
            <a:off x="2476215" y="2032587"/>
            <a:ext cx="6067876" cy="1713599"/>
            <a:chOff x="2476215" y="2032587"/>
            <a:chExt cx="6067876" cy="1713599"/>
          </a:xfrm>
        </p:grpSpPr>
        <p:sp>
          <p:nvSpPr>
            <p:cNvPr id="4" name="Arrow: Right 3">
              <a:extLst>
                <a:ext uri="{FF2B5EF4-FFF2-40B4-BE49-F238E27FC236}">
                  <a16:creationId xmlns:a16="http://schemas.microsoft.com/office/drawing/2014/main" id="{0B666B19-5973-44E4-9F87-F079DB9BE84C}"/>
                </a:ext>
              </a:extLst>
            </p:cNvPr>
            <p:cNvSpPr/>
            <p:nvPr/>
          </p:nvSpPr>
          <p:spPr>
            <a:xfrm rot="4648377">
              <a:off x="7971680" y="2649655"/>
              <a:ext cx="971365" cy="173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39C1512-1740-41F6-B40B-4F42D6457BC6}"/>
                </a:ext>
              </a:extLst>
            </p:cNvPr>
            <p:cNvSpPr/>
            <p:nvPr/>
          </p:nvSpPr>
          <p:spPr>
            <a:xfrm rot="9537492">
              <a:off x="4668013" y="2608233"/>
              <a:ext cx="2384858" cy="168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2" name="Arrow: Right 11">
              <a:extLst>
                <a:ext uri="{FF2B5EF4-FFF2-40B4-BE49-F238E27FC236}">
                  <a16:creationId xmlns:a16="http://schemas.microsoft.com/office/drawing/2014/main" id="{43C25843-1C4C-41FA-973E-727033E2620E}"/>
                </a:ext>
              </a:extLst>
            </p:cNvPr>
            <p:cNvSpPr/>
            <p:nvPr/>
          </p:nvSpPr>
          <p:spPr>
            <a:xfrm rot="7977113">
              <a:off x="1731763" y="2777039"/>
              <a:ext cx="1713599" cy="224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mc:AlternateContent xmlns:mc="http://schemas.openxmlformats.org/markup-compatibility/2006" xmlns:a14="http://schemas.microsoft.com/office/drawing/2010/main">
        <mc:Choice Requires="a14">
          <p:sp>
            <p:nvSpPr>
              <p:cNvPr id="8" name="Speech Bubble: Oval 7">
                <a:extLst>
                  <a:ext uri="{FF2B5EF4-FFF2-40B4-BE49-F238E27FC236}">
                    <a16:creationId xmlns:a16="http://schemas.microsoft.com/office/drawing/2014/main" id="{73578900-ED8E-48F3-9BFD-55530C0A4BA9}"/>
                  </a:ext>
                </a:extLst>
              </p:cNvPr>
              <p:cNvSpPr/>
              <p:nvPr/>
            </p:nvSpPr>
            <p:spPr>
              <a:xfrm>
                <a:off x="4564512" y="4830898"/>
                <a:ext cx="4255811" cy="2027102"/>
              </a:xfrm>
              <a:prstGeom prst="wedgeEllipseCallout">
                <a:avLst>
                  <a:gd name="adj1" fmla="val 36184"/>
                  <a:gd name="adj2" fmla="val -61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ranges over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reflected in the shape of weight</a:t>
                </a:r>
              </a:p>
            </p:txBody>
          </p:sp>
        </mc:Choice>
        <mc:Fallback xmlns="">
          <p:sp>
            <p:nvSpPr>
              <p:cNvPr id="8" name="Speech Bubble: Oval 7">
                <a:extLst>
                  <a:ext uri="{FF2B5EF4-FFF2-40B4-BE49-F238E27FC236}">
                    <a16:creationId xmlns:a16="http://schemas.microsoft.com/office/drawing/2014/main" id="{73578900-ED8E-48F3-9BFD-55530C0A4BA9}"/>
                  </a:ext>
                </a:extLst>
              </p:cNvPr>
              <p:cNvSpPr>
                <a:spLocks noRot="1" noChangeAspect="1" noMove="1" noResize="1" noEditPoints="1" noAdjustHandles="1" noChangeArrowheads="1" noChangeShapeType="1" noTextEdit="1"/>
              </p:cNvSpPr>
              <p:nvPr/>
            </p:nvSpPr>
            <p:spPr>
              <a:xfrm>
                <a:off x="4564512" y="4830898"/>
                <a:ext cx="4255811" cy="2027102"/>
              </a:xfrm>
              <a:prstGeom prst="wedgeEllipseCallout">
                <a:avLst>
                  <a:gd name="adj1" fmla="val 36184"/>
                  <a:gd name="adj2" fmla="val -61073"/>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004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80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xit" presetSubtype="0" fill="hold" grpId="1" nodeType="with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xit" presetSubtype="0" fill="hold" grpId="1"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xit" presetSubtype="0" fill="hold" grpId="1" nodeType="with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3" grpId="0"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AA08-2124-4B1D-89B2-A3EA2DAB428E}"/>
              </a:ext>
            </a:extLst>
          </p:cNvPr>
          <p:cNvSpPr>
            <a:spLocks noGrp="1"/>
          </p:cNvSpPr>
          <p:nvPr>
            <p:ph type="title"/>
          </p:nvPr>
        </p:nvSpPr>
        <p:spPr/>
        <p:txBody>
          <a:bodyPr/>
          <a:lstStyle/>
          <a:p>
            <a:pPr algn="ctr"/>
            <a:r>
              <a:rPr lang="en-US" dirty="0"/>
              <a:t>More Neural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7C76F6-E1BA-4C16-A196-CCFEAB441250}"/>
                  </a:ext>
                </a:extLst>
              </p:cNvPr>
              <p:cNvSpPr txBox="1"/>
              <p:nvPr/>
            </p:nvSpPr>
            <p:spPr>
              <a:xfrm>
                <a:off x="951488" y="1410982"/>
                <a:ext cx="10117006" cy="1200329"/>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cs typeface="Courier New" panose="02070309020205020404" pitchFamily="49" charset="0"/>
                      </a:rPr>
                      <m:t>𝜎</m:t>
                    </m:r>
                  </m:oMath>
                </a14:m>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X</a:t>
                </a:r>
                <a:r>
                  <a:rPr lang="en-US" sz="2400" dirty="0">
                    <a:latin typeface="Consolas" panose="020B0609020204030204" pitchFamily="49" charset="0"/>
                    <a:cs typeface="Courier New" panose="02070309020205020404" pitchFamily="49" charset="0"/>
                  </a:rPr>
                  <a:t>) </a:t>
                </a:r>
                <a:r>
                  <a:rPr lang="en-US" sz="2400" dirty="0">
                    <a:solidFill>
                      <a:schemeClr val="accent1"/>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1 / (1 + </a:t>
                </a:r>
                <a:r>
                  <a:rPr lang="en-US" sz="2400" dirty="0" err="1">
                    <a:latin typeface="Consolas" panose="020B0609020204030204" pitchFamily="49" charset="0"/>
                    <a:cs typeface="Courier New" panose="02070309020205020404" pitchFamily="49" charset="0"/>
                  </a:rPr>
                  <a:t>exp</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X</a:t>
                </a:r>
                <a:r>
                  <a:rPr lang="en-US" sz="2400" dirty="0">
                    <a:latin typeface="Consolas" panose="020B0609020204030204" pitchFamily="49" charset="0"/>
                    <a:cs typeface="Courier New" panose="02070309020205020404" pitchFamily="49" charset="0"/>
                  </a:rPr>
                  <a:t>)).   </a:t>
                </a:r>
              </a:p>
              <a:p>
                <a:r>
                  <a:rPr lang="en-US" sz="2400" dirty="0">
                    <a:latin typeface="Consolas" panose="020B0609020204030204" pitchFamily="49" charset="0"/>
                    <a:cs typeface="Courier New" panose="02070309020205020404" pitchFamily="49" charset="0"/>
                  </a:rPr>
                  <a:t>out(</a:t>
                </a:r>
                <a:r>
                  <a:rPr lang="en-US" sz="2400" dirty="0">
                    <a:solidFill>
                      <a:schemeClr val="accent6"/>
                    </a:solidFill>
                    <a:latin typeface="Consolas" panose="020B0609020204030204" pitchFamily="49" charset="0"/>
                    <a:cs typeface="Courier New" panose="02070309020205020404" pitchFamily="49" charset="0"/>
                  </a:rPr>
                  <a:t>J</a:t>
                </a:r>
                <a:r>
                  <a:rPr lang="en-US" sz="2400" dirty="0">
                    <a:latin typeface="Consolas" panose="020B0609020204030204" pitchFamily="49" charset="0"/>
                    <a:cs typeface="Courier New" panose="02070309020205020404" pitchFamily="49" charset="0"/>
                  </a:rPr>
                  <a:t>) </a:t>
                </a:r>
                <a:r>
                  <a:rPr lang="en-US" sz="2400" dirty="0">
                    <a:solidFill>
                      <a:schemeClr val="accent1"/>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14:m>
                  <m:oMath xmlns:m="http://schemas.openxmlformats.org/officeDocument/2006/math">
                    <m:r>
                      <m:rPr>
                        <m:sty m:val="p"/>
                      </m:rPr>
                      <a:rPr lang="en-US" sz="2400" b="0" i="1" smtClean="0">
                        <a:latin typeface="Cambria Math" panose="02040503050406030204" pitchFamily="18" charset="0"/>
                        <a:cs typeface="Courier New" panose="02070309020205020404" pitchFamily="49" charset="0"/>
                      </a:rPr>
                      <m:t>σ</m:t>
                    </m:r>
                  </m:oMath>
                </a14:m>
                <a:r>
                  <a:rPr lang="en-US" sz="2400" dirty="0">
                    <a:latin typeface="Consolas" panose="020B0609020204030204" pitchFamily="49" charset="0"/>
                    <a:cs typeface="Courier New" panose="02070309020205020404" pitchFamily="49" charset="0"/>
                  </a:rPr>
                  <a:t>(activation(</a:t>
                </a:r>
                <a:r>
                  <a:rPr lang="en-US" sz="2400" dirty="0">
                    <a:solidFill>
                      <a:schemeClr val="accent6"/>
                    </a:solidFill>
                    <a:latin typeface="Consolas" panose="020B0609020204030204" pitchFamily="49" charset="0"/>
                    <a:cs typeface="Courier New" panose="02070309020205020404" pitchFamily="49" charset="0"/>
                  </a:rPr>
                  <a:t>J</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activation(</a:t>
                </a:r>
                <a:r>
                  <a:rPr lang="en-US" sz="2400" dirty="0">
                    <a:solidFill>
                      <a:schemeClr val="accent6"/>
                    </a:solidFill>
                    <a:latin typeface="Consolas" panose="020B0609020204030204" pitchFamily="49" charset="0"/>
                    <a:cs typeface="Courier New" panose="02070309020205020404" pitchFamily="49" charset="0"/>
                  </a:rPr>
                  <a:t>J</a:t>
                </a:r>
                <a:r>
                  <a:rPr lang="en-US" sz="2400" dirty="0">
                    <a:latin typeface="Consolas" panose="020B0609020204030204" pitchFamily="49" charset="0"/>
                    <a:cs typeface="Courier New" panose="02070309020205020404" pitchFamily="49" charset="0"/>
                  </a:rPr>
                  <a:t>) </a:t>
                </a:r>
                <a:r>
                  <a:rPr lang="en-US" sz="2400" dirty="0">
                    <a:solidFill>
                      <a:schemeClr val="accent1"/>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out(</a:t>
                </a:r>
                <a:r>
                  <a:rPr lang="en-US" sz="2400" dirty="0">
                    <a:solidFill>
                      <a:schemeClr val="accent6"/>
                    </a:solidFill>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 </a:t>
                </a:r>
                <a:r>
                  <a:rPr lang="en-US" sz="2400" dirty="0">
                    <a:solidFill>
                      <a:schemeClr val="accent1"/>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edge(</a:t>
                </a:r>
                <a:r>
                  <a:rPr lang="en-US" sz="2400" dirty="0">
                    <a:solidFill>
                      <a:schemeClr val="accent6"/>
                    </a:solidFill>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J</a:t>
                </a:r>
                <a:r>
                  <a:rPr lang="en-US" sz="2400" dirty="0">
                    <a:latin typeface="Consolas" panose="020B0609020204030204" pitchFamily="49" charset="0"/>
                    <a:cs typeface="Courier New" panose="02070309020205020404" pitchFamily="49" charset="0"/>
                  </a:rPr>
                  <a:t>).</a:t>
                </a:r>
              </a:p>
            </p:txBody>
          </p:sp>
        </mc:Choice>
        <mc:Fallback xmlns="">
          <p:sp>
            <p:nvSpPr>
              <p:cNvPr id="5" name="TextBox 4">
                <a:extLst>
                  <a:ext uri="{FF2B5EF4-FFF2-40B4-BE49-F238E27FC236}">
                    <a16:creationId xmlns:a16="http://schemas.microsoft.com/office/drawing/2014/main" id="{557C76F6-E1BA-4C16-A196-CCFEAB441250}"/>
                  </a:ext>
                </a:extLst>
              </p:cNvPr>
              <p:cNvSpPr txBox="1">
                <a:spLocks noRot="1" noChangeAspect="1" noMove="1" noResize="1" noEditPoints="1" noAdjustHandles="1" noChangeArrowheads="1" noChangeShapeType="1" noTextEdit="1"/>
              </p:cNvSpPr>
              <p:nvPr/>
            </p:nvSpPr>
            <p:spPr>
              <a:xfrm>
                <a:off x="951488" y="1410982"/>
                <a:ext cx="10117006" cy="1200329"/>
              </a:xfrm>
              <a:prstGeom prst="rect">
                <a:avLst/>
              </a:prstGeom>
              <a:blipFill>
                <a:blip r:embed="rId2"/>
                <a:stretch>
                  <a:fillRect l="-904" t="-4061" b="-1066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ABE5ADE-AC47-44BE-A88E-8DABE138D841}"/>
              </a:ext>
            </a:extLst>
          </p:cNvPr>
          <p:cNvSpPr txBox="1"/>
          <p:nvPr/>
        </p:nvSpPr>
        <p:spPr>
          <a:xfrm>
            <a:off x="951488" y="3597745"/>
            <a:ext cx="11027736" cy="830997"/>
          </a:xfrm>
          <a:prstGeom prst="rect">
            <a:avLst/>
          </a:prstGeom>
          <a:noFill/>
        </p:spPr>
        <p:txBody>
          <a:bodyPr wrap="square" rtlCol="0">
            <a:spAutoFit/>
          </a:bodyPr>
          <a:lstStyle/>
          <a:p>
            <a:r>
              <a:rPr lang="en-US" sz="2400" dirty="0">
                <a:latin typeface="Consolas" panose="020B0609020204030204" pitchFamily="49" charset="0"/>
                <a:cs typeface="Courier New" panose="02070309020205020404" pitchFamily="49" charset="0"/>
              </a:rPr>
              <a:t>edge(input(</a:t>
            </a:r>
            <a:r>
              <a:rPr lang="en-US" sz="2400" dirty="0">
                <a:solidFill>
                  <a:schemeClr val="accent6"/>
                </a:solidFill>
                <a:latin typeface="Consolas" panose="020B0609020204030204" pitchFamily="49" charset="0"/>
                <a:cs typeface="Courier New" panose="02070309020205020404" pitchFamily="49" charset="0"/>
              </a:rPr>
              <a:t>X</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Y</a:t>
            </a:r>
            <a:r>
              <a:rPr lang="en-US" sz="2400" dirty="0">
                <a:latin typeface="Consolas" panose="020B0609020204030204" pitchFamily="49" charset="0"/>
                <a:cs typeface="Courier New" panose="02070309020205020404" pitchFamily="49" charset="0"/>
              </a:rPr>
              <a:t>),hidden(</a:t>
            </a:r>
            <a:r>
              <a:rPr lang="en-US" sz="2400" dirty="0">
                <a:solidFill>
                  <a:schemeClr val="accent6"/>
                </a:solidFill>
                <a:latin typeface="Consolas" panose="020B0609020204030204" pitchFamily="49" charset="0"/>
                <a:cs typeface="Courier New" panose="02070309020205020404" pitchFamily="49" charset="0"/>
              </a:rPr>
              <a:t>X</a:t>
            </a:r>
            <a:r>
              <a:rPr lang="en-US" sz="2400" dirty="0">
                <a:solidFill>
                  <a:schemeClr val="accent1"/>
                </a:solidFill>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DX</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Y</a:t>
            </a:r>
            <a:r>
              <a:rPr lang="en-US" sz="2400" dirty="0">
                <a:solidFill>
                  <a:schemeClr val="accent1"/>
                </a:solidFill>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DY</a:t>
            </a:r>
            <a:r>
              <a:rPr lang="en-US" sz="2400" dirty="0">
                <a:latin typeface="Consolas" panose="020B0609020204030204" pitchFamily="49" charset="0"/>
                <a:cs typeface="Courier New" panose="02070309020205020404" pitchFamily="49" charset="0"/>
              </a:rPr>
              <a:t>)) = weight(</a:t>
            </a:r>
            <a:r>
              <a:rPr lang="en-US" sz="2400" dirty="0">
                <a:solidFill>
                  <a:schemeClr val="accent6"/>
                </a:solidFill>
                <a:latin typeface="Consolas" panose="020B0609020204030204" pitchFamily="49" charset="0"/>
                <a:cs typeface="Courier New" panose="02070309020205020404" pitchFamily="49" charset="0"/>
              </a:rPr>
              <a:t>DX</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DY</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weight(</a:t>
            </a:r>
            <a:r>
              <a:rPr lang="en-US" sz="2400" dirty="0">
                <a:solidFill>
                  <a:schemeClr val="accent6"/>
                </a:solidFill>
                <a:latin typeface="Consolas" panose="020B0609020204030204" pitchFamily="49" charset="0"/>
                <a:cs typeface="Courier New" panose="02070309020205020404" pitchFamily="49" charset="0"/>
              </a:rPr>
              <a:t>DX</a:t>
            </a:r>
            <a:r>
              <a:rPr lang="en-US" sz="2400" dirty="0">
                <a:latin typeface="Consolas" panose="020B0609020204030204" pitchFamily="49" charset="0"/>
                <a:cs typeface="Courier New" panose="02070309020205020404" pitchFamily="49" charset="0"/>
              </a:rPr>
              <a:t>,</a:t>
            </a:r>
            <a:r>
              <a:rPr lang="en-US" sz="2400" dirty="0">
                <a:solidFill>
                  <a:schemeClr val="accent6"/>
                </a:solidFill>
                <a:latin typeface="Consolas" panose="020B0609020204030204" pitchFamily="49" charset="0"/>
                <a:cs typeface="Courier New" panose="02070309020205020404" pitchFamily="49" charset="0"/>
              </a:rPr>
              <a:t>DY</a:t>
            </a:r>
            <a:r>
              <a:rPr lang="en-US" sz="2400" dirty="0">
                <a:latin typeface="Consolas" panose="020B0609020204030204" pitchFamily="49" charset="0"/>
                <a:cs typeface="Courier New" panose="02070309020205020404" pitchFamily="49" charset="0"/>
              </a:rPr>
              <a:t>) := random(</a:t>
            </a:r>
            <a:r>
              <a:rPr lang="en-US" sz="2400" dirty="0">
                <a:solidFill>
                  <a:schemeClr val="accent1"/>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,-1,1) for DX</a:t>
            </a:r>
            <a:r>
              <a:rPr lang="en-US" sz="2400" dirty="0">
                <a:solidFill>
                  <a:schemeClr val="accent1"/>
                </a:solidFill>
                <a:latin typeface="Consolas" panose="020B0609020204030204" pitchFamily="49" charset="0"/>
                <a:cs typeface="Courier New" panose="02070309020205020404" pitchFamily="49" charset="0"/>
              </a:rPr>
              <a:t>:-1..1</a:t>
            </a:r>
            <a:r>
              <a:rPr lang="en-US" sz="2400" dirty="0">
                <a:latin typeface="Consolas" panose="020B0609020204030204" pitchFamily="49" charset="0"/>
                <a:cs typeface="Courier New" panose="02070309020205020404" pitchFamily="49" charset="0"/>
              </a:rPr>
              <a:t>, DY</a:t>
            </a:r>
            <a:r>
              <a:rPr lang="en-US" sz="2400" dirty="0">
                <a:solidFill>
                  <a:schemeClr val="accent1"/>
                </a:solidFill>
                <a:latin typeface="Consolas" panose="020B0609020204030204" pitchFamily="49" charset="0"/>
                <a:cs typeface="Courier New" panose="02070309020205020404" pitchFamily="49" charset="0"/>
              </a:rPr>
              <a:t>:-1..1</a:t>
            </a:r>
            <a:r>
              <a:rPr lang="en-US" sz="2400" dirty="0">
                <a:latin typeface="Consolas" panose="020B0609020204030204" pitchFamily="49" charset="0"/>
                <a:cs typeface="Courier New" panose="02070309020205020404" pitchFamily="49" charset="0"/>
              </a:rPr>
              <a:t>.</a:t>
            </a:r>
          </a:p>
        </p:txBody>
      </p:sp>
      <p:sp>
        <p:nvSpPr>
          <p:cNvPr id="10" name="Speech Bubble: Oval 9">
            <a:extLst>
              <a:ext uri="{FF2B5EF4-FFF2-40B4-BE49-F238E27FC236}">
                <a16:creationId xmlns:a16="http://schemas.microsoft.com/office/drawing/2014/main" id="{39D67CE3-F28B-44EE-999C-A0FC15B5BCD4}"/>
              </a:ext>
            </a:extLst>
          </p:cNvPr>
          <p:cNvSpPr/>
          <p:nvPr/>
        </p:nvSpPr>
        <p:spPr>
          <a:xfrm>
            <a:off x="4664023" y="3223502"/>
            <a:ext cx="5135526" cy="1903228"/>
          </a:xfrm>
          <a:prstGeom prst="wedgeEllipseCallout">
            <a:avLst>
              <a:gd name="adj1" fmla="val -25079"/>
              <a:gd name="adj2" fmla="val -84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weights have been rolled into the edges connecting neurons</a:t>
            </a:r>
          </a:p>
        </p:txBody>
      </p:sp>
      <p:sp>
        <p:nvSpPr>
          <p:cNvPr id="11" name="Speech Bubble: Oval 10">
            <a:extLst>
              <a:ext uri="{FF2B5EF4-FFF2-40B4-BE49-F238E27FC236}">
                <a16:creationId xmlns:a16="http://schemas.microsoft.com/office/drawing/2014/main" id="{DA394691-2E2B-428C-9679-1F106C06EEEC}"/>
              </a:ext>
            </a:extLst>
          </p:cNvPr>
          <p:cNvSpPr/>
          <p:nvPr/>
        </p:nvSpPr>
        <p:spPr>
          <a:xfrm>
            <a:off x="1137684" y="2934587"/>
            <a:ext cx="4688958" cy="2190308"/>
          </a:xfrm>
          <a:prstGeom prst="wedgeEllipseCallout">
            <a:avLst>
              <a:gd name="adj1" fmla="val -33342"/>
              <a:gd name="adj2" fmla="val -85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output of a neuron is our nonlinearity applied to the sum of its inputs</a:t>
            </a:r>
          </a:p>
        </p:txBody>
      </p:sp>
      <p:sp>
        <p:nvSpPr>
          <p:cNvPr id="13" name="Speech Bubble: Oval 12">
            <a:extLst>
              <a:ext uri="{FF2B5EF4-FFF2-40B4-BE49-F238E27FC236}">
                <a16:creationId xmlns:a16="http://schemas.microsoft.com/office/drawing/2014/main" id="{762C7755-EA94-4784-AAF0-F803F1FC6D86}"/>
              </a:ext>
            </a:extLst>
          </p:cNvPr>
          <p:cNvSpPr/>
          <p:nvPr/>
        </p:nvSpPr>
        <p:spPr>
          <a:xfrm>
            <a:off x="8048846" y="132831"/>
            <a:ext cx="3795823" cy="2342311"/>
          </a:xfrm>
          <a:prstGeom prst="wedgeEllipseCallout">
            <a:avLst>
              <a:gd name="adj1" fmla="val -85539"/>
              <a:gd name="adj2" fmla="val 35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nowhere in this program do we specify the form of our variables </a:t>
            </a:r>
            <a:r>
              <a:rPr lang="en-US" sz="2400" dirty="0">
                <a:latin typeface="Courier New" panose="02070309020205020404" pitchFamily="49" charset="0"/>
                <a:cs typeface="Courier New" panose="02070309020205020404" pitchFamily="49" charset="0"/>
              </a:rPr>
              <a:t>I, J</a:t>
            </a:r>
          </a:p>
        </p:txBody>
      </p:sp>
      <p:sp>
        <p:nvSpPr>
          <p:cNvPr id="14" name="Speech Bubble: Oval 13">
            <a:extLst>
              <a:ext uri="{FF2B5EF4-FFF2-40B4-BE49-F238E27FC236}">
                <a16:creationId xmlns:a16="http://schemas.microsoft.com/office/drawing/2014/main" id="{BAD302BD-1B3C-4D7B-BAC6-99516BC5C860}"/>
              </a:ext>
            </a:extLst>
          </p:cNvPr>
          <p:cNvSpPr/>
          <p:nvPr/>
        </p:nvSpPr>
        <p:spPr>
          <a:xfrm>
            <a:off x="7386320" y="1163211"/>
            <a:ext cx="4606290" cy="1977390"/>
          </a:xfrm>
          <a:prstGeom prst="wedgeEllipseCallout">
            <a:avLst>
              <a:gd name="adj1" fmla="val -81434"/>
              <a:gd name="adj2" fmla="val 740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Instead we can specify the structure of keys inside the definition of edge.  </a:t>
            </a:r>
          </a:p>
        </p:txBody>
      </p:sp>
      <p:sp>
        <p:nvSpPr>
          <p:cNvPr id="15" name="Speech Bubble: Oval 14">
            <a:extLst>
              <a:ext uri="{FF2B5EF4-FFF2-40B4-BE49-F238E27FC236}">
                <a16:creationId xmlns:a16="http://schemas.microsoft.com/office/drawing/2014/main" id="{4F9EEDE0-2D0A-4853-8EB0-B59354ECC11B}"/>
              </a:ext>
            </a:extLst>
          </p:cNvPr>
          <p:cNvSpPr/>
          <p:nvPr/>
        </p:nvSpPr>
        <p:spPr>
          <a:xfrm>
            <a:off x="5353878" y="4676513"/>
            <a:ext cx="5565913" cy="2055591"/>
          </a:xfrm>
          <a:prstGeom prst="wedgeEllipseCallout">
            <a:avLst>
              <a:gd name="adj1" fmla="val 19362"/>
              <a:gd name="adj2" fmla="val -819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weight do not depend on the absolute location of the input, so this is a convolution again.</a:t>
            </a:r>
          </a:p>
        </p:txBody>
      </p:sp>
      <p:sp>
        <p:nvSpPr>
          <p:cNvPr id="4" name="Slide Number Placeholder 3">
            <a:extLst>
              <a:ext uri="{FF2B5EF4-FFF2-40B4-BE49-F238E27FC236}">
                <a16:creationId xmlns:a16="http://schemas.microsoft.com/office/drawing/2014/main" id="{EE880A91-3F9E-4C26-BE5D-07C1BD7E3822}"/>
              </a:ext>
            </a:extLst>
          </p:cNvPr>
          <p:cNvSpPr>
            <a:spLocks noGrp="1"/>
          </p:cNvSpPr>
          <p:nvPr>
            <p:ph type="sldNum" sz="quarter" idx="12"/>
          </p:nvPr>
        </p:nvSpPr>
        <p:spPr/>
        <p:txBody>
          <a:bodyPr/>
          <a:lstStyle/>
          <a:p>
            <a:fld id="{DD2D5612-D1A6-4510-A96B-3BEF8629B754}" type="slidenum">
              <a:rPr lang="en-US" smtClean="0"/>
              <a:t>15</a:t>
            </a:fld>
            <a:endParaRPr lang="en-US"/>
          </a:p>
        </p:txBody>
      </p:sp>
    </p:spTree>
    <p:extLst>
      <p:ext uri="{BB962C8B-B14F-4D97-AF65-F5344CB8AC3E}">
        <p14:creationId xmlns:p14="http://schemas.microsoft.com/office/powerpoint/2010/main" val="30941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xit" presetSubtype="0" fill="hold" grpId="1"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xit" presetSubtype="0" fill="hold" grpId="1"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animBg="1"/>
      <p:bldP spid="10" grpId="1" animBg="1"/>
      <p:bldP spid="11" grpId="0" animBg="1"/>
      <p:bldP spid="11" grpId="1"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F47A-DF75-4BD9-979F-92DAD9B0AB31}"/>
              </a:ext>
            </a:extLst>
          </p:cNvPr>
          <p:cNvSpPr>
            <a:spLocks noGrp="1"/>
          </p:cNvSpPr>
          <p:nvPr>
            <p:ph type="title"/>
          </p:nvPr>
        </p:nvSpPr>
        <p:spPr/>
        <p:txBody>
          <a:bodyPr/>
          <a:lstStyle/>
          <a:p>
            <a:pPr algn="ctr"/>
            <a:r>
              <a:rPr lang="en-US" dirty="0"/>
              <a:t>Dyna Makes Algorithms Easy</a:t>
            </a:r>
          </a:p>
        </p:txBody>
      </p:sp>
      <p:sp>
        <p:nvSpPr>
          <p:cNvPr id="3" name="Content Placeholder 2">
            <a:extLst>
              <a:ext uri="{FF2B5EF4-FFF2-40B4-BE49-F238E27FC236}">
                <a16:creationId xmlns:a16="http://schemas.microsoft.com/office/drawing/2014/main" id="{BA7C3081-3CE6-4320-9751-BED4469E8841}"/>
              </a:ext>
            </a:extLst>
          </p:cNvPr>
          <p:cNvSpPr>
            <a:spLocks noGrp="1"/>
          </p:cNvSpPr>
          <p:nvPr>
            <p:ph idx="1"/>
          </p:nvPr>
        </p:nvSpPr>
        <p:spPr>
          <a:xfrm>
            <a:off x="838200" y="1815234"/>
            <a:ext cx="10515600" cy="4351338"/>
          </a:xfrm>
        </p:spPr>
        <p:txBody>
          <a:bodyPr>
            <a:normAutofit/>
          </a:bodyPr>
          <a:lstStyle/>
          <a:p>
            <a:r>
              <a:rPr lang="en-US" dirty="0"/>
              <a:t>Gibbs, MCMC – flip variable, compute likelihood ratio, accept or reject</a:t>
            </a:r>
          </a:p>
          <a:p>
            <a:r>
              <a:rPr lang="en-US" dirty="0"/>
              <a:t>Iterative algorithms – loopy belief propagation, numerical optimization</a:t>
            </a:r>
          </a:p>
          <a:p>
            <a:r>
              <a:rPr lang="en-US" dirty="0"/>
              <a:t>Neural networks – computation graphs passing dense matrices</a:t>
            </a:r>
          </a:p>
          <a:p>
            <a:r>
              <a:rPr lang="en-US" dirty="0"/>
              <a:t>Branch-and-bound, Davis–Putnam–</a:t>
            </a:r>
            <a:r>
              <a:rPr lang="en-US" dirty="0" err="1"/>
              <a:t>Logemann</a:t>
            </a:r>
            <a:r>
              <a:rPr lang="en-US" dirty="0"/>
              <a:t>–Loveland (DPLL)</a:t>
            </a:r>
          </a:p>
          <a:p>
            <a:endParaRPr lang="en-US" dirty="0"/>
          </a:p>
          <a:p>
            <a:r>
              <a:rPr lang="en-US" dirty="0"/>
              <a:t>Implementations and more in:</a:t>
            </a:r>
          </a:p>
          <a:p>
            <a:pPr lvl="1"/>
            <a:r>
              <a:rPr lang="en-US" dirty="0"/>
              <a:t>Dyna: Extending </a:t>
            </a:r>
            <a:r>
              <a:rPr lang="en-US" dirty="0" err="1"/>
              <a:t>Datalog</a:t>
            </a:r>
            <a:r>
              <a:rPr lang="en-US" dirty="0"/>
              <a:t> for modern AI. (Eisner &amp; </a:t>
            </a:r>
            <a:r>
              <a:rPr lang="en-US" dirty="0" err="1"/>
              <a:t>Filardo</a:t>
            </a:r>
            <a:r>
              <a:rPr lang="en-US" dirty="0"/>
              <a:t> 2011)</a:t>
            </a:r>
          </a:p>
          <a:p>
            <a:pPr lvl="1"/>
            <a:r>
              <a:rPr lang="en-US" dirty="0"/>
              <a:t>Dyna: A non-probabilistic language for probabilistic AI. (Eisner 2009)</a:t>
            </a:r>
          </a:p>
        </p:txBody>
      </p:sp>
      <p:sp>
        <p:nvSpPr>
          <p:cNvPr id="4" name="Slide Number Placeholder 3">
            <a:extLst>
              <a:ext uri="{FF2B5EF4-FFF2-40B4-BE49-F238E27FC236}">
                <a16:creationId xmlns:a16="http://schemas.microsoft.com/office/drawing/2014/main" id="{B4974700-422C-4EF9-A13F-71B02A11096F}"/>
              </a:ext>
            </a:extLst>
          </p:cNvPr>
          <p:cNvSpPr>
            <a:spLocks noGrp="1"/>
          </p:cNvSpPr>
          <p:nvPr>
            <p:ph type="sldNum" sz="quarter" idx="12"/>
          </p:nvPr>
        </p:nvSpPr>
        <p:spPr/>
        <p:txBody>
          <a:bodyPr/>
          <a:lstStyle/>
          <a:p>
            <a:fld id="{DD2D5612-D1A6-4510-A96B-3BEF8629B754}" type="slidenum">
              <a:rPr lang="en-US" smtClean="0"/>
              <a:t>16</a:t>
            </a:fld>
            <a:endParaRPr lang="en-US"/>
          </a:p>
        </p:txBody>
      </p:sp>
      <p:sp>
        <p:nvSpPr>
          <p:cNvPr id="5" name="Explosion: 8 Points 4">
            <a:extLst>
              <a:ext uri="{FF2B5EF4-FFF2-40B4-BE49-F238E27FC236}">
                <a16:creationId xmlns:a16="http://schemas.microsoft.com/office/drawing/2014/main" id="{1C4B3438-5B6C-4A07-BA09-6216970EB882}"/>
              </a:ext>
            </a:extLst>
          </p:cNvPr>
          <p:cNvSpPr/>
          <p:nvPr/>
        </p:nvSpPr>
        <p:spPr>
          <a:xfrm rot="508401">
            <a:off x="6474941" y="864973"/>
            <a:ext cx="5325762" cy="433722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All use graphs to propagate changes</a:t>
            </a:r>
          </a:p>
        </p:txBody>
      </p:sp>
    </p:spTree>
    <p:extLst>
      <p:ext uri="{BB962C8B-B14F-4D97-AF65-F5344CB8AC3E}">
        <p14:creationId xmlns:p14="http://schemas.microsoft.com/office/powerpoint/2010/main" val="186532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A220-59C9-4EEC-8017-97115BF77C5A}"/>
              </a:ext>
            </a:extLst>
          </p:cNvPr>
          <p:cNvSpPr>
            <a:spLocks noGrp="1"/>
          </p:cNvSpPr>
          <p:nvPr>
            <p:ph type="title"/>
          </p:nvPr>
        </p:nvSpPr>
        <p:spPr>
          <a:xfrm>
            <a:off x="838200" y="2766219"/>
            <a:ext cx="10515600" cy="1325563"/>
          </a:xfrm>
        </p:spPr>
        <p:txBody>
          <a:bodyPr>
            <a:noAutofit/>
          </a:bodyPr>
          <a:lstStyle/>
          <a:p>
            <a:pPr algn="ctr"/>
            <a:r>
              <a:rPr lang="en-US" sz="5000" dirty="0"/>
              <a:t>How much can a declarative language </a:t>
            </a:r>
            <a:br>
              <a:rPr lang="en-US" sz="5000" dirty="0"/>
            </a:br>
            <a:r>
              <a:rPr lang="en-US" sz="5000" dirty="0"/>
              <a:t>save us?</a:t>
            </a:r>
          </a:p>
        </p:txBody>
      </p:sp>
      <p:sp>
        <p:nvSpPr>
          <p:cNvPr id="4" name="Slide Number Placeholder 3">
            <a:extLst>
              <a:ext uri="{FF2B5EF4-FFF2-40B4-BE49-F238E27FC236}">
                <a16:creationId xmlns:a16="http://schemas.microsoft.com/office/drawing/2014/main" id="{AC896C18-C961-417E-B51F-4E2682BA0A70}"/>
              </a:ext>
            </a:extLst>
          </p:cNvPr>
          <p:cNvSpPr>
            <a:spLocks noGrp="1"/>
          </p:cNvSpPr>
          <p:nvPr>
            <p:ph type="sldNum" sz="quarter" idx="12"/>
          </p:nvPr>
        </p:nvSpPr>
        <p:spPr/>
        <p:txBody>
          <a:bodyPr/>
          <a:lstStyle/>
          <a:p>
            <a:fld id="{DD2D5612-D1A6-4510-A96B-3BEF8629B754}" type="slidenum">
              <a:rPr lang="en-US" smtClean="0"/>
              <a:t>17</a:t>
            </a:fld>
            <a:endParaRPr lang="en-US"/>
          </a:p>
        </p:txBody>
      </p:sp>
    </p:spTree>
    <p:extLst>
      <p:ext uri="{BB962C8B-B14F-4D97-AF65-F5344CB8AC3E}">
        <p14:creationId xmlns:p14="http://schemas.microsoft.com/office/powerpoint/2010/main" val="415334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4844-9BC1-4B8A-8CD8-1B4D22F0D07C}"/>
              </a:ext>
            </a:extLst>
          </p:cNvPr>
          <p:cNvSpPr>
            <a:spLocks noGrp="1"/>
          </p:cNvSpPr>
          <p:nvPr>
            <p:ph type="title"/>
          </p:nvPr>
        </p:nvSpPr>
        <p:spPr>
          <a:xfrm>
            <a:off x="838200" y="250825"/>
            <a:ext cx="10515600" cy="1325563"/>
          </a:xfrm>
        </p:spPr>
        <p:txBody>
          <a:bodyPr/>
          <a:lstStyle/>
          <a:p>
            <a:pPr algn="ctr"/>
            <a:r>
              <a:rPr lang="en-US" dirty="0"/>
              <a:t>Implementing shortest path</a:t>
            </a:r>
          </a:p>
        </p:txBody>
      </p:sp>
      <p:sp>
        <p:nvSpPr>
          <p:cNvPr id="4" name="TextBox 3">
            <a:extLst>
              <a:ext uri="{FF2B5EF4-FFF2-40B4-BE49-F238E27FC236}">
                <a16:creationId xmlns:a16="http://schemas.microsoft.com/office/drawing/2014/main" id="{A07B4C08-C355-4D0C-B4CF-589D4090EACB}"/>
              </a:ext>
            </a:extLst>
          </p:cNvPr>
          <p:cNvSpPr txBox="1"/>
          <p:nvPr/>
        </p:nvSpPr>
        <p:spPr>
          <a:xfrm>
            <a:off x="257176" y="2335352"/>
            <a:ext cx="5410200" cy="1938992"/>
          </a:xfrm>
          <a:prstGeom prst="rect">
            <a:avLst/>
          </a:prstGeom>
          <a:noFill/>
        </p:spPr>
        <p:txBody>
          <a:bodyPr wrap="square" rtlCol="0">
            <a:spAutoFit/>
          </a:bodyPr>
          <a:lstStyle/>
          <a:p>
            <a:r>
              <a:rPr lang="en-US" sz="2400" dirty="0">
                <a:latin typeface="Consolas" panose="020B0609020204030204" pitchFamily="49" charset="0"/>
                <a:cs typeface="Courier New" panose="02070309020205020404" pitchFamily="49" charset="0"/>
              </a:rPr>
              <a:t>distance(X) min= edge(X, Y) </a:t>
            </a:r>
          </a:p>
          <a:p>
            <a:r>
              <a:rPr lang="en-US" sz="2400" dirty="0">
                <a:latin typeface="Consolas" panose="020B0609020204030204" pitchFamily="49" charset="0"/>
                <a:cs typeface="Courier New" panose="02070309020205020404" pitchFamily="49" charset="0"/>
              </a:rPr>
              <a:t>               + distance(Y).</a:t>
            </a:r>
          </a:p>
          <a:p>
            <a:r>
              <a:rPr lang="en-US" sz="2400" dirty="0">
                <a:latin typeface="Consolas" panose="020B0609020204030204" pitchFamily="49" charset="0"/>
                <a:cs typeface="Courier New" panose="02070309020205020404" pitchFamily="49" charset="0"/>
              </a:rPr>
              <a:t>distance(start) min= 0.</a:t>
            </a:r>
          </a:p>
          <a:p>
            <a:r>
              <a:rPr lang="en-US" sz="2400" dirty="0" err="1">
                <a:latin typeface="Consolas" panose="020B0609020204030204" pitchFamily="49" charset="0"/>
                <a:cs typeface="Courier New" panose="02070309020205020404" pitchFamily="49" charset="0"/>
              </a:rPr>
              <a:t>path_length</a:t>
            </a:r>
            <a:r>
              <a:rPr lang="en-US" sz="2400" dirty="0">
                <a:latin typeface="Consolas" panose="020B0609020204030204" pitchFamily="49" charset="0"/>
                <a:cs typeface="Courier New" panose="02070309020205020404" pitchFamily="49" charset="0"/>
              </a:rPr>
              <a:t> = distance(end).</a:t>
            </a:r>
          </a:p>
          <a:p>
            <a:r>
              <a:rPr lang="en-US" sz="2400" kern="1200" dirty="0">
                <a:solidFill>
                  <a:schemeClr val="tx1"/>
                </a:solidFill>
                <a:latin typeface="Consolas" panose="020B0609020204030204" pitchFamily="49" charset="0"/>
              </a:rPr>
              <a:t> </a:t>
            </a:r>
          </a:p>
        </p:txBody>
      </p:sp>
      <p:cxnSp>
        <p:nvCxnSpPr>
          <p:cNvPr id="6" name="Straight Arrow Connector 5">
            <a:extLst>
              <a:ext uri="{FF2B5EF4-FFF2-40B4-BE49-F238E27FC236}">
                <a16:creationId xmlns:a16="http://schemas.microsoft.com/office/drawing/2014/main" id="{1C0559BF-0007-4345-B878-934A873288E2}"/>
              </a:ext>
            </a:extLst>
          </p:cNvPr>
          <p:cNvCxnSpPr>
            <a:cxnSpLocks/>
            <a:stCxn id="2" idx="2"/>
          </p:cNvCxnSpPr>
          <p:nvPr/>
        </p:nvCxnSpPr>
        <p:spPr>
          <a:xfrm>
            <a:off x="6096000" y="1576388"/>
            <a:ext cx="0" cy="5167312"/>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43A092-D8F2-42B5-9757-F0690FB84643}"/>
              </a:ext>
            </a:extLst>
          </p:cNvPr>
          <p:cNvSpPr txBox="1"/>
          <p:nvPr/>
        </p:nvSpPr>
        <p:spPr>
          <a:xfrm>
            <a:off x="257177" y="1381125"/>
            <a:ext cx="5838824" cy="646331"/>
          </a:xfrm>
          <a:prstGeom prst="rect">
            <a:avLst/>
          </a:prstGeom>
          <a:noFill/>
        </p:spPr>
        <p:txBody>
          <a:bodyPr wrap="square" rtlCol="0">
            <a:spAutoFit/>
          </a:bodyPr>
          <a:lstStyle/>
          <a:p>
            <a:pPr algn="ctr"/>
            <a:r>
              <a:rPr lang="en-US" sz="3600" dirty="0"/>
              <a:t>Dyna (Declarative)</a:t>
            </a:r>
          </a:p>
        </p:txBody>
      </p:sp>
      <p:sp>
        <p:nvSpPr>
          <p:cNvPr id="11" name="TextBox 10">
            <a:extLst>
              <a:ext uri="{FF2B5EF4-FFF2-40B4-BE49-F238E27FC236}">
                <a16:creationId xmlns:a16="http://schemas.microsoft.com/office/drawing/2014/main" id="{310C683A-A659-443D-878C-C35801A90AF0}"/>
              </a:ext>
            </a:extLst>
          </p:cNvPr>
          <p:cNvSpPr txBox="1"/>
          <p:nvPr/>
        </p:nvSpPr>
        <p:spPr>
          <a:xfrm>
            <a:off x="6096000" y="1381124"/>
            <a:ext cx="5638800" cy="646331"/>
          </a:xfrm>
          <a:prstGeom prst="rect">
            <a:avLst/>
          </a:prstGeom>
          <a:noFill/>
        </p:spPr>
        <p:txBody>
          <a:bodyPr wrap="square" rtlCol="0">
            <a:spAutoFit/>
          </a:bodyPr>
          <a:lstStyle/>
          <a:p>
            <a:pPr algn="ctr"/>
            <a:r>
              <a:rPr lang="en-US" sz="3600" dirty="0"/>
              <a:t>Java (Procedural)</a:t>
            </a:r>
          </a:p>
        </p:txBody>
      </p:sp>
      <p:sp>
        <p:nvSpPr>
          <p:cNvPr id="5" name="TextBox 4">
            <a:extLst>
              <a:ext uri="{FF2B5EF4-FFF2-40B4-BE49-F238E27FC236}">
                <a16:creationId xmlns:a16="http://schemas.microsoft.com/office/drawing/2014/main" id="{F150855E-51B9-4442-89A6-469E8E3C44B7}"/>
              </a:ext>
            </a:extLst>
          </p:cNvPr>
          <p:cNvSpPr txBox="1"/>
          <p:nvPr/>
        </p:nvSpPr>
        <p:spPr>
          <a:xfrm>
            <a:off x="6200775" y="2311540"/>
            <a:ext cx="5534025" cy="4185761"/>
          </a:xfrm>
          <a:prstGeom prst="rect">
            <a:avLst/>
          </a:prstGeom>
          <a:noFill/>
        </p:spPr>
        <p:txBody>
          <a:bodyPr wrap="square" rtlCol="0">
            <a:spAutoFit/>
          </a:bodyPr>
          <a:lstStyle/>
          <a:p>
            <a:r>
              <a:rPr lang="en-US" sz="1400" dirty="0">
                <a:latin typeface="Consolas" panose="020B0609020204030204" pitchFamily="49" charset="0"/>
                <a:cs typeface="Courier New" panose="02070309020205020404" pitchFamily="49" charset="0"/>
              </a:rPr>
              <a:t>queue = new </a:t>
            </a:r>
            <a:r>
              <a:rPr lang="en-US" sz="1400" dirty="0" err="1">
                <a:latin typeface="Consolas" panose="020B0609020204030204" pitchFamily="49" charset="0"/>
                <a:cs typeface="Courier New" panose="02070309020205020404" pitchFamily="49" charset="0"/>
              </a:rPr>
              <a:t>FifoQueue</a:t>
            </a:r>
            <a:r>
              <a:rPr lang="en-US" sz="1400" dirty="0">
                <a:latin typeface="Consolas" panose="020B0609020204030204" pitchFamily="49" charset="0"/>
                <a:cs typeface="Courier New" panose="02070309020205020404" pitchFamily="49" charset="0"/>
              </a:rPr>
              <a:t>&lt;Pair&lt;String, Float&gt;&gt;();</a:t>
            </a:r>
          </a:p>
          <a:p>
            <a:r>
              <a:rPr lang="en-US" sz="1400" dirty="0">
                <a:latin typeface="Consolas" panose="020B0609020204030204" pitchFamily="49" charset="0"/>
                <a:cs typeface="Courier New" panose="02070309020205020404" pitchFamily="49" charset="0"/>
              </a:rPr>
              <a:t>distances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&lt;String, Float&gt;();</a:t>
            </a:r>
          </a:p>
          <a:p>
            <a:r>
              <a:rPr lang="en-US" sz="1400" dirty="0">
                <a:latin typeface="Consolas" panose="020B0609020204030204" pitchFamily="49" charset="0"/>
                <a:cs typeface="Courier New" panose="02070309020205020404" pitchFamily="49" charset="0"/>
              </a:rPr>
              <a:t>edges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&lt;Pair&lt;String, String&gt;,Float&gt;();</a:t>
            </a:r>
          </a:p>
          <a:p>
            <a:r>
              <a:rPr lang="en-US" sz="1400" dirty="0">
                <a:latin typeface="Consolas" panose="020B0609020204030204" pitchFamily="49" charset="0"/>
                <a:cs typeface="Courier New" panose="02070309020205020404" pitchFamily="49" charset="0"/>
              </a:rPr>
              <a:t>// load edges</a:t>
            </a:r>
          </a:p>
          <a:p>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("start");</a:t>
            </a:r>
          </a:p>
          <a:p>
            <a:r>
              <a:rPr lang="en-US" sz="1400" dirty="0">
                <a:latin typeface="Consolas" panose="020B0609020204030204" pitchFamily="49" charset="0"/>
                <a:cs typeface="Courier New" panose="02070309020205020404" pitchFamily="49" charset="0"/>
              </a:rPr>
              <a:t>while(!</a:t>
            </a:r>
            <a:r>
              <a:rPr lang="en-US" sz="1400" dirty="0" err="1">
                <a:latin typeface="Consolas" panose="020B0609020204030204" pitchFamily="49" charset="0"/>
                <a:cs typeface="Courier New" panose="02070309020205020404" pitchFamily="49" charset="0"/>
              </a:rPr>
              <a:t>queue.empty</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d = </a:t>
            </a:r>
            <a:r>
              <a:rPr lang="en-US" sz="1400" dirty="0" err="1">
                <a:latin typeface="Consolas" panose="020B0609020204030204" pitchFamily="49" charset="0"/>
                <a:cs typeface="Courier New" panose="02070309020205020404" pitchFamily="49" charset="0"/>
              </a:rPr>
              <a:t>queue.pop</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for(e : edge) {</a:t>
            </a:r>
          </a:p>
          <a:p>
            <a:r>
              <a:rPr lang="en-US" sz="1400" dirty="0">
                <a:latin typeface="Consolas" panose="020B0609020204030204" pitchFamily="49" charset="0"/>
                <a:cs typeface="Courier New" panose="02070309020205020404" pitchFamily="49" charset="0"/>
              </a:rPr>
              <a:t>    if(</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().second().equals(</a:t>
            </a:r>
            <a:r>
              <a:rPr lang="en-US" sz="1400" dirty="0" err="1">
                <a:latin typeface="Consolas" panose="020B0609020204030204" pitchFamily="49" charset="0"/>
                <a:cs typeface="Courier New" panose="02070309020205020404" pitchFamily="49" charset="0"/>
              </a:rPr>
              <a:t>d.first</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if(</a:t>
            </a:r>
            <a:r>
              <a:rPr lang="en-US" sz="1400" dirty="0" err="1">
                <a:latin typeface="Consolas" panose="020B0609020204030204" pitchFamily="49" charset="0"/>
                <a:cs typeface="Courier New" panose="02070309020205020404" pitchFamily="49" charset="0"/>
              </a:rPr>
              <a:t>distance.get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&lt;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d.second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e.second</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distance.put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d.second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e.second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a:p>
            <a:r>
              <a:rPr lang="en-US" sz="1400" dirty="0" err="1">
                <a:latin typeface="Consolas" panose="020B0609020204030204" pitchFamily="49" charset="0"/>
                <a:cs typeface="Courier New" panose="02070309020205020404" pitchFamily="49" charset="0"/>
              </a:rPr>
              <a:t>path_length</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distances.get</a:t>
            </a:r>
            <a:r>
              <a:rPr lang="en-US" sz="1400" dirty="0">
                <a:latin typeface="Consolas" panose="020B0609020204030204" pitchFamily="49" charset="0"/>
                <a:cs typeface="Courier New" panose="02070309020205020404" pitchFamily="49" charset="0"/>
              </a:rPr>
              <a:t>("end");</a:t>
            </a:r>
          </a:p>
        </p:txBody>
      </p:sp>
      <p:sp>
        <p:nvSpPr>
          <p:cNvPr id="12" name="TextBox 11">
            <a:extLst>
              <a:ext uri="{FF2B5EF4-FFF2-40B4-BE49-F238E27FC236}">
                <a16:creationId xmlns:a16="http://schemas.microsoft.com/office/drawing/2014/main" id="{C79CC1F4-6553-4337-A30A-1FDC1D0D54CF}"/>
              </a:ext>
            </a:extLst>
          </p:cNvPr>
          <p:cNvSpPr txBox="1"/>
          <p:nvPr/>
        </p:nvSpPr>
        <p:spPr>
          <a:xfrm>
            <a:off x="6193507" y="2312660"/>
            <a:ext cx="5715000" cy="4185761"/>
          </a:xfrm>
          <a:prstGeom prst="rect">
            <a:avLst/>
          </a:prstGeom>
          <a:noFill/>
        </p:spPr>
        <p:txBody>
          <a:bodyPr wrap="square" rtlCol="0">
            <a:spAutoFit/>
          </a:bodyPr>
          <a:lstStyle/>
          <a:p>
            <a:r>
              <a:rPr lang="en-US" sz="1400" dirty="0">
                <a:latin typeface="Consolas" panose="020B0609020204030204" pitchFamily="49" charset="0"/>
                <a:cs typeface="Courier New" panose="02070309020205020404" pitchFamily="49" charset="0"/>
              </a:rPr>
              <a:t>queue = new </a:t>
            </a:r>
            <a:r>
              <a:rPr lang="en-US" sz="1400" u="sng" dirty="0" err="1">
                <a:solidFill>
                  <a:srgbClr val="C00000"/>
                </a:solidFill>
                <a:latin typeface="Consolas" panose="020B0609020204030204" pitchFamily="49" charset="0"/>
                <a:cs typeface="Courier New" panose="02070309020205020404" pitchFamily="49" charset="0"/>
              </a:rPr>
              <a:t>PriorityQueue</a:t>
            </a:r>
            <a:r>
              <a:rPr lang="en-US" sz="1400" dirty="0">
                <a:latin typeface="Consolas" panose="020B0609020204030204" pitchFamily="49" charset="0"/>
                <a:cs typeface="Courier New" panose="02070309020205020404" pitchFamily="49" charset="0"/>
              </a:rPr>
              <a:t>&lt;String, Float&gt;();</a:t>
            </a:r>
          </a:p>
          <a:p>
            <a:r>
              <a:rPr lang="en-US" sz="1400" dirty="0">
                <a:latin typeface="Consolas" panose="020B0609020204030204" pitchFamily="49" charset="0"/>
                <a:cs typeface="Courier New" panose="02070309020205020404" pitchFamily="49" charset="0"/>
              </a:rPr>
              <a:t>distances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&lt;String, Float&gt;();</a:t>
            </a:r>
          </a:p>
          <a:p>
            <a:r>
              <a:rPr lang="en-US" sz="1400" dirty="0">
                <a:latin typeface="Consolas" panose="020B0609020204030204" pitchFamily="49" charset="0"/>
                <a:cs typeface="Courier New" panose="02070309020205020404" pitchFamily="49" charset="0"/>
              </a:rPr>
              <a:t>edges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&lt;Pair&lt;String, String&gt;,Float&gt;(); </a:t>
            </a:r>
          </a:p>
          <a:p>
            <a:r>
              <a:rPr lang="en-US" sz="1400" dirty="0">
                <a:latin typeface="Consolas" panose="020B0609020204030204" pitchFamily="49" charset="0"/>
                <a:cs typeface="Courier New" panose="02070309020205020404" pitchFamily="49" charset="0"/>
              </a:rPr>
              <a:t>// load edges</a:t>
            </a:r>
          </a:p>
          <a:p>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("start", 0);</a:t>
            </a:r>
          </a:p>
          <a:p>
            <a:r>
              <a:rPr lang="en-US" sz="1400" dirty="0">
                <a:latin typeface="Consolas" panose="020B0609020204030204" pitchFamily="49" charset="0"/>
                <a:cs typeface="Courier New" panose="02070309020205020404" pitchFamily="49" charset="0"/>
              </a:rPr>
              <a:t>while(!</a:t>
            </a:r>
            <a:r>
              <a:rPr lang="en-US" sz="1400" dirty="0" err="1">
                <a:latin typeface="Consolas" panose="020B0609020204030204" pitchFamily="49" charset="0"/>
                <a:cs typeface="Courier New" panose="02070309020205020404" pitchFamily="49" charset="0"/>
              </a:rPr>
              <a:t>queue.empty</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d = </a:t>
            </a:r>
            <a:r>
              <a:rPr lang="en-US" sz="1400" dirty="0" err="1">
                <a:latin typeface="Consolas" panose="020B0609020204030204" pitchFamily="49" charset="0"/>
                <a:cs typeface="Courier New" panose="02070309020205020404" pitchFamily="49" charset="0"/>
              </a:rPr>
              <a:t>queue.pop</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for(e : edge) {</a:t>
            </a:r>
          </a:p>
          <a:p>
            <a:r>
              <a:rPr lang="en-US" sz="1400" dirty="0">
                <a:latin typeface="Consolas" panose="020B0609020204030204" pitchFamily="49" charset="0"/>
                <a:cs typeface="Courier New" panose="02070309020205020404" pitchFamily="49" charset="0"/>
              </a:rPr>
              <a:t>    if(</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().second().equals(</a:t>
            </a:r>
            <a:r>
              <a:rPr lang="en-US" sz="1400" dirty="0" err="1">
                <a:latin typeface="Consolas" panose="020B0609020204030204" pitchFamily="49" charset="0"/>
                <a:cs typeface="Courier New" panose="02070309020205020404" pitchFamily="49" charset="0"/>
              </a:rPr>
              <a:t>d.first</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n = </a:t>
            </a:r>
            <a:r>
              <a:rPr lang="en-US" sz="1400" dirty="0" err="1">
                <a:latin typeface="Consolas" panose="020B0609020204030204" pitchFamily="49" charset="0"/>
                <a:cs typeface="Courier New" panose="02070309020205020404" pitchFamily="49" charset="0"/>
              </a:rPr>
              <a:t>d.second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e.second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if(</a:t>
            </a:r>
            <a:r>
              <a:rPr lang="en-US" sz="1400" dirty="0" err="1">
                <a:latin typeface="Consolas" panose="020B0609020204030204" pitchFamily="49" charset="0"/>
                <a:cs typeface="Courier New" panose="02070309020205020404" pitchFamily="49" charset="0"/>
              </a:rPr>
              <a:t>distance.get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&lt; n)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distance.put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n);</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n);</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a:p>
            <a:r>
              <a:rPr lang="en-US" sz="1400" dirty="0" err="1">
                <a:latin typeface="Consolas" panose="020B0609020204030204" pitchFamily="49" charset="0"/>
                <a:cs typeface="Courier New" panose="02070309020205020404" pitchFamily="49" charset="0"/>
              </a:rPr>
              <a:t>path_length</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distances.get</a:t>
            </a:r>
            <a:r>
              <a:rPr lang="en-US" sz="1400" dirty="0">
                <a:latin typeface="Consolas" panose="020B0609020204030204" pitchFamily="49" charset="0"/>
                <a:cs typeface="Courier New" panose="02070309020205020404" pitchFamily="49" charset="0"/>
              </a:rPr>
              <a:t>("end");</a:t>
            </a:r>
          </a:p>
          <a:p>
            <a:r>
              <a:rPr lang="en-US" sz="1400" dirty="0">
                <a:latin typeface="Consolas" panose="020B0609020204030204" pitchFamily="49" charset="0"/>
              </a:rPr>
              <a:t>  </a:t>
            </a:r>
          </a:p>
        </p:txBody>
      </p:sp>
      <p:sp>
        <p:nvSpPr>
          <p:cNvPr id="13" name="TextBox 12">
            <a:extLst>
              <a:ext uri="{FF2B5EF4-FFF2-40B4-BE49-F238E27FC236}">
                <a16:creationId xmlns:a16="http://schemas.microsoft.com/office/drawing/2014/main" id="{4B8DE671-EE94-43F0-92B1-40244AF1E2AF}"/>
              </a:ext>
            </a:extLst>
          </p:cNvPr>
          <p:cNvSpPr txBox="1"/>
          <p:nvPr/>
        </p:nvSpPr>
        <p:spPr>
          <a:xfrm>
            <a:off x="6193003" y="2315637"/>
            <a:ext cx="5681661" cy="3539430"/>
          </a:xfrm>
          <a:prstGeom prst="rect">
            <a:avLst/>
          </a:prstGeom>
          <a:noFill/>
        </p:spPr>
        <p:txBody>
          <a:bodyPr wrap="square" rtlCol="0">
            <a:spAutoFit/>
          </a:bodyPr>
          <a:lstStyle/>
          <a:p>
            <a:r>
              <a:rPr lang="en-US" sz="1400" dirty="0">
                <a:latin typeface="Consolas" panose="020B0609020204030204" pitchFamily="49" charset="0"/>
                <a:cs typeface="Courier New" panose="02070309020205020404" pitchFamily="49" charset="0"/>
              </a:rPr>
              <a:t>queue = new </a:t>
            </a:r>
            <a:r>
              <a:rPr lang="en-US" sz="1400" dirty="0" err="1">
                <a:latin typeface="Consolas" panose="020B0609020204030204" pitchFamily="49" charset="0"/>
                <a:cs typeface="Courier New" panose="02070309020205020404" pitchFamily="49" charset="0"/>
              </a:rPr>
              <a:t>PriorityQueue</a:t>
            </a:r>
            <a:r>
              <a:rPr lang="en-US" sz="1400" dirty="0">
                <a:latin typeface="Consolas" panose="020B0609020204030204" pitchFamily="49" charset="0"/>
                <a:cs typeface="Courier New" panose="02070309020205020404" pitchFamily="49" charset="0"/>
              </a:rPr>
              <a:t>&lt;String, Float&gt;();</a:t>
            </a:r>
          </a:p>
          <a:p>
            <a:r>
              <a:rPr lang="en-US" sz="1400" dirty="0">
                <a:latin typeface="Consolas" panose="020B0609020204030204" pitchFamily="49" charset="0"/>
                <a:cs typeface="Courier New" panose="02070309020205020404" pitchFamily="49" charset="0"/>
              </a:rPr>
              <a:t>distances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&lt;String, Float&gt;();</a:t>
            </a:r>
          </a:p>
          <a:p>
            <a:r>
              <a:rPr lang="en-US" sz="1400" dirty="0">
                <a:latin typeface="Consolas" panose="020B0609020204030204" pitchFamily="49" charset="0"/>
                <a:cs typeface="Courier New" panose="02070309020205020404" pitchFamily="49" charset="0"/>
              </a:rPr>
              <a:t>edges = new </a:t>
            </a:r>
            <a:r>
              <a:rPr lang="en-US" sz="1400" u="sng" dirty="0" err="1">
                <a:solidFill>
                  <a:srgbClr val="C00000"/>
                </a:solidFill>
                <a:latin typeface="Consolas" panose="020B0609020204030204" pitchFamily="49" charset="0"/>
                <a:cs typeface="Courier New" panose="02070309020205020404" pitchFamily="49" charset="0"/>
              </a:rPr>
              <a:t>HashMap</a:t>
            </a:r>
            <a:r>
              <a:rPr lang="en-US" sz="1400" u="sng" dirty="0">
                <a:solidFill>
                  <a:srgbClr val="C00000"/>
                </a:solidFill>
                <a:latin typeface="Consolas" panose="020B0609020204030204" pitchFamily="49" charset="0"/>
                <a:cs typeface="Courier New" panose="02070309020205020404" pitchFamily="49" charset="0"/>
              </a:rPr>
              <a:t>&lt;</a:t>
            </a:r>
            <a:r>
              <a:rPr lang="en-US" sz="1400" u="sng" dirty="0" err="1">
                <a:solidFill>
                  <a:srgbClr val="C00000"/>
                </a:solidFill>
                <a:latin typeface="Consolas" panose="020B0609020204030204" pitchFamily="49" charset="0"/>
                <a:cs typeface="Courier New" panose="02070309020205020404" pitchFamily="49" charset="0"/>
              </a:rPr>
              <a:t>String,Map</a:t>
            </a:r>
            <a:r>
              <a:rPr lang="en-US" sz="1400" u="sng" dirty="0">
                <a:solidFill>
                  <a:srgbClr val="C00000"/>
                </a:solidFill>
                <a:latin typeface="Consolas" panose="020B0609020204030204" pitchFamily="49" charset="0"/>
                <a:cs typeface="Courier New" panose="02070309020205020404" pitchFamily="49" charset="0"/>
              </a:rPr>
              <a:t>&lt;</a:t>
            </a:r>
            <a:r>
              <a:rPr lang="en-US" sz="1400" u="sng" dirty="0" err="1">
                <a:solidFill>
                  <a:srgbClr val="C00000"/>
                </a:solidFill>
                <a:latin typeface="Consolas" panose="020B0609020204030204" pitchFamily="49" charset="0"/>
                <a:cs typeface="Courier New" panose="02070309020205020404" pitchFamily="49" charset="0"/>
              </a:rPr>
              <a:t>String,Float</a:t>
            </a:r>
            <a:r>
              <a:rPr lang="en-US" sz="1400" u="sng" dirty="0">
                <a:solidFill>
                  <a:srgbClr val="C00000"/>
                </a:solidFill>
                <a:latin typeface="Consolas" panose="020B0609020204030204" pitchFamily="49" charset="0"/>
                <a:cs typeface="Courier New" panose="02070309020205020404" pitchFamily="49" charset="0"/>
              </a:rPr>
              <a:t>&gt;&gt;</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load edges</a:t>
            </a:r>
          </a:p>
          <a:p>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("start", 0);</a:t>
            </a:r>
          </a:p>
          <a:p>
            <a:r>
              <a:rPr lang="en-US" sz="1400" dirty="0">
                <a:latin typeface="Consolas" panose="020B0609020204030204" pitchFamily="49" charset="0"/>
                <a:cs typeface="Courier New" panose="02070309020205020404" pitchFamily="49" charset="0"/>
              </a:rPr>
              <a:t>while(!</a:t>
            </a:r>
            <a:r>
              <a:rPr lang="en-US" sz="1400" dirty="0" err="1">
                <a:latin typeface="Consolas" panose="020B0609020204030204" pitchFamily="49" charset="0"/>
                <a:cs typeface="Courier New" panose="02070309020205020404" pitchFamily="49" charset="0"/>
              </a:rPr>
              <a:t>queue.empty</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d = </a:t>
            </a:r>
            <a:r>
              <a:rPr lang="en-US" sz="1400" dirty="0" err="1">
                <a:latin typeface="Consolas" panose="020B0609020204030204" pitchFamily="49" charset="0"/>
                <a:cs typeface="Courier New" panose="02070309020205020404" pitchFamily="49" charset="0"/>
              </a:rPr>
              <a:t>queue.pop</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for(e : </a:t>
            </a:r>
            <a:r>
              <a:rPr lang="en-US" sz="1400" dirty="0" err="1">
                <a:latin typeface="Consolas" panose="020B0609020204030204" pitchFamily="49" charset="0"/>
                <a:cs typeface="Courier New" panose="02070309020205020404" pitchFamily="49" charset="0"/>
              </a:rPr>
              <a:t>edge.get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d.first</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n = </a:t>
            </a:r>
            <a:r>
              <a:rPr lang="en-US" sz="1400" dirty="0" err="1">
                <a:latin typeface="Consolas" panose="020B0609020204030204" pitchFamily="49" charset="0"/>
                <a:cs typeface="Courier New" panose="02070309020205020404" pitchFamily="49" charset="0"/>
              </a:rPr>
              <a:t>d.second</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e.second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if(</a:t>
            </a:r>
            <a:r>
              <a:rPr lang="en-US" sz="1400" dirty="0" err="1">
                <a:latin typeface="Consolas" panose="020B0609020204030204" pitchFamily="49" charset="0"/>
                <a:cs typeface="Courier New" panose="02070309020205020404" pitchFamily="49" charset="0"/>
              </a:rPr>
              <a:t>distance.get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&lt; n)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distance.put</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n);</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e.first</a:t>
            </a:r>
            <a:r>
              <a:rPr lang="en-US" sz="1400" dirty="0">
                <a:latin typeface="Consolas" panose="020B0609020204030204" pitchFamily="49" charset="0"/>
                <a:cs typeface="Courier New" panose="02070309020205020404" pitchFamily="49" charset="0"/>
              </a:rPr>
              <a:t>(), n);</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a:p>
            <a:r>
              <a:rPr lang="en-US" sz="1400" dirty="0" err="1">
                <a:latin typeface="Consolas" panose="020B0609020204030204" pitchFamily="49" charset="0"/>
                <a:cs typeface="Courier New" panose="02070309020205020404" pitchFamily="49" charset="0"/>
              </a:rPr>
              <a:t>path_length</a:t>
            </a:r>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distances.get</a:t>
            </a:r>
            <a:r>
              <a:rPr lang="en-US" sz="1400" dirty="0">
                <a:latin typeface="Consolas" panose="020B0609020204030204" pitchFamily="49" charset="0"/>
                <a:cs typeface="Courier New" panose="02070309020205020404" pitchFamily="49" charset="0"/>
              </a:rPr>
              <a:t>("end");</a:t>
            </a:r>
          </a:p>
        </p:txBody>
      </p:sp>
      <p:sp>
        <p:nvSpPr>
          <p:cNvPr id="14" name="TextBox 13">
            <a:extLst>
              <a:ext uri="{FF2B5EF4-FFF2-40B4-BE49-F238E27FC236}">
                <a16:creationId xmlns:a16="http://schemas.microsoft.com/office/drawing/2014/main" id="{80A4ECE8-3B9E-44C4-89F7-6C818A45A314}"/>
              </a:ext>
            </a:extLst>
          </p:cNvPr>
          <p:cNvSpPr txBox="1"/>
          <p:nvPr/>
        </p:nvSpPr>
        <p:spPr>
          <a:xfrm>
            <a:off x="6187734" y="2094391"/>
            <a:ext cx="5342522" cy="3970318"/>
          </a:xfrm>
          <a:prstGeom prst="rect">
            <a:avLst/>
          </a:prstGeom>
          <a:noFill/>
        </p:spPr>
        <p:txBody>
          <a:bodyPr wrap="square" rtlCol="0">
            <a:spAutoFit/>
          </a:bodyPr>
          <a:lstStyle/>
          <a:p>
            <a:r>
              <a:rPr lang="en-US" sz="1400" dirty="0" err="1">
                <a:latin typeface="Consolas" panose="020B0609020204030204" pitchFamily="49" charset="0"/>
                <a:cs typeface="Courier New" panose="02070309020205020404" pitchFamily="49" charset="0"/>
              </a:rPr>
              <a:t>placeIndex</a:t>
            </a:r>
            <a:r>
              <a:rPr lang="en-US" sz="1400" dirty="0">
                <a:latin typeface="Consolas" panose="020B0609020204030204" pitchFamily="49" charset="0"/>
                <a:cs typeface="Courier New" panose="02070309020205020404" pitchFamily="49" charset="0"/>
              </a:rPr>
              <a:t>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a:t>
            </a:r>
            <a:r>
              <a:rPr lang="en-US" sz="1400" dirty="0" err="1">
                <a:latin typeface="Consolas" panose="020B0609020204030204" pitchFamily="49" charset="0"/>
                <a:cs typeface="Courier New" panose="02070309020205020404" pitchFamily="49" charset="0"/>
              </a:rPr>
              <a:t>String,Integer</a:t>
            </a:r>
            <a:r>
              <a:rPr lang="en-US" sz="1400" dirty="0">
                <a:latin typeface="Consolas" panose="020B0609020204030204" pitchFamily="49" charset="0"/>
                <a:cs typeface="Courier New" panose="02070309020205020404" pitchFamily="49" charset="0"/>
              </a:rPr>
              <a:t>&gt;();</a:t>
            </a:r>
          </a:p>
          <a:p>
            <a:r>
              <a:rPr lang="en-US" sz="1400" dirty="0">
                <a:latin typeface="Consolas" panose="020B0609020204030204" pitchFamily="49" charset="0"/>
                <a:cs typeface="Courier New" panose="02070309020205020404" pitchFamily="49" charset="0"/>
              </a:rPr>
              <a:t>queue = new </a:t>
            </a:r>
            <a:r>
              <a:rPr lang="en-US" sz="1400" dirty="0" err="1">
                <a:latin typeface="Consolas" panose="020B0609020204030204" pitchFamily="49" charset="0"/>
                <a:cs typeface="Courier New" panose="02070309020205020404" pitchFamily="49" charset="0"/>
              </a:rPr>
              <a:t>PriorityQueue</a:t>
            </a:r>
            <a:r>
              <a:rPr lang="en-US" sz="1400" dirty="0">
                <a:latin typeface="Consolas" panose="020B0609020204030204" pitchFamily="49" charset="0"/>
                <a:cs typeface="Courier New" panose="02070309020205020404" pitchFamily="49" charset="0"/>
              </a:rPr>
              <a:t>&lt;Integer, Float&gt;();</a:t>
            </a:r>
          </a:p>
          <a:p>
            <a:r>
              <a:rPr lang="en-US" sz="1400" dirty="0">
                <a:latin typeface="Consolas" panose="020B0609020204030204" pitchFamily="49" charset="0"/>
                <a:cs typeface="Courier New" panose="02070309020205020404" pitchFamily="49" charset="0"/>
              </a:rPr>
              <a:t>distances = </a:t>
            </a:r>
            <a:r>
              <a:rPr lang="en-US" sz="1400" u="sng" dirty="0">
                <a:solidFill>
                  <a:srgbClr val="C00000"/>
                </a:solidFill>
                <a:latin typeface="Consolas" panose="020B0609020204030204" pitchFamily="49" charset="0"/>
                <a:cs typeface="Courier New" panose="02070309020205020404" pitchFamily="49" charset="0"/>
              </a:rPr>
              <a:t>new float[</a:t>
            </a:r>
            <a:r>
              <a:rPr lang="en-US" sz="1400" u="sng" dirty="0" err="1">
                <a:solidFill>
                  <a:srgbClr val="C00000"/>
                </a:solidFill>
                <a:latin typeface="Consolas" panose="020B0609020204030204" pitchFamily="49" charset="0"/>
                <a:cs typeface="Courier New" panose="02070309020205020404" pitchFamily="49" charset="0"/>
              </a:rPr>
              <a:t>num_places</a:t>
            </a:r>
            <a:r>
              <a:rPr lang="en-US" sz="1400" u="sng" dirty="0">
                <a:solidFill>
                  <a:srgbClr val="C00000"/>
                </a:solidFill>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edges = </a:t>
            </a:r>
            <a:r>
              <a:rPr lang="en-US" sz="1400" u="sng" dirty="0">
                <a:solidFill>
                  <a:srgbClr val="C00000"/>
                </a:solidFill>
                <a:latin typeface="Consolas" panose="020B0609020204030204" pitchFamily="49" charset="0"/>
                <a:cs typeface="Courier New" panose="02070309020205020404" pitchFamily="49" charset="0"/>
              </a:rPr>
              <a:t>new float[</a:t>
            </a:r>
            <a:r>
              <a:rPr lang="en-US" sz="1400" u="sng" dirty="0" err="1">
                <a:solidFill>
                  <a:srgbClr val="C00000"/>
                </a:solidFill>
                <a:latin typeface="Consolas" panose="020B0609020204030204" pitchFamily="49" charset="0"/>
                <a:cs typeface="Courier New" panose="02070309020205020404" pitchFamily="49" charset="0"/>
              </a:rPr>
              <a:t>num_places</a:t>
            </a:r>
            <a:r>
              <a:rPr lang="en-US" sz="1400" u="sng" dirty="0">
                <a:solidFill>
                  <a:srgbClr val="C00000"/>
                </a:solidFill>
                <a:latin typeface="Consolas" panose="020B0609020204030204" pitchFamily="49" charset="0"/>
                <a:cs typeface="Courier New" panose="02070309020205020404" pitchFamily="49" charset="0"/>
              </a:rPr>
              <a:t>][</a:t>
            </a:r>
            <a:r>
              <a:rPr lang="en-US" sz="1400" u="sng" dirty="0" err="1">
                <a:solidFill>
                  <a:srgbClr val="C00000"/>
                </a:solidFill>
                <a:latin typeface="Consolas" panose="020B0609020204030204" pitchFamily="49" charset="0"/>
                <a:cs typeface="Courier New" panose="02070309020205020404" pitchFamily="49" charset="0"/>
              </a:rPr>
              <a:t>num_places</a:t>
            </a:r>
            <a:r>
              <a:rPr lang="en-US" sz="1400" u="sng" dirty="0">
                <a:solidFill>
                  <a:srgbClr val="C00000"/>
                </a:solidFill>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load edges</a:t>
            </a:r>
          </a:p>
          <a:p>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placesIndex.get</a:t>
            </a:r>
            <a:r>
              <a:rPr lang="en-US" sz="1400" dirty="0">
                <a:latin typeface="Consolas" panose="020B0609020204030204" pitchFamily="49" charset="0"/>
                <a:cs typeface="Courier New" panose="02070309020205020404" pitchFamily="49" charset="0"/>
              </a:rPr>
              <a:t>("start"), 0);</a:t>
            </a:r>
          </a:p>
          <a:p>
            <a:r>
              <a:rPr lang="en-US" sz="1400" dirty="0">
                <a:latin typeface="Consolas" panose="020B0609020204030204" pitchFamily="49" charset="0"/>
                <a:cs typeface="Courier New" panose="02070309020205020404" pitchFamily="49" charset="0"/>
              </a:rPr>
              <a:t>while(!</a:t>
            </a:r>
            <a:r>
              <a:rPr lang="en-US" sz="1400" dirty="0" err="1">
                <a:latin typeface="Consolas" panose="020B0609020204030204" pitchFamily="49" charset="0"/>
                <a:cs typeface="Courier New" panose="02070309020205020404" pitchFamily="49" charset="0"/>
              </a:rPr>
              <a:t>queue.empty</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d = </a:t>
            </a:r>
            <a:r>
              <a:rPr lang="en-US" sz="1400" dirty="0" err="1">
                <a:latin typeface="Consolas" panose="020B0609020204030204" pitchFamily="49" charset="0"/>
                <a:cs typeface="Courier New" panose="02070309020205020404" pitchFamily="49" charset="0"/>
              </a:rPr>
              <a:t>queue.pop</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l = edges[</a:t>
            </a:r>
            <a:r>
              <a:rPr lang="en-US" sz="1400" dirty="0" err="1">
                <a:latin typeface="Consolas" panose="020B0609020204030204" pitchFamily="49" charset="0"/>
                <a:cs typeface="Courier New" panose="02070309020205020404" pitchFamily="49" charset="0"/>
              </a:rPr>
              <a:t>d.first</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for(j = 0; j &lt; </a:t>
            </a:r>
            <a:r>
              <a:rPr lang="en-US" sz="1400" dirty="0" err="1">
                <a:latin typeface="Consolas" panose="020B0609020204030204" pitchFamily="49" charset="0"/>
                <a:cs typeface="Courier New" panose="02070309020205020404" pitchFamily="49" charset="0"/>
              </a:rPr>
              <a:t>l.length</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j++</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n = </a:t>
            </a:r>
            <a:r>
              <a:rPr lang="en-US" sz="1400" dirty="0" err="1">
                <a:latin typeface="Consolas" panose="020B0609020204030204" pitchFamily="49" charset="0"/>
                <a:cs typeface="Courier New" panose="02070309020205020404" pitchFamily="49" charset="0"/>
              </a:rPr>
              <a:t>d.second</a:t>
            </a:r>
            <a:r>
              <a:rPr lang="en-US" sz="1400" dirty="0">
                <a:latin typeface="Consolas" panose="020B0609020204030204" pitchFamily="49" charset="0"/>
                <a:cs typeface="Courier New" panose="02070309020205020404" pitchFamily="49" charset="0"/>
              </a:rPr>
              <a:t>() + l[j];</a:t>
            </a:r>
          </a:p>
          <a:p>
            <a:r>
              <a:rPr lang="en-US" sz="1400" dirty="0">
                <a:latin typeface="Consolas" panose="020B0609020204030204" pitchFamily="49" charset="0"/>
                <a:cs typeface="Courier New" panose="02070309020205020404" pitchFamily="49" charset="0"/>
              </a:rPr>
              <a:t>    if(distances[j] &lt; n) {</a:t>
            </a:r>
          </a:p>
          <a:p>
            <a:r>
              <a:rPr lang="en-US" sz="1400" dirty="0">
                <a:latin typeface="Consolas" panose="020B0609020204030204" pitchFamily="49" charset="0"/>
                <a:cs typeface="Courier New" panose="02070309020205020404" pitchFamily="49" charset="0"/>
              </a:rPr>
              <a:t>      distances[j] = n;</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queue.push</a:t>
            </a:r>
            <a:r>
              <a:rPr lang="en-US" sz="1400" dirty="0">
                <a:latin typeface="Consolas" panose="020B0609020204030204" pitchFamily="49" charset="0"/>
                <a:cs typeface="Courier New" panose="02070309020205020404" pitchFamily="49" charset="0"/>
              </a:rPr>
              <a:t>(j, n);</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a:p>
            <a:r>
              <a:rPr lang="en-US" sz="1400" dirty="0" err="1">
                <a:latin typeface="Consolas" panose="020B0609020204030204" pitchFamily="49" charset="0"/>
                <a:cs typeface="Courier New" panose="02070309020205020404" pitchFamily="49" charset="0"/>
              </a:rPr>
              <a:t>path_length</a:t>
            </a:r>
            <a:r>
              <a:rPr lang="en-US" sz="1400" dirty="0">
                <a:latin typeface="Consolas" panose="020B0609020204030204" pitchFamily="49" charset="0"/>
                <a:cs typeface="Courier New" panose="02070309020205020404" pitchFamily="49" charset="0"/>
              </a:rPr>
              <a:t> = distances[</a:t>
            </a:r>
            <a:r>
              <a:rPr lang="en-US" sz="1400" dirty="0" err="1">
                <a:latin typeface="Consolas" panose="020B0609020204030204" pitchFamily="49" charset="0"/>
                <a:cs typeface="Courier New" panose="02070309020205020404" pitchFamily="49" charset="0"/>
              </a:rPr>
              <a:t>placeIndex.get</a:t>
            </a:r>
            <a:r>
              <a:rPr lang="en-US" sz="1400" dirty="0">
                <a:latin typeface="Consolas" panose="020B0609020204030204" pitchFamily="49" charset="0"/>
                <a:cs typeface="Courier New" panose="02070309020205020404" pitchFamily="49" charset="0"/>
              </a:rPr>
              <a:t>("end")];</a:t>
            </a:r>
          </a:p>
        </p:txBody>
      </p:sp>
      <p:sp>
        <p:nvSpPr>
          <p:cNvPr id="17" name="Slide Number Placeholder 16">
            <a:extLst>
              <a:ext uri="{FF2B5EF4-FFF2-40B4-BE49-F238E27FC236}">
                <a16:creationId xmlns:a16="http://schemas.microsoft.com/office/drawing/2014/main" id="{CEA237E7-EE02-4C15-ADE5-C25BEC5B1A36}"/>
              </a:ext>
            </a:extLst>
          </p:cNvPr>
          <p:cNvSpPr>
            <a:spLocks noGrp="1"/>
          </p:cNvSpPr>
          <p:nvPr>
            <p:ph type="sldNum" sz="quarter" idx="12"/>
          </p:nvPr>
        </p:nvSpPr>
        <p:spPr/>
        <p:txBody>
          <a:bodyPr/>
          <a:lstStyle/>
          <a:p>
            <a:fld id="{DD2D5612-D1A6-4510-A96B-3BEF8629B754}" type="slidenum">
              <a:rPr lang="en-US" smtClean="0"/>
              <a:t>18</a:t>
            </a:fld>
            <a:endParaRPr lang="en-US" dirty="0"/>
          </a:p>
        </p:txBody>
      </p:sp>
      <p:sp>
        <p:nvSpPr>
          <p:cNvPr id="7" name="TextBox 6">
            <a:extLst>
              <a:ext uri="{FF2B5EF4-FFF2-40B4-BE49-F238E27FC236}">
                <a16:creationId xmlns:a16="http://schemas.microsoft.com/office/drawing/2014/main" id="{54B8CAB0-F7F4-444A-91CB-03B0E1A51CBE}"/>
              </a:ext>
            </a:extLst>
          </p:cNvPr>
          <p:cNvSpPr txBox="1"/>
          <p:nvPr/>
        </p:nvSpPr>
        <p:spPr>
          <a:xfrm>
            <a:off x="6185650" y="1875653"/>
            <a:ext cx="5446955" cy="3970318"/>
          </a:xfrm>
          <a:prstGeom prst="rect">
            <a:avLst/>
          </a:prstGeom>
          <a:noFill/>
        </p:spPr>
        <p:txBody>
          <a:bodyPr wrap="square" rtlCol="0">
            <a:spAutoFit/>
          </a:bodyPr>
          <a:lstStyle/>
          <a:p>
            <a:endParaRPr lang="en-US" sz="1400" dirty="0">
              <a:latin typeface="Consolas" panose="020B0609020204030204" pitchFamily="49" charset="0"/>
              <a:cs typeface="Courier New" panose="02070309020205020404" pitchFamily="49" charset="0"/>
            </a:endParaRPr>
          </a:p>
          <a:p>
            <a:r>
              <a:rPr lang="en-US" sz="1400" dirty="0" err="1">
                <a:latin typeface="Consolas" panose="020B0609020204030204" pitchFamily="49" charset="0"/>
                <a:cs typeface="Courier New" panose="02070309020205020404" pitchFamily="49" charset="0"/>
              </a:rPr>
              <a:t>placeIndex</a:t>
            </a:r>
            <a:r>
              <a:rPr lang="en-US" sz="1400" dirty="0">
                <a:latin typeface="Consolas" panose="020B0609020204030204" pitchFamily="49" charset="0"/>
                <a:cs typeface="Courier New" panose="02070309020205020404" pitchFamily="49" charset="0"/>
              </a:rPr>
              <a:t> = new </a:t>
            </a:r>
            <a:r>
              <a:rPr lang="en-US" sz="1400" dirty="0" err="1">
                <a:latin typeface="Consolas" panose="020B0609020204030204" pitchFamily="49" charset="0"/>
                <a:cs typeface="Courier New" panose="02070309020205020404" pitchFamily="49" charset="0"/>
              </a:rPr>
              <a:t>HashMap</a:t>
            </a:r>
            <a:r>
              <a:rPr lang="en-US" sz="1400" dirty="0">
                <a:latin typeface="Consolas" panose="020B0609020204030204" pitchFamily="49" charset="0"/>
                <a:cs typeface="Courier New" panose="02070309020205020404" pitchFamily="49" charset="0"/>
              </a:rPr>
              <a:t>&lt;</a:t>
            </a:r>
            <a:r>
              <a:rPr lang="en-US" sz="1400" dirty="0" err="1">
                <a:latin typeface="Consolas" panose="020B0609020204030204" pitchFamily="49" charset="0"/>
                <a:cs typeface="Courier New" panose="02070309020205020404" pitchFamily="49" charset="0"/>
              </a:rPr>
              <a:t>String,Integer</a:t>
            </a:r>
            <a:r>
              <a:rPr lang="en-US" sz="1400" dirty="0">
                <a:latin typeface="Consolas" panose="020B0609020204030204" pitchFamily="49" charset="0"/>
                <a:cs typeface="Courier New" panose="02070309020205020404" pitchFamily="49" charset="0"/>
              </a:rPr>
              <a:t>&gt;();</a:t>
            </a:r>
          </a:p>
          <a:p>
            <a:r>
              <a:rPr lang="en-US" sz="1400" dirty="0">
                <a:latin typeface="Consolas" panose="020B0609020204030204" pitchFamily="49" charset="0"/>
                <a:cs typeface="Courier New" panose="02070309020205020404" pitchFamily="49" charset="0"/>
              </a:rPr>
              <a:t>edges = new float[</a:t>
            </a:r>
            <a:r>
              <a:rPr lang="en-US" sz="1400" dirty="0" err="1">
                <a:latin typeface="Consolas" panose="020B0609020204030204" pitchFamily="49" charset="0"/>
                <a:cs typeface="Courier New" panose="02070309020205020404" pitchFamily="49" charset="0"/>
              </a:rPr>
              <a:t>num_places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num_places</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load edges</a:t>
            </a:r>
          </a:p>
          <a:p>
            <a:r>
              <a:rPr lang="en-US" sz="1400" u="sng" dirty="0">
                <a:solidFill>
                  <a:srgbClr val="C00000"/>
                </a:solidFill>
                <a:latin typeface="Consolas" panose="020B0609020204030204" pitchFamily="49" charset="0"/>
                <a:cs typeface="Courier New" panose="02070309020205020404" pitchFamily="49" charset="0"/>
              </a:rPr>
              <a:t>float distance(from)</a:t>
            </a:r>
            <a:r>
              <a:rPr lang="en-US" sz="1400" dirty="0">
                <a:solidFill>
                  <a:srgbClr val="C00000"/>
                </a:solidFill>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if(from == </a:t>
            </a:r>
            <a:r>
              <a:rPr lang="en-US" sz="1400" dirty="0" err="1">
                <a:latin typeface="Consolas" panose="020B0609020204030204" pitchFamily="49" charset="0"/>
                <a:cs typeface="Courier New" panose="02070309020205020404" pitchFamily="49" charset="0"/>
              </a:rPr>
              <a:t>placeIndex.get</a:t>
            </a:r>
            <a:r>
              <a:rPr lang="en-US" sz="1400" dirty="0">
                <a:latin typeface="Consolas" panose="020B0609020204030204" pitchFamily="49" charset="0"/>
                <a:cs typeface="Courier New" panose="02070309020205020404" pitchFamily="49" charset="0"/>
              </a:rPr>
              <a:t>("start")) {</a:t>
            </a:r>
          </a:p>
          <a:p>
            <a:r>
              <a:rPr lang="en-US" sz="1400" dirty="0">
                <a:latin typeface="Consolas" panose="020B0609020204030204" pitchFamily="49" charset="0"/>
                <a:cs typeface="Courier New" panose="02070309020205020404" pitchFamily="49" charset="0"/>
              </a:rPr>
              <a:t>    return 0;</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l = edges[from];</a:t>
            </a:r>
          </a:p>
          <a:p>
            <a:r>
              <a:rPr lang="en-US" sz="1400" dirty="0">
                <a:latin typeface="Consolas" panose="020B0609020204030204" pitchFamily="49" charset="0"/>
                <a:cs typeface="Courier New" panose="02070309020205020404" pitchFamily="49" charset="0"/>
              </a:rPr>
              <a:t>  r = infinity;</a:t>
            </a:r>
          </a:p>
          <a:p>
            <a:r>
              <a:rPr lang="en-US" sz="1400" dirty="0">
                <a:latin typeface="Consolas" panose="020B0609020204030204" pitchFamily="49" charset="0"/>
                <a:cs typeface="Courier New" panose="02070309020205020404" pitchFamily="49" charset="0"/>
              </a:rPr>
              <a:t>  for(j = 0; j &lt; </a:t>
            </a:r>
            <a:r>
              <a:rPr lang="en-US" sz="1400" dirty="0" err="1">
                <a:latin typeface="Consolas" panose="020B0609020204030204" pitchFamily="49" charset="0"/>
                <a:cs typeface="Courier New" panose="02070309020205020404" pitchFamily="49" charset="0"/>
              </a:rPr>
              <a:t>l.length</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j++</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n = </a:t>
            </a:r>
            <a:r>
              <a:rPr lang="en-US" sz="1400" u="sng" dirty="0">
                <a:solidFill>
                  <a:srgbClr val="C00000"/>
                </a:solidFill>
                <a:latin typeface="Consolas" panose="020B0609020204030204" pitchFamily="49" charset="0"/>
                <a:cs typeface="Courier New" panose="02070309020205020404" pitchFamily="49" charset="0"/>
              </a:rPr>
              <a:t>distance(j)</a:t>
            </a:r>
            <a:r>
              <a:rPr lang="en-US" sz="1400" dirty="0">
                <a:solidFill>
                  <a:srgbClr val="C00000"/>
                </a:solidFill>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 l[j];</a:t>
            </a:r>
          </a:p>
          <a:p>
            <a:r>
              <a:rPr lang="en-US" sz="1400" dirty="0">
                <a:latin typeface="Consolas" panose="020B0609020204030204" pitchFamily="49" charset="0"/>
                <a:cs typeface="Courier New" panose="02070309020205020404" pitchFamily="49" charset="0"/>
              </a:rPr>
              <a:t>    if(n &lt; r)</a:t>
            </a:r>
          </a:p>
          <a:p>
            <a:r>
              <a:rPr lang="en-US" sz="1400" dirty="0">
                <a:latin typeface="Consolas" panose="020B0609020204030204" pitchFamily="49" charset="0"/>
                <a:cs typeface="Courier New" panose="02070309020205020404" pitchFamily="49" charset="0"/>
              </a:rPr>
              <a:t>      r = n;</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return r;</a:t>
            </a:r>
          </a:p>
          <a:p>
            <a:r>
              <a:rPr lang="en-US" sz="1400" dirty="0">
                <a:latin typeface="Consolas" panose="020B0609020204030204" pitchFamily="49" charset="0"/>
                <a:cs typeface="Courier New" panose="02070309020205020404" pitchFamily="49" charset="0"/>
              </a:rPr>
              <a:t>}</a:t>
            </a:r>
          </a:p>
          <a:p>
            <a:r>
              <a:rPr lang="en-US" sz="1400" dirty="0" err="1">
                <a:latin typeface="Consolas" panose="020B0609020204030204" pitchFamily="49" charset="0"/>
                <a:cs typeface="Courier New" panose="02070309020205020404" pitchFamily="49" charset="0"/>
              </a:rPr>
              <a:t>path_length</a:t>
            </a:r>
            <a:r>
              <a:rPr lang="en-US" sz="1400" dirty="0">
                <a:latin typeface="Consolas" panose="020B0609020204030204" pitchFamily="49" charset="0"/>
                <a:cs typeface="Courier New" panose="02070309020205020404" pitchFamily="49" charset="0"/>
              </a:rPr>
              <a:t> = distance(</a:t>
            </a:r>
            <a:r>
              <a:rPr lang="en-US" sz="1400" dirty="0" err="1">
                <a:latin typeface="Consolas" panose="020B0609020204030204" pitchFamily="49" charset="0"/>
                <a:cs typeface="Courier New" panose="02070309020205020404" pitchFamily="49" charset="0"/>
              </a:rPr>
              <a:t>placeIndex.get</a:t>
            </a:r>
            <a:r>
              <a:rPr lang="en-US" sz="1400" dirty="0">
                <a:latin typeface="Consolas" panose="020B0609020204030204" pitchFamily="49" charset="0"/>
                <a:cs typeface="Courier New" panose="02070309020205020404" pitchFamily="49" charset="0"/>
              </a:rPr>
              <a:t>("end"));</a:t>
            </a:r>
          </a:p>
        </p:txBody>
      </p:sp>
      <p:sp>
        <p:nvSpPr>
          <p:cNvPr id="15" name="Oval 14">
            <a:extLst>
              <a:ext uri="{FF2B5EF4-FFF2-40B4-BE49-F238E27FC236}">
                <a16:creationId xmlns:a16="http://schemas.microsoft.com/office/drawing/2014/main" id="{BEEF1742-4384-4029-AF76-43727D81C6BE}"/>
              </a:ext>
            </a:extLst>
          </p:cNvPr>
          <p:cNvSpPr/>
          <p:nvPr/>
        </p:nvSpPr>
        <p:spPr>
          <a:xfrm>
            <a:off x="6162923" y="2027455"/>
            <a:ext cx="5727234" cy="4606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 single Dyna program can represent hundreds of possible implementations.</a:t>
            </a:r>
          </a:p>
          <a:p>
            <a:pPr algn="ctr"/>
            <a:endParaRPr lang="en-US" sz="2400" dirty="0"/>
          </a:p>
          <a:p>
            <a:pPr algn="ctr"/>
            <a:r>
              <a:rPr lang="en-US" sz="2400" dirty="0"/>
              <a:t>Other implementations</a:t>
            </a:r>
            <a:br>
              <a:rPr lang="en-US" sz="2400" dirty="0"/>
            </a:br>
            <a:r>
              <a:rPr lang="en-US" sz="2400" dirty="0"/>
              <a:t>(not shown here) include A* and bidirectional search, and choice of data structures to support dynamic graphs</a:t>
            </a:r>
          </a:p>
        </p:txBody>
      </p:sp>
    </p:spTree>
    <p:extLst>
      <p:ext uri="{BB962C8B-B14F-4D97-AF65-F5344CB8AC3E}">
        <p14:creationId xmlns:p14="http://schemas.microsoft.com/office/powerpoint/2010/main" val="226077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xit" presetSubtype="0" fill="hold" grpId="1"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xit" presetSubtype="0" fill="hold" grpId="1" nodeType="withEffect">
                                  <p:stCondLst>
                                    <p:cond delay="0"/>
                                  </p:stCondLst>
                                  <p:childTnLst>
                                    <p:animEffect transition="out" filter="fad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5" grpId="0"/>
      <p:bldP spid="5" grpId="1"/>
      <p:bldP spid="12" grpId="0"/>
      <p:bldP spid="12" grpId="1"/>
      <p:bldP spid="13" grpId="0"/>
      <p:bldP spid="13" grpId="1"/>
      <p:bldP spid="14" grpId="0"/>
      <p:bldP spid="14" grpId="1"/>
      <p:bldP spid="7"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A33-2AF0-4945-B019-80971E20A903}"/>
              </a:ext>
            </a:extLst>
          </p:cNvPr>
          <p:cNvSpPr>
            <a:spLocks noGrp="1"/>
          </p:cNvSpPr>
          <p:nvPr>
            <p:ph type="title"/>
          </p:nvPr>
        </p:nvSpPr>
        <p:spPr/>
        <p:txBody>
          <a:bodyPr/>
          <a:lstStyle/>
          <a:p>
            <a:pPr algn="ctr"/>
            <a:r>
              <a:rPr lang="en-US" dirty="0"/>
              <a:t>Given all of these implementations,</a:t>
            </a:r>
            <a:br>
              <a:rPr lang="en-US" dirty="0"/>
            </a:br>
            <a:endParaRPr lang="en-US" dirty="0"/>
          </a:p>
        </p:txBody>
      </p:sp>
      <p:pic>
        <p:nvPicPr>
          <p:cNvPr id="5" name="Content Placeholder 4">
            <a:extLst>
              <a:ext uri="{FF2B5EF4-FFF2-40B4-BE49-F238E27FC236}">
                <a16:creationId xmlns:a16="http://schemas.microsoft.com/office/drawing/2014/main" id="{C19BDDFF-9C58-4774-8715-3871BA969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647" y="1938461"/>
            <a:ext cx="7888705" cy="4032005"/>
          </a:xfrm>
        </p:spPr>
      </p:pic>
      <p:sp>
        <p:nvSpPr>
          <p:cNvPr id="6" name="TextBox 5">
            <a:extLst>
              <a:ext uri="{FF2B5EF4-FFF2-40B4-BE49-F238E27FC236}">
                <a16:creationId xmlns:a16="http://schemas.microsoft.com/office/drawing/2014/main" id="{85CFE273-C605-4CBE-BA08-5CD91766238C}"/>
              </a:ext>
            </a:extLst>
          </p:cNvPr>
          <p:cNvSpPr txBox="1"/>
          <p:nvPr/>
        </p:nvSpPr>
        <p:spPr>
          <a:xfrm>
            <a:off x="3268577" y="990989"/>
            <a:ext cx="5654843" cy="769441"/>
          </a:xfrm>
          <a:prstGeom prst="rect">
            <a:avLst/>
          </a:prstGeom>
          <a:noFill/>
        </p:spPr>
        <p:txBody>
          <a:bodyPr wrap="square" rtlCol="0">
            <a:spAutoFit/>
          </a:bodyPr>
          <a:lstStyle/>
          <a:p>
            <a:pPr algn="ctr"/>
            <a:r>
              <a:rPr lang="en-US" sz="4400" dirty="0">
                <a:latin typeface="+mj-lt"/>
              </a:rPr>
              <a:t>the problem is choice</a:t>
            </a:r>
          </a:p>
        </p:txBody>
      </p:sp>
      <p:sp>
        <p:nvSpPr>
          <p:cNvPr id="7" name="TextBox 6">
            <a:extLst>
              <a:ext uri="{FF2B5EF4-FFF2-40B4-BE49-F238E27FC236}">
                <a16:creationId xmlns:a16="http://schemas.microsoft.com/office/drawing/2014/main" id="{E936DD47-A8E5-414C-9176-8A2EB77BBFD2}"/>
              </a:ext>
            </a:extLst>
          </p:cNvPr>
          <p:cNvSpPr txBox="1"/>
          <p:nvPr/>
        </p:nvSpPr>
        <p:spPr>
          <a:xfrm>
            <a:off x="9336505" y="6356350"/>
            <a:ext cx="2815394" cy="369332"/>
          </a:xfrm>
          <a:prstGeom prst="rect">
            <a:avLst/>
          </a:prstGeom>
          <a:noFill/>
        </p:spPr>
        <p:txBody>
          <a:bodyPr wrap="square" rtlCol="0">
            <a:spAutoFit/>
          </a:bodyPr>
          <a:lstStyle/>
          <a:p>
            <a:pPr algn="r"/>
            <a:r>
              <a:rPr lang="en-US" dirty="0"/>
              <a:t>The Matrix Reloaded (2003)</a:t>
            </a:r>
          </a:p>
        </p:txBody>
      </p:sp>
      <p:sp>
        <p:nvSpPr>
          <p:cNvPr id="8" name="Slide Number Placeholder 7">
            <a:extLst>
              <a:ext uri="{FF2B5EF4-FFF2-40B4-BE49-F238E27FC236}">
                <a16:creationId xmlns:a16="http://schemas.microsoft.com/office/drawing/2014/main" id="{45D6A5CF-32B4-422D-87C3-2865A54F4564}"/>
              </a:ext>
            </a:extLst>
          </p:cNvPr>
          <p:cNvSpPr>
            <a:spLocks noGrp="1"/>
          </p:cNvSpPr>
          <p:nvPr>
            <p:ph type="sldNum" sz="quarter" idx="12"/>
          </p:nvPr>
        </p:nvSpPr>
        <p:spPr/>
        <p:txBody>
          <a:bodyPr/>
          <a:lstStyle/>
          <a:p>
            <a:fld id="{DD2D5612-D1A6-4510-A96B-3BEF8629B754}" type="slidenum">
              <a:rPr lang="en-US" smtClean="0"/>
              <a:t>19</a:t>
            </a:fld>
            <a:endParaRPr lang="en-US"/>
          </a:p>
        </p:txBody>
      </p:sp>
    </p:spTree>
    <p:extLst>
      <p:ext uri="{BB962C8B-B14F-4D97-AF65-F5344CB8AC3E}">
        <p14:creationId xmlns:p14="http://schemas.microsoft.com/office/powerpoint/2010/main" val="6772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EBC2558C-404C-4E5E-B0B4-31F0558AADF2}"/>
              </a:ext>
            </a:extLst>
          </p:cNvPr>
          <p:cNvSpPr>
            <a:spLocks noGrp="1"/>
          </p:cNvSpPr>
          <p:nvPr>
            <p:ph type="sldNum" sz="quarter" idx="12"/>
          </p:nvPr>
        </p:nvSpPr>
        <p:spPr>
          <a:xfrm>
            <a:off x="8610600" y="6356350"/>
            <a:ext cx="2743200" cy="365125"/>
          </a:xfrm>
        </p:spPr>
        <p:txBody>
          <a:bodyPr/>
          <a:lstStyle/>
          <a:p>
            <a:pPr lvl="0"/>
            <a:fld id="{BEF6BE30-207D-4B2F-B343-745A487C9FD6}" type="slidenum">
              <a:t>2</a:t>
            </a:fld>
            <a:endParaRPr lang="en-US"/>
          </a:p>
        </p:txBody>
      </p:sp>
      <p:sp>
        <p:nvSpPr>
          <p:cNvPr id="4" name="Title 3">
            <a:extLst>
              <a:ext uri="{FF2B5EF4-FFF2-40B4-BE49-F238E27FC236}">
                <a16:creationId xmlns:a16="http://schemas.microsoft.com/office/drawing/2014/main" id="{CC32BF75-5ABA-45D1-B4BB-6DD73748622B}"/>
              </a:ext>
            </a:extLst>
          </p:cNvPr>
          <p:cNvSpPr txBox="1">
            <a:spLocks noGrp="1"/>
          </p:cNvSpPr>
          <p:nvPr>
            <p:ph type="title" idx="4294967295"/>
          </p:nvPr>
        </p:nvSpPr>
        <p:spPr>
          <a:xfrm>
            <a:off x="1981187" y="404661"/>
            <a:ext cx="8229627" cy="1145009"/>
          </a:xfrm>
        </p:spPr>
        <p:txBody>
          <a:bodyPr>
            <a:normAutofit fontScale="90000"/>
          </a:bodyPr>
          <a:lstStyle/>
          <a:p>
            <a:pPr lvl="0"/>
            <a:r>
              <a:rPr lang="en-US" sz="4900" b="1" dirty="0"/>
              <a:t>Dyna:</a:t>
            </a:r>
            <a:br>
              <a:rPr lang="en-US" sz="3266" b="1" dirty="0">
                <a:latin typeface="+mn-lt"/>
              </a:rPr>
            </a:br>
            <a:r>
              <a:rPr lang="en-US" sz="3100" b="1" dirty="0">
                <a:latin typeface="+mn-lt"/>
              </a:rPr>
              <a:t>Toward a Self-Optimizing Declarative Language</a:t>
            </a:r>
            <a:br>
              <a:rPr lang="en-US" sz="3100" b="1" dirty="0">
                <a:latin typeface="+mn-lt"/>
              </a:rPr>
            </a:br>
            <a:r>
              <a:rPr lang="en-US" sz="3100" b="1" dirty="0">
                <a:latin typeface="+mn-lt"/>
              </a:rPr>
              <a:t>for Machine Learning Applications</a:t>
            </a:r>
          </a:p>
        </p:txBody>
      </p:sp>
      <p:grpSp>
        <p:nvGrpSpPr>
          <p:cNvPr id="13" name="Group 12">
            <a:extLst>
              <a:ext uri="{FF2B5EF4-FFF2-40B4-BE49-F238E27FC236}">
                <a16:creationId xmlns:a16="http://schemas.microsoft.com/office/drawing/2014/main" id="{CD4E3ACE-A432-4225-885B-BC3D05492933}"/>
              </a:ext>
            </a:extLst>
          </p:cNvPr>
          <p:cNvGrpSpPr/>
          <p:nvPr/>
        </p:nvGrpSpPr>
        <p:grpSpPr>
          <a:xfrm>
            <a:off x="3019960" y="2470150"/>
            <a:ext cx="6152081" cy="3846017"/>
            <a:chOff x="3876896" y="2405954"/>
            <a:chExt cx="4485650" cy="2787734"/>
          </a:xfrm>
        </p:grpSpPr>
        <p:sp>
          <p:nvSpPr>
            <p:cNvPr id="2" name="Freeform: Shape 1">
              <a:extLst>
                <a:ext uri="{FF2B5EF4-FFF2-40B4-BE49-F238E27FC236}">
                  <a16:creationId xmlns:a16="http://schemas.microsoft.com/office/drawing/2014/main" id="{7A8AC477-A679-497F-8893-90FD377EB444}"/>
                </a:ext>
              </a:extLst>
            </p:cNvPr>
            <p:cNvSpPr/>
            <p:nvPr/>
          </p:nvSpPr>
          <p:spPr>
            <a:xfrm>
              <a:off x="5542155"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950E">
                <a:alpha val="50000"/>
              </a:srgbClr>
            </a:solidFill>
            <a:ln w="0">
              <a:solidFill>
                <a:srgbClr val="000000"/>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3" name="Freeform: Shape 2">
              <a:extLst>
                <a:ext uri="{FF2B5EF4-FFF2-40B4-BE49-F238E27FC236}">
                  <a16:creationId xmlns:a16="http://schemas.microsoft.com/office/drawing/2014/main" id="{8BF5471D-26C6-40E1-8663-3FDE39FBE920}"/>
                </a:ext>
              </a:extLst>
            </p:cNvPr>
            <p:cNvSpPr/>
            <p:nvPr/>
          </p:nvSpPr>
          <p:spPr>
            <a:xfrm>
              <a:off x="3876896"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FF">
                <a:alpha val="50000"/>
              </a:srgbClr>
            </a:solidFill>
            <a:ln w="0">
              <a:solidFill>
                <a:srgbClr val="000000">
                  <a:alpha val="50000"/>
                </a:srgbClr>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5" name="TextBox 4">
              <a:extLst>
                <a:ext uri="{FF2B5EF4-FFF2-40B4-BE49-F238E27FC236}">
                  <a16:creationId xmlns:a16="http://schemas.microsoft.com/office/drawing/2014/main" id="{71CD2283-CCFD-41B1-AB83-45EAEA740C17}"/>
                </a:ext>
              </a:extLst>
            </p:cNvPr>
            <p:cNvSpPr txBox="1"/>
            <p:nvPr/>
          </p:nvSpPr>
          <p:spPr>
            <a:xfrm>
              <a:off x="4324163" y="3267850"/>
              <a:ext cx="983729" cy="903535"/>
            </a:xfrm>
            <a:prstGeom prst="rect">
              <a:avLst/>
            </a:prstGeom>
            <a:noFill/>
            <a:ln>
              <a:noFill/>
            </a:ln>
          </p:spPr>
          <p:txBody>
            <a:bodyPr vert="horz" wrap="none" lIns="81646" tIns="40823" rIns="81646" bIns="40823" anchorCtr="0" compatLnSpc="0">
              <a:spAutoFit/>
            </a:bodyPr>
            <a:lstStyle/>
            <a:p>
              <a:pPr hangingPunct="0">
                <a:defRPr sz="6000">
                  <a:solidFill>
                    <a:srgbClr val="FFFF00"/>
                  </a:solidFill>
                  <a:latin typeface="Comic Sans MS" pitchFamily="66"/>
                </a:defRPr>
              </a:pPr>
              <a:r>
                <a:rPr lang="en-US" sz="7000" dirty="0">
                  <a:solidFill>
                    <a:srgbClr val="FFFF00"/>
                  </a:solidFill>
                  <a:latin typeface="Comic Sans MS" pitchFamily="66"/>
                  <a:ea typeface="Droid Sans Fallback" pitchFamily="2"/>
                  <a:cs typeface="FreeSans" pitchFamily="2"/>
                </a:rPr>
                <a:t>ML</a:t>
              </a:r>
            </a:p>
          </p:txBody>
        </p:sp>
        <p:sp>
          <p:nvSpPr>
            <p:cNvPr id="6" name="TextBox 5">
              <a:extLst>
                <a:ext uri="{FF2B5EF4-FFF2-40B4-BE49-F238E27FC236}">
                  <a16:creationId xmlns:a16="http://schemas.microsoft.com/office/drawing/2014/main" id="{3500B672-1E60-4437-98A3-E8B1EE6CF645}"/>
                </a:ext>
              </a:extLst>
            </p:cNvPr>
            <p:cNvSpPr txBox="1"/>
            <p:nvPr/>
          </p:nvSpPr>
          <p:spPr>
            <a:xfrm>
              <a:off x="6918653" y="3345087"/>
              <a:ext cx="911319" cy="903535"/>
            </a:xfrm>
            <a:prstGeom prst="rect">
              <a:avLst/>
            </a:prstGeom>
            <a:noFill/>
            <a:ln>
              <a:noFill/>
            </a:ln>
          </p:spPr>
          <p:txBody>
            <a:bodyPr vert="horz" wrap="square" lIns="81646" tIns="40823" rIns="81646" bIns="40823" anchorCtr="0" compatLnSpc="0">
              <a:spAutoFit/>
            </a:bodyPr>
            <a:lstStyle/>
            <a:p>
              <a:pPr hangingPunct="0">
                <a:defRPr sz="6000">
                  <a:solidFill>
                    <a:srgbClr val="0000FF"/>
                  </a:solidFill>
                  <a:latin typeface="Comic Sans MS" pitchFamily="66"/>
                </a:defRPr>
              </a:pPr>
              <a:r>
                <a:rPr lang="en-US" sz="7000" dirty="0">
                  <a:solidFill>
                    <a:srgbClr val="0000FF"/>
                  </a:solidFill>
                  <a:latin typeface="Comic Sans MS" pitchFamily="66"/>
                  <a:ea typeface="Droid Sans Fallback" pitchFamily="2"/>
                  <a:cs typeface="FreeSans" pitchFamily="2"/>
                </a:rPr>
                <a:t>PL</a:t>
              </a:r>
            </a:p>
          </p:txBody>
        </p:sp>
      </p:grpSp>
      <p:sp>
        <p:nvSpPr>
          <p:cNvPr id="8" name="TextBox 7">
            <a:extLst>
              <a:ext uri="{FF2B5EF4-FFF2-40B4-BE49-F238E27FC236}">
                <a16:creationId xmlns:a16="http://schemas.microsoft.com/office/drawing/2014/main" id="{0F055C24-8E03-471A-B162-D1116178C0D6}"/>
              </a:ext>
            </a:extLst>
          </p:cNvPr>
          <p:cNvSpPr txBox="1"/>
          <p:nvPr/>
        </p:nvSpPr>
        <p:spPr>
          <a:xfrm>
            <a:off x="4584247" y="6271570"/>
            <a:ext cx="3551907" cy="582773"/>
          </a:xfrm>
          <a:prstGeom prst="rect">
            <a:avLst/>
          </a:prstGeom>
          <a:noFill/>
          <a:ln>
            <a:noFill/>
          </a:ln>
        </p:spPr>
        <p:txBody>
          <a:bodyPr vert="horz" wrap="none" lIns="81646" tIns="40823" rIns="81646" bIns="40823" anchorCtr="0" compatLnSpc="0">
            <a:spAutoFit/>
          </a:bodyPr>
          <a:lstStyle/>
          <a:p>
            <a:pPr hangingPunct="0">
              <a:defRPr>
                <a:solidFill>
                  <a:srgbClr val="0000CC"/>
                </a:solidFill>
              </a:defRPr>
            </a:pPr>
            <a:r>
              <a:rPr lang="en-US" sz="2800" dirty="0">
                <a:solidFill>
                  <a:srgbClr val="000000"/>
                </a:solidFill>
                <a:latin typeface="Comic Sans MS" pitchFamily="66"/>
                <a:ea typeface="Droid Sans Fallback" pitchFamily="2"/>
                <a:cs typeface="FreeSans" pitchFamily="2"/>
              </a:rPr>
              <a:t>Faster to implement</a:t>
            </a:r>
          </a:p>
        </p:txBody>
      </p:sp>
      <p:sp>
        <p:nvSpPr>
          <p:cNvPr id="11" name="Freeform: Shape 10">
            <a:extLst>
              <a:ext uri="{FF2B5EF4-FFF2-40B4-BE49-F238E27FC236}">
                <a16:creationId xmlns:a16="http://schemas.microsoft.com/office/drawing/2014/main" id="{1725F9DC-71B0-4C9E-AC5C-FB7FEA263E3F}"/>
              </a:ext>
            </a:extLst>
          </p:cNvPr>
          <p:cNvSpPr/>
          <p:nvPr/>
        </p:nvSpPr>
        <p:spPr>
          <a:xfrm rot="9083400">
            <a:off x="4536211" y="4281080"/>
            <a:ext cx="2871981" cy="1511125"/>
          </a:xfrm>
          <a:custGeom>
            <a:avLst/>
            <a:gdLst/>
            <a:ahLst/>
            <a:cxnLst>
              <a:cxn ang="3cd4">
                <a:pos x="hc" y="t"/>
              </a:cxn>
              <a:cxn ang="cd2">
                <a:pos x="l" y="vc"/>
              </a:cxn>
              <a:cxn ang="cd4">
                <a:pos x="hc" y="b"/>
              </a:cxn>
              <a:cxn ang="0">
                <a:pos x="r" y="vc"/>
              </a:cxn>
            </a:cxnLst>
            <a:rect l="l" t="t" r="r" b="b"/>
            <a:pathLst>
              <a:path w="6753" h="3523">
                <a:moveTo>
                  <a:pt x="0" y="0"/>
                </a:moveTo>
                <a:cubicBezTo>
                  <a:pt x="4560" y="0"/>
                  <a:pt x="6753" y="3523"/>
                  <a:pt x="6753" y="3523"/>
                </a:cubicBezTo>
              </a:path>
            </a:pathLst>
          </a:custGeom>
          <a:noFill/>
          <a:ln w="54720">
            <a:solidFill>
              <a:srgbClr val="000000"/>
            </a:solidFill>
            <a:prstDash val="solid"/>
            <a:tailEnd type="arrow"/>
          </a:ln>
        </p:spPr>
        <p:txBody>
          <a:bodyPr vert="horz" wrap="none" lIns="81646" tIns="40823" rIns="81646" bIns="40823" anchor="ctr" anchorCtr="0" compatLnSpc="0"/>
          <a:lstStyle/>
          <a:p>
            <a:pPr hangingPunct="0"/>
            <a:endParaRPr lang="en-US" sz="1633" dirty="0">
              <a:latin typeface="Liberation Sans" pitchFamily="18"/>
              <a:ea typeface="Droid Sans Fallback" pitchFamily="2"/>
              <a:cs typeface="FreeSans" pitchFamily="2"/>
            </a:endParaRPr>
          </a:p>
        </p:txBody>
      </p:sp>
      <p:grpSp>
        <p:nvGrpSpPr>
          <p:cNvPr id="16" name="Group 15">
            <a:extLst>
              <a:ext uri="{FF2B5EF4-FFF2-40B4-BE49-F238E27FC236}">
                <a16:creationId xmlns:a16="http://schemas.microsoft.com/office/drawing/2014/main" id="{3B162840-85DD-44AF-8070-185324E98319}"/>
              </a:ext>
            </a:extLst>
          </p:cNvPr>
          <p:cNvGrpSpPr/>
          <p:nvPr/>
        </p:nvGrpSpPr>
        <p:grpSpPr>
          <a:xfrm>
            <a:off x="4558095" y="1906104"/>
            <a:ext cx="3049663" cy="2539546"/>
            <a:chOff x="5019189" y="2237401"/>
            <a:chExt cx="2066462" cy="1720806"/>
          </a:xfrm>
        </p:grpSpPr>
        <p:sp>
          <p:nvSpPr>
            <p:cNvPr id="7" name="TextBox 6">
              <a:extLst>
                <a:ext uri="{FF2B5EF4-FFF2-40B4-BE49-F238E27FC236}">
                  <a16:creationId xmlns:a16="http://schemas.microsoft.com/office/drawing/2014/main" id="{B6924F6A-8941-4446-A644-0E75696404E5}"/>
                </a:ext>
              </a:extLst>
            </p:cNvPr>
            <p:cNvSpPr txBox="1"/>
            <p:nvPr/>
          </p:nvSpPr>
          <p:spPr>
            <a:xfrm>
              <a:off x="5045787" y="2237401"/>
              <a:ext cx="2039864" cy="394889"/>
            </a:xfrm>
            <a:prstGeom prst="rect">
              <a:avLst/>
            </a:prstGeom>
            <a:noFill/>
            <a:ln>
              <a:noFill/>
            </a:ln>
          </p:spPr>
          <p:txBody>
            <a:bodyPr vert="horz" wrap="none" lIns="81646" tIns="40823" rIns="81646" bIns="40823" anchorCtr="0" compatLnSpc="0">
              <a:spAutoFit/>
            </a:bodyPr>
            <a:lstStyle/>
            <a:p>
              <a:pPr hangingPunct="0">
                <a:defRPr>
                  <a:solidFill>
                    <a:srgbClr val="000000"/>
                  </a:solidFill>
                  <a:latin typeface="Comic Sans MS" pitchFamily="66"/>
                </a:defRPr>
              </a:pPr>
              <a:r>
                <a:rPr lang="en-US" sz="2800" dirty="0">
                  <a:latin typeface="Comic Sans MS" pitchFamily="66"/>
                  <a:ea typeface="Droid Sans Fallback" pitchFamily="2"/>
                  <a:cs typeface="FreeSans" pitchFamily="2"/>
                </a:rPr>
                <a:t>Faster execution</a:t>
              </a:r>
            </a:p>
          </p:txBody>
        </p:sp>
        <p:sp>
          <p:nvSpPr>
            <p:cNvPr id="10" name="Freeform: Shape 9">
              <a:extLst>
                <a:ext uri="{FF2B5EF4-FFF2-40B4-BE49-F238E27FC236}">
                  <a16:creationId xmlns:a16="http://schemas.microsoft.com/office/drawing/2014/main" id="{AF5BFE4D-6B64-49AA-916E-ED74ED92A1B2}"/>
                </a:ext>
              </a:extLst>
            </p:cNvPr>
            <p:cNvSpPr/>
            <p:nvPr/>
          </p:nvSpPr>
          <p:spPr>
            <a:xfrm rot="19913962">
              <a:off x="5019189" y="2879170"/>
              <a:ext cx="1916411" cy="1079037"/>
            </a:xfrm>
            <a:custGeom>
              <a:avLst/>
              <a:gdLst/>
              <a:ahLst/>
              <a:cxnLst>
                <a:cxn ang="3cd4">
                  <a:pos x="hc" y="t"/>
                </a:cxn>
                <a:cxn ang="cd2">
                  <a:pos x="l" y="vc"/>
                </a:cxn>
                <a:cxn ang="cd4">
                  <a:pos x="hc" y="b"/>
                </a:cxn>
                <a:cxn ang="0">
                  <a:pos x="r" y="vc"/>
                </a:cxn>
              </a:cxnLst>
              <a:rect l="l" t="t" r="r" b="b"/>
              <a:pathLst>
                <a:path w="6798" h="3499">
                  <a:moveTo>
                    <a:pt x="0" y="0"/>
                  </a:moveTo>
                  <a:cubicBezTo>
                    <a:pt x="4591" y="0"/>
                    <a:pt x="6798" y="3499"/>
                    <a:pt x="6798" y="3499"/>
                  </a:cubicBezTo>
                </a:path>
              </a:pathLst>
            </a:custGeom>
            <a:noFill/>
            <a:ln w="54720">
              <a:solidFill>
                <a:srgbClr val="000000"/>
              </a:solidFill>
              <a:prstDash val="solid"/>
              <a:tailEnd type="arrow"/>
            </a:ln>
          </p:spPr>
          <p:txBody>
            <a:bodyPr vert="horz" wrap="none" lIns="81646" tIns="40823" rIns="81646" bIns="40823" anchor="ctr" anchorCtr="0" compatLnSpc="0"/>
            <a:lstStyle/>
            <a:p>
              <a:pPr hangingPunct="0"/>
              <a:endParaRPr lang="en-US" sz="1633" dirty="0">
                <a:solidFill>
                  <a:schemeClr val="bg2">
                    <a:lumMod val="75000"/>
                  </a:schemeClr>
                </a:solidFill>
                <a:latin typeface="Liberation Sans" pitchFamily="18"/>
                <a:ea typeface="Droid Sans Fallback" pitchFamily="2"/>
                <a:cs typeface="FreeSans" pitchFamily="2"/>
              </a:endParaRPr>
            </a:p>
          </p:txBody>
        </p:sp>
      </p:grpSp>
      <p:pic>
        <p:nvPicPr>
          <p:cNvPr id="17" name="Picture 16">
            <a:extLst>
              <a:ext uri="{FF2B5EF4-FFF2-40B4-BE49-F238E27FC236}">
                <a16:creationId xmlns:a16="http://schemas.microsoft.com/office/drawing/2014/main" id="{D9C3A774-15F7-4E1C-B7A6-82A5CB9F243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288099" y="3866148"/>
            <a:ext cx="1633000" cy="1285913"/>
          </a:xfrm>
          <a:prstGeom prst="rect">
            <a:avLst/>
          </a:prstGeom>
        </p:spPr>
      </p:pic>
    </p:spTree>
    <p:extLst>
      <p:ext uri="{BB962C8B-B14F-4D97-AF65-F5344CB8AC3E}">
        <p14:creationId xmlns:p14="http://schemas.microsoft.com/office/powerpoint/2010/main" val="17008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1" nodeType="clickEffect">
                                  <p:stCondLst>
                                    <p:cond delay="0"/>
                                  </p:stCondLst>
                                  <p:childTnLst>
                                    <p:animRot by="120000">
                                      <p:cBhvr>
                                        <p:cTn id="29" dur="100" fill="hold">
                                          <p:stCondLst>
                                            <p:cond delay="0"/>
                                          </p:stCondLst>
                                        </p:cTn>
                                        <p:tgtEl>
                                          <p:spTgt spid="11"/>
                                        </p:tgtEl>
                                        <p:attrNameLst>
                                          <p:attrName>r</p:attrName>
                                        </p:attrNameLst>
                                      </p:cBhvr>
                                    </p:animRot>
                                    <p:animRot by="-240000">
                                      <p:cBhvr>
                                        <p:cTn id="30" dur="200" fill="hold">
                                          <p:stCondLst>
                                            <p:cond delay="200"/>
                                          </p:stCondLst>
                                        </p:cTn>
                                        <p:tgtEl>
                                          <p:spTgt spid="11"/>
                                        </p:tgtEl>
                                        <p:attrNameLst>
                                          <p:attrName>r</p:attrName>
                                        </p:attrNameLst>
                                      </p:cBhvr>
                                    </p:animRot>
                                    <p:animRot by="240000">
                                      <p:cBhvr>
                                        <p:cTn id="31" dur="200" fill="hold">
                                          <p:stCondLst>
                                            <p:cond delay="400"/>
                                          </p:stCondLst>
                                        </p:cTn>
                                        <p:tgtEl>
                                          <p:spTgt spid="11"/>
                                        </p:tgtEl>
                                        <p:attrNameLst>
                                          <p:attrName>r</p:attrName>
                                        </p:attrNameLst>
                                      </p:cBhvr>
                                    </p:animRot>
                                    <p:animRot by="-240000">
                                      <p:cBhvr>
                                        <p:cTn id="32" dur="200" fill="hold">
                                          <p:stCondLst>
                                            <p:cond delay="600"/>
                                          </p:stCondLst>
                                        </p:cTn>
                                        <p:tgtEl>
                                          <p:spTgt spid="11"/>
                                        </p:tgtEl>
                                        <p:attrNameLst>
                                          <p:attrName>r</p:attrName>
                                        </p:attrNameLst>
                                      </p:cBhvr>
                                    </p:animRot>
                                    <p:animRot by="120000">
                                      <p:cBhvr>
                                        <p:cTn id="33"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1010-D71C-4501-9C2D-FA2B2C2E53DA}"/>
              </a:ext>
            </a:extLst>
          </p:cNvPr>
          <p:cNvSpPr>
            <a:spLocks noGrp="1"/>
          </p:cNvSpPr>
          <p:nvPr>
            <p:ph type="title"/>
          </p:nvPr>
        </p:nvSpPr>
        <p:spPr/>
        <p:txBody>
          <a:bodyPr/>
          <a:lstStyle/>
          <a:p>
            <a:pPr algn="ctr"/>
            <a:r>
              <a:rPr lang="en-US" dirty="0"/>
              <a:t>If you are Neo, you have two choices</a:t>
            </a:r>
          </a:p>
        </p:txBody>
      </p:sp>
      <p:sp>
        <p:nvSpPr>
          <p:cNvPr id="3" name="Content Placeholder 2">
            <a:extLst>
              <a:ext uri="{FF2B5EF4-FFF2-40B4-BE49-F238E27FC236}">
                <a16:creationId xmlns:a16="http://schemas.microsoft.com/office/drawing/2014/main" id="{3BE2CF05-A624-4515-912B-9DF4F4FE8DCF}"/>
              </a:ext>
            </a:extLst>
          </p:cNvPr>
          <p:cNvSpPr>
            <a:spLocks noGrp="1"/>
          </p:cNvSpPr>
          <p:nvPr>
            <p:ph idx="1"/>
          </p:nvPr>
        </p:nvSpPr>
        <p:spPr>
          <a:xfrm>
            <a:off x="838200" y="1825625"/>
            <a:ext cx="10700084" cy="4351338"/>
          </a:xfrm>
        </p:spPr>
        <p:txBody>
          <a:bodyPr/>
          <a:lstStyle/>
          <a:p>
            <a:r>
              <a:rPr lang="en-US" dirty="0"/>
              <a:t>Take the Architect’s deal</a:t>
            </a:r>
          </a:p>
          <a:p>
            <a:pPr lvl="1"/>
            <a:r>
              <a:rPr lang="en-US" dirty="0"/>
              <a:t>Restart the Matrix</a:t>
            </a:r>
          </a:p>
          <a:p>
            <a:pPr lvl="1"/>
            <a:r>
              <a:rPr lang="en-US" dirty="0"/>
              <a:t>Let all the humans in Zion die</a:t>
            </a:r>
          </a:p>
          <a:p>
            <a:pPr lvl="2"/>
            <a:r>
              <a:rPr lang="en-US" dirty="0"/>
              <a:t>But restart Zion with 16 females and 7 males (fight another day)</a:t>
            </a:r>
          </a:p>
          <a:p>
            <a:pPr lvl="1"/>
            <a:r>
              <a:rPr lang="en-US" dirty="0"/>
              <a:t>Already tried this </a:t>
            </a:r>
            <a:r>
              <a:rPr lang="en-US" u="sng" dirty="0"/>
              <a:t>5 times</a:t>
            </a:r>
          </a:p>
          <a:p>
            <a:pPr lvl="1"/>
            <a:r>
              <a:rPr lang="en-US" dirty="0"/>
              <a:t>Current argmax</a:t>
            </a:r>
          </a:p>
          <a:p>
            <a:r>
              <a:rPr lang="en-US" dirty="0"/>
              <a:t>Follow “an emotion specifically designed to overwhelm logic &amp; reason”</a:t>
            </a:r>
          </a:p>
          <a:p>
            <a:pPr lvl="1"/>
            <a:r>
              <a:rPr lang="en-US" dirty="0"/>
              <a:t>Save Trinity</a:t>
            </a:r>
          </a:p>
          <a:p>
            <a:pPr lvl="1"/>
            <a:r>
              <a:rPr lang="en-US" dirty="0"/>
              <a:t>YOLO, figure this out as we go (unknown reward)</a:t>
            </a:r>
          </a:p>
        </p:txBody>
      </p:sp>
      <p:sp>
        <p:nvSpPr>
          <p:cNvPr id="4" name="Slide Number Placeholder 3">
            <a:extLst>
              <a:ext uri="{FF2B5EF4-FFF2-40B4-BE49-F238E27FC236}">
                <a16:creationId xmlns:a16="http://schemas.microsoft.com/office/drawing/2014/main" id="{A3DAF55D-FD34-41E3-AB33-FDFF0EFC16A2}"/>
              </a:ext>
            </a:extLst>
          </p:cNvPr>
          <p:cNvSpPr>
            <a:spLocks noGrp="1"/>
          </p:cNvSpPr>
          <p:nvPr>
            <p:ph type="sldNum" sz="quarter" idx="12"/>
          </p:nvPr>
        </p:nvSpPr>
        <p:spPr/>
        <p:txBody>
          <a:bodyPr/>
          <a:lstStyle/>
          <a:p>
            <a:fld id="{DD2D5612-D1A6-4510-A96B-3BEF8629B754}" type="slidenum">
              <a:rPr lang="en-US" smtClean="0"/>
              <a:t>20</a:t>
            </a:fld>
            <a:endParaRPr lang="en-US"/>
          </a:p>
        </p:txBody>
      </p:sp>
    </p:spTree>
    <p:extLst>
      <p:ext uri="{BB962C8B-B14F-4D97-AF65-F5344CB8AC3E}">
        <p14:creationId xmlns:p14="http://schemas.microsoft.com/office/powerpoint/2010/main" val="7190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5608-28F1-464E-973C-ADCB83437BD5}"/>
              </a:ext>
            </a:extLst>
          </p:cNvPr>
          <p:cNvSpPr>
            <a:spLocks noGrp="1"/>
          </p:cNvSpPr>
          <p:nvPr>
            <p:ph type="title"/>
          </p:nvPr>
        </p:nvSpPr>
        <p:spPr/>
        <p:txBody>
          <a:bodyPr/>
          <a:lstStyle/>
          <a:p>
            <a:pPr algn="ctr"/>
            <a:r>
              <a:rPr lang="en-US" dirty="0"/>
              <a:t>This raises the next question …  </a:t>
            </a:r>
          </a:p>
        </p:txBody>
      </p:sp>
      <p:sp>
        <p:nvSpPr>
          <p:cNvPr id="4" name="TextBox 3">
            <a:extLst>
              <a:ext uri="{FF2B5EF4-FFF2-40B4-BE49-F238E27FC236}">
                <a16:creationId xmlns:a16="http://schemas.microsoft.com/office/drawing/2014/main" id="{4B9123D4-04D1-458D-B6E5-33AFF852E037}"/>
              </a:ext>
            </a:extLst>
          </p:cNvPr>
          <p:cNvSpPr txBox="1"/>
          <p:nvPr/>
        </p:nvSpPr>
        <p:spPr>
          <a:xfrm>
            <a:off x="3378115" y="1441777"/>
            <a:ext cx="5435767" cy="769441"/>
          </a:xfrm>
          <a:prstGeom prst="rect">
            <a:avLst/>
          </a:prstGeom>
          <a:noFill/>
        </p:spPr>
        <p:txBody>
          <a:bodyPr wrap="square" rtlCol="0">
            <a:spAutoFit/>
          </a:bodyPr>
          <a:lstStyle/>
          <a:p>
            <a:pPr algn="ctr"/>
            <a:r>
              <a:rPr lang="en-US" sz="4400" dirty="0">
                <a:latin typeface="+mj-lt"/>
              </a:rPr>
              <a:t>can machines love</a:t>
            </a:r>
          </a:p>
        </p:txBody>
      </p:sp>
      <p:sp>
        <p:nvSpPr>
          <p:cNvPr id="5" name="TextBox 4">
            <a:extLst>
              <a:ext uri="{FF2B5EF4-FFF2-40B4-BE49-F238E27FC236}">
                <a16:creationId xmlns:a16="http://schemas.microsoft.com/office/drawing/2014/main" id="{D9B69AAC-57EC-4DC6-99FD-BADC50617560}"/>
              </a:ext>
            </a:extLst>
          </p:cNvPr>
          <p:cNvSpPr txBox="1"/>
          <p:nvPr/>
        </p:nvSpPr>
        <p:spPr>
          <a:xfrm>
            <a:off x="1746583" y="2295442"/>
            <a:ext cx="8698832" cy="769441"/>
          </a:xfrm>
          <a:prstGeom prst="rect">
            <a:avLst/>
          </a:prstGeom>
          <a:noFill/>
        </p:spPr>
        <p:txBody>
          <a:bodyPr wrap="square" rtlCol="0">
            <a:spAutoFit/>
          </a:bodyPr>
          <a:lstStyle/>
          <a:p>
            <a:pPr algn="ctr"/>
            <a:r>
              <a:rPr lang="en-US" sz="4400" dirty="0">
                <a:latin typeface="+mj-lt"/>
              </a:rPr>
              <a:t>or at least make irrational choices </a:t>
            </a:r>
          </a:p>
        </p:txBody>
      </p:sp>
      <p:pic>
        <p:nvPicPr>
          <p:cNvPr id="12" name="Picture 11">
            <a:extLst>
              <a:ext uri="{FF2B5EF4-FFF2-40B4-BE49-F238E27FC236}">
                <a16:creationId xmlns:a16="http://schemas.microsoft.com/office/drawing/2014/main" id="{B9199614-2050-4A17-B828-878F95A91992}"/>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451813" y="3271489"/>
            <a:ext cx="4030821" cy="372974"/>
          </a:xfrm>
          <a:prstGeom prst="rect">
            <a:avLst/>
          </a:prstGeom>
        </p:spPr>
      </p:pic>
      <p:pic>
        <p:nvPicPr>
          <p:cNvPr id="14" name="Picture 13">
            <a:extLst>
              <a:ext uri="{FF2B5EF4-FFF2-40B4-BE49-F238E27FC236}">
                <a16:creationId xmlns:a16="http://schemas.microsoft.com/office/drawing/2014/main" id="{ECD848C2-DDFC-432F-8F42-26D1795DBF0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833902" y="3273431"/>
            <a:ext cx="2693954" cy="372974"/>
          </a:xfrm>
          <a:prstGeom prst="rect">
            <a:avLst/>
          </a:prstGeom>
        </p:spPr>
      </p:pic>
      <p:sp>
        <p:nvSpPr>
          <p:cNvPr id="15" name="TextBox 14">
            <a:extLst>
              <a:ext uri="{FF2B5EF4-FFF2-40B4-BE49-F238E27FC236}">
                <a16:creationId xmlns:a16="http://schemas.microsoft.com/office/drawing/2014/main" id="{31B880DF-A701-45A7-94A8-3904502F3478}"/>
              </a:ext>
            </a:extLst>
          </p:cNvPr>
          <p:cNvSpPr txBox="1"/>
          <p:nvPr/>
        </p:nvSpPr>
        <p:spPr>
          <a:xfrm>
            <a:off x="1602204" y="3741407"/>
            <a:ext cx="3736051" cy="523220"/>
          </a:xfrm>
          <a:prstGeom prst="rect">
            <a:avLst/>
          </a:prstGeom>
          <a:noFill/>
        </p:spPr>
        <p:txBody>
          <a:bodyPr wrap="square" rtlCol="0">
            <a:spAutoFit/>
          </a:bodyPr>
          <a:lstStyle/>
          <a:p>
            <a:pPr algn="ctr"/>
            <a:r>
              <a:rPr lang="en-US" sz="2800" dirty="0"/>
              <a:t>The “Rational” Choice</a:t>
            </a:r>
          </a:p>
        </p:txBody>
      </p:sp>
      <p:sp>
        <p:nvSpPr>
          <p:cNvPr id="16" name="TextBox 15">
            <a:extLst>
              <a:ext uri="{FF2B5EF4-FFF2-40B4-BE49-F238E27FC236}">
                <a16:creationId xmlns:a16="http://schemas.microsoft.com/office/drawing/2014/main" id="{4DEF35CC-EBB6-4697-9C7C-5678A6C46B3F}"/>
              </a:ext>
            </a:extLst>
          </p:cNvPr>
          <p:cNvSpPr txBox="1"/>
          <p:nvPr/>
        </p:nvSpPr>
        <p:spPr>
          <a:xfrm>
            <a:off x="7380698" y="3741407"/>
            <a:ext cx="3600360" cy="892552"/>
          </a:xfrm>
          <a:prstGeom prst="rect">
            <a:avLst/>
          </a:prstGeom>
          <a:noFill/>
        </p:spPr>
        <p:txBody>
          <a:bodyPr wrap="square" rtlCol="0">
            <a:spAutoFit/>
          </a:bodyPr>
          <a:lstStyle/>
          <a:p>
            <a:pPr algn="ctr"/>
            <a:r>
              <a:rPr lang="en-US" sz="2800" dirty="0"/>
              <a:t>The “Irrational” Choice</a:t>
            </a:r>
          </a:p>
          <a:p>
            <a:pPr algn="ctr"/>
            <a:r>
              <a:rPr lang="en-US" sz="2400" dirty="0"/>
              <a:t>(Randomly sample)</a:t>
            </a:r>
          </a:p>
        </p:txBody>
      </p:sp>
      <p:sp>
        <p:nvSpPr>
          <p:cNvPr id="17" name="Slide Number Placeholder 16">
            <a:extLst>
              <a:ext uri="{FF2B5EF4-FFF2-40B4-BE49-F238E27FC236}">
                <a16:creationId xmlns:a16="http://schemas.microsoft.com/office/drawing/2014/main" id="{2EA14343-EE73-4345-A0A1-55D38FF7CDA8}"/>
              </a:ext>
            </a:extLst>
          </p:cNvPr>
          <p:cNvSpPr>
            <a:spLocks noGrp="1"/>
          </p:cNvSpPr>
          <p:nvPr>
            <p:ph type="sldNum" sz="quarter" idx="12"/>
          </p:nvPr>
        </p:nvSpPr>
        <p:spPr/>
        <p:txBody>
          <a:bodyPr/>
          <a:lstStyle/>
          <a:p>
            <a:fld id="{DD2D5612-D1A6-4510-A96B-3BEF8629B754}" type="slidenum">
              <a:rPr lang="en-US" smtClean="0"/>
              <a:t>21</a:t>
            </a:fld>
            <a:endParaRPr lang="en-US"/>
          </a:p>
        </p:txBody>
      </p:sp>
      <p:pic>
        <p:nvPicPr>
          <p:cNvPr id="19" name="Picture 18">
            <a:extLst>
              <a:ext uri="{FF2B5EF4-FFF2-40B4-BE49-F238E27FC236}">
                <a16:creationId xmlns:a16="http://schemas.microsoft.com/office/drawing/2014/main" id="{DFB1F6B5-F965-4162-83A2-FE14387FAA66}"/>
              </a:ext>
            </a:extLst>
          </p:cNvPr>
          <p:cNvPicPr>
            <a:picLocks noChangeAspect="1"/>
          </p:cNvPicPr>
          <p:nvPr/>
        </p:nvPicPr>
        <p:blipFill rotWithShape="1">
          <a:blip r:embed="rId7">
            <a:extLst>
              <a:ext uri="{28A0092B-C50C-407E-A947-70E740481C1C}">
                <a14:useLocalDpi xmlns:a14="http://schemas.microsoft.com/office/drawing/2010/main" val="0"/>
              </a:ext>
            </a:extLst>
          </a:blip>
          <a:srcRect r="39063"/>
          <a:stretch/>
        </p:blipFill>
        <p:spPr>
          <a:xfrm>
            <a:off x="2248817" y="4502892"/>
            <a:ext cx="2258595" cy="1627216"/>
          </a:xfrm>
          <a:prstGeom prst="rect">
            <a:avLst/>
          </a:prstGeom>
        </p:spPr>
      </p:pic>
      <p:pic>
        <p:nvPicPr>
          <p:cNvPr id="21" name="Picture 20">
            <a:extLst>
              <a:ext uri="{FF2B5EF4-FFF2-40B4-BE49-F238E27FC236}">
                <a16:creationId xmlns:a16="http://schemas.microsoft.com/office/drawing/2014/main" id="{1CA6041E-3867-428A-8980-3A4184D59663}"/>
              </a:ext>
            </a:extLst>
          </p:cNvPr>
          <p:cNvPicPr>
            <a:picLocks noChangeAspect="1"/>
          </p:cNvPicPr>
          <p:nvPr/>
        </p:nvPicPr>
        <p:blipFill rotWithShape="1">
          <a:blip r:embed="rId8">
            <a:extLst>
              <a:ext uri="{28A0092B-C50C-407E-A947-70E740481C1C}">
                <a14:useLocalDpi xmlns:a14="http://schemas.microsoft.com/office/drawing/2010/main" val="0"/>
              </a:ext>
            </a:extLst>
          </a:blip>
          <a:srcRect l="18830" t="7413" r="62574" b="50000"/>
          <a:stretch/>
        </p:blipFill>
        <p:spPr>
          <a:xfrm>
            <a:off x="8543205" y="4637368"/>
            <a:ext cx="1275347" cy="1492740"/>
          </a:xfrm>
          <a:prstGeom prst="rect">
            <a:avLst/>
          </a:prstGeom>
        </p:spPr>
      </p:pic>
      <p:sp>
        <p:nvSpPr>
          <p:cNvPr id="6" name="TextBox 5">
            <a:extLst>
              <a:ext uri="{FF2B5EF4-FFF2-40B4-BE49-F238E27FC236}">
                <a16:creationId xmlns:a16="http://schemas.microsoft.com/office/drawing/2014/main" id="{17E71202-9EC0-4BEC-9672-C5A0E9FA25E6}"/>
              </a:ext>
            </a:extLst>
          </p:cNvPr>
          <p:cNvSpPr txBox="1"/>
          <p:nvPr/>
        </p:nvSpPr>
        <p:spPr>
          <a:xfrm>
            <a:off x="1220971" y="6196504"/>
            <a:ext cx="4314286" cy="523220"/>
          </a:xfrm>
          <a:prstGeom prst="rect">
            <a:avLst/>
          </a:prstGeom>
          <a:noFill/>
        </p:spPr>
        <p:txBody>
          <a:bodyPr wrap="square" rtlCol="0">
            <a:spAutoFit/>
          </a:bodyPr>
          <a:lstStyle/>
          <a:p>
            <a:pPr algn="ctr"/>
            <a:r>
              <a:rPr lang="en-US" sz="2800" dirty="0"/>
              <a:t>Exploitation</a:t>
            </a:r>
          </a:p>
        </p:txBody>
      </p:sp>
      <p:sp>
        <p:nvSpPr>
          <p:cNvPr id="7" name="TextBox 6">
            <a:extLst>
              <a:ext uri="{FF2B5EF4-FFF2-40B4-BE49-F238E27FC236}">
                <a16:creationId xmlns:a16="http://schemas.microsoft.com/office/drawing/2014/main" id="{ECDC7365-A393-4B40-BA9D-B1DDFBFB7F87}"/>
              </a:ext>
            </a:extLst>
          </p:cNvPr>
          <p:cNvSpPr txBox="1"/>
          <p:nvPr/>
        </p:nvSpPr>
        <p:spPr>
          <a:xfrm>
            <a:off x="7833902" y="6196603"/>
            <a:ext cx="2698518" cy="523220"/>
          </a:xfrm>
          <a:prstGeom prst="rect">
            <a:avLst/>
          </a:prstGeom>
          <a:noFill/>
        </p:spPr>
        <p:txBody>
          <a:bodyPr wrap="square" rtlCol="0">
            <a:spAutoFit/>
          </a:bodyPr>
          <a:lstStyle/>
          <a:p>
            <a:pPr algn="ctr"/>
            <a:r>
              <a:rPr lang="en-US" sz="2800" dirty="0"/>
              <a:t>Exploration</a:t>
            </a:r>
          </a:p>
        </p:txBody>
      </p:sp>
    </p:spTree>
    <p:extLst>
      <p:ext uri="{BB962C8B-B14F-4D97-AF65-F5344CB8AC3E}">
        <p14:creationId xmlns:p14="http://schemas.microsoft.com/office/powerpoint/2010/main" val="304451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p:bldP spid="16"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F4EA-619A-4C1B-ADD9-0E781E426952}"/>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C6385F1E-C159-4E02-BBDC-16ADA88A1B02}"/>
              </a:ext>
            </a:extLst>
          </p:cNvPr>
          <p:cNvSpPr>
            <a:spLocks noGrp="1"/>
          </p:cNvSpPr>
          <p:nvPr>
            <p:ph idx="1"/>
          </p:nvPr>
        </p:nvSpPr>
        <p:spPr>
          <a:xfrm>
            <a:off x="838200" y="1825625"/>
            <a:ext cx="10515600" cy="4351338"/>
          </a:xfrm>
        </p:spPr>
        <p:txBody>
          <a:bodyPr/>
          <a:lstStyle/>
          <a:p>
            <a:r>
              <a:rPr lang="en-US" dirty="0"/>
              <a:t>Why Declarative Programming?</a:t>
            </a:r>
          </a:p>
          <a:p>
            <a:r>
              <a:rPr lang="en-US" dirty="0"/>
              <a:t>Quick introduction to the Dyna language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algn="just"/>
            <a:r>
              <a:rPr lang="en-US" b="1" dirty="0"/>
              <a:t>Automatic optimization of Dyna programs</a:t>
            </a:r>
          </a:p>
        </p:txBody>
      </p:sp>
      <p:sp>
        <p:nvSpPr>
          <p:cNvPr id="5" name="Slide Number Placeholder 4">
            <a:extLst>
              <a:ext uri="{FF2B5EF4-FFF2-40B4-BE49-F238E27FC236}">
                <a16:creationId xmlns:a16="http://schemas.microsoft.com/office/drawing/2014/main" id="{F1783988-2867-4CD5-8DC7-89ED2C0D10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3B1B7D67-9418-471F-9F22-AD6D7BF351FA}"/>
              </a:ext>
            </a:extLst>
          </p:cNvPr>
          <p:cNvGrpSpPr/>
          <p:nvPr/>
        </p:nvGrpSpPr>
        <p:grpSpPr>
          <a:xfrm>
            <a:off x="2089665" y="2804532"/>
            <a:ext cx="2301727" cy="1438940"/>
            <a:chOff x="7527735" y="1929902"/>
            <a:chExt cx="2301727" cy="1438940"/>
          </a:xfrm>
        </p:grpSpPr>
        <p:grpSp>
          <p:nvGrpSpPr>
            <p:cNvPr id="6" name="Group 5">
              <a:extLst>
                <a:ext uri="{FF2B5EF4-FFF2-40B4-BE49-F238E27FC236}">
                  <a16:creationId xmlns:a16="http://schemas.microsoft.com/office/drawing/2014/main" id="{266B2BE7-E8CB-47E8-8630-0EEC1F343F20}"/>
                </a:ext>
              </a:extLst>
            </p:cNvPr>
            <p:cNvGrpSpPr/>
            <p:nvPr/>
          </p:nvGrpSpPr>
          <p:grpSpPr>
            <a:xfrm>
              <a:off x="7527735" y="1929902"/>
              <a:ext cx="2301727" cy="1438940"/>
              <a:chOff x="3876896" y="2405954"/>
              <a:chExt cx="4485650" cy="2787734"/>
            </a:xfrm>
          </p:grpSpPr>
          <p:sp>
            <p:nvSpPr>
              <p:cNvPr id="7" name="Freeform: Shape 6">
                <a:extLst>
                  <a:ext uri="{FF2B5EF4-FFF2-40B4-BE49-F238E27FC236}">
                    <a16:creationId xmlns:a16="http://schemas.microsoft.com/office/drawing/2014/main" id="{A6D49C9A-8D83-4FAF-A0C6-4BE853A2E0B0}"/>
                  </a:ext>
                </a:extLst>
              </p:cNvPr>
              <p:cNvSpPr/>
              <p:nvPr/>
            </p:nvSpPr>
            <p:spPr>
              <a:xfrm>
                <a:off x="5542155"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950E">
                  <a:alpha val="50000"/>
                </a:srgbClr>
              </a:solidFill>
              <a:ln w="0">
                <a:solidFill>
                  <a:srgbClr val="000000"/>
                </a:solidFill>
                <a:prstDash val="solid"/>
              </a:ln>
            </p:spPr>
            <p:txBody>
              <a:bodyPr vert="horz" wrap="none" lIns="81646" tIns="40823" rIns="81646" bIns="40823"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8" name="Freeform: Shape 7">
                <a:extLst>
                  <a:ext uri="{FF2B5EF4-FFF2-40B4-BE49-F238E27FC236}">
                    <a16:creationId xmlns:a16="http://schemas.microsoft.com/office/drawing/2014/main" id="{134DFAC6-80B1-415B-8F12-D0225B621B12}"/>
                  </a:ext>
                </a:extLst>
              </p:cNvPr>
              <p:cNvSpPr/>
              <p:nvPr/>
            </p:nvSpPr>
            <p:spPr>
              <a:xfrm>
                <a:off x="3876896"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FF">
                  <a:alpha val="50000"/>
                </a:srgbClr>
              </a:solidFill>
              <a:ln w="0">
                <a:solidFill>
                  <a:srgbClr val="000000">
                    <a:alpha val="50000"/>
                  </a:srgbClr>
                </a:solidFill>
                <a:prstDash val="solid"/>
              </a:ln>
            </p:spPr>
            <p:txBody>
              <a:bodyPr vert="horz" wrap="none" lIns="81646" tIns="40823" rIns="81646" bIns="40823"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9" name="TextBox 8">
                <a:extLst>
                  <a:ext uri="{FF2B5EF4-FFF2-40B4-BE49-F238E27FC236}">
                    <a16:creationId xmlns:a16="http://schemas.microsoft.com/office/drawing/2014/main" id="{70D6B4E3-A53B-4621-9FF7-4D4096777B29}"/>
                  </a:ext>
                </a:extLst>
              </p:cNvPr>
              <p:cNvSpPr txBox="1"/>
              <p:nvPr/>
            </p:nvSpPr>
            <p:spPr>
              <a:xfrm>
                <a:off x="4205364" y="3120223"/>
                <a:ext cx="868476" cy="750048"/>
              </a:xfrm>
              <a:prstGeom prst="rect">
                <a:avLst/>
              </a:prstGeom>
              <a:noFill/>
              <a:ln>
                <a:noFill/>
              </a:ln>
            </p:spPr>
            <p:txBody>
              <a:bodyPr vert="horz" wrap="none" lIns="81646" tIns="40823" rIns="81646" bIns="40823"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0">
                    <a:solidFill>
                      <a:srgbClr val="FFFF00"/>
                    </a:solidFill>
                    <a:latin typeface="Comic Sans MS" pitchFamily="66"/>
                  </a:defRPr>
                </a:pPr>
                <a:r>
                  <a:rPr kumimoji="0" lang="en-US" sz="3200" b="0" i="0" u="none" strike="noStrike" kern="1200" cap="none" spc="0" normalizeH="0" baseline="0" noProof="0" dirty="0">
                    <a:ln>
                      <a:noFill/>
                    </a:ln>
                    <a:solidFill>
                      <a:srgbClr val="FFFF00"/>
                    </a:solidFill>
                    <a:effectLst/>
                    <a:uLnTx/>
                    <a:uFillTx/>
                    <a:latin typeface="Comic Sans MS" pitchFamily="66"/>
                    <a:ea typeface="Droid Sans Fallback" pitchFamily="2"/>
                    <a:cs typeface="FreeSans" pitchFamily="2"/>
                  </a:rPr>
                  <a:t>ML</a:t>
                </a:r>
              </a:p>
            </p:txBody>
          </p:sp>
          <p:sp>
            <p:nvSpPr>
              <p:cNvPr id="10" name="TextBox 9">
                <a:extLst>
                  <a:ext uri="{FF2B5EF4-FFF2-40B4-BE49-F238E27FC236}">
                    <a16:creationId xmlns:a16="http://schemas.microsoft.com/office/drawing/2014/main" id="{C2B0DAAB-5A43-43F5-B755-2A6D553F70AB}"/>
                  </a:ext>
                </a:extLst>
              </p:cNvPr>
              <p:cNvSpPr txBox="1"/>
              <p:nvPr/>
            </p:nvSpPr>
            <p:spPr>
              <a:xfrm>
                <a:off x="6918652" y="3167934"/>
                <a:ext cx="1266351" cy="1267670"/>
              </a:xfrm>
              <a:prstGeom prst="rect">
                <a:avLst/>
              </a:prstGeom>
              <a:noFill/>
              <a:ln>
                <a:noFill/>
              </a:ln>
            </p:spPr>
            <p:txBody>
              <a:bodyPr vert="horz" wrap="square" lIns="81646" tIns="40823" rIns="81646" bIns="40823"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0">
                    <a:solidFill>
                      <a:srgbClr val="0000FF"/>
                    </a:solidFill>
                    <a:latin typeface="Comic Sans MS" pitchFamily="66"/>
                  </a:defRPr>
                </a:pPr>
                <a:r>
                  <a:rPr kumimoji="0" lang="en-US" sz="3200" b="0" i="0" u="none" strike="noStrike" kern="1200" cap="none" spc="0" normalizeH="0" baseline="0" noProof="0" dirty="0">
                    <a:ln>
                      <a:noFill/>
                    </a:ln>
                    <a:solidFill>
                      <a:srgbClr val="0000FF"/>
                    </a:solidFill>
                    <a:effectLst/>
                    <a:uLnTx/>
                    <a:uFillTx/>
                    <a:latin typeface="Comic Sans MS" pitchFamily="66"/>
                    <a:ea typeface="Droid Sans Fallback" pitchFamily="2"/>
                    <a:cs typeface="FreeSans" pitchFamily="2"/>
                  </a:rPr>
                  <a:t>PL</a:t>
                </a:r>
              </a:p>
            </p:txBody>
          </p:sp>
        </p:grpSp>
        <p:sp>
          <p:nvSpPr>
            <p:cNvPr id="13" name="Freeform: Shape 12">
              <a:extLst>
                <a:ext uri="{FF2B5EF4-FFF2-40B4-BE49-F238E27FC236}">
                  <a16:creationId xmlns:a16="http://schemas.microsoft.com/office/drawing/2014/main" id="{02354090-DD7A-4C62-B1D3-AABD30518D75}"/>
                </a:ext>
              </a:extLst>
            </p:cNvPr>
            <p:cNvSpPr/>
            <p:nvPr/>
          </p:nvSpPr>
          <p:spPr>
            <a:xfrm rot="9083400">
              <a:off x="8123497" y="2728955"/>
              <a:ext cx="1074516" cy="565369"/>
            </a:xfrm>
            <a:custGeom>
              <a:avLst/>
              <a:gdLst/>
              <a:ahLst/>
              <a:cxnLst>
                <a:cxn ang="3cd4">
                  <a:pos x="hc" y="t"/>
                </a:cxn>
                <a:cxn ang="cd2">
                  <a:pos x="l" y="vc"/>
                </a:cxn>
                <a:cxn ang="cd4">
                  <a:pos x="hc" y="b"/>
                </a:cxn>
                <a:cxn ang="0">
                  <a:pos x="r" y="vc"/>
                </a:cxn>
              </a:cxnLst>
              <a:rect l="l" t="t" r="r" b="b"/>
              <a:pathLst>
                <a:path w="6753" h="3523">
                  <a:moveTo>
                    <a:pt x="0" y="0"/>
                  </a:moveTo>
                  <a:cubicBezTo>
                    <a:pt x="4560" y="0"/>
                    <a:pt x="6753" y="3523"/>
                    <a:pt x="6753" y="3523"/>
                  </a:cubicBezTo>
                </a:path>
              </a:pathLst>
            </a:custGeom>
            <a:noFill/>
            <a:ln w="54720">
              <a:solidFill>
                <a:srgbClr val="000000"/>
              </a:solidFill>
              <a:prstDash val="solid"/>
              <a:tailEnd type="arrow"/>
            </a:ln>
          </p:spPr>
          <p:txBody>
            <a:bodyPr vert="horz" wrap="none" lIns="81646" tIns="40823" rIns="81646" bIns="40823"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pic>
          <p:nvPicPr>
            <p:cNvPr id="19" name="Picture 18">
              <a:extLst>
                <a:ext uri="{FF2B5EF4-FFF2-40B4-BE49-F238E27FC236}">
                  <a16:creationId xmlns:a16="http://schemas.microsoft.com/office/drawing/2014/main" id="{08684B68-F741-490B-BFF0-C93073D22BB5}"/>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8399026" y="2523389"/>
              <a:ext cx="600194" cy="285149"/>
            </a:xfrm>
            <a:prstGeom prst="rect">
              <a:avLst/>
            </a:prstGeom>
          </p:spPr>
        </p:pic>
      </p:grpSp>
      <p:grpSp>
        <p:nvGrpSpPr>
          <p:cNvPr id="21" name="Group 20">
            <a:extLst>
              <a:ext uri="{FF2B5EF4-FFF2-40B4-BE49-F238E27FC236}">
                <a16:creationId xmlns:a16="http://schemas.microsoft.com/office/drawing/2014/main" id="{5A513D4D-7133-46AF-B1F1-5A755703EBE7}"/>
              </a:ext>
            </a:extLst>
          </p:cNvPr>
          <p:cNvGrpSpPr/>
          <p:nvPr/>
        </p:nvGrpSpPr>
        <p:grpSpPr>
          <a:xfrm>
            <a:off x="2071821" y="4921018"/>
            <a:ext cx="2301727" cy="1438940"/>
            <a:chOff x="7527735" y="1929902"/>
            <a:chExt cx="2301727" cy="1438940"/>
          </a:xfrm>
        </p:grpSpPr>
        <p:grpSp>
          <p:nvGrpSpPr>
            <p:cNvPr id="22" name="Group 21">
              <a:extLst>
                <a:ext uri="{FF2B5EF4-FFF2-40B4-BE49-F238E27FC236}">
                  <a16:creationId xmlns:a16="http://schemas.microsoft.com/office/drawing/2014/main" id="{6AD241F8-58C9-49C0-B493-987657377272}"/>
                </a:ext>
              </a:extLst>
            </p:cNvPr>
            <p:cNvGrpSpPr/>
            <p:nvPr/>
          </p:nvGrpSpPr>
          <p:grpSpPr>
            <a:xfrm>
              <a:off x="7527735" y="1929902"/>
              <a:ext cx="2301727" cy="1438940"/>
              <a:chOff x="3876896" y="2405954"/>
              <a:chExt cx="4485650" cy="2787734"/>
            </a:xfrm>
          </p:grpSpPr>
          <p:sp>
            <p:nvSpPr>
              <p:cNvPr id="25" name="Freeform: Shape 24">
                <a:extLst>
                  <a:ext uri="{FF2B5EF4-FFF2-40B4-BE49-F238E27FC236}">
                    <a16:creationId xmlns:a16="http://schemas.microsoft.com/office/drawing/2014/main" id="{A88B15CE-174B-471E-A963-CFE5F8D80A20}"/>
                  </a:ext>
                </a:extLst>
              </p:cNvPr>
              <p:cNvSpPr/>
              <p:nvPr/>
            </p:nvSpPr>
            <p:spPr>
              <a:xfrm>
                <a:off x="5542155"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950E">
                  <a:alpha val="50000"/>
                </a:srgbClr>
              </a:solidFill>
              <a:ln w="0">
                <a:solidFill>
                  <a:srgbClr val="000000"/>
                </a:solidFill>
                <a:prstDash val="solid"/>
              </a:ln>
            </p:spPr>
            <p:txBody>
              <a:bodyPr vert="horz" wrap="none" lIns="81646" tIns="40823" rIns="81646" bIns="40823"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26" name="Freeform: Shape 25">
                <a:extLst>
                  <a:ext uri="{FF2B5EF4-FFF2-40B4-BE49-F238E27FC236}">
                    <a16:creationId xmlns:a16="http://schemas.microsoft.com/office/drawing/2014/main" id="{D34F534D-B31E-4AAB-9BFD-7150CF1A8B91}"/>
                  </a:ext>
                </a:extLst>
              </p:cNvPr>
              <p:cNvSpPr/>
              <p:nvPr/>
            </p:nvSpPr>
            <p:spPr>
              <a:xfrm>
                <a:off x="3876896"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FF">
                  <a:alpha val="50000"/>
                </a:srgbClr>
              </a:solidFill>
              <a:ln w="0">
                <a:solidFill>
                  <a:srgbClr val="000000">
                    <a:alpha val="50000"/>
                  </a:srgbClr>
                </a:solidFill>
                <a:prstDash val="solid"/>
              </a:ln>
            </p:spPr>
            <p:txBody>
              <a:bodyPr vert="horz" wrap="none" lIns="81646" tIns="40823" rIns="81646" bIns="40823"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27" name="TextBox 26">
                <a:extLst>
                  <a:ext uri="{FF2B5EF4-FFF2-40B4-BE49-F238E27FC236}">
                    <a16:creationId xmlns:a16="http://schemas.microsoft.com/office/drawing/2014/main" id="{A9F5426D-8D50-414F-9C18-F48025749B6A}"/>
                  </a:ext>
                </a:extLst>
              </p:cNvPr>
              <p:cNvSpPr txBox="1"/>
              <p:nvPr/>
            </p:nvSpPr>
            <p:spPr>
              <a:xfrm>
                <a:off x="4205364" y="3120223"/>
                <a:ext cx="868476" cy="750048"/>
              </a:xfrm>
              <a:prstGeom prst="rect">
                <a:avLst/>
              </a:prstGeom>
              <a:noFill/>
              <a:ln>
                <a:noFill/>
              </a:ln>
            </p:spPr>
            <p:txBody>
              <a:bodyPr vert="horz" wrap="none" lIns="81646" tIns="40823" rIns="81646" bIns="40823"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0">
                    <a:solidFill>
                      <a:srgbClr val="FFFF00"/>
                    </a:solidFill>
                    <a:latin typeface="Comic Sans MS" pitchFamily="66"/>
                  </a:defRPr>
                </a:pPr>
                <a:r>
                  <a:rPr kumimoji="0" lang="en-US" sz="3200" b="0" i="0" u="none" strike="noStrike" kern="1200" cap="none" spc="0" normalizeH="0" baseline="0" noProof="0" dirty="0">
                    <a:ln>
                      <a:noFill/>
                    </a:ln>
                    <a:solidFill>
                      <a:srgbClr val="FFFF00"/>
                    </a:solidFill>
                    <a:effectLst/>
                    <a:uLnTx/>
                    <a:uFillTx/>
                    <a:latin typeface="Comic Sans MS" pitchFamily="66"/>
                    <a:ea typeface="Droid Sans Fallback" pitchFamily="2"/>
                    <a:cs typeface="FreeSans" pitchFamily="2"/>
                  </a:rPr>
                  <a:t>ML</a:t>
                </a:r>
              </a:p>
            </p:txBody>
          </p:sp>
          <p:sp>
            <p:nvSpPr>
              <p:cNvPr id="28" name="TextBox 27">
                <a:extLst>
                  <a:ext uri="{FF2B5EF4-FFF2-40B4-BE49-F238E27FC236}">
                    <a16:creationId xmlns:a16="http://schemas.microsoft.com/office/drawing/2014/main" id="{287F781F-A8E3-4B68-A351-5869D4A8DACA}"/>
                  </a:ext>
                </a:extLst>
              </p:cNvPr>
              <p:cNvSpPr txBox="1"/>
              <p:nvPr/>
            </p:nvSpPr>
            <p:spPr>
              <a:xfrm>
                <a:off x="6918652" y="3167934"/>
                <a:ext cx="1266351" cy="1267670"/>
              </a:xfrm>
              <a:prstGeom prst="rect">
                <a:avLst/>
              </a:prstGeom>
              <a:noFill/>
              <a:ln>
                <a:noFill/>
              </a:ln>
            </p:spPr>
            <p:txBody>
              <a:bodyPr vert="horz" wrap="square" lIns="81646" tIns="40823" rIns="81646" bIns="40823"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0">
                    <a:solidFill>
                      <a:srgbClr val="0000FF"/>
                    </a:solidFill>
                    <a:latin typeface="Comic Sans MS" pitchFamily="66"/>
                  </a:defRPr>
                </a:pPr>
                <a:r>
                  <a:rPr kumimoji="0" lang="en-US" sz="3200" b="0" i="0" u="none" strike="noStrike" kern="1200" cap="none" spc="0" normalizeH="0" baseline="0" noProof="0" dirty="0">
                    <a:ln>
                      <a:noFill/>
                    </a:ln>
                    <a:solidFill>
                      <a:srgbClr val="0000FF"/>
                    </a:solidFill>
                    <a:effectLst/>
                    <a:uLnTx/>
                    <a:uFillTx/>
                    <a:latin typeface="Comic Sans MS" pitchFamily="66"/>
                    <a:ea typeface="Droid Sans Fallback" pitchFamily="2"/>
                    <a:cs typeface="FreeSans" pitchFamily="2"/>
                  </a:rPr>
                  <a:t>PL</a:t>
                </a:r>
              </a:p>
            </p:txBody>
          </p:sp>
        </p:grpSp>
        <p:sp>
          <p:nvSpPr>
            <p:cNvPr id="23" name="Freeform: Shape 22">
              <a:extLst>
                <a:ext uri="{FF2B5EF4-FFF2-40B4-BE49-F238E27FC236}">
                  <a16:creationId xmlns:a16="http://schemas.microsoft.com/office/drawing/2014/main" id="{FFA2D00C-0C10-43E5-BCE7-52397CA9E6F7}"/>
                </a:ext>
              </a:extLst>
            </p:cNvPr>
            <p:cNvSpPr/>
            <p:nvPr/>
          </p:nvSpPr>
          <p:spPr>
            <a:xfrm rot="20137634">
              <a:off x="8186127" y="2111205"/>
              <a:ext cx="1074516" cy="565369"/>
            </a:xfrm>
            <a:custGeom>
              <a:avLst/>
              <a:gdLst/>
              <a:ahLst/>
              <a:cxnLst>
                <a:cxn ang="3cd4">
                  <a:pos x="hc" y="t"/>
                </a:cxn>
                <a:cxn ang="cd2">
                  <a:pos x="l" y="vc"/>
                </a:cxn>
                <a:cxn ang="cd4">
                  <a:pos x="hc" y="b"/>
                </a:cxn>
                <a:cxn ang="0">
                  <a:pos x="r" y="vc"/>
                </a:cxn>
              </a:cxnLst>
              <a:rect l="l" t="t" r="r" b="b"/>
              <a:pathLst>
                <a:path w="6753" h="3523">
                  <a:moveTo>
                    <a:pt x="0" y="0"/>
                  </a:moveTo>
                  <a:cubicBezTo>
                    <a:pt x="4560" y="0"/>
                    <a:pt x="6753" y="3523"/>
                    <a:pt x="6753" y="3523"/>
                  </a:cubicBezTo>
                </a:path>
              </a:pathLst>
            </a:custGeom>
            <a:noFill/>
            <a:ln w="54720">
              <a:solidFill>
                <a:srgbClr val="000000"/>
              </a:solidFill>
              <a:prstDash val="solid"/>
              <a:tailEnd type="arrow"/>
            </a:ln>
          </p:spPr>
          <p:txBody>
            <a:bodyPr vert="horz" wrap="none" lIns="81646" tIns="40823" rIns="81646" bIns="40823"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633"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pic>
          <p:nvPicPr>
            <p:cNvPr id="24" name="Picture 23">
              <a:extLst>
                <a:ext uri="{FF2B5EF4-FFF2-40B4-BE49-F238E27FC236}">
                  <a16:creationId xmlns:a16="http://schemas.microsoft.com/office/drawing/2014/main" id="{EDA98EAF-D7F8-4804-95D0-40613C42B4F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399026" y="2523389"/>
              <a:ext cx="600194" cy="285149"/>
            </a:xfrm>
            <a:prstGeom prst="rect">
              <a:avLst/>
            </a:prstGeom>
          </p:spPr>
        </p:pic>
      </p:grpSp>
    </p:spTree>
    <p:extLst>
      <p:ext uri="{BB962C8B-B14F-4D97-AF65-F5344CB8AC3E}">
        <p14:creationId xmlns:p14="http://schemas.microsoft.com/office/powerpoint/2010/main" val="165191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9752D04-69B1-4751-8F99-A98ADA4B99D1}"/>
              </a:ext>
            </a:extLst>
          </p:cNvPr>
          <p:cNvGrpSpPr/>
          <p:nvPr/>
        </p:nvGrpSpPr>
        <p:grpSpPr>
          <a:xfrm>
            <a:off x="6690265" y="1229002"/>
            <a:ext cx="3407232" cy="490548"/>
            <a:chOff x="6690265" y="1229002"/>
            <a:chExt cx="3407232" cy="490548"/>
          </a:xfrm>
        </p:grpSpPr>
        <p:grpSp>
          <p:nvGrpSpPr>
            <p:cNvPr id="37" name="Group 36">
              <a:extLst>
                <a:ext uri="{FF2B5EF4-FFF2-40B4-BE49-F238E27FC236}">
                  <a16:creationId xmlns:a16="http://schemas.microsoft.com/office/drawing/2014/main" id="{1682ED7A-F8A7-4983-9BF8-FF5334BA4502}"/>
                </a:ext>
              </a:extLst>
            </p:cNvPr>
            <p:cNvGrpSpPr/>
            <p:nvPr/>
          </p:nvGrpSpPr>
          <p:grpSpPr>
            <a:xfrm flipH="1">
              <a:off x="6690265" y="1229002"/>
              <a:ext cx="1793174" cy="320431"/>
              <a:chOff x="3519596" y="1841282"/>
              <a:chExt cx="1811970" cy="320431"/>
            </a:xfrm>
          </p:grpSpPr>
          <p:sp>
            <p:nvSpPr>
              <p:cNvPr id="38" name="Straight Connector 37">
                <a:extLst>
                  <a:ext uri="{FF2B5EF4-FFF2-40B4-BE49-F238E27FC236}">
                    <a16:creationId xmlns:a16="http://schemas.microsoft.com/office/drawing/2014/main" id="{B7F2643B-2BA3-4102-87B3-7E1C5E82B410}"/>
                  </a:ext>
                </a:extLst>
              </p:cNvPr>
              <p:cNvSpPr/>
              <p:nvPr/>
            </p:nvSpPr>
            <p:spPr>
              <a:xfrm flipH="1" flipV="1">
                <a:off x="3519596" y="2152050"/>
                <a:ext cx="1811970" cy="9663"/>
              </a:xfrm>
              <a:prstGeom prst="line">
                <a:avLst/>
              </a:prstGeom>
              <a:noFill/>
              <a:ln w="54720">
                <a:solidFill>
                  <a:srgbClr val="000000"/>
                </a:solidFill>
                <a:prstDash val="solid"/>
                <a:tailEnd type="triangle" w="med" len="med"/>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endParaRPr>
              </a:p>
            </p:txBody>
          </p:sp>
          <p:sp>
            <p:nvSpPr>
              <p:cNvPr id="39" name="TextBox 38">
                <a:extLst>
                  <a:ext uri="{FF2B5EF4-FFF2-40B4-BE49-F238E27FC236}">
                    <a16:creationId xmlns:a16="http://schemas.microsoft.com/office/drawing/2014/main" id="{D4DA1D4C-01F3-401C-B491-E3B1D31CA0BB}"/>
                  </a:ext>
                </a:extLst>
              </p:cNvPr>
              <p:cNvSpPr txBox="1"/>
              <p:nvPr/>
            </p:nvSpPr>
            <p:spPr>
              <a:xfrm>
                <a:off x="3935454" y="1841282"/>
                <a:ext cx="980283"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response </a:t>
                </a:r>
              </a:p>
            </p:txBody>
          </p:sp>
        </p:grpSp>
        <p:sp>
          <p:nvSpPr>
            <p:cNvPr id="27" name="Rectangle 26">
              <a:extLst>
                <a:ext uri="{FF2B5EF4-FFF2-40B4-BE49-F238E27FC236}">
                  <a16:creationId xmlns:a16="http://schemas.microsoft.com/office/drawing/2014/main" id="{7E0F4B08-562B-400A-94D5-F72DB1089B5E}"/>
                </a:ext>
              </a:extLst>
            </p:cNvPr>
            <p:cNvSpPr/>
            <p:nvPr/>
          </p:nvSpPr>
          <p:spPr>
            <a:xfrm>
              <a:off x="8534249" y="1350218"/>
              <a:ext cx="15632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output =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9D7415FE-64B5-4E38-AB83-4B35707D5AE1}"/>
              </a:ext>
            </a:extLst>
          </p:cNvPr>
          <p:cNvGrpSpPr/>
          <p:nvPr/>
        </p:nvGrpSpPr>
        <p:grpSpPr>
          <a:xfrm>
            <a:off x="6712035" y="1930042"/>
            <a:ext cx="3407232" cy="477485"/>
            <a:chOff x="6725098" y="1930042"/>
            <a:chExt cx="3407232" cy="477485"/>
          </a:xfrm>
        </p:grpSpPr>
        <p:grpSp>
          <p:nvGrpSpPr>
            <p:cNvPr id="55" name="Group 54">
              <a:extLst>
                <a:ext uri="{FF2B5EF4-FFF2-40B4-BE49-F238E27FC236}">
                  <a16:creationId xmlns:a16="http://schemas.microsoft.com/office/drawing/2014/main" id="{9DB995EB-77EB-40E4-9CF7-8BFA1CFC2BB2}"/>
                </a:ext>
              </a:extLst>
            </p:cNvPr>
            <p:cNvGrpSpPr/>
            <p:nvPr/>
          </p:nvGrpSpPr>
          <p:grpSpPr>
            <a:xfrm flipH="1">
              <a:off x="6725098" y="1930042"/>
              <a:ext cx="1793174" cy="307368"/>
              <a:chOff x="3519596" y="1854345"/>
              <a:chExt cx="1811970" cy="307368"/>
            </a:xfrm>
          </p:grpSpPr>
          <p:sp>
            <p:nvSpPr>
              <p:cNvPr id="56" name="Straight Connector 55">
                <a:extLst>
                  <a:ext uri="{FF2B5EF4-FFF2-40B4-BE49-F238E27FC236}">
                    <a16:creationId xmlns:a16="http://schemas.microsoft.com/office/drawing/2014/main" id="{8B8D1E0E-C7DE-451E-AE92-E411727C10E8}"/>
                  </a:ext>
                </a:extLst>
              </p:cNvPr>
              <p:cNvSpPr/>
              <p:nvPr/>
            </p:nvSpPr>
            <p:spPr>
              <a:xfrm flipH="1" flipV="1">
                <a:off x="3519596" y="2152050"/>
                <a:ext cx="1811970" cy="9663"/>
              </a:xfrm>
              <a:prstGeom prst="line">
                <a:avLst/>
              </a:prstGeom>
              <a:noFill/>
              <a:ln w="54720">
                <a:solidFill>
                  <a:srgbClr val="000000"/>
                </a:solidFill>
                <a:prstDash val="solid"/>
                <a:tailEnd type="triangle" w="med" len="med"/>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endParaRPr>
              </a:p>
            </p:txBody>
          </p:sp>
          <p:sp>
            <p:nvSpPr>
              <p:cNvPr id="57" name="TextBox 56">
                <a:extLst>
                  <a:ext uri="{FF2B5EF4-FFF2-40B4-BE49-F238E27FC236}">
                    <a16:creationId xmlns:a16="http://schemas.microsoft.com/office/drawing/2014/main" id="{9BCC5FD1-D457-4F33-AEF8-E085CCABD0AF}"/>
                  </a:ext>
                </a:extLst>
              </p:cNvPr>
              <p:cNvSpPr txBox="1"/>
              <p:nvPr/>
            </p:nvSpPr>
            <p:spPr>
              <a:xfrm>
                <a:off x="3935455" y="1854345"/>
                <a:ext cx="980283"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response </a:t>
                </a:r>
              </a:p>
            </p:txBody>
          </p:sp>
        </p:grpSp>
        <p:sp>
          <p:nvSpPr>
            <p:cNvPr id="58" name="Rectangle 57">
              <a:extLst>
                <a:ext uri="{FF2B5EF4-FFF2-40B4-BE49-F238E27FC236}">
                  <a16:creationId xmlns:a16="http://schemas.microsoft.com/office/drawing/2014/main" id="{E8245D5D-6BC4-4E69-BC3B-927AD792394C}"/>
                </a:ext>
              </a:extLst>
            </p:cNvPr>
            <p:cNvSpPr/>
            <p:nvPr/>
          </p:nvSpPr>
          <p:spPr>
            <a:xfrm>
              <a:off x="8569082" y="2038195"/>
              <a:ext cx="15632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output =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Slide Number Placeholder 3 1">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3 2">
            <a:extLst>
              <a:ext uri="{FF2B5EF4-FFF2-40B4-BE49-F238E27FC236}">
                <a16:creationId xmlns:a16="http://schemas.microsoft.com/office/drawing/2014/main" id="{7F3272D1-4B8A-4509-9A42-116CE598F5B5}"/>
              </a:ext>
            </a:extLst>
          </p:cNvPr>
          <p:cNvSpPr txBox="1">
            <a:spLocks/>
          </p:cNvSpPr>
          <p:nvPr/>
        </p:nvSpPr>
        <p:spPr>
          <a:xfrm>
            <a:off x="7227360" y="6887160"/>
            <a:ext cx="2348280" cy="52128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0EE99D8-C5B2-4475-B8F5-D7AB550CEEB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8246B50A-C26E-4BC8-87E6-E236ACFD3AD0}"/>
              </a:ext>
            </a:extLst>
          </p:cNvPr>
          <p:cNvSpPr/>
          <p:nvPr/>
        </p:nvSpPr>
        <p:spPr>
          <a:xfrm>
            <a:off x="4925439" y="1277297"/>
            <a:ext cx="2031153" cy="12491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4">
              <a:lumMod val="60000"/>
              <a:lumOff val="40000"/>
            </a:schemeClr>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Dynamic data </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structure</a:t>
            </a:r>
          </a:p>
        </p:txBody>
      </p:sp>
      <p:sp>
        <p:nvSpPr>
          <p:cNvPr id="62" name="TextBox 61">
            <a:extLst>
              <a:ext uri="{FF2B5EF4-FFF2-40B4-BE49-F238E27FC236}">
                <a16:creationId xmlns:a16="http://schemas.microsoft.com/office/drawing/2014/main" id="{2F199751-0608-4F25-9CF3-4C8C9CDA1E26}"/>
              </a:ext>
            </a:extLst>
          </p:cNvPr>
          <p:cNvSpPr txBox="1"/>
          <p:nvPr/>
        </p:nvSpPr>
        <p:spPr>
          <a:xfrm>
            <a:off x="430009" y="300655"/>
            <a:ext cx="122982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Dyna</a:t>
            </a:r>
          </a:p>
        </p:txBody>
      </p:sp>
      <p:sp>
        <p:nvSpPr>
          <p:cNvPr id="15" name="TextBox 14">
            <a:extLst>
              <a:ext uri="{FF2B5EF4-FFF2-40B4-BE49-F238E27FC236}">
                <a16:creationId xmlns:a16="http://schemas.microsoft.com/office/drawing/2014/main" id="{503314E1-7C65-40CA-8DBF-62E69AAE44FC}"/>
              </a:ext>
            </a:extLst>
          </p:cNvPr>
          <p:cNvSpPr txBox="1"/>
          <p:nvPr/>
        </p:nvSpPr>
        <p:spPr>
          <a:xfrm>
            <a:off x="12421385" y="3327030"/>
            <a:ext cx="3022600"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Lazy only helps if there is a enough work to consolidate between queries.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 in practice, we may want to handle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some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updates eagerly.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choice depends on the specific workload (might depend on what gets updated and when).</a:t>
            </a:r>
          </a:p>
        </p:txBody>
      </p:sp>
      <p:grpSp>
        <p:nvGrpSpPr>
          <p:cNvPr id="61" name="Group 60">
            <a:extLst>
              <a:ext uri="{FF2B5EF4-FFF2-40B4-BE49-F238E27FC236}">
                <a16:creationId xmlns:a16="http://schemas.microsoft.com/office/drawing/2014/main" id="{E03613B1-1F91-4496-9821-7FF8191EB13F}"/>
              </a:ext>
            </a:extLst>
          </p:cNvPr>
          <p:cNvGrpSpPr/>
          <p:nvPr/>
        </p:nvGrpSpPr>
        <p:grpSpPr>
          <a:xfrm>
            <a:off x="5941016" y="2526400"/>
            <a:ext cx="1002513" cy="1121188"/>
            <a:chOff x="5941016" y="2526400"/>
            <a:chExt cx="1002513" cy="1121188"/>
          </a:xfrm>
        </p:grpSpPr>
        <p:cxnSp>
          <p:nvCxnSpPr>
            <p:cNvPr id="6" name="Straight Arrow Connector 5">
              <a:extLst>
                <a:ext uri="{FF2B5EF4-FFF2-40B4-BE49-F238E27FC236}">
                  <a16:creationId xmlns:a16="http://schemas.microsoft.com/office/drawing/2014/main" id="{922EEFE9-13DE-4922-8222-B6E48EEEAF36}"/>
                </a:ext>
              </a:extLst>
            </p:cNvPr>
            <p:cNvCxnSpPr>
              <a:cxnSpLocks/>
              <a:endCxn id="60" idx="2"/>
            </p:cNvCxnSpPr>
            <p:nvPr/>
          </p:nvCxnSpPr>
          <p:spPr>
            <a:xfrm flipV="1">
              <a:off x="5941016" y="2526400"/>
              <a:ext cx="0" cy="1121188"/>
            </a:xfrm>
            <a:prstGeom prst="straightConnector1">
              <a:avLst/>
            </a:prstGeom>
            <a:ln w="635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9A86FA-6497-46EF-A6EF-2DF730CA31BC}"/>
                </a:ext>
              </a:extLst>
            </p:cNvPr>
            <p:cNvSpPr txBox="1"/>
            <p:nvPr/>
          </p:nvSpPr>
          <p:spPr>
            <a:xfrm>
              <a:off x="6013787" y="2974919"/>
              <a:ext cx="9297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compile</a:t>
              </a:r>
            </a:p>
          </p:txBody>
        </p:sp>
      </p:grpSp>
      <p:sp>
        <p:nvSpPr>
          <p:cNvPr id="23" name="Rectangle: Folded Corner 22">
            <a:extLst>
              <a:ext uri="{FF2B5EF4-FFF2-40B4-BE49-F238E27FC236}">
                <a16:creationId xmlns:a16="http://schemas.microsoft.com/office/drawing/2014/main" id="{990C0A20-52F8-4A7D-844E-7A0EDB194688}"/>
              </a:ext>
            </a:extLst>
          </p:cNvPr>
          <p:cNvSpPr/>
          <p:nvPr/>
        </p:nvSpPr>
        <p:spPr>
          <a:xfrm>
            <a:off x="4300614" y="3647588"/>
            <a:ext cx="3341156" cy="2126195"/>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Dyna source code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(micro-example)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output</a:t>
            </a:r>
            <a:r>
              <a:rPr kumimoji="0" lang="en-US" sz="18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max=</a:t>
            </a:r>
            <a:r>
              <a:rPr kumimoji="0" lang="en-US" sz="18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input(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input(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1.</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input(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"b"</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2.</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nvGrpSpPr>
          <p:cNvPr id="33" name="Group 32">
            <a:extLst>
              <a:ext uri="{FF2B5EF4-FFF2-40B4-BE49-F238E27FC236}">
                <a16:creationId xmlns:a16="http://schemas.microsoft.com/office/drawing/2014/main" id="{73191643-8D84-4F4D-8314-C2C5B49E258F}"/>
              </a:ext>
            </a:extLst>
          </p:cNvPr>
          <p:cNvGrpSpPr/>
          <p:nvPr/>
        </p:nvGrpSpPr>
        <p:grpSpPr>
          <a:xfrm>
            <a:off x="709641" y="1598424"/>
            <a:ext cx="4228253" cy="464747"/>
            <a:chOff x="709641" y="1598424"/>
            <a:chExt cx="4228253" cy="464747"/>
          </a:xfrm>
        </p:grpSpPr>
        <p:grpSp>
          <p:nvGrpSpPr>
            <p:cNvPr id="46" name="Group 45">
              <a:extLst>
                <a:ext uri="{FF2B5EF4-FFF2-40B4-BE49-F238E27FC236}">
                  <a16:creationId xmlns:a16="http://schemas.microsoft.com/office/drawing/2014/main" id="{35BBDD99-7BCD-429C-952E-8E82C246BA40}"/>
                </a:ext>
              </a:extLst>
            </p:cNvPr>
            <p:cNvGrpSpPr/>
            <p:nvPr/>
          </p:nvGrpSpPr>
          <p:grpSpPr>
            <a:xfrm>
              <a:off x="3065511" y="1598424"/>
              <a:ext cx="1872383" cy="299381"/>
              <a:chOff x="3489390" y="2595274"/>
              <a:chExt cx="1872383" cy="299381"/>
            </a:xfrm>
          </p:grpSpPr>
          <p:sp>
            <p:nvSpPr>
              <p:cNvPr id="47" name="Straight Connector 46">
                <a:extLst>
                  <a:ext uri="{FF2B5EF4-FFF2-40B4-BE49-F238E27FC236}">
                    <a16:creationId xmlns:a16="http://schemas.microsoft.com/office/drawing/2014/main" id="{3727D248-15C8-493D-A218-97F054FCFAA8}"/>
                  </a:ext>
                </a:extLst>
              </p:cNvPr>
              <p:cNvSpPr/>
              <p:nvPr/>
            </p:nvSpPr>
            <p:spPr>
              <a:xfrm flipV="1">
                <a:off x="3489390" y="2887668"/>
                <a:ext cx="1872383" cy="6987"/>
              </a:xfrm>
              <a:prstGeom prst="line">
                <a:avLst/>
              </a:prstGeom>
              <a:noFill/>
              <a:ln w="54720">
                <a:solidFill>
                  <a:srgbClr val="000000"/>
                </a:solidFill>
                <a:prstDash val="solid"/>
                <a:tailEnd type="triangle"/>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8" name="TextBox 47">
                <a:extLst>
                  <a:ext uri="{FF2B5EF4-FFF2-40B4-BE49-F238E27FC236}">
                    <a16:creationId xmlns:a16="http://schemas.microsoft.com/office/drawing/2014/main" id="{B031C82D-A5C8-409D-AEB4-63ECB1E6D0CB}"/>
                  </a:ext>
                </a:extLst>
              </p:cNvPr>
              <p:cNvSpPr txBox="1"/>
              <p:nvPr/>
            </p:nvSpPr>
            <p:spPr>
              <a:xfrm>
                <a:off x="4035229" y="2595274"/>
                <a:ext cx="780704"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 </a:t>
                </a:r>
              </a:p>
            </p:txBody>
          </p:sp>
        </p:grpSp>
        <p:sp>
          <p:nvSpPr>
            <p:cNvPr id="25" name="Rectangle 24">
              <a:extLst>
                <a:ext uri="{FF2B5EF4-FFF2-40B4-BE49-F238E27FC236}">
                  <a16:creationId xmlns:a16="http://schemas.microsoft.com/office/drawing/2014/main" id="{C7D3BCFD-CAFF-420A-9B76-D54F5C522307}"/>
                </a:ext>
              </a:extLst>
            </p:cNvPr>
            <p:cNvSpPr/>
            <p:nvPr/>
          </p:nvSpPr>
          <p:spPr>
            <a:xfrm>
              <a:off x="709641" y="1693839"/>
              <a:ext cx="22525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input(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"b"</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92A606A5-B328-49D0-A9A1-B594F603F44B}"/>
              </a:ext>
            </a:extLst>
          </p:cNvPr>
          <p:cNvGrpSpPr/>
          <p:nvPr/>
        </p:nvGrpSpPr>
        <p:grpSpPr>
          <a:xfrm>
            <a:off x="1903639" y="1223816"/>
            <a:ext cx="3034255" cy="477338"/>
            <a:chOff x="1903639" y="1223816"/>
            <a:chExt cx="3034255" cy="477338"/>
          </a:xfrm>
        </p:grpSpPr>
        <p:sp>
          <p:nvSpPr>
            <p:cNvPr id="43" name="Straight Connector 42">
              <a:extLst>
                <a:ext uri="{FF2B5EF4-FFF2-40B4-BE49-F238E27FC236}">
                  <a16:creationId xmlns:a16="http://schemas.microsoft.com/office/drawing/2014/main" id="{FA37A0EF-BA1A-4095-8D11-7E557739968A}"/>
                </a:ext>
              </a:extLst>
            </p:cNvPr>
            <p:cNvSpPr/>
            <p:nvPr/>
          </p:nvSpPr>
          <p:spPr>
            <a:xfrm flipV="1">
              <a:off x="3065511" y="1511496"/>
              <a:ext cx="1872383" cy="6987"/>
            </a:xfrm>
            <a:prstGeom prst="line">
              <a:avLst/>
            </a:prstGeom>
            <a:noFill/>
            <a:ln w="54720">
              <a:solidFill>
                <a:srgbClr val="000000"/>
              </a:solidFill>
              <a:prstDash val="solid"/>
              <a:tailEnd type="triangle"/>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5" name="TextBox 44">
              <a:extLst>
                <a:ext uri="{FF2B5EF4-FFF2-40B4-BE49-F238E27FC236}">
                  <a16:creationId xmlns:a16="http://schemas.microsoft.com/office/drawing/2014/main" id="{F8C2697F-0E42-4B08-AA74-169A898078EE}"/>
                </a:ext>
              </a:extLst>
            </p:cNvPr>
            <p:cNvSpPr txBox="1"/>
            <p:nvPr/>
          </p:nvSpPr>
          <p:spPr>
            <a:xfrm>
              <a:off x="3661364" y="1223816"/>
              <a:ext cx="680677"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query </a:t>
              </a:r>
            </a:p>
          </p:txBody>
        </p:sp>
        <p:sp>
          <p:nvSpPr>
            <p:cNvPr id="49" name="Rectangle 48">
              <a:extLst>
                <a:ext uri="{FF2B5EF4-FFF2-40B4-BE49-F238E27FC236}">
                  <a16:creationId xmlns:a16="http://schemas.microsoft.com/office/drawing/2014/main" id="{2B9ED3FE-AE59-4509-956A-2A95AE33043E}"/>
                </a:ext>
              </a:extLst>
            </p:cNvPr>
            <p:cNvSpPr/>
            <p:nvPr/>
          </p:nvSpPr>
          <p:spPr>
            <a:xfrm>
              <a:off x="1903639" y="1331822"/>
              <a:ext cx="101181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output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2AA5562C-07B7-4DCA-86B7-F72574AE794F}"/>
              </a:ext>
            </a:extLst>
          </p:cNvPr>
          <p:cNvGrpSpPr/>
          <p:nvPr/>
        </p:nvGrpSpPr>
        <p:grpSpPr>
          <a:xfrm>
            <a:off x="1977661" y="1977112"/>
            <a:ext cx="2942814" cy="451212"/>
            <a:chOff x="1951535" y="1977112"/>
            <a:chExt cx="2942814" cy="451212"/>
          </a:xfrm>
        </p:grpSpPr>
        <p:sp>
          <p:nvSpPr>
            <p:cNvPr id="52" name="Straight Connector 51">
              <a:extLst>
                <a:ext uri="{FF2B5EF4-FFF2-40B4-BE49-F238E27FC236}">
                  <a16:creationId xmlns:a16="http://schemas.microsoft.com/office/drawing/2014/main" id="{17C91262-31B7-4ADF-BF1E-9C61F77EAF9D}"/>
                </a:ext>
              </a:extLst>
            </p:cNvPr>
            <p:cNvSpPr/>
            <p:nvPr/>
          </p:nvSpPr>
          <p:spPr>
            <a:xfrm flipV="1">
              <a:off x="3021966" y="2264792"/>
              <a:ext cx="1872383" cy="6987"/>
            </a:xfrm>
            <a:prstGeom prst="line">
              <a:avLst/>
            </a:prstGeom>
            <a:noFill/>
            <a:ln w="54720">
              <a:solidFill>
                <a:srgbClr val="000000"/>
              </a:solidFill>
              <a:prstDash val="solid"/>
              <a:tailEnd type="triangle"/>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53" name="TextBox 52">
              <a:extLst>
                <a:ext uri="{FF2B5EF4-FFF2-40B4-BE49-F238E27FC236}">
                  <a16:creationId xmlns:a16="http://schemas.microsoft.com/office/drawing/2014/main" id="{B2C40819-BFB7-41CA-91DD-1AA520B66E8D}"/>
                </a:ext>
              </a:extLst>
            </p:cNvPr>
            <p:cNvSpPr txBox="1"/>
            <p:nvPr/>
          </p:nvSpPr>
          <p:spPr>
            <a:xfrm>
              <a:off x="3617819" y="1977112"/>
              <a:ext cx="680677"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query </a:t>
              </a:r>
            </a:p>
          </p:txBody>
        </p:sp>
        <p:sp>
          <p:nvSpPr>
            <p:cNvPr id="54" name="Rectangle 53">
              <a:extLst>
                <a:ext uri="{FF2B5EF4-FFF2-40B4-BE49-F238E27FC236}">
                  <a16:creationId xmlns:a16="http://schemas.microsoft.com/office/drawing/2014/main" id="{3BE0BF8B-14EA-475A-B848-896E3E254EAB}"/>
                </a:ext>
              </a:extLst>
            </p:cNvPr>
            <p:cNvSpPr/>
            <p:nvPr/>
          </p:nvSpPr>
          <p:spPr>
            <a:xfrm>
              <a:off x="1951535" y="2058992"/>
              <a:ext cx="101181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output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4344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randombar(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1">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Slide Number Placeholder 3 2">
            <a:extLst>
              <a:ext uri="{FF2B5EF4-FFF2-40B4-BE49-F238E27FC236}">
                <a16:creationId xmlns:a16="http://schemas.microsoft.com/office/drawing/2014/main" id="{7F3272D1-4B8A-4509-9A42-116CE598F5B5}"/>
              </a:ext>
            </a:extLst>
          </p:cNvPr>
          <p:cNvSpPr txBox="1">
            <a:spLocks/>
          </p:cNvSpPr>
          <p:nvPr/>
        </p:nvSpPr>
        <p:spPr>
          <a:xfrm>
            <a:off x="7227360" y="6887160"/>
            <a:ext cx="2348280" cy="52128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0EE99D8-C5B2-4475-B8F5-D7AB550CEEB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008D8E63-E6E4-4746-9603-57862E3D646D}"/>
              </a:ext>
            </a:extLst>
          </p:cNvPr>
          <p:cNvGrpSpPr/>
          <p:nvPr/>
        </p:nvGrpSpPr>
        <p:grpSpPr>
          <a:xfrm flipH="1">
            <a:off x="6794768" y="1633950"/>
            <a:ext cx="1581148" cy="555565"/>
            <a:chOff x="3519596" y="1606148"/>
            <a:chExt cx="1811970" cy="555565"/>
          </a:xfrm>
        </p:grpSpPr>
        <p:sp>
          <p:nvSpPr>
            <p:cNvPr id="10" name="Straight Connector 9">
              <a:extLst>
                <a:ext uri="{FF2B5EF4-FFF2-40B4-BE49-F238E27FC236}">
                  <a16:creationId xmlns:a16="http://schemas.microsoft.com/office/drawing/2014/main" id="{E4D556E7-225E-4FAA-A2E8-4D58C82975F0}"/>
                </a:ext>
              </a:extLst>
            </p:cNvPr>
            <p:cNvSpPr/>
            <p:nvPr/>
          </p:nvSpPr>
          <p:spPr>
            <a:xfrm flipH="1" flipV="1">
              <a:off x="3519596" y="2152050"/>
              <a:ext cx="1811970" cy="9663"/>
            </a:xfrm>
            <a:prstGeom prst="line">
              <a:avLst/>
            </a:prstGeom>
            <a:noFill/>
            <a:ln w="54720">
              <a:solidFill>
                <a:srgbClr val="000000"/>
              </a:solidFill>
              <a:prstDash val="solid"/>
              <a:tailEnd type="triangle" w="med" len="med"/>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endParaRPr>
            </a:p>
          </p:txBody>
        </p:sp>
        <p:sp>
          <p:nvSpPr>
            <p:cNvPr id="59" name="TextBox 58">
              <a:extLst>
                <a:ext uri="{FF2B5EF4-FFF2-40B4-BE49-F238E27FC236}">
                  <a16:creationId xmlns:a16="http://schemas.microsoft.com/office/drawing/2014/main" id="{D4284982-3C70-43D3-B6D0-E4DA9A134B91}"/>
                </a:ext>
              </a:extLst>
            </p:cNvPr>
            <p:cNvSpPr txBox="1"/>
            <p:nvPr/>
          </p:nvSpPr>
          <p:spPr>
            <a:xfrm>
              <a:off x="3810969" y="1606148"/>
              <a:ext cx="1229225" cy="503812"/>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response </a:t>
              </a:r>
            </a:p>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(via callback)</a:t>
              </a:r>
            </a:p>
          </p:txBody>
        </p:sp>
      </p:grpSp>
      <p:sp>
        <p:nvSpPr>
          <p:cNvPr id="60" name="Freeform: Shape 59">
            <a:extLst>
              <a:ext uri="{FF2B5EF4-FFF2-40B4-BE49-F238E27FC236}">
                <a16:creationId xmlns:a16="http://schemas.microsoft.com/office/drawing/2014/main" id="{8246B50A-C26E-4BC8-87E6-E236ACFD3AD0}"/>
              </a:ext>
            </a:extLst>
          </p:cNvPr>
          <p:cNvSpPr/>
          <p:nvPr/>
        </p:nvSpPr>
        <p:spPr>
          <a:xfrm>
            <a:off x="4925439" y="1277297"/>
            <a:ext cx="2031153" cy="12491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4">
              <a:lumMod val="60000"/>
              <a:lumOff val="40000"/>
            </a:schemeClr>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Dynamic data </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structure</a:t>
            </a:r>
          </a:p>
        </p:txBody>
      </p:sp>
      <p:sp>
        <p:nvSpPr>
          <p:cNvPr id="62" name="TextBox 61">
            <a:extLst>
              <a:ext uri="{FF2B5EF4-FFF2-40B4-BE49-F238E27FC236}">
                <a16:creationId xmlns:a16="http://schemas.microsoft.com/office/drawing/2014/main" id="{2F199751-0608-4F25-9CF3-4C8C9CDA1E26}"/>
              </a:ext>
            </a:extLst>
          </p:cNvPr>
          <p:cNvSpPr txBox="1"/>
          <p:nvPr/>
        </p:nvSpPr>
        <p:spPr>
          <a:xfrm>
            <a:off x="315814" y="334127"/>
            <a:ext cx="274812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Tuning Dyna</a:t>
            </a:r>
          </a:p>
        </p:txBody>
      </p:sp>
      <p:sp>
        <p:nvSpPr>
          <p:cNvPr id="64" name="TextBox 63">
            <a:extLst>
              <a:ext uri="{FF2B5EF4-FFF2-40B4-BE49-F238E27FC236}">
                <a16:creationId xmlns:a16="http://schemas.microsoft.com/office/drawing/2014/main" id="{6FBFB7AC-4B1A-4819-A2DE-BB0E54206FC8}"/>
              </a:ext>
            </a:extLst>
          </p:cNvPr>
          <p:cNvSpPr txBox="1"/>
          <p:nvPr/>
        </p:nvSpPr>
        <p:spPr>
          <a:xfrm>
            <a:off x="8218376" y="3538698"/>
            <a:ext cx="369357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Example knob: eager or lazy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dynamic max data structure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 Dyna: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output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max=</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input(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Max-heap: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O(log 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per update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O(n)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 batch update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heapify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12" name="Group 11">
            <a:extLst>
              <a:ext uri="{FF2B5EF4-FFF2-40B4-BE49-F238E27FC236}">
                <a16:creationId xmlns:a16="http://schemas.microsoft.com/office/drawing/2014/main" id="{71DB5640-71D2-4147-A2A0-0EC2DA2E08BA}"/>
              </a:ext>
            </a:extLst>
          </p:cNvPr>
          <p:cNvGrpSpPr/>
          <p:nvPr/>
        </p:nvGrpSpPr>
        <p:grpSpPr>
          <a:xfrm>
            <a:off x="3065511" y="2164347"/>
            <a:ext cx="1872383" cy="297346"/>
            <a:chOff x="3489390" y="2301223"/>
            <a:chExt cx="1872383" cy="297346"/>
          </a:xfrm>
        </p:grpSpPr>
        <p:sp>
          <p:nvSpPr>
            <p:cNvPr id="42" name="Straight Connector 41">
              <a:extLst>
                <a:ext uri="{FF2B5EF4-FFF2-40B4-BE49-F238E27FC236}">
                  <a16:creationId xmlns:a16="http://schemas.microsoft.com/office/drawing/2014/main" id="{F054F2B1-8343-4A71-86CB-C7D41419891E}"/>
                </a:ext>
              </a:extLst>
            </p:cNvPr>
            <p:cNvSpPr/>
            <p:nvPr/>
          </p:nvSpPr>
          <p:spPr>
            <a:xfrm flipV="1">
              <a:off x="3489390" y="2301517"/>
              <a:ext cx="1872383" cy="6987"/>
            </a:xfrm>
            <a:prstGeom prst="line">
              <a:avLst/>
            </a:prstGeom>
            <a:noFill/>
            <a:ln w="54720">
              <a:solidFill>
                <a:srgbClr val="000000"/>
              </a:solidFill>
              <a:prstDash val="solid"/>
              <a:tailEnd type="triangle"/>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lumMod val="60000"/>
                      <a:lumOff val="40000"/>
                    </a:srgbClr>
                  </a:solidFill>
                  <a:effectLst/>
                  <a:uLnTx/>
                  <a:uFillTx/>
                  <a:latin typeface="Courier New" panose="02070309020205020404" pitchFamily="49" charset="0"/>
                  <a:ea typeface="+mn-ea"/>
                  <a:cs typeface="Courier New" panose="02070309020205020404" pitchFamily="49" charset="0"/>
                </a:rPr>
                <a:t>I</a:t>
              </a: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4" name="TextBox 43">
              <a:extLst>
                <a:ext uri="{FF2B5EF4-FFF2-40B4-BE49-F238E27FC236}">
                  <a16:creationId xmlns:a16="http://schemas.microsoft.com/office/drawing/2014/main" id="{77D0AAEE-CDFD-4499-93A1-85B8ABF94FA0}"/>
                </a:ext>
              </a:extLst>
            </p:cNvPr>
            <p:cNvSpPr txBox="1"/>
            <p:nvPr/>
          </p:nvSpPr>
          <p:spPr>
            <a:xfrm>
              <a:off x="4085243" y="2301223"/>
              <a:ext cx="680677"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query </a:t>
              </a:r>
            </a:p>
          </p:txBody>
        </p:sp>
      </p:grpSp>
      <p:pic>
        <p:nvPicPr>
          <p:cNvPr id="17" name="Picture 16">
            <a:extLst>
              <a:ext uri="{FF2B5EF4-FFF2-40B4-BE49-F238E27FC236}">
                <a16:creationId xmlns:a16="http://schemas.microsoft.com/office/drawing/2014/main" id="{65177BDA-17F4-479E-BB2B-112E952190D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482259" y="4363402"/>
            <a:ext cx="4145397" cy="971943"/>
          </a:xfrm>
          <a:prstGeom prst="rect">
            <a:avLst/>
          </a:prstGeom>
        </p:spPr>
      </p:pic>
      <p:sp>
        <p:nvSpPr>
          <p:cNvPr id="18" name="Speech Bubble: Rectangle 17">
            <a:extLst>
              <a:ext uri="{FF2B5EF4-FFF2-40B4-BE49-F238E27FC236}">
                <a16:creationId xmlns:a16="http://schemas.microsoft.com/office/drawing/2014/main" id="{8C406267-CCD2-4384-A873-90EEA6020C14}"/>
              </a:ext>
            </a:extLst>
          </p:cNvPr>
          <p:cNvSpPr/>
          <p:nvPr/>
        </p:nvSpPr>
        <p:spPr>
          <a:xfrm>
            <a:off x="6066710" y="3601795"/>
            <a:ext cx="1351396" cy="507270"/>
          </a:xfrm>
          <a:prstGeom prst="wedgeRectCallout">
            <a:avLst>
              <a:gd name="adj1" fmla="val -56655"/>
              <a:gd name="adj2" fmla="val 142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urgency</a:t>
            </a:r>
          </a:p>
        </p:txBody>
      </p:sp>
      <p:sp>
        <p:nvSpPr>
          <p:cNvPr id="19" name="Speech Bubble: Rectangle 18">
            <a:extLst>
              <a:ext uri="{FF2B5EF4-FFF2-40B4-BE49-F238E27FC236}">
                <a16:creationId xmlns:a16="http://schemas.microsoft.com/office/drawing/2014/main" id="{11BE38EB-E221-4F1C-A131-9F8DC375FC22}"/>
              </a:ext>
            </a:extLst>
          </p:cNvPr>
          <p:cNvSpPr/>
          <p:nvPr/>
        </p:nvSpPr>
        <p:spPr>
          <a:xfrm>
            <a:off x="3486034" y="3061202"/>
            <a:ext cx="2170547" cy="802417"/>
          </a:xfrm>
          <a:prstGeom prst="wedgeRectCallout">
            <a:avLst>
              <a:gd name="adj1" fmla="val 47728"/>
              <a:gd name="adj2" fmla="val 140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Encourage earlier jobs to finish first</a:t>
            </a:r>
          </a:p>
        </p:txBody>
      </p:sp>
      <p:sp>
        <p:nvSpPr>
          <p:cNvPr id="20" name="Speech Bubble: Rectangle 19">
            <a:extLst>
              <a:ext uri="{FF2B5EF4-FFF2-40B4-BE49-F238E27FC236}">
                <a16:creationId xmlns:a16="http://schemas.microsoft.com/office/drawing/2014/main" id="{6C4DF402-4237-46DA-BB21-8269D77F67EA}"/>
              </a:ext>
            </a:extLst>
          </p:cNvPr>
          <p:cNvSpPr/>
          <p:nvPr/>
        </p:nvSpPr>
        <p:spPr>
          <a:xfrm>
            <a:off x="497985" y="3046277"/>
            <a:ext cx="2775315" cy="801817"/>
          </a:xfrm>
          <a:prstGeom prst="wedgeRectCallout">
            <a:avLst>
              <a:gd name="adj1" fmla="val 58489"/>
              <a:gd name="adj2" fmla="val 147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Total cost knob setting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Average latency on workload</a:t>
            </a:r>
          </a:p>
        </p:txBody>
      </p:sp>
      <p:grpSp>
        <p:nvGrpSpPr>
          <p:cNvPr id="9" name="Group 8">
            <a:extLst>
              <a:ext uri="{FF2B5EF4-FFF2-40B4-BE49-F238E27FC236}">
                <a16:creationId xmlns:a16="http://schemas.microsoft.com/office/drawing/2014/main" id="{9659E474-0C33-4D4A-8D2A-E9E92647A358}"/>
              </a:ext>
            </a:extLst>
          </p:cNvPr>
          <p:cNvGrpSpPr/>
          <p:nvPr/>
        </p:nvGrpSpPr>
        <p:grpSpPr>
          <a:xfrm>
            <a:off x="9094603" y="1254472"/>
            <a:ext cx="2858695" cy="2080828"/>
            <a:chOff x="8923749" y="1430288"/>
            <a:chExt cx="3178418" cy="2291554"/>
          </a:xfrm>
        </p:grpSpPr>
        <p:pic>
          <p:nvPicPr>
            <p:cNvPr id="1028" name="Picture 4" descr="Related image">
              <a:extLst>
                <a:ext uri="{FF2B5EF4-FFF2-40B4-BE49-F238E27FC236}">
                  <a16:creationId xmlns:a16="http://schemas.microsoft.com/office/drawing/2014/main" id="{ABEFBF88-FB46-4536-AD08-FD20486511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923749" y="1430288"/>
              <a:ext cx="3178418" cy="22497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455D23C-7374-41DF-908C-1DF40C6BE55A}"/>
                </a:ext>
              </a:extLst>
            </p:cNvPr>
            <p:cNvSpPr/>
            <p:nvPr/>
          </p:nvSpPr>
          <p:spPr>
            <a:xfrm>
              <a:off x="9042545" y="2798512"/>
              <a:ext cx="2952090" cy="92333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Optimizer</a:t>
              </a:r>
            </a:p>
          </p:txBody>
        </p:sp>
      </p:grpSp>
      <p:grpSp>
        <p:nvGrpSpPr>
          <p:cNvPr id="13" name="Group 12">
            <a:extLst>
              <a:ext uri="{FF2B5EF4-FFF2-40B4-BE49-F238E27FC236}">
                <a16:creationId xmlns:a16="http://schemas.microsoft.com/office/drawing/2014/main" id="{A2D7ABB9-4C71-470E-9C40-92FF75E2A67C}"/>
              </a:ext>
            </a:extLst>
          </p:cNvPr>
          <p:cNvGrpSpPr/>
          <p:nvPr/>
        </p:nvGrpSpPr>
        <p:grpSpPr>
          <a:xfrm>
            <a:off x="3065511" y="1467798"/>
            <a:ext cx="1872383" cy="299381"/>
            <a:chOff x="3489390" y="2595274"/>
            <a:chExt cx="1872383" cy="299381"/>
          </a:xfrm>
        </p:grpSpPr>
        <p:sp>
          <p:nvSpPr>
            <p:cNvPr id="28" name="Straight Connector 27">
              <a:extLst>
                <a:ext uri="{FF2B5EF4-FFF2-40B4-BE49-F238E27FC236}">
                  <a16:creationId xmlns:a16="http://schemas.microsoft.com/office/drawing/2014/main" id="{605D103D-557D-41F9-9A8D-D9F15D4DBB3E}"/>
                </a:ext>
              </a:extLst>
            </p:cNvPr>
            <p:cNvSpPr/>
            <p:nvPr/>
          </p:nvSpPr>
          <p:spPr>
            <a:xfrm flipV="1">
              <a:off x="3489390" y="2887668"/>
              <a:ext cx="1872383" cy="6987"/>
            </a:xfrm>
            <a:prstGeom prst="line">
              <a:avLst/>
            </a:prstGeom>
            <a:noFill/>
            <a:ln w="54720">
              <a:solidFill>
                <a:srgbClr val="000000"/>
              </a:solidFill>
              <a:prstDash val="solid"/>
              <a:tailEnd type="triangle"/>
            </a:ln>
          </p:spPr>
          <p:txBody>
            <a:bodyPr vert="horz" wrap="none" lIns="90000" tIns="45000" rIns="90000" bIns="45000" anchor="ctr" anchorCtr="0"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29" name="TextBox 28">
              <a:extLst>
                <a:ext uri="{FF2B5EF4-FFF2-40B4-BE49-F238E27FC236}">
                  <a16:creationId xmlns:a16="http://schemas.microsoft.com/office/drawing/2014/main" id="{28E3E548-1BA6-49F9-8A62-1A8E7B8EA838}"/>
                </a:ext>
              </a:extLst>
            </p:cNvPr>
            <p:cNvSpPr txBox="1"/>
            <p:nvPr/>
          </p:nvSpPr>
          <p:spPr>
            <a:xfrm>
              <a:off x="4035229" y="2595274"/>
              <a:ext cx="780704" cy="297346"/>
            </a:xfrm>
            <a:prstGeom prst="rect">
              <a:avLst/>
            </a:prstGeom>
            <a:noFill/>
            <a:ln>
              <a:noFill/>
            </a:ln>
          </p:spPr>
          <p:txBody>
            <a:bodyPr vert="horz" wrap="none" lIns="90000" tIns="45000" rIns="90000" bIns="45000" anchorCtr="0" compatLnSpc="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400"/>
              </a:pPr>
              <a:r>
                <a:rPr kumimoji="0" lang="en-US" sz="14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 </a:t>
              </a:r>
            </a:p>
          </p:txBody>
        </p:sp>
      </p:grpSp>
      <p:sp>
        <p:nvSpPr>
          <p:cNvPr id="32" name="Speech Bubble: Rectangle 31">
            <a:extLst>
              <a:ext uri="{FF2B5EF4-FFF2-40B4-BE49-F238E27FC236}">
                <a16:creationId xmlns:a16="http://schemas.microsoft.com/office/drawing/2014/main" id="{B1F61CB8-935E-4269-879E-94089BEA9247}"/>
              </a:ext>
            </a:extLst>
          </p:cNvPr>
          <p:cNvSpPr/>
          <p:nvPr/>
        </p:nvSpPr>
        <p:spPr>
          <a:xfrm>
            <a:off x="2391870" y="5388587"/>
            <a:ext cx="1518903" cy="507270"/>
          </a:xfrm>
          <a:prstGeom prst="wedgeRectCallout">
            <a:avLst>
              <a:gd name="adj1" fmla="val 46617"/>
              <a:gd name="adj2" fmla="val -1048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knob settings</a:t>
            </a:r>
          </a:p>
        </p:txBody>
      </p:sp>
      <p:sp>
        <p:nvSpPr>
          <p:cNvPr id="41" name="Freeform: Shape 40">
            <a:extLst>
              <a:ext uri="{FF2B5EF4-FFF2-40B4-BE49-F238E27FC236}">
                <a16:creationId xmlns:a16="http://schemas.microsoft.com/office/drawing/2014/main" id="{422F1E01-69C2-4E3B-8579-DD408C780AAC}"/>
              </a:ext>
            </a:extLst>
          </p:cNvPr>
          <p:cNvSpPr/>
          <p:nvPr/>
        </p:nvSpPr>
        <p:spPr>
          <a:xfrm>
            <a:off x="1754663" y="1506665"/>
            <a:ext cx="1343259" cy="9178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4">
              <a:lumMod val="60000"/>
              <a:lumOff val="40000"/>
            </a:schemeClr>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Workload</a:t>
            </a:r>
          </a:p>
        </p:txBody>
      </p:sp>
      <p:sp>
        <p:nvSpPr>
          <p:cNvPr id="2" name="Speech Bubble: Rectangle 1">
            <a:extLst>
              <a:ext uri="{FF2B5EF4-FFF2-40B4-BE49-F238E27FC236}">
                <a16:creationId xmlns:a16="http://schemas.microsoft.com/office/drawing/2014/main" id="{CAB09535-318C-47D1-ADDA-8E9B605F8A27}"/>
              </a:ext>
            </a:extLst>
          </p:cNvPr>
          <p:cNvSpPr/>
          <p:nvPr/>
        </p:nvSpPr>
        <p:spPr>
          <a:xfrm>
            <a:off x="7957486" y="537998"/>
            <a:ext cx="2817684" cy="591823"/>
          </a:xfrm>
          <a:prstGeom prst="wedgeRectCallout">
            <a:avLst>
              <a:gd name="adj1" fmla="val -91540"/>
              <a:gd name="adj2" fmla="val 88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Solver has “knobs“ to tune</a:t>
            </a:r>
          </a:p>
        </p:txBody>
      </p:sp>
      <p:sp>
        <p:nvSpPr>
          <p:cNvPr id="15" name="TextBox 14">
            <a:extLst>
              <a:ext uri="{FF2B5EF4-FFF2-40B4-BE49-F238E27FC236}">
                <a16:creationId xmlns:a16="http://schemas.microsoft.com/office/drawing/2014/main" id="{503314E1-7C65-40CA-8DBF-62E69AAE44FC}"/>
              </a:ext>
            </a:extLst>
          </p:cNvPr>
          <p:cNvSpPr txBox="1"/>
          <p:nvPr/>
        </p:nvSpPr>
        <p:spPr>
          <a:xfrm>
            <a:off x="12421385" y="3327030"/>
            <a:ext cx="3022600"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Lazy only helps if there is a enough work to consolidate between queries.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 in practice, we may want to handle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some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updates eagerly.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choice depends on the specific workload (might depend on what gets updated and when).</a:t>
            </a:r>
          </a:p>
        </p:txBody>
      </p:sp>
      <p:grpSp>
        <p:nvGrpSpPr>
          <p:cNvPr id="3" name="Group 2">
            <a:extLst>
              <a:ext uri="{FF2B5EF4-FFF2-40B4-BE49-F238E27FC236}">
                <a16:creationId xmlns:a16="http://schemas.microsoft.com/office/drawing/2014/main" id="{402F9A61-CD1C-4C61-AB99-CC022EB4D79E}"/>
              </a:ext>
            </a:extLst>
          </p:cNvPr>
          <p:cNvGrpSpPr/>
          <p:nvPr/>
        </p:nvGrpSpPr>
        <p:grpSpPr>
          <a:xfrm>
            <a:off x="5001502" y="2179855"/>
            <a:ext cx="1894598" cy="768550"/>
            <a:chOff x="5001502" y="2179855"/>
            <a:chExt cx="1894598" cy="768550"/>
          </a:xfrm>
        </p:grpSpPr>
        <p:sp>
          <p:nvSpPr>
            <p:cNvPr id="16" name="Right Brace 15">
              <a:extLst>
                <a:ext uri="{FF2B5EF4-FFF2-40B4-BE49-F238E27FC236}">
                  <a16:creationId xmlns:a16="http://schemas.microsoft.com/office/drawing/2014/main" id="{BAFCF39F-9D6D-4CA9-85B0-08679750764A}"/>
                </a:ext>
              </a:extLst>
            </p:cNvPr>
            <p:cNvSpPr/>
            <p:nvPr/>
          </p:nvSpPr>
          <p:spPr>
            <a:xfrm rot="5400000">
              <a:off x="5783466" y="1397891"/>
              <a:ext cx="330670" cy="1894598"/>
            </a:xfrm>
            <a:prstGeom prst="rightBrace">
              <a:avLst>
                <a:gd name="adj1" fmla="val 49352"/>
                <a:gd name="adj2" fmla="val 51621"/>
              </a:avLst>
            </a:pr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9074C378-93CF-4AB2-8255-0A887DECD14D}"/>
                </a:ext>
              </a:extLst>
            </p:cNvPr>
            <p:cNvSpPr txBox="1"/>
            <p:nvPr/>
          </p:nvSpPr>
          <p:spPr>
            <a:xfrm>
              <a:off x="5499519" y="2579073"/>
              <a:ext cx="859723"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latency</a:t>
              </a:r>
            </a:p>
          </p:txBody>
        </p:sp>
      </p:grpSp>
    </p:spTree>
    <p:extLst>
      <p:ext uri="{BB962C8B-B14F-4D97-AF65-F5344CB8AC3E}">
        <p14:creationId xmlns:p14="http://schemas.microsoft.com/office/powerpoint/2010/main" val="2960524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8" grpId="0" animBg="1"/>
      <p:bldP spid="19" grpId="0" animBg="1"/>
      <p:bldP spid="20" grpId="0" animBg="1"/>
      <p:bldP spid="32"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1D6F13F6-EC68-4341-9F83-BCCAE36EAD72}"/>
              </a:ext>
            </a:extLst>
          </p:cNvPr>
          <p:cNvSpPr txBox="1"/>
          <p:nvPr/>
        </p:nvSpPr>
        <p:spPr>
          <a:xfrm>
            <a:off x="358675" y="318031"/>
            <a:ext cx="346492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Off-line training</a:t>
            </a:r>
          </a:p>
        </p:txBody>
      </p:sp>
      <p:grpSp>
        <p:nvGrpSpPr>
          <p:cNvPr id="17" name="Group 16">
            <a:extLst>
              <a:ext uri="{FF2B5EF4-FFF2-40B4-BE49-F238E27FC236}">
                <a16:creationId xmlns:a16="http://schemas.microsoft.com/office/drawing/2014/main" id="{F2A5D45B-FE5A-43A9-8435-23DF6B79932B}"/>
              </a:ext>
            </a:extLst>
          </p:cNvPr>
          <p:cNvGrpSpPr/>
          <p:nvPr/>
        </p:nvGrpSpPr>
        <p:grpSpPr>
          <a:xfrm>
            <a:off x="1489112" y="1554479"/>
            <a:ext cx="2208229" cy="1578067"/>
            <a:chOff x="1489112" y="1554479"/>
            <a:chExt cx="2208229" cy="1578067"/>
          </a:xfrm>
        </p:grpSpPr>
        <p:pic>
          <p:nvPicPr>
            <p:cNvPr id="36" name="Picture 4" descr="Related image">
              <a:extLst>
                <a:ext uri="{FF2B5EF4-FFF2-40B4-BE49-F238E27FC236}">
                  <a16:creationId xmlns:a16="http://schemas.microsoft.com/office/drawing/2014/main" id="{2F1DEBC7-5869-48CF-8AF5-8EF28EF36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89112" y="1554479"/>
              <a:ext cx="2208229" cy="1578067"/>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A6EC8270-F198-4E00-A5C5-F51E17A7DC99}"/>
                </a:ext>
              </a:extLst>
            </p:cNvPr>
            <p:cNvSpPr/>
            <p:nvPr/>
          </p:nvSpPr>
          <p:spPr>
            <a:xfrm>
              <a:off x="2415905" y="2417657"/>
              <a:ext cx="1207320" cy="6378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Fiddle </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with knobs</a:t>
              </a:r>
            </a:p>
          </p:txBody>
        </p:sp>
      </p:grpSp>
      <p:cxnSp>
        <p:nvCxnSpPr>
          <p:cNvPr id="20" name="Straight Arrow Connector 19">
            <a:extLst>
              <a:ext uri="{FF2B5EF4-FFF2-40B4-BE49-F238E27FC236}">
                <a16:creationId xmlns:a16="http://schemas.microsoft.com/office/drawing/2014/main" id="{B4D43EAE-793B-459F-8DF9-C3B8BADEE4A9}"/>
              </a:ext>
            </a:extLst>
          </p:cNvPr>
          <p:cNvCxnSpPr>
            <a:cxnSpLocks/>
            <a:stCxn id="4" idx="1"/>
            <a:endCxn id="16" idx="1"/>
          </p:cNvCxnSpPr>
          <p:nvPr/>
        </p:nvCxnSpPr>
        <p:spPr>
          <a:xfrm flipV="1">
            <a:off x="3623225" y="2731826"/>
            <a:ext cx="564483" cy="47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6ADBD748-75AC-4F92-B7C0-B30E38DE1EEA}"/>
              </a:ext>
            </a:extLst>
          </p:cNvPr>
          <p:cNvGrpSpPr/>
          <p:nvPr/>
        </p:nvGrpSpPr>
        <p:grpSpPr>
          <a:xfrm>
            <a:off x="4187708" y="2051765"/>
            <a:ext cx="5064368" cy="1360121"/>
            <a:chOff x="4148796" y="2466892"/>
            <a:chExt cx="5064368" cy="1360121"/>
          </a:xfrm>
        </p:grpSpPr>
        <p:sp>
          <p:nvSpPr>
            <p:cNvPr id="5" name="Oval 4">
              <a:extLst>
                <a:ext uri="{FF2B5EF4-FFF2-40B4-BE49-F238E27FC236}">
                  <a16:creationId xmlns:a16="http://schemas.microsoft.com/office/drawing/2014/main" id="{DC20D6A2-BB97-4D0C-AFB0-E68E9D166EFC}"/>
                </a:ext>
              </a:extLst>
            </p:cNvPr>
            <p:cNvSpPr/>
            <p:nvPr/>
          </p:nvSpPr>
          <p:spPr>
            <a:xfrm>
              <a:off x="4416757"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A9D81AE2-8AEC-477E-982E-FB12E30F227A}"/>
                </a:ext>
              </a:extLst>
            </p:cNvPr>
            <p:cNvSpPr/>
            <p:nvPr/>
          </p:nvSpPr>
          <p:spPr>
            <a:xfrm>
              <a:off x="4931856"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6EFB371-F66A-42EC-BF34-222CCBF32B06}"/>
                </a:ext>
              </a:extLst>
            </p:cNvPr>
            <p:cNvSpPr/>
            <p:nvPr/>
          </p:nvSpPr>
          <p:spPr>
            <a:xfrm>
              <a:off x="5446955"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E510B5E-C797-41C4-B170-42C28CB46C59}"/>
                </a:ext>
              </a:extLst>
            </p:cNvPr>
            <p:cNvSpPr/>
            <p:nvPr/>
          </p:nvSpPr>
          <p:spPr>
            <a:xfrm>
              <a:off x="5962054"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73640D0-767E-4763-A5DB-7ADFDE06B410}"/>
                </a:ext>
              </a:extLst>
            </p:cNvPr>
            <p:cNvSpPr/>
            <p:nvPr/>
          </p:nvSpPr>
          <p:spPr>
            <a:xfrm>
              <a:off x="6477153"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741B844A-D498-4BA6-BAD0-C817490905F6}"/>
                </a:ext>
              </a:extLst>
            </p:cNvPr>
            <p:cNvSpPr/>
            <p:nvPr/>
          </p:nvSpPr>
          <p:spPr>
            <a:xfrm>
              <a:off x="7675545"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189BB95-2995-4618-A308-0BE9E532DB07}"/>
                </a:ext>
              </a:extLst>
            </p:cNvPr>
            <p:cNvSpPr/>
            <p:nvPr/>
          </p:nvSpPr>
          <p:spPr>
            <a:xfrm>
              <a:off x="8190644"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AD4F225D-FD18-4A3E-96EA-BCA86E444FF8}"/>
                </a:ext>
              </a:extLst>
            </p:cNvPr>
            <p:cNvSpPr/>
            <p:nvPr/>
          </p:nvSpPr>
          <p:spPr>
            <a:xfrm>
              <a:off x="8705742"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C142AD54-F94F-49C5-88DC-FF5BE46134CD}"/>
                </a:ext>
              </a:extLst>
            </p:cNvPr>
            <p:cNvSpPr/>
            <p:nvPr/>
          </p:nvSpPr>
          <p:spPr>
            <a:xfrm flipH="1">
              <a:off x="7011961"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FF59945-3F00-45CF-B5E3-E0F51FF6BF64}"/>
                </a:ext>
              </a:extLst>
            </p:cNvPr>
            <p:cNvSpPr/>
            <p:nvPr/>
          </p:nvSpPr>
          <p:spPr>
            <a:xfrm flipH="1">
              <a:off x="7116679"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55009E03-543D-437E-AE24-E44E061952F1}"/>
                </a:ext>
              </a:extLst>
            </p:cNvPr>
            <p:cNvSpPr/>
            <p:nvPr/>
          </p:nvSpPr>
          <p:spPr>
            <a:xfrm flipH="1">
              <a:off x="7230485"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2499A9C-66D9-4DD8-86FE-68AFA0E8001B}"/>
                </a:ext>
              </a:extLst>
            </p:cNvPr>
            <p:cNvSpPr/>
            <p:nvPr/>
          </p:nvSpPr>
          <p:spPr>
            <a:xfrm>
              <a:off x="4148796" y="2466892"/>
              <a:ext cx="5064368" cy="13601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Arrow Connector 20">
              <a:extLst>
                <a:ext uri="{FF2B5EF4-FFF2-40B4-BE49-F238E27FC236}">
                  <a16:creationId xmlns:a16="http://schemas.microsoft.com/office/drawing/2014/main" id="{01A7F060-8D3D-4474-95DD-8C18272EF391}"/>
                </a:ext>
              </a:extLst>
            </p:cNvPr>
            <p:cNvCxnSpPr>
              <a:stCxn id="5" idx="6"/>
              <a:endCxn id="6" idx="2"/>
            </p:cNvCxnSpPr>
            <p:nvPr/>
          </p:nvCxnSpPr>
          <p:spPr>
            <a:xfrm>
              <a:off x="4607676"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F4A7C1-43A4-4BFA-BBAD-6C1E7E8448C7}"/>
                </a:ext>
              </a:extLst>
            </p:cNvPr>
            <p:cNvCxnSpPr>
              <a:stCxn id="6" idx="6"/>
              <a:endCxn id="7" idx="2"/>
            </p:cNvCxnSpPr>
            <p:nvPr/>
          </p:nvCxnSpPr>
          <p:spPr>
            <a:xfrm>
              <a:off x="5122775"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5FF755-22AB-49FA-87F5-4C57E020DC31}"/>
                </a:ext>
              </a:extLst>
            </p:cNvPr>
            <p:cNvCxnSpPr>
              <a:stCxn id="7" idx="6"/>
              <a:endCxn id="8" idx="2"/>
            </p:cNvCxnSpPr>
            <p:nvPr/>
          </p:nvCxnSpPr>
          <p:spPr>
            <a:xfrm>
              <a:off x="5637874"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AE84273-41C2-4657-B24C-3DAA051ADA12}"/>
                </a:ext>
              </a:extLst>
            </p:cNvPr>
            <p:cNvCxnSpPr>
              <a:endCxn id="9" idx="2"/>
            </p:cNvCxnSpPr>
            <p:nvPr/>
          </p:nvCxnSpPr>
          <p:spPr>
            <a:xfrm>
              <a:off x="6152973"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09F591F-091D-4FEA-BD21-C53A91379867}"/>
                </a:ext>
              </a:extLst>
            </p:cNvPr>
            <p:cNvCxnSpPr>
              <a:stCxn id="10" idx="6"/>
              <a:endCxn id="11" idx="2"/>
            </p:cNvCxnSpPr>
            <p:nvPr/>
          </p:nvCxnSpPr>
          <p:spPr>
            <a:xfrm>
              <a:off x="7866464"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28C373-1CE6-4845-965D-7081D25F2509}"/>
                </a:ext>
              </a:extLst>
            </p:cNvPr>
            <p:cNvCxnSpPr>
              <a:stCxn id="11" idx="6"/>
              <a:endCxn id="12" idx="2"/>
            </p:cNvCxnSpPr>
            <p:nvPr/>
          </p:nvCxnSpPr>
          <p:spPr>
            <a:xfrm>
              <a:off x="8381563" y="3504663"/>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C079B6-8B68-452B-A049-A44AB109C592}"/>
                </a:ext>
              </a:extLst>
            </p:cNvPr>
            <p:cNvCxnSpPr>
              <a:cxnSpLocks/>
            </p:cNvCxnSpPr>
            <p:nvPr/>
          </p:nvCxnSpPr>
          <p:spPr>
            <a:xfrm>
              <a:off x="6668072" y="3513851"/>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6217EDE-21C3-4EA1-A034-0F3372322F1A}"/>
                </a:ext>
              </a:extLst>
            </p:cNvPr>
            <p:cNvCxnSpPr>
              <a:cxnSpLocks/>
            </p:cNvCxnSpPr>
            <p:nvPr/>
          </p:nvCxnSpPr>
          <p:spPr>
            <a:xfrm>
              <a:off x="7393021" y="3501954"/>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BA89AB7-4903-4DFD-9777-D64AD3EA938E}"/>
                </a:ext>
              </a:extLst>
            </p:cNvPr>
            <p:cNvSpPr/>
            <p:nvPr/>
          </p:nvSpPr>
          <p:spPr>
            <a:xfrm>
              <a:off x="4242614" y="2682163"/>
              <a:ext cx="2408682" cy="369332"/>
            </a:xfrm>
            <a:prstGeom prst="rect">
              <a:avLst/>
            </a:prstGeom>
          </p:spPr>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Run entire workload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 name="Connector: Elbow 18">
            <a:extLst>
              <a:ext uri="{FF2B5EF4-FFF2-40B4-BE49-F238E27FC236}">
                <a16:creationId xmlns:a16="http://schemas.microsoft.com/office/drawing/2014/main" id="{BAEFF72A-3D31-4DA1-BA62-B6F9531AF813}"/>
              </a:ext>
            </a:extLst>
          </p:cNvPr>
          <p:cNvCxnSpPr>
            <a:cxnSpLocks/>
            <a:stCxn id="4" idx="2"/>
            <a:endCxn id="16" idx="3"/>
          </p:cNvCxnSpPr>
          <p:nvPr/>
        </p:nvCxnSpPr>
        <p:spPr>
          <a:xfrm rot="5400000" flipH="1" flipV="1">
            <a:off x="5973979" y="-222589"/>
            <a:ext cx="323681" cy="6232511"/>
          </a:xfrm>
          <a:prstGeom prst="bentConnector4">
            <a:avLst>
              <a:gd name="adj1" fmla="val -180727"/>
              <a:gd name="adj2" fmla="val 103668"/>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4CAF574-F7BD-407A-AF66-126D099766DF}"/>
              </a:ext>
            </a:extLst>
          </p:cNvPr>
          <p:cNvGrpSpPr/>
          <p:nvPr/>
        </p:nvGrpSpPr>
        <p:grpSpPr>
          <a:xfrm>
            <a:off x="5452982" y="3735569"/>
            <a:ext cx="1475962" cy="369332"/>
            <a:chOff x="5452982" y="3735569"/>
            <a:chExt cx="1475962" cy="369332"/>
          </a:xfrm>
        </p:grpSpPr>
        <p:pic>
          <p:nvPicPr>
            <p:cNvPr id="94" name="Picture 93">
              <a:extLst>
                <a:ext uri="{FF2B5EF4-FFF2-40B4-BE49-F238E27FC236}">
                  <a16:creationId xmlns:a16="http://schemas.microsoft.com/office/drawing/2014/main" id="{944EA83A-911A-4741-B2EA-DA48535CBDB1}"/>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518700" y="3800955"/>
              <a:ext cx="410244" cy="229459"/>
            </a:xfrm>
            <a:prstGeom prst="rect">
              <a:avLst/>
            </a:prstGeom>
          </p:spPr>
        </p:pic>
        <p:sp>
          <p:nvSpPr>
            <p:cNvPr id="92" name="TextBox 91">
              <a:extLst>
                <a:ext uri="{FF2B5EF4-FFF2-40B4-BE49-F238E27FC236}">
                  <a16:creationId xmlns:a16="http://schemas.microsoft.com/office/drawing/2014/main" id="{6508AE48-5720-4A07-98E4-E19548C340F5}"/>
                </a:ext>
              </a:extLst>
            </p:cNvPr>
            <p:cNvSpPr txBox="1"/>
            <p:nvPr/>
          </p:nvSpPr>
          <p:spPr>
            <a:xfrm>
              <a:off x="5452982" y="3735569"/>
              <a:ext cx="10741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Feedback</a:t>
              </a:r>
            </a:p>
          </p:txBody>
        </p:sp>
      </p:grpSp>
      <p:sp>
        <p:nvSpPr>
          <p:cNvPr id="96" name="Explosion: 8 Points 95">
            <a:extLst>
              <a:ext uri="{FF2B5EF4-FFF2-40B4-BE49-F238E27FC236}">
                <a16:creationId xmlns:a16="http://schemas.microsoft.com/office/drawing/2014/main" id="{A65D0E2D-39F4-4E31-87DE-85A47AD20ED3}"/>
              </a:ext>
            </a:extLst>
          </p:cNvPr>
          <p:cNvSpPr/>
          <p:nvPr/>
        </p:nvSpPr>
        <p:spPr>
          <a:xfrm>
            <a:off x="6624957" y="1734686"/>
            <a:ext cx="1429544" cy="94358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Slow!</a:t>
            </a:r>
          </a:p>
        </p:txBody>
      </p:sp>
      <p:sp>
        <p:nvSpPr>
          <p:cNvPr id="97" name="TextBox 96">
            <a:extLst>
              <a:ext uri="{FF2B5EF4-FFF2-40B4-BE49-F238E27FC236}">
                <a16:creationId xmlns:a16="http://schemas.microsoft.com/office/drawing/2014/main" id="{16C66A7C-17B3-4358-ADC9-63EAF73FC08F}"/>
              </a:ext>
            </a:extLst>
          </p:cNvPr>
          <p:cNvSpPr txBox="1"/>
          <p:nvPr/>
        </p:nvSpPr>
        <p:spPr>
          <a:xfrm>
            <a:off x="2610692" y="4883235"/>
            <a:ext cx="7134579" cy="4308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inefficiency: this loop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explores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one policy per run.</a:t>
            </a:r>
          </a:p>
        </p:txBody>
      </p:sp>
      <p:sp>
        <p:nvSpPr>
          <p:cNvPr id="99" name="Rectangle 98">
            <a:extLst>
              <a:ext uri="{FF2B5EF4-FFF2-40B4-BE49-F238E27FC236}">
                <a16:creationId xmlns:a16="http://schemas.microsoft.com/office/drawing/2014/main" id="{2015893B-7216-4B13-A0BD-59514A7345BF}"/>
              </a:ext>
            </a:extLst>
          </p:cNvPr>
          <p:cNvSpPr/>
          <p:nvPr/>
        </p:nvSpPr>
        <p:spPr>
          <a:xfrm>
            <a:off x="2610692" y="5456597"/>
            <a:ext cx="8035537" cy="430887"/>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How do we tighten the loop to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get feedback more often</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3" name="Speech Bubble: Rectangle 32">
            <a:extLst>
              <a:ext uri="{FF2B5EF4-FFF2-40B4-BE49-F238E27FC236}">
                <a16:creationId xmlns:a16="http://schemas.microsoft.com/office/drawing/2014/main" id="{4366FD1F-2AEA-4FD0-8F62-423C304C2C6F}"/>
              </a:ext>
            </a:extLst>
          </p:cNvPr>
          <p:cNvSpPr/>
          <p:nvPr/>
        </p:nvSpPr>
        <p:spPr>
          <a:xfrm>
            <a:off x="378819" y="4611189"/>
            <a:ext cx="1990111" cy="543856"/>
          </a:xfrm>
          <a:prstGeom prst="wedgeRectCallout">
            <a:avLst>
              <a:gd name="adj1" fmla="val 61219"/>
              <a:gd name="adj2" fmla="val 136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Open up the solver</a:t>
            </a:r>
          </a:p>
        </p:txBody>
      </p:sp>
      <p:sp>
        <p:nvSpPr>
          <p:cNvPr id="38" name="TextBox 37">
            <a:extLst>
              <a:ext uri="{FF2B5EF4-FFF2-40B4-BE49-F238E27FC236}">
                <a16:creationId xmlns:a16="http://schemas.microsoft.com/office/drawing/2014/main" id="{4CF0798B-348C-4FC8-AB88-19573AA6C4D9}"/>
              </a:ext>
            </a:extLst>
          </p:cNvPr>
          <p:cNvSpPr txBox="1"/>
          <p:nvPr/>
        </p:nvSpPr>
        <p:spPr>
          <a:xfrm>
            <a:off x="2610692" y="4317175"/>
            <a:ext cx="8652040" cy="4308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Reasonable way to tune knobs off-line (used by </a:t>
            </a: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PhiPac</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ATLAS, </a:t>
            </a: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SATZilla</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1171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heel(1)">
                                      <p:cBhvr>
                                        <p:cTn id="15" dur="1000"/>
                                        <p:tgtEl>
                                          <p:spTgt spid="19"/>
                                        </p:tgtEl>
                                      </p:cBhvr>
                                    </p:animEffect>
                                  </p:childTnLst>
                                </p:cTn>
                              </p:par>
                              <p:par>
                                <p:cTn id="16" presetID="10" presetClass="entr" presetSubtype="0" fill="hold" nodeType="withEffect">
                                  <p:stCondLst>
                                    <p:cond delay="5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wipe(down)">
                                      <p:cBhvr>
                                        <p:cTn id="28" dur="290">
                                          <p:stCondLst>
                                            <p:cond delay="0"/>
                                          </p:stCondLst>
                                        </p:cTn>
                                        <p:tgtEl>
                                          <p:spTgt spid="96"/>
                                        </p:tgtEl>
                                      </p:cBhvr>
                                    </p:animEffect>
                                    <p:anim calcmode="lin" valueType="num">
                                      <p:cBhvr>
                                        <p:cTn id="29" dur="911"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96"/>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96"/>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96"/>
                                        </p:tgtEl>
                                        <p:attrNameLst>
                                          <p:attrName>ppt_y</p:attrName>
                                        </p:attrNameLst>
                                      </p:cBhvr>
                                      <p:tavLst>
                                        <p:tav tm="0" fmla="#ppt_y-sin(pi*$)/81">
                                          <p:val>
                                            <p:fltVal val="0"/>
                                          </p:val>
                                        </p:tav>
                                        <p:tav tm="100000">
                                          <p:val>
                                            <p:fltVal val="1"/>
                                          </p:val>
                                        </p:tav>
                                      </p:tavLst>
                                    </p:anim>
                                    <p:animScale>
                                      <p:cBhvr>
                                        <p:cTn id="34" dur="13">
                                          <p:stCondLst>
                                            <p:cond delay="325"/>
                                          </p:stCondLst>
                                        </p:cTn>
                                        <p:tgtEl>
                                          <p:spTgt spid="96"/>
                                        </p:tgtEl>
                                      </p:cBhvr>
                                      <p:to x="100000" y="60000"/>
                                    </p:animScale>
                                    <p:animScale>
                                      <p:cBhvr>
                                        <p:cTn id="35" dur="83" decel="50000">
                                          <p:stCondLst>
                                            <p:cond delay="338"/>
                                          </p:stCondLst>
                                        </p:cTn>
                                        <p:tgtEl>
                                          <p:spTgt spid="96"/>
                                        </p:tgtEl>
                                      </p:cBhvr>
                                      <p:to x="100000" y="100000"/>
                                    </p:animScale>
                                    <p:animScale>
                                      <p:cBhvr>
                                        <p:cTn id="36" dur="13">
                                          <p:stCondLst>
                                            <p:cond delay="656"/>
                                          </p:stCondLst>
                                        </p:cTn>
                                        <p:tgtEl>
                                          <p:spTgt spid="96"/>
                                        </p:tgtEl>
                                      </p:cBhvr>
                                      <p:to x="100000" y="80000"/>
                                    </p:animScale>
                                    <p:animScale>
                                      <p:cBhvr>
                                        <p:cTn id="37" dur="83" decel="50000">
                                          <p:stCondLst>
                                            <p:cond delay="669"/>
                                          </p:stCondLst>
                                        </p:cTn>
                                        <p:tgtEl>
                                          <p:spTgt spid="96"/>
                                        </p:tgtEl>
                                      </p:cBhvr>
                                      <p:to x="100000" y="100000"/>
                                    </p:animScale>
                                    <p:animScale>
                                      <p:cBhvr>
                                        <p:cTn id="38" dur="13">
                                          <p:stCondLst>
                                            <p:cond delay="821"/>
                                          </p:stCondLst>
                                        </p:cTn>
                                        <p:tgtEl>
                                          <p:spTgt spid="96"/>
                                        </p:tgtEl>
                                      </p:cBhvr>
                                      <p:to x="100000" y="90000"/>
                                    </p:animScale>
                                    <p:animScale>
                                      <p:cBhvr>
                                        <p:cTn id="39" dur="83" decel="50000">
                                          <p:stCondLst>
                                            <p:cond delay="834"/>
                                          </p:stCondLst>
                                        </p:cTn>
                                        <p:tgtEl>
                                          <p:spTgt spid="96"/>
                                        </p:tgtEl>
                                      </p:cBhvr>
                                      <p:to x="100000" y="100000"/>
                                    </p:animScale>
                                    <p:animScale>
                                      <p:cBhvr>
                                        <p:cTn id="40" dur="13">
                                          <p:stCondLst>
                                            <p:cond delay="904"/>
                                          </p:stCondLst>
                                        </p:cTn>
                                        <p:tgtEl>
                                          <p:spTgt spid="96"/>
                                        </p:tgtEl>
                                      </p:cBhvr>
                                      <p:to x="100000" y="95000"/>
                                    </p:animScale>
                                    <p:animScale>
                                      <p:cBhvr>
                                        <p:cTn id="41" dur="83" decel="50000">
                                          <p:stCondLst>
                                            <p:cond delay="917"/>
                                          </p:stCondLst>
                                        </p:cTn>
                                        <p:tgtEl>
                                          <p:spTgt spid="9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fade">
                                      <p:cBhvr>
                                        <p:cTn id="46" dur="500"/>
                                        <p:tgtEl>
                                          <p:spTgt spid="9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500"/>
                                        <p:tgtEl>
                                          <p:spTgt spid="9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99" grpId="0"/>
      <p:bldP spid="33" grpId="0" animBg="1"/>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85F970E-1EA2-4DDA-8793-C3797271E96C}"/>
              </a:ext>
            </a:extLst>
          </p:cNvPr>
          <p:cNvSpPr/>
          <p:nvPr/>
        </p:nvSpPr>
        <p:spPr>
          <a:xfrm>
            <a:off x="2299062" y="1158798"/>
            <a:ext cx="6583681" cy="48631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4">
              <a:lumMod val="40000"/>
              <a:lumOff val="60000"/>
            </a:schemeClr>
          </a:solidFill>
          <a:ln w="0">
            <a:solidFill>
              <a:srgbClr val="000000"/>
            </a:solidFill>
            <a:prstDash val="solid"/>
          </a:ln>
          <a:effectLst>
            <a:outerShdw blurRad="50800" dist="38100" dir="5400000" algn="t"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0D57450D-4785-4020-81DF-D24209478EE9}"/>
              </a:ext>
            </a:extLst>
          </p:cNvPr>
          <p:cNvSpPr/>
          <p:nvPr/>
        </p:nvSpPr>
        <p:spPr>
          <a:xfrm>
            <a:off x="4309433" y="1898948"/>
            <a:ext cx="4122730" cy="380335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13" name="Freeform: Shape 12">
            <a:extLst>
              <a:ext uri="{FF2B5EF4-FFF2-40B4-BE49-F238E27FC236}">
                <a16:creationId xmlns:a16="http://schemas.microsoft.com/office/drawing/2014/main" id="{2CA2008C-732C-4C03-88E2-B5D8EC59A056}"/>
              </a:ext>
            </a:extLst>
          </p:cNvPr>
          <p:cNvSpPr/>
          <p:nvPr/>
        </p:nvSpPr>
        <p:spPr>
          <a:xfrm>
            <a:off x="4183338" y="1774126"/>
            <a:ext cx="4123231" cy="38037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14" name="Freeform: Shape 13">
            <a:extLst>
              <a:ext uri="{FF2B5EF4-FFF2-40B4-BE49-F238E27FC236}">
                <a16:creationId xmlns:a16="http://schemas.microsoft.com/office/drawing/2014/main" id="{F2054429-E46E-4ECA-9005-BE456A85AFB9}"/>
              </a:ext>
            </a:extLst>
          </p:cNvPr>
          <p:cNvSpPr/>
          <p:nvPr/>
        </p:nvSpPr>
        <p:spPr>
          <a:xfrm>
            <a:off x="4063874" y="1662796"/>
            <a:ext cx="4122730" cy="380335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endParaRPr>
          </a:p>
        </p:txBody>
      </p:sp>
      <p:sp>
        <p:nvSpPr>
          <p:cNvPr id="15" name="Freeform: Shape 14">
            <a:extLst>
              <a:ext uri="{FF2B5EF4-FFF2-40B4-BE49-F238E27FC236}">
                <a16:creationId xmlns:a16="http://schemas.microsoft.com/office/drawing/2014/main" id="{A4C7D527-BA54-47D7-8836-42B7E26BA478}"/>
              </a:ext>
            </a:extLst>
          </p:cNvPr>
          <p:cNvSpPr/>
          <p:nvPr/>
        </p:nvSpPr>
        <p:spPr>
          <a:xfrm>
            <a:off x="3943905" y="1533539"/>
            <a:ext cx="4122730" cy="380335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19" name="TextBox 18">
            <a:extLst>
              <a:ext uri="{FF2B5EF4-FFF2-40B4-BE49-F238E27FC236}">
                <a16:creationId xmlns:a16="http://schemas.microsoft.com/office/drawing/2014/main" id="{1FC1AE37-2345-4A95-A955-D1A3453F8FD4}"/>
              </a:ext>
            </a:extLst>
          </p:cNvPr>
          <p:cNvSpPr txBox="1"/>
          <p:nvPr/>
        </p:nvSpPr>
        <p:spPr>
          <a:xfrm>
            <a:off x="7283793" y="4977617"/>
            <a:ext cx="836232"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thread</a:t>
            </a:r>
          </a:p>
        </p:txBody>
      </p:sp>
      <p:sp>
        <p:nvSpPr>
          <p:cNvPr id="51" name="TextBox 50">
            <a:extLst>
              <a:ext uri="{FF2B5EF4-FFF2-40B4-BE49-F238E27FC236}">
                <a16:creationId xmlns:a16="http://schemas.microsoft.com/office/drawing/2014/main" id="{D80A92FB-3CA2-4C0A-8DAD-5F1D5A3BF97F}"/>
              </a:ext>
            </a:extLst>
          </p:cNvPr>
          <p:cNvSpPr txBox="1"/>
          <p:nvPr/>
        </p:nvSpPr>
        <p:spPr>
          <a:xfrm>
            <a:off x="4140543" y="281092"/>
            <a:ext cx="360207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Inside the solver</a:t>
            </a:r>
          </a:p>
        </p:txBody>
      </p:sp>
      <p:cxnSp>
        <p:nvCxnSpPr>
          <p:cNvPr id="9" name="Straight Arrow Connector 8">
            <a:extLst>
              <a:ext uri="{FF2B5EF4-FFF2-40B4-BE49-F238E27FC236}">
                <a16:creationId xmlns:a16="http://schemas.microsoft.com/office/drawing/2014/main" id="{2A8C0048-7482-4E5E-A95D-D1FFE0D7D31E}"/>
              </a:ext>
            </a:extLst>
          </p:cNvPr>
          <p:cNvCxnSpPr>
            <a:cxnSpLocks/>
            <a:stCxn id="38" idx="3"/>
          </p:cNvCxnSpPr>
          <p:nvPr/>
        </p:nvCxnSpPr>
        <p:spPr>
          <a:xfrm flipH="1" flipV="1">
            <a:off x="3567526" y="2795566"/>
            <a:ext cx="1407837" cy="5496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A6A1140-EC30-41E8-8DCD-A887D30132D6}"/>
              </a:ext>
            </a:extLst>
          </p:cNvPr>
          <p:cNvCxnSpPr>
            <a:cxnSpLocks/>
            <a:endCxn id="37" idx="3"/>
          </p:cNvCxnSpPr>
          <p:nvPr/>
        </p:nvCxnSpPr>
        <p:spPr>
          <a:xfrm>
            <a:off x="2845726" y="2212160"/>
            <a:ext cx="2636638" cy="231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86222A5A-EF70-4CAA-BF0D-CA188F0E3208}"/>
              </a:ext>
            </a:extLst>
          </p:cNvPr>
          <p:cNvSpPr/>
          <p:nvPr/>
        </p:nvSpPr>
        <p:spPr>
          <a:xfrm>
            <a:off x="2627926" y="1711339"/>
            <a:ext cx="939600" cy="1515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0">
            <a:solidFill>
              <a:srgbClr val="000000"/>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rPr>
              <a:t>agenda</a:t>
            </a:r>
          </a:p>
        </p:txBody>
      </p:sp>
      <p:sp>
        <p:nvSpPr>
          <p:cNvPr id="32" name="TextBox 31">
            <a:extLst>
              <a:ext uri="{FF2B5EF4-FFF2-40B4-BE49-F238E27FC236}">
                <a16:creationId xmlns:a16="http://schemas.microsoft.com/office/drawing/2014/main" id="{3C5672A3-435C-473F-915A-516BC7AB6B2E}"/>
              </a:ext>
            </a:extLst>
          </p:cNvPr>
          <p:cNvSpPr txBox="1"/>
          <p:nvPr/>
        </p:nvSpPr>
        <p:spPr>
          <a:xfrm>
            <a:off x="8253201" y="141081"/>
            <a:ext cx="376898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 matrix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p>
        </p:txBody>
      </p:sp>
      <p:cxnSp>
        <p:nvCxnSpPr>
          <p:cNvPr id="28" name="Straight Connector 27">
            <a:extLst>
              <a:ext uri="{FF2B5EF4-FFF2-40B4-BE49-F238E27FC236}">
                <a16:creationId xmlns:a16="http://schemas.microsoft.com/office/drawing/2014/main" id="{4CF4EE4E-FF3C-4E40-A6B8-1F6BE230916A}"/>
              </a:ext>
            </a:extLst>
          </p:cNvPr>
          <p:cNvCxnSpPr>
            <a:cxnSpLocks/>
            <a:stCxn id="37" idx="1"/>
            <a:endCxn id="30" idx="0"/>
          </p:cNvCxnSpPr>
          <p:nvPr/>
        </p:nvCxnSpPr>
        <p:spPr>
          <a:xfrm>
            <a:off x="6413324" y="2235263"/>
            <a:ext cx="918820" cy="935541"/>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3D9404FE-2E14-4A00-831A-2DD892EF26CD}"/>
              </a:ext>
            </a:extLst>
          </p:cNvPr>
          <p:cNvSpPr/>
          <p:nvPr/>
        </p:nvSpPr>
        <p:spPr>
          <a:xfrm>
            <a:off x="6866664" y="3170804"/>
            <a:ext cx="930960" cy="37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strategy</a:t>
            </a:r>
          </a:p>
        </p:txBody>
      </p:sp>
      <p:sp>
        <p:nvSpPr>
          <p:cNvPr id="35" name="Speech Bubble: Rectangle 34">
            <a:extLst>
              <a:ext uri="{FF2B5EF4-FFF2-40B4-BE49-F238E27FC236}">
                <a16:creationId xmlns:a16="http://schemas.microsoft.com/office/drawing/2014/main" id="{422EBF1F-8540-4701-BAAC-B4B61CD1BFA6}"/>
              </a:ext>
            </a:extLst>
          </p:cNvPr>
          <p:cNvSpPr/>
          <p:nvPr/>
        </p:nvSpPr>
        <p:spPr>
          <a:xfrm>
            <a:off x="8667962" y="2888013"/>
            <a:ext cx="3285491" cy="1088249"/>
          </a:xfrm>
          <a:prstGeom prst="wedgeRectCallout">
            <a:avLst>
              <a:gd name="adj1" fmla="val -74435"/>
              <a:gd name="adj2" fmla="val -7202"/>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Strategy: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for J in b(:,4):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for I in a(:,J):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    c(I,4) += a(I,J) * b(:,4)</a:t>
            </a:r>
          </a:p>
        </p:txBody>
      </p:sp>
      <p:sp>
        <p:nvSpPr>
          <p:cNvPr id="36" name="Speech Bubble: Rectangle 35">
            <a:extLst>
              <a:ext uri="{FF2B5EF4-FFF2-40B4-BE49-F238E27FC236}">
                <a16:creationId xmlns:a16="http://schemas.microsoft.com/office/drawing/2014/main" id="{79D4542A-F286-4D96-850A-940E6E9B3BC3}"/>
              </a:ext>
            </a:extLst>
          </p:cNvPr>
          <p:cNvSpPr/>
          <p:nvPr/>
        </p:nvSpPr>
        <p:spPr>
          <a:xfrm>
            <a:off x="404389" y="163804"/>
            <a:ext cx="2808314" cy="1369735"/>
          </a:xfrm>
          <a:prstGeom prst="wedgeRectCallout">
            <a:avLst>
              <a:gd name="adj1" fmla="val 87298"/>
              <a:gd name="adj2" fmla="val 84361"/>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Tasks on agenda can be executed in any order!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Interpolates between eager and lazy strategies</a:t>
            </a:r>
          </a:p>
        </p:txBody>
      </p:sp>
      <p:sp>
        <p:nvSpPr>
          <p:cNvPr id="47" name="Speech Bubble: Rectangle 46">
            <a:extLst>
              <a:ext uri="{FF2B5EF4-FFF2-40B4-BE49-F238E27FC236}">
                <a16:creationId xmlns:a16="http://schemas.microsoft.com/office/drawing/2014/main" id="{9EAA27A9-2BA8-4F58-B587-F28D70AAA43F}"/>
              </a:ext>
            </a:extLst>
          </p:cNvPr>
          <p:cNvSpPr/>
          <p:nvPr/>
        </p:nvSpPr>
        <p:spPr>
          <a:xfrm>
            <a:off x="8667962" y="1753021"/>
            <a:ext cx="3285490" cy="1004157"/>
          </a:xfrm>
          <a:prstGeom prst="wedgeRectCallout">
            <a:avLst>
              <a:gd name="adj1" fmla="val -87771"/>
              <a:gd name="adj2" fmla="val 54773"/>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Tons of admissible strategies.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Each attempts to make progress toward an answer to open queries</a:t>
            </a:r>
          </a:p>
        </p:txBody>
      </p:sp>
      <p:cxnSp>
        <p:nvCxnSpPr>
          <p:cNvPr id="61" name="Straight Arrow Connector 60">
            <a:extLst>
              <a:ext uri="{FF2B5EF4-FFF2-40B4-BE49-F238E27FC236}">
                <a16:creationId xmlns:a16="http://schemas.microsoft.com/office/drawing/2014/main" id="{2E817C82-EE38-4D96-83BB-3A76811CFAFA}"/>
              </a:ext>
            </a:extLst>
          </p:cNvPr>
          <p:cNvCxnSpPr>
            <a:cxnSpLocks/>
            <a:endCxn id="45" idx="0"/>
          </p:cNvCxnSpPr>
          <p:nvPr/>
        </p:nvCxnSpPr>
        <p:spPr>
          <a:xfrm flipH="1">
            <a:off x="5787917" y="3358004"/>
            <a:ext cx="711546" cy="5980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E56323A-400E-4A21-B4CC-CE7CB135C44A}"/>
              </a:ext>
            </a:extLst>
          </p:cNvPr>
          <p:cNvSpPr txBox="1"/>
          <p:nvPr/>
        </p:nvSpPr>
        <p:spPr>
          <a:xfrm>
            <a:off x="6230511" y="2986660"/>
            <a:ext cx="515375"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run</a:t>
            </a:r>
          </a:p>
        </p:txBody>
      </p:sp>
      <p:sp>
        <p:nvSpPr>
          <p:cNvPr id="67" name="TextBox 66">
            <a:extLst>
              <a:ext uri="{FF2B5EF4-FFF2-40B4-BE49-F238E27FC236}">
                <a16:creationId xmlns:a16="http://schemas.microsoft.com/office/drawing/2014/main" id="{B0B487E9-A9BF-4B78-BFDB-3DD6A1BADF3B}"/>
              </a:ext>
            </a:extLst>
          </p:cNvPr>
          <p:cNvSpPr txBox="1"/>
          <p:nvPr/>
        </p:nvSpPr>
        <p:spPr>
          <a:xfrm>
            <a:off x="4274711" y="1856360"/>
            <a:ext cx="566863"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pop</a:t>
            </a:r>
          </a:p>
        </p:txBody>
      </p:sp>
      <p:sp>
        <p:nvSpPr>
          <p:cNvPr id="68" name="TextBox 67">
            <a:extLst>
              <a:ext uri="{FF2B5EF4-FFF2-40B4-BE49-F238E27FC236}">
                <a16:creationId xmlns:a16="http://schemas.microsoft.com/office/drawing/2014/main" id="{F0BE89B6-934F-4A83-8968-43531D4DD7A9}"/>
              </a:ext>
            </a:extLst>
          </p:cNvPr>
          <p:cNvSpPr txBox="1"/>
          <p:nvPr/>
        </p:nvSpPr>
        <p:spPr>
          <a:xfrm rot="2707582">
            <a:off x="6535311" y="2389760"/>
            <a:ext cx="1041480"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dispatch</a:t>
            </a:r>
          </a:p>
        </p:txBody>
      </p:sp>
      <p:grpSp>
        <p:nvGrpSpPr>
          <p:cNvPr id="6" name="Group 5">
            <a:extLst>
              <a:ext uri="{FF2B5EF4-FFF2-40B4-BE49-F238E27FC236}">
                <a16:creationId xmlns:a16="http://schemas.microsoft.com/office/drawing/2014/main" id="{F377FF8F-B5C8-43E1-9C1D-766761E0F1F0}"/>
              </a:ext>
            </a:extLst>
          </p:cNvPr>
          <p:cNvGrpSpPr/>
          <p:nvPr/>
        </p:nvGrpSpPr>
        <p:grpSpPr>
          <a:xfrm>
            <a:off x="4975363" y="3052714"/>
            <a:ext cx="809870" cy="684096"/>
            <a:chOff x="4831670" y="3052714"/>
            <a:chExt cx="809870" cy="684096"/>
          </a:xfrm>
        </p:grpSpPr>
        <p:sp>
          <p:nvSpPr>
            <p:cNvPr id="86" name="Freeform: Shape 85">
              <a:extLst>
                <a:ext uri="{FF2B5EF4-FFF2-40B4-BE49-F238E27FC236}">
                  <a16:creationId xmlns:a16="http://schemas.microsoft.com/office/drawing/2014/main" id="{9131B513-8322-4FF2-A236-9164B805FF02}"/>
                </a:ext>
              </a:extLst>
            </p:cNvPr>
            <p:cNvSpPr/>
            <p:nvPr/>
          </p:nvSpPr>
          <p:spPr>
            <a:xfrm>
              <a:off x="4929460" y="315177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85" name="Freeform: Shape 84">
              <a:extLst>
                <a:ext uri="{FF2B5EF4-FFF2-40B4-BE49-F238E27FC236}">
                  <a16:creationId xmlns:a16="http://schemas.microsoft.com/office/drawing/2014/main" id="{5C76BED9-622D-49F5-AED5-3529D4CB5A6F}"/>
                </a:ext>
              </a:extLst>
            </p:cNvPr>
            <p:cNvSpPr/>
            <p:nvPr/>
          </p:nvSpPr>
          <p:spPr>
            <a:xfrm>
              <a:off x="4881200" y="310224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38" name="Freeform: Shape 37">
              <a:extLst>
                <a:ext uri="{FF2B5EF4-FFF2-40B4-BE49-F238E27FC236}">
                  <a16:creationId xmlns:a16="http://schemas.microsoft.com/office/drawing/2014/main" id="{FC627766-AD5E-45E5-B4C0-C43AD5194BDC}"/>
                </a:ext>
              </a:extLst>
            </p:cNvPr>
            <p:cNvSpPr/>
            <p:nvPr/>
          </p:nvSpPr>
          <p:spPr>
            <a:xfrm>
              <a:off x="4831670" y="305271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new </a:t>
              </a:r>
            </a:p>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tasks</a:t>
              </a:r>
            </a:p>
          </p:txBody>
        </p:sp>
      </p:grpSp>
      <p:cxnSp>
        <p:nvCxnSpPr>
          <p:cNvPr id="29" name="Straight Connector 28">
            <a:extLst>
              <a:ext uri="{FF2B5EF4-FFF2-40B4-BE49-F238E27FC236}">
                <a16:creationId xmlns:a16="http://schemas.microsoft.com/office/drawing/2014/main" id="{226944EB-62B9-47B2-AA22-791EDB3B8DF0}"/>
              </a:ext>
            </a:extLst>
          </p:cNvPr>
          <p:cNvCxnSpPr>
            <a:cxnSpLocks/>
            <a:stCxn id="30" idx="3"/>
            <a:endCxn id="38" idx="1"/>
          </p:cNvCxnSpPr>
          <p:nvPr/>
        </p:nvCxnSpPr>
        <p:spPr>
          <a:xfrm flipH="1" flipV="1">
            <a:off x="5687443" y="3345232"/>
            <a:ext cx="1179221" cy="12772"/>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F905451-2118-46AB-B4CE-E361D1979445}"/>
              </a:ext>
            </a:extLst>
          </p:cNvPr>
          <p:cNvGrpSpPr/>
          <p:nvPr/>
        </p:nvGrpSpPr>
        <p:grpSpPr>
          <a:xfrm>
            <a:off x="5218323" y="3956089"/>
            <a:ext cx="1249678" cy="695526"/>
            <a:chOff x="5074630" y="3956089"/>
            <a:chExt cx="1249678" cy="695526"/>
          </a:xfrm>
        </p:grpSpPr>
        <p:sp>
          <p:nvSpPr>
            <p:cNvPr id="88" name="Freeform: Shape 87">
              <a:extLst>
                <a:ext uri="{FF2B5EF4-FFF2-40B4-BE49-F238E27FC236}">
                  <a16:creationId xmlns:a16="http://schemas.microsoft.com/office/drawing/2014/main" id="{33036ADA-6EE8-4C32-8618-B8EB63DC3D02}"/>
                </a:ext>
              </a:extLst>
            </p:cNvPr>
            <p:cNvSpPr/>
            <p:nvPr/>
          </p:nvSpPr>
          <p:spPr>
            <a:xfrm>
              <a:off x="5185120" y="406657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87" name="Freeform: Shape 86">
              <a:extLst>
                <a:ext uri="{FF2B5EF4-FFF2-40B4-BE49-F238E27FC236}">
                  <a16:creationId xmlns:a16="http://schemas.microsoft.com/office/drawing/2014/main" id="{7415D128-566A-4B49-A392-E7679B3371A2}"/>
                </a:ext>
              </a:extLst>
            </p:cNvPr>
            <p:cNvSpPr/>
            <p:nvPr/>
          </p:nvSpPr>
          <p:spPr>
            <a:xfrm>
              <a:off x="5135590" y="401704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45" name="Freeform: Shape 44">
              <a:extLst>
                <a:ext uri="{FF2B5EF4-FFF2-40B4-BE49-F238E27FC236}">
                  <a16:creationId xmlns:a16="http://schemas.microsoft.com/office/drawing/2014/main" id="{2629CFF6-4F01-4D30-9125-A7203812E619}"/>
                </a:ext>
              </a:extLst>
            </p:cNvPr>
            <p:cNvSpPr/>
            <p:nvPr/>
          </p:nvSpPr>
          <p:spPr>
            <a:xfrm>
              <a:off x="5074630" y="395608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computed </a:t>
              </a:r>
            </a:p>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values</a:t>
              </a:r>
            </a:p>
          </p:txBody>
        </p:sp>
      </p:grpSp>
      <p:sp>
        <p:nvSpPr>
          <p:cNvPr id="90" name="TextBox 89">
            <a:extLst>
              <a:ext uri="{FF2B5EF4-FFF2-40B4-BE49-F238E27FC236}">
                <a16:creationId xmlns:a16="http://schemas.microsoft.com/office/drawing/2014/main" id="{20A56877-4EDC-4753-B82A-D26A670305E8}"/>
              </a:ext>
            </a:extLst>
          </p:cNvPr>
          <p:cNvSpPr txBox="1"/>
          <p:nvPr/>
        </p:nvSpPr>
        <p:spPr>
          <a:xfrm>
            <a:off x="4134229" y="1621867"/>
            <a:ext cx="9284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sp>
        <p:nvSpPr>
          <p:cNvPr id="91" name="TextBox 90">
            <a:extLst>
              <a:ext uri="{FF2B5EF4-FFF2-40B4-BE49-F238E27FC236}">
                <a16:creationId xmlns:a16="http://schemas.microsoft.com/office/drawing/2014/main" id="{E8175E43-6128-408B-85DF-DE9715FD2184}"/>
              </a:ext>
            </a:extLst>
          </p:cNvPr>
          <p:cNvSpPr txBox="1"/>
          <p:nvPr/>
        </p:nvSpPr>
        <p:spPr>
          <a:xfrm rot="2662662">
            <a:off x="6754229" y="2223787"/>
            <a:ext cx="9284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sp>
        <p:nvSpPr>
          <p:cNvPr id="92" name="TextBox 91">
            <a:extLst>
              <a:ext uri="{FF2B5EF4-FFF2-40B4-BE49-F238E27FC236}">
                <a16:creationId xmlns:a16="http://schemas.microsoft.com/office/drawing/2014/main" id="{AAB74FD2-166D-42C2-96FD-13AF1BAB70BE}"/>
              </a:ext>
            </a:extLst>
          </p:cNvPr>
          <p:cNvSpPr txBox="1"/>
          <p:nvPr/>
        </p:nvSpPr>
        <p:spPr>
          <a:xfrm>
            <a:off x="4142798" y="3704949"/>
            <a:ext cx="9284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grpSp>
        <p:nvGrpSpPr>
          <p:cNvPr id="17" name="Group 16">
            <a:extLst>
              <a:ext uri="{FF2B5EF4-FFF2-40B4-BE49-F238E27FC236}">
                <a16:creationId xmlns:a16="http://schemas.microsoft.com/office/drawing/2014/main" id="{9904BC71-1B3A-4CB2-AB73-77F84A57517C}"/>
              </a:ext>
            </a:extLst>
          </p:cNvPr>
          <p:cNvGrpSpPr/>
          <p:nvPr/>
        </p:nvGrpSpPr>
        <p:grpSpPr>
          <a:xfrm>
            <a:off x="2630026" y="3545204"/>
            <a:ext cx="4702118" cy="1825349"/>
            <a:chOff x="2630026" y="3545204"/>
            <a:chExt cx="4702118" cy="1825349"/>
          </a:xfrm>
        </p:grpSpPr>
        <p:grpSp>
          <p:nvGrpSpPr>
            <p:cNvPr id="10" name="Group 9">
              <a:extLst>
                <a:ext uri="{FF2B5EF4-FFF2-40B4-BE49-F238E27FC236}">
                  <a16:creationId xmlns:a16="http://schemas.microsoft.com/office/drawing/2014/main" id="{9D21AE1B-C99E-4F0E-9B05-6E7BFDD02B9C}"/>
                </a:ext>
              </a:extLst>
            </p:cNvPr>
            <p:cNvGrpSpPr/>
            <p:nvPr/>
          </p:nvGrpSpPr>
          <p:grpSpPr>
            <a:xfrm>
              <a:off x="2630026" y="3545204"/>
              <a:ext cx="4702118" cy="1825349"/>
              <a:chOff x="2630026" y="3545204"/>
              <a:chExt cx="4702118" cy="1825349"/>
            </a:xfrm>
          </p:grpSpPr>
          <p:cxnSp>
            <p:nvCxnSpPr>
              <p:cNvPr id="48" name="Straight Arrow Connector 47">
                <a:extLst>
                  <a:ext uri="{FF2B5EF4-FFF2-40B4-BE49-F238E27FC236}">
                    <a16:creationId xmlns:a16="http://schemas.microsoft.com/office/drawing/2014/main" id="{8FAD6CBF-9920-426D-ACD9-597E68FEFEC5}"/>
                  </a:ext>
                </a:extLst>
              </p:cNvPr>
              <p:cNvCxnSpPr>
                <a:cxnSpLocks/>
              </p:cNvCxnSpPr>
              <p:nvPr/>
            </p:nvCxnSpPr>
            <p:spPr>
              <a:xfrm flipH="1">
                <a:off x="3567526" y="4350207"/>
                <a:ext cx="16507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F2B9127-A712-4CAA-83C3-FBE3A66E0339}"/>
                  </a:ext>
                </a:extLst>
              </p:cNvPr>
              <p:cNvSpPr txBox="1"/>
              <p:nvPr/>
            </p:nvSpPr>
            <p:spPr>
              <a:xfrm>
                <a:off x="4046120" y="3944937"/>
                <a:ext cx="1118168"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err="1">
                    <a:ln>
                      <a:noFill/>
                    </a:ln>
                    <a:solidFill>
                      <a:prstClr val="black"/>
                    </a:solidFill>
                    <a:effectLst/>
                    <a:uLnTx/>
                    <a:uFillTx/>
                    <a:latin typeface="Liberation Sans" pitchFamily="18"/>
                    <a:ea typeface="Droid Sans Fallback" pitchFamily="2"/>
                    <a:cs typeface="FreeSans" pitchFamily="2"/>
                  </a:rPr>
                  <a:t>memoize</a:t>
                </a: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cxnSp>
            <p:nvCxnSpPr>
              <p:cNvPr id="82" name="Connector: Elbow 81">
                <a:extLst>
                  <a:ext uri="{FF2B5EF4-FFF2-40B4-BE49-F238E27FC236}">
                    <a16:creationId xmlns:a16="http://schemas.microsoft.com/office/drawing/2014/main" id="{0AF48042-014E-4429-9BC6-BDBE5200A2A5}"/>
                  </a:ext>
                </a:extLst>
              </p:cNvPr>
              <p:cNvCxnSpPr>
                <a:cxnSpLocks/>
                <a:endCxn id="30" idx="2"/>
              </p:cNvCxnSpPr>
              <p:nvPr/>
            </p:nvCxnSpPr>
            <p:spPr>
              <a:xfrm flipV="1">
                <a:off x="3567526" y="3545204"/>
                <a:ext cx="3764618" cy="134142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236F17B3-9DD8-477F-BBED-C624DF171B50}"/>
                  </a:ext>
                </a:extLst>
              </p:cNvPr>
              <p:cNvSpPr/>
              <p:nvPr/>
            </p:nvSpPr>
            <p:spPr>
              <a:xfrm>
                <a:off x="2630026" y="3993104"/>
                <a:ext cx="939600" cy="13774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0">
                <a:solidFill>
                  <a:srgbClr val="000000"/>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cache</a:t>
                </a:r>
              </a:p>
            </p:txBody>
          </p:sp>
        </p:grpSp>
        <p:sp>
          <p:nvSpPr>
            <p:cNvPr id="95" name="TextBox 94">
              <a:extLst>
                <a:ext uri="{FF2B5EF4-FFF2-40B4-BE49-F238E27FC236}">
                  <a16:creationId xmlns:a16="http://schemas.microsoft.com/office/drawing/2014/main" id="{25B999E2-4A50-41CF-A084-DEA414E89050}"/>
                </a:ext>
              </a:extLst>
            </p:cNvPr>
            <p:cNvSpPr txBox="1"/>
            <p:nvPr/>
          </p:nvSpPr>
          <p:spPr>
            <a:xfrm>
              <a:off x="5177690" y="4864417"/>
              <a:ext cx="861944"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lookup</a:t>
              </a:r>
            </a:p>
          </p:txBody>
        </p:sp>
      </p:grpSp>
      <p:sp>
        <p:nvSpPr>
          <p:cNvPr id="40" name="Speech Bubble: Rectangle 39">
            <a:extLst>
              <a:ext uri="{FF2B5EF4-FFF2-40B4-BE49-F238E27FC236}">
                <a16:creationId xmlns:a16="http://schemas.microsoft.com/office/drawing/2014/main" id="{E999E8D9-8D0B-494B-A49C-6C832CF5A6EE}"/>
              </a:ext>
            </a:extLst>
          </p:cNvPr>
          <p:cNvSpPr/>
          <p:nvPr/>
        </p:nvSpPr>
        <p:spPr>
          <a:xfrm>
            <a:off x="394801" y="2788536"/>
            <a:ext cx="2641763" cy="1602464"/>
          </a:xfrm>
          <a:prstGeom prst="wedgeRectCallout">
            <a:avLst>
              <a:gd name="adj1" fmla="val 89322"/>
              <a:gd name="adj2" fmla="val 33227"/>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Memos are optional</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Solver can create or flush memos anytime.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(memos save recomputation, but require maintenance)</a:t>
            </a:r>
          </a:p>
        </p:txBody>
      </p:sp>
      <p:sp>
        <p:nvSpPr>
          <p:cNvPr id="37" name="Freeform: Shape 36">
            <a:extLst>
              <a:ext uri="{FF2B5EF4-FFF2-40B4-BE49-F238E27FC236}">
                <a16:creationId xmlns:a16="http://schemas.microsoft.com/office/drawing/2014/main" id="{80E9DDE2-BA84-47CD-8649-F520943C5B4B}"/>
              </a:ext>
            </a:extLst>
          </p:cNvPr>
          <p:cNvSpPr/>
          <p:nvPr/>
        </p:nvSpPr>
        <p:spPr>
          <a:xfrm>
            <a:off x="5482364" y="2048063"/>
            <a:ext cx="930960" cy="37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task</a:t>
            </a:r>
          </a:p>
        </p:txBody>
      </p:sp>
      <p:sp>
        <p:nvSpPr>
          <p:cNvPr id="44" name="Speech Bubble: Rectangle 43">
            <a:extLst>
              <a:ext uri="{FF2B5EF4-FFF2-40B4-BE49-F238E27FC236}">
                <a16:creationId xmlns:a16="http://schemas.microsoft.com/office/drawing/2014/main" id="{ABAFC9CE-96E6-46CC-9520-1016BD75B3F8}"/>
              </a:ext>
            </a:extLst>
          </p:cNvPr>
          <p:cNvSpPr/>
          <p:nvPr/>
        </p:nvSpPr>
        <p:spPr>
          <a:xfrm>
            <a:off x="8186604" y="861021"/>
            <a:ext cx="2663190" cy="756249"/>
          </a:xfrm>
          <a:prstGeom prst="wedgeRectCallout">
            <a:avLst>
              <a:gd name="adj1" fmla="val -113693"/>
              <a:gd name="adj2" fmla="val 103149"/>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Task: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Compute </a:t>
            </a:r>
            <a:r>
              <a:rPr kumimoji="0" lang="en-US" sz="18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c(</a:t>
            </a:r>
            <a:r>
              <a:rPr kumimoji="0" lang="en-US" sz="1800" b="1" i="0" u="none" strike="noStrike" kern="1200" cap="none" spc="0" normalizeH="0" baseline="0" noProof="0" dirty="0">
                <a:ln>
                  <a:noFill/>
                </a:ln>
                <a:solidFill>
                  <a:srgbClr val="70AD47">
                    <a:lumMod val="60000"/>
                    <a:lumOff val="40000"/>
                  </a:srgbClr>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,4)</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 all </a:t>
            </a:r>
            <a:r>
              <a:rPr kumimoji="0" lang="en-US" sz="1800" b="1" i="0" u="none" strike="noStrike" kern="1200" cap="none" spc="0" normalizeH="0" baseline="0" noProof="0" dirty="0">
                <a:ln>
                  <a:noFill/>
                </a:ln>
                <a:solidFill>
                  <a:srgbClr val="70AD47">
                    <a:lumMod val="60000"/>
                    <a:lumOff val="40000"/>
                  </a:srgbClr>
                </a:solidFill>
                <a:effectLst/>
                <a:uLnTx/>
                <a:uFillTx/>
                <a:latin typeface="Courier New" panose="02070309020205020404" pitchFamily="49" charset="0"/>
                <a:ea typeface="+mn-ea"/>
                <a:cs typeface="Courier New" panose="02070309020205020404" pitchFamily="49" charset="0"/>
              </a:rPr>
              <a:t>I</a:t>
            </a:r>
            <a:endParaRPr kumimoji="0" lang="en-US" sz="18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50" name="TextBox 49">
            <a:extLst>
              <a:ext uri="{FF2B5EF4-FFF2-40B4-BE49-F238E27FC236}">
                <a16:creationId xmlns:a16="http://schemas.microsoft.com/office/drawing/2014/main" id="{ED89F0D8-C296-473A-A37D-AC67FAC4C509}"/>
              </a:ext>
            </a:extLst>
          </p:cNvPr>
          <p:cNvSpPr txBox="1"/>
          <p:nvPr/>
        </p:nvSpPr>
        <p:spPr>
          <a:xfrm rot="1327615">
            <a:off x="4076470" y="2747508"/>
            <a:ext cx="682279" cy="356336"/>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push</a:t>
            </a:r>
          </a:p>
        </p:txBody>
      </p:sp>
      <p:cxnSp>
        <p:nvCxnSpPr>
          <p:cNvPr id="52" name="Straight Arrow Connector 51">
            <a:extLst>
              <a:ext uri="{FF2B5EF4-FFF2-40B4-BE49-F238E27FC236}">
                <a16:creationId xmlns:a16="http://schemas.microsoft.com/office/drawing/2014/main" id="{1EBE9997-FDD5-49F7-8638-1DCFDB73084F}"/>
              </a:ext>
            </a:extLst>
          </p:cNvPr>
          <p:cNvCxnSpPr>
            <a:cxnSpLocks/>
            <a:stCxn id="45" idx="1"/>
            <a:endCxn id="62" idx="3"/>
          </p:cNvCxnSpPr>
          <p:nvPr/>
        </p:nvCxnSpPr>
        <p:spPr>
          <a:xfrm>
            <a:off x="6357511" y="4248607"/>
            <a:ext cx="3111233" cy="128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Speech Bubble: Rectangle 54">
            <a:extLst>
              <a:ext uri="{FF2B5EF4-FFF2-40B4-BE49-F238E27FC236}">
                <a16:creationId xmlns:a16="http://schemas.microsoft.com/office/drawing/2014/main" id="{5014F6DA-657D-46AD-AF43-75D323A8BCFD}"/>
              </a:ext>
            </a:extLst>
          </p:cNvPr>
          <p:cNvSpPr/>
          <p:nvPr/>
        </p:nvSpPr>
        <p:spPr>
          <a:xfrm>
            <a:off x="-3475312" y="4738581"/>
            <a:ext cx="3285491" cy="1678548"/>
          </a:xfrm>
          <a:prstGeom prst="wedgeRectCallout">
            <a:avLst>
              <a:gd name="adj1" fmla="val -47029"/>
              <a:gd name="adj2" fmla="val -7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TODO: for an update task, we would has actual new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TODO add cache later. For some tasks it’s crucial to cache stuff, e.g., shortest path</a:t>
            </a:r>
          </a:p>
        </p:txBody>
      </p:sp>
      <p:cxnSp>
        <p:nvCxnSpPr>
          <p:cNvPr id="59" name="Straight Arrow Connector 58">
            <a:extLst>
              <a:ext uri="{FF2B5EF4-FFF2-40B4-BE49-F238E27FC236}">
                <a16:creationId xmlns:a16="http://schemas.microsoft.com/office/drawing/2014/main" id="{0824E63F-F35C-46B5-933F-01AA86A90FB8}"/>
              </a:ext>
            </a:extLst>
          </p:cNvPr>
          <p:cNvCxnSpPr>
            <a:cxnSpLocks/>
            <a:stCxn id="63" idx="1"/>
          </p:cNvCxnSpPr>
          <p:nvPr/>
        </p:nvCxnSpPr>
        <p:spPr>
          <a:xfrm>
            <a:off x="1792573" y="2241328"/>
            <a:ext cx="832039" cy="34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2CE3FF2-D0D8-4B9B-BBD2-0BAF1DA2F85A}"/>
              </a:ext>
            </a:extLst>
          </p:cNvPr>
          <p:cNvSpPr txBox="1"/>
          <p:nvPr/>
        </p:nvSpPr>
        <p:spPr>
          <a:xfrm>
            <a:off x="597298" y="1855824"/>
            <a:ext cx="124676" cy="356336"/>
          </a:xfrm>
          <a:prstGeom prst="rect">
            <a:avLst/>
          </a:prstGeom>
          <a:noFill/>
          <a:ln>
            <a:noFill/>
          </a:ln>
        </p:spPr>
        <p:txBody>
          <a:bodyPr vert="horz" wrap="squar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endPar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62" name="Freeform: Shape 61">
            <a:extLst>
              <a:ext uri="{FF2B5EF4-FFF2-40B4-BE49-F238E27FC236}">
                <a16:creationId xmlns:a16="http://schemas.microsoft.com/office/drawing/2014/main" id="{30FEAE3D-7A4E-4545-B3C5-A3EE773AC081}"/>
              </a:ext>
            </a:extLst>
          </p:cNvPr>
          <p:cNvSpPr/>
          <p:nvPr/>
        </p:nvSpPr>
        <p:spPr>
          <a:xfrm>
            <a:off x="9468744" y="4074281"/>
            <a:ext cx="930960" cy="37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8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response</a:t>
            </a:r>
          </a:p>
        </p:txBody>
      </p:sp>
      <p:sp>
        <p:nvSpPr>
          <p:cNvPr id="63" name="Freeform: Shape 62">
            <a:extLst>
              <a:ext uri="{FF2B5EF4-FFF2-40B4-BE49-F238E27FC236}">
                <a16:creationId xmlns:a16="http://schemas.microsoft.com/office/drawing/2014/main" id="{FCFE2CBF-50C3-4D06-A026-E1E81ED42078}"/>
              </a:ext>
            </a:extLst>
          </p:cNvPr>
          <p:cNvSpPr/>
          <p:nvPr/>
        </p:nvSpPr>
        <p:spPr>
          <a:xfrm>
            <a:off x="597298" y="1914727"/>
            <a:ext cx="1195275" cy="6532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queries &amp; </a:t>
            </a:r>
          </a:p>
          <a:p>
            <a:pPr marL="0" marR="0" lvl="0" indent="0" algn="ctr" defTabSz="914400" rtl="0" eaLnBrk="1" fontAlgn="auto" latinLnBrk="0" hangingPunct="0">
              <a:lnSpc>
                <a:spcPct val="100000"/>
              </a:lnSpc>
              <a:spcBef>
                <a:spcPts val="0"/>
              </a:spcBef>
              <a:spcAft>
                <a:spcPts val="0"/>
              </a:spcAft>
              <a:buClrTx/>
              <a:buSzTx/>
              <a:buFontTx/>
              <a:buNone/>
              <a:tabLst/>
              <a:defRPr b="0"/>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updates</a:t>
            </a:r>
          </a:p>
        </p:txBody>
      </p:sp>
    </p:spTree>
    <p:extLst>
      <p:ext uri="{BB962C8B-B14F-4D97-AF65-F5344CB8AC3E}">
        <p14:creationId xmlns:p14="http://schemas.microsoft.com/office/powerpoint/2010/main" val="53079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500"/>
                                        <p:tgtEl>
                                          <p:spTgt spid="61"/>
                                        </p:tgtEl>
                                      </p:cBhvr>
                                    </p:animEffect>
                                  </p:childTnLst>
                                </p:cTn>
                              </p:par>
                              <p:par>
                                <p:cTn id="74" presetID="10"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nodeType="with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500"/>
                                        <p:tgtEl>
                                          <p:spTgt spid="5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fade">
                                      <p:cBhvr>
                                        <p:cTn id="89" dur="500"/>
                                        <p:tgtEl>
                                          <p:spTgt spid="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fade">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500"/>
                                        <p:tgtEl>
                                          <p:spTgt spid="9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500"/>
                                        <p:tgtEl>
                                          <p:spTgt spid="4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animEffect transition="in" filter="fade">
                                      <p:cBhvr>
                                        <p:cTn id="12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p:bldP spid="57" grpId="0" animBg="1"/>
      <p:bldP spid="32" grpId="0"/>
      <p:bldP spid="30" grpId="0" animBg="1"/>
      <p:bldP spid="35" grpId="0" animBg="1"/>
      <p:bldP spid="36" grpId="0" animBg="1"/>
      <p:bldP spid="47" grpId="0" animBg="1"/>
      <p:bldP spid="64" grpId="0"/>
      <p:bldP spid="67" grpId="0"/>
      <p:bldP spid="68" grpId="0"/>
      <p:bldP spid="90" grpId="0"/>
      <p:bldP spid="91" grpId="0"/>
      <p:bldP spid="92" grpId="0"/>
      <p:bldP spid="40" grpId="0" animBg="1"/>
      <p:bldP spid="37" grpId="0" animBg="1"/>
      <p:bldP spid="44" grpId="0" animBg="1"/>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7B3D58F-E5DB-421B-A2E6-815088C36FFF}"/>
              </a:ext>
            </a:extLst>
          </p:cNvPr>
          <p:cNvSpPr/>
          <p:nvPr/>
        </p:nvSpPr>
        <p:spPr>
          <a:xfrm>
            <a:off x="819506" y="2113023"/>
            <a:ext cx="10889894" cy="4154984"/>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Parallelizing independent computations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Ordering dependent computations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Join strategies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Forward vs. backward chaining (update-driven vs. query-driven)</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Dynamically identify unnecessary computation</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Short-circuiting, branch-and-bound/A*, watched variables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Consolidating related work</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Static or dynamic batching (consolidating similar tasks, including GPU)</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Inlining</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depth (consolidating caller-</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callee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Storage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Memoization policy; choose low-level data structures</a:t>
            </a:r>
          </a:p>
        </p:txBody>
      </p:sp>
      <p:sp>
        <p:nvSpPr>
          <p:cNvPr id="34" name="Title 1">
            <a:extLst>
              <a:ext uri="{FF2B5EF4-FFF2-40B4-BE49-F238E27FC236}">
                <a16:creationId xmlns:a16="http://schemas.microsoft.com/office/drawing/2014/main" id="{D8E60B20-8EC9-4B02-A8D3-7AA74C679608}"/>
              </a:ext>
            </a:extLst>
          </p:cNvPr>
          <p:cNvSpPr txBox="1">
            <a:spLocks/>
          </p:cNvSpPr>
          <p:nvPr/>
        </p:nvSpPr>
        <p:spPr>
          <a:xfrm>
            <a:off x="525368" y="245107"/>
            <a:ext cx="10515600" cy="9036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Strategy options</a:t>
            </a:r>
          </a:p>
        </p:txBody>
      </p:sp>
      <p:sp>
        <p:nvSpPr>
          <p:cNvPr id="7" name="TextBox 6">
            <a:extLst>
              <a:ext uri="{FF2B5EF4-FFF2-40B4-BE49-F238E27FC236}">
                <a16:creationId xmlns:a16="http://schemas.microsoft.com/office/drawing/2014/main" id="{F81098B9-1DF4-4F0A-9D70-090475041C7F}"/>
              </a:ext>
            </a:extLst>
          </p:cNvPr>
          <p:cNvSpPr txBox="1"/>
          <p:nvPr/>
        </p:nvSpPr>
        <p:spPr>
          <a:xfrm>
            <a:off x="571500" y="1206037"/>
            <a:ext cx="107823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Solver should systematize all the reasonable implementation tricks that programmers might use and make them work together correctly.</a:t>
            </a:r>
          </a:p>
        </p:txBody>
      </p:sp>
      <p:sp>
        <p:nvSpPr>
          <p:cNvPr id="2" name="Rectangle 1">
            <a:extLst>
              <a:ext uri="{FF2B5EF4-FFF2-40B4-BE49-F238E27FC236}">
                <a16:creationId xmlns:a16="http://schemas.microsoft.com/office/drawing/2014/main" id="{50AA55D2-DF56-4A4C-ADFF-21887E24B4D2}"/>
              </a:ext>
            </a:extLst>
          </p:cNvPr>
          <p:cNvSpPr/>
          <p:nvPr/>
        </p:nvSpPr>
        <p:spPr>
          <a:xfrm>
            <a:off x="-4140172" y="2408541"/>
            <a:ext cx="41401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Many strong interactions among decisions</a:t>
            </a:r>
          </a:p>
        </p:txBody>
      </p:sp>
    </p:spTree>
    <p:extLst>
      <p:ext uri="{BB962C8B-B14F-4D97-AF65-F5344CB8AC3E}">
        <p14:creationId xmlns:p14="http://schemas.microsoft.com/office/powerpoint/2010/main" val="334799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E3E2-1C2C-493D-A102-41CCAA097AC0}"/>
              </a:ext>
            </a:extLst>
          </p:cNvPr>
          <p:cNvSpPr>
            <a:spLocks noGrp="1"/>
          </p:cNvSpPr>
          <p:nvPr>
            <p:ph type="title"/>
          </p:nvPr>
        </p:nvSpPr>
        <p:spPr>
          <a:xfrm>
            <a:off x="838200" y="160496"/>
            <a:ext cx="10515600" cy="1325563"/>
          </a:xfrm>
        </p:spPr>
        <p:txBody>
          <a:bodyPr/>
          <a:lstStyle/>
          <a:p>
            <a:r>
              <a:rPr lang="en-US" dirty="0"/>
              <a:t>The Dyna solver</a:t>
            </a:r>
          </a:p>
        </p:txBody>
      </p:sp>
      <p:sp>
        <p:nvSpPr>
          <p:cNvPr id="3" name="Content Placeholder 2">
            <a:extLst>
              <a:ext uri="{FF2B5EF4-FFF2-40B4-BE49-F238E27FC236}">
                <a16:creationId xmlns:a16="http://schemas.microsoft.com/office/drawing/2014/main" id="{C6104D41-9EEA-4656-AF80-13BB41024C1B}"/>
              </a:ext>
            </a:extLst>
          </p:cNvPr>
          <p:cNvSpPr>
            <a:spLocks noGrp="1"/>
          </p:cNvSpPr>
          <p:nvPr>
            <p:ph idx="1"/>
          </p:nvPr>
        </p:nvSpPr>
        <p:spPr>
          <a:xfrm>
            <a:off x="838200" y="1334135"/>
            <a:ext cx="10515600" cy="4351338"/>
          </a:xfrm>
        </p:spPr>
        <p:txBody>
          <a:bodyPr>
            <a:normAutofit lnSpcReduction="10000"/>
          </a:bodyPr>
          <a:lstStyle/>
          <a:p>
            <a:r>
              <a:rPr lang="en-US" dirty="0"/>
              <a:t>Lots of challenges in defining this giant space while preserving correctness</a:t>
            </a:r>
          </a:p>
          <a:p>
            <a:r>
              <a:rPr lang="en-US" dirty="0"/>
              <a:t>Most systems avoid</a:t>
            </a:r>
            <a:r>
              <a:rPr lang="en-US" i="1" dirty="0"/>
              <a:t> </a:t>
            </a:r>
            <a:r>
              <a:rPr lang="en-US" dirty="0"/>
              <a:t>choices. We embrace choice because we have machine learning to choose intelligently.</a:t>
            </a:r>
          </a:p>
          <a:p>
            <a:r>
              <a:rPr lang="en-US" dirty="0"/>
              <a:t>Further reading</a:t>
            </a:r>
          </a:p>
          <a:p>
            <a:pPr lvl="1"/>
            <a:r>
              <a:rPr lang="en-US" dirty="0"/>
              <a:t>Mixed-chaining / arbitrary memoization (Filardo &amp; Eisner, 2012)</a:t>
            </a:r>
          </a:p>
          <a:p>
            <a:pPr lvl="1"/>
            <a:r>
              <a:rPr lang="en-US" dirty="0"/>
              <a:t>Set-at-a-time inference (Filardo &amp; Eisner, 2017, in preparation)</a:t>
            </a:r>
          </a:p>
          <a:p>
            <a:r>
              <a:rPr lang="en-US" dirty="0"/>
              <a:t>Lots of progress to come!</a:t>
            </a:r>
          </a:p>
          <a:p>
            <a:pPr lvl="1"/>
            <a:r>
              <a:rPr lang="en-US" b="1" dirty="0"/>
              <a:t>Nathaniel Wesley Filardo</a:t>
            </a:r>
            <a:r>
              <a:rPr lang="en-US" dirty="0"/>
              <a:t> is tying up many loose ends in his thesis (September 2017)</a:t>
            </a:r>
          </a:p>
          <a:p>
            <a:pPr lvl="1"/>
            <a:r>
              <a:rPr lang="en-US" b="1" dirty="0">
                <a:solidFill>
                  <a:schemeClr val="accent2"/>
                </a:solidFill>
              </a:rPr>
              <a:t>He’s on the job market!</a:t>
            </a:r>
          </a:p>
        </p:txBody>
      </p:sp>
      <p:sp>
        <p:nvSpPr>
          <p:cNvPr id="4" name="Slide Number Placeholder 3">
            <a:extLst>
              <a:ext uri="{FF2B5EF4-FFF2-40B4-BE49-F238E27FC236}">
                <a16:creationId xmlns:a16="http://schemas.microsoft.com/office/drawing/2014/main" id="{D613E050-0E69-4CD7-BF21-9B66873EFC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26" name="Picture 2" descr="Just me">
            <a:extLst>
              <a:ext uri="{FF2B5EF4-FFF2-40B4-BE49-F238E27FC236}">
                <a16:creationId xmlns:a16="http://schemas.microsoft.com/office/drawing/2014/main" id="{7F39C3CE-A4A6-4122-8887-376BCD4A8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506" y="5105819"/>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9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72"/>
            <a:ext cx="11049000" cy="1325563"/>
          </a:xfrm>
        </p:spPr>
        <p:txBody>
          <a:bodyPr/>
          <a:lstStyle/>
          <a:p>
            <a:r>
              <a:rPr lang="en-US" dirty="0"/>
              <a:t>Sequential choices at runtime (some stochastic) </a:t>
            </a:r>
          </a:p>
        </p:txBody>
      </p:sp>
      <p:sp>
        <p:nvSpPr>
          <p:cNvPr id="8" name="Oval 7"/>
          <p:cNvSpPr/>
          <p:nvPr/>
        </p:nvSpPr>
        <p:spPr>
          <a:xfrm>
            <a:off x="269294" y="1855555"/>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9" name="Group 138"/>
          <p:cNvGrpSpPr/>
          <p:nvPr/>
        </p:nvGrpSpPr>
        <p:grpSpPr>
          <a:xfrm>
            <a:off x="401269" y="1104446"/>
            <a:ext cx="1404347" cy="883084"/>
            <a:chOff x="401269" y="1104446"/>
            <a:chExt cx="1404347" cy="883084"/>
          </a:xfrm>
        </p:grpSpPr>
        <p:sp>
          <p:nvSpPr>
            <p:cNvPr id="9" name="Oval 8"/>
            <p:cNvSpPr/>
            <p:nvPr/>
          </p:nvSpPr>
          <p:spPr>
            <a:xfrm>
              <a:off x="1673641" y="1855555"/>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4" name="Group 133"/>
            <p:cNvGrpSpPr/>
            <p:nvPr/>
          </p:nvGrpSpPr>
          <p:grpSpPr>
            <a:xfrm>
              <a:off x="401269" y="1104446"/>
              <a:ext cx="1327701" cy="817097"/>
              <a:chOff x="401269" y="1104446"/>
              <a:chExt cx="1327701" cy="817097"/>
            </a:xfrm>
          </p:grpSpPr>
          <p:sp>
            <p:nvSpPr>
              <p:cNvPr id="5" name="Rectangle 4"/>
              <p:cNvSpPr/>
              <p:nvPr/>
            </p:nvSpPr>
            <p:spPr>
              <a:xfrm>
                <a:off x="467086" y="1104446"/>
                <a:ext cx="126188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query</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cxnSp>
            <p:nvCxnSpPr>
              <p:cNvPr id="11" name="Straight Arrow Connector 10"/>
              <p:cNvCxnSpPr>
                <a:cxnSpLocks/>
                <a:stCxn id="8" idx="6"/>
                <a:endCxn id="9" idx="2"/>
              </p:cNvCxnSpPr>
              <p:nvPr/>
            </p:nvCxnSpPr>
            <p:spPr>
              <a:xfrm>
                <a:off x="401269" y="1921543"/>
                <a:ext cx="1272372" cy="0"/>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138" name="Group 137"/>
          <p:cNvGrpSpPr/>
          <p:nvPr/>
        </p:nvGrpSpPr>
        <p:grpSpPr>
          <a:xfrm>
            <a:off x="3079896" y="3356934"/>
            <a:ext cx="3183148" cy="2003620"/>
            <a:chOff x="3079896" y="3356934"/>
            <a:chExt cx="3183148" cy="2003620"/>
          </a:xfrm>
        </p:grpSpPr>
        <p:cxnSp>
          <p:nvCxnSpPr>
            <p:cNvPr id="68" name="Straight Arrow Connector 67"/>
            <p:cNvCxnSpPr>
              <a:cxnSpLocks/>
              <a:stCxn id="38" idx="7"/>
              <a:endCxn id="80" idx="3"/>
            </p:cNvCxnSpPr>
            <p:nvPr/>
          </p:nvCxnSpPr>
          <p:spPr>
            <a:xfrm flipV="1">
              <a:off x="3165742" y="3624712"/>
              <a:ext cx="1280214" cy="476383"/>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38" idx="5"/>
              <a:endCxn id="82" idx="1"/>
            </p:cNvCxnSpPr>
            <p:nvPr/>
          </p:nvCxnSpPr>
          <p:spPr>
            <a:xfrm>
              <a:off x="3165742" y="4194416"/>
              <a:ext cx="1208581" cy="712617"/>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20368205">
              <a:off x="3079896" y="3471049"/>
              <a:ext cx="139477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rand</a:t>
              </a: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libri Light" panose="020F0302020204030204"/>
                  <a:ea typeface="Cambria Math" panose="02040503050406030204" pitchFamily="18" charset="0"/>
                  <a:cs typeface="Courier New" panose="02070309020205020404" pitchFamily="49" charset="0"/>
                </a:rPr>
                <a:t>≤ 0.3</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79" name="Rectangle: Rounded Corners 78"/>
            <p:cNvSpPr/>
            <p:nvPr/>
          </p:nvSpPr>
          <p:spPr>
            <a:xfrm>
              <a:off x="4486970" y="3356934"/>
              <a:ext cx="1769970" cy="146423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answer from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 </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rules</a:t>
              </a:r>
              <a:b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using join </a:t>
              </a:r>
              <a:b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strategy 1</a:t>
              </a:r>
            </a:p>
          </p:txBody>
        </p:sp>
        <p:sp>
          <p:nvSpPr>
            <p:cNvPr id="80" name="Oval 79"/>
            <p:cNvSpPr/>
            <p:nvPr/>
          </p:nvSpPr>
          <p:spPr>
            <a:xfrm>
              <a:off x="4426629" y="3512064"/>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p:cNvSpPr/>
            <p:nvPr/>
          </p:nvSpPr>
          <p:spPr>
            <a:xfrm>
              <a:off x="4354996" y="4887706"/>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p:cNvSpPr/>
            <p:nvPr/>
          </p:nvSpPr>
          <p:spPr>
            <a:xfrm rot="1875367">
              <a:off x="3231598" y="4216938"/>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Rounded Corners 87"/>
            <p:cNvSpPr/>
            <p:nvPr/>
          </p:nvSpPr>
          <p:spPr>
            <a:xfrm>
              <a:off x="4433916" y="4917880"/>
              <a:ext cx="1829128" cy="44267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join strategy 2</a:t>
              </a:r>
            </a:p>
          </p:txBody>
        </p:sp>
      </p:grpSp>
      <p:cxnSp>
        <p:nvCxnSpPr>
          <p:cNvPr id="124" name="Straight Arrow Connector 123"/>
          <p:cNvCxnSpPr>
            <a:endCxn id="8" idx="2"/>
          </p:cNvCxnSpPr>
          <p:nvPr/>
        </p:nvCxnSpPr>
        <p:spPr>
          <a:xfrm flipV="1">
            <a:off x="0" y="1921543"/>
            <a:ext cx="269294" cy="1568"/>
          </a:xfrm>
          <a:prstGeom prst="straightConnector1">
            <a:avLst/>
          </a:prstGeom>
          <a:ln w="28575">
            <a:solidFill>
              <a:srgbClr val="FF5353"/>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335282" y="1968203"/>
            <a:ext cx="1387317" cy="1040253"/>
            <a:chOff x="335282" y="1968203"/>
            <a:chExt cx="1387317" cy="1040253"/>
          </a:xfrm>
        </p:grpSpPr>
        <p:sp>
          <p:nvSpPr>
            <p:cNvPr id="15" name="Oval 14"/>
            <p:cNvSpPr/>
            <p:nvPr/>
          </p:nvSpPr>
          <p:spPr>
            <a:xfrm>
              <a:off x="1260430" y="2248809"/>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p:cNvCxnSpPr>
              <a:cxnSpLocks/>
              <a:stCxn id="8" idx="5"/>
              <a:endCxn id="15" idx="2"/>
            </p:cNvCxnSpPr>
            <p:nvPr/>
          </p:nvCxnSpPr>
          <p:spPr>
            <a:xfrm>
              <a:off x="381942" y="1968203"/>
              <a:ext cx="878488" cy="346594"/>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05480" y="2798030"/>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Arrow Connector 22"/>
            <p:cNvCxnSpPr>
              <a:cxnSpLocks/>
              <a:stCxn id="8" idx="4"/>
              <a:endCxn id="22" idx="0"/>
            </p:cNvCxnSpPr>
            <p:nvPr/>
          </p:nvCxnSpPr>
          <p:spPr>
            <a:xfrm>
              <a:off x="335282" y="1987530"/>
              <a:ext cx="636186" cy="810500"/>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045777" y="2608346"/>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Rectangle 127"/>
            <p:cNvSpPr/>
            <p:nvPr/>
          </p:nvSpPr>
          <p:spPr>
            <a:xfrm>
              <a:off x="1366411" y="2071131"/>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7" name="Group 136"/>
          <p:cNvGrpSpPr/>
          <p:nvPr/>
        </p:nvGrpSpPr>
        <p:grpSpPr>
          <a:xfrm>
            <a:off x="1692968" y="1968203"/>
            <a:ext cx="1933199" cy="3382337"/>
            <a:chOff x="1692968" y="1968203"/>
            <a:chExt cx="1933199" cy="3382337"/>
          </a:xfrm>
        </p:grpSpPr>
        <p:sp>
          <p:nvSpPr>
            <p:cNvPr id="38" name="Oval 37"/>
            <p:cNvSpPr/>
            <p:nvPr/>
          </p:nvSpPr>
          <p:spPr>
            <a:xfrm>
              <a:off x="3053094" y="4081768"/>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p:cNvSpPr/>
            <p:nvPr/>
          </p:nvSpPr>
          <p:spPr>
            <a:xfrm>
              <a:off x="3114541" y="5136789"/>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6" name="Group 135"/>
            <p:cNvGrpSpPr/>
            <p:nvPr/>
          </p:nvGrpSpPr>
          <p:grpSpPr>
            <a:xfrm>
              <a:off x="1692968" y="1968203"/>
              <a:ext cx="1933199" cy="3382337"/>
              <a:chOff x="1692968" y="1968203"/>
              <a:chExt cx="1933199" cy="3382337"/>
            </a:xfrm>
          </p:grpSpPr>
          <p:cxnSp>
            <p:nvCxnSpPr>
              <p:cNvPr id="39" name="Straight Arrow Connector 38"/>
              <p:cNvCxnSpPr>
                <a:cxnSpLocks/>
                <a:stCxn id="9" idx="4"/>
                <a:endCxn id="38" idx="2"/>
              </p:cNvCxnSpPr>
              <p:nvPr/>
            </p:nvCxnSpPr>
            <p:spPr>
              <a:xfrm>
                <a:off x="1739629" y="1987530"/>
                <a:ext cx="1313465" cy="2160226"/>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rot="3402155">
                <a:off x="1874817" y="2936396"/>
                <a:ext cx="1569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cxnSp>
            <p:nvCxnSpPr>
              <p:cNvPr id="43" name="Straight Arrow Connector 42"/>
              <p:cNvCxnSpPr>
                <a:cxnSpLocks/>
                <a:stCxn id="9" idx="3"/>
                <a:endCxn id="42" idx="0"/>
              </p:cNvCxnSpPr>
              <p:nvPr/>
            </p:nvCxnSpPr>
            <p:spPr>
              <a:xfrm>
                <a:off x="1692968" y="1968203"/>
                <a:ext cx="1487561" cy="3168586"/>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3269979" y="4950430"/>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41" name="Group 140"/>
          <p:cNvGrpSpPr/>
          <p:nvPr/>
        </p:nvGrpSpPr>
        <p:grpSpPr>
          <a:xfrm>
            <a:off x="1771126" y="1154731"/>
            <a:ext cx="1896131" cy="1908716"/>
            <a:chOff x="1771126" y="1154731"/>
            <a:chExt cx="1896131" cy="1908716"/>
          </a:xfrm>
        </p:grpSpPr>
        <p:sp>
          <p:nvSpPr>
            <p:cNvPr id="6" name="Rectangle 5"/>
            <p:cNvSpPr/>
            <p:nvPr/>
          </p:nvSpPr>
          <p:spPr>
            <a:xfrm rot="2083151">
              <a:off x="1844968" y="2190106"/>
              <a:ext cx="1569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sp>
          <p:nvSpPr>
            <p:cNvPr id="7" name="Rectangle 6"/>
            <p:cNvSpPr/>
            <p:nvPr/>
          </p:nvSpPr>
          <p:spPr>
            <a:xfrm>
              <a:off x="1771126" y="1154731"/>
              <a:ext cx="1601849"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for some </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endParaRPr kumimoji="0" lang="en-US" sz="20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Calibri" panose="020F0502020204030204" pitchFamily="34" charset="0"/>
              </a:endParaRPr>
            </a:p>
          </p:txBody>
        </p:sp>
        <p:sp>
          <p:nvSpPr>
            <p:cNvPr id="19" name="Oval 18"/>
            <p:cNvSpPr/>
            <p:nvPr/>
          </p:nvSpPr>
          <p:spPr>
            <a:xfrm>
              <a:off x="3117509" y="1857123"/>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Arrow Connector 19"/>
            <p:cNvCxnSpPr>
              <a:cxnSpLocks/>
              <a:stCxn id="9" idx="6"/>
              <a:endCxn id="19" idx="2"/>
            </p:cNvCxnSpPr>
            <p:nvPr/>
          </p:nvCxnSpPr>
          <p:spPr>
            <a:xfrm>
              <a:off x="1805616" y="1921543"/>
              <a:ext cx="1311893" cy="1568"/>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117509" y="2826426"/>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Arrow Connector 32"/>
            <p:cNvCxnSpPr>
              <a:cxnSpLocks/>
              <a:stCxn id="9" idx="5"/>
              <a:endCxn id="32" idx="2"/>
            </p:cNvCxnSpPr>
            <p:nvPr/>
          </p:nvCxnSpPr>
          <p:spPr>
            <a:xfrm>
              <a:off x="1786289" y="1968203"/>
              <a:ext cx="1331220" cy="924211"/>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3297213" y="2663337"/>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Rectangle 139"/>
            <p:cNvSpPr/>
            <p:nvPr/>
          </p:nvSpPr>
          <p:spPr>
            <a:xfrm>
              <a:off x="3311069" y="1670425"/>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385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wipe(left)">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wipe(left)">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wipe(left)">
                                      <p:cBhvr>
                                        <p:cTn id="22" dur="500"/>
                                        <p:tgtEl>
                                          <p:spTgt spid="1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wipe(left)">
                                      <p:cBhvr>
                                        <p:cTn id="2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F4EA-619A-4C1B-ADD9-0E781E426952}"/>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C6385F1E-C159-4E02-BBDC-16ADA88A1B02}"/>
              </a:ext>
            </a:extLst>
          </p:cNvPr>
          <p:cNvSpPr>
            <a:spLocks noGrp="1"/>
          </p:cNvSpPr>
          <p:nvPr>
            <p:ph idx="1"/>
          </p:nvPr>
        </p:nvSpPr>
        <p:spPr>
          <a:xfrm>
            <a:off x="838200" y="1825625"/>
            <a:ext cx="10515600" cy="4351338"/>
          </a:xfrm>
        </p:spPr>
        <p:txBody>
          <a:bodyPr/>
          <a:lstStyle/>
          <a:p>
            <a:r>
              <a:rPr lang="en-US" dirty="0"/>
              <a:t>Why Declarative Programming?</a:t>
            </a:r>
          </a:p>
          <a:p>
            <a:r>
              <a:rPr lang="en-US" dirty="0"/>
              <a:t>Quick introduction to the Dyna language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algn="just"/>
            <a:r>
              <a:rPr lang="en-US" dirty="0"/>
              <a:t>Automatic optimization of Dyna programs</a:t>
            </a:r>
          </a:p>
        </p:txBody>
      </p:sp>
      <p:sp>
        <p:nvSpPr>
          <p:cNvPr id="5" name="Slide Number Placeholder 4">
            <a:extLst>
              <a:ext uri="{FF2B5EF4-FFF2-40B4-BE49-F238E27FC236}">
                <a16:creationId xmlns:a16="http://schemas.microsoft.com/office/drawing/2014/main" id="{F1783988-2867-4CD5-8DC7-89ED2C0D1020}"/>
              </a:ext>
            </a:extLst>
          </p:cNvPr>
          <p:cNvSpPr>
            <a:spLocks noGrp="1"/>
          </p:cNvSpPr>
          <p:nvPr>
            <p:ph type="sldNum" sz="quarter" idx="12"/>
          </p:nvPr>
        </p:nvSpPr>
        <p:spPr/>
        <p:txBody>
          <a:bodyPr/>
          <a:lstStyle/>
          <a:p>
            <a:fld id="{DD2D5612-D1A6-4510-A96B-3BEF8629B754}" type="slidenum">
              <a:rPr lang="en-US" smtClean="0"/>
              <a:t>3</a:t>
            </a:fld>
            <a:endParaRPr lang="en-US"/>
          </a:p>
        </p:txBody>
      </p:sp>
      <p:grpSp>
        <p:nvGrpSpPr>
          <p:cNvPr id="20" name="Group 19">
            <a:extLst>
              <a:ext uri="{FF2B5EF4-FFF2-40B4-BE49-F238E27FC236}">
                <a16:creationId xmlns:a16="http://schemas.microsoft.com/office/drawing/2014/main" id="{3B1B7D67-9418-471F-9F22-AD6D7BF351FA}"/>
              </a:ext>
            </a:extLst>
          </p:cNvPr>
          <p:cNvGrpSpPr/>
          <p:nvPr/>
        </p:nvGrpSpPr>
        <p:grpSpPr>
          <a:xfrm>
            <a:off x="2089665" y="2804532"/>
            <a:ext cx="2301727" cy="1438940"/>
            <a:chOff x="7527735" y="1929902"/>
            <a:chExt cx="2301727" cy="1438940"/>
          </a:xfrm>
        </p:grpSpPr>
        <p:grpSp>
          <p:nvGrpSpPr>
            <p:cNvPr id="6" name="Group 5">
              <a:extLst>
                <a:ext uri="{FF2B5EF4-FFF2-40B4-BE49-F238E27FC236}">
                  <a16:creationId xmlns:a16="http://schemas.microsoft.com/office/drawing/2014/main" id="{266B2BE7-E8CB-47E8-8630-0EEC1F343F20}"/>
                </a:ext>
              </a:extLst>
            </p:cNvPr>
            <p:cNvGrpSpPr/>
            <p:nvPr/>
          </p:nvGrpSpPr>
          <p:grpSpPr>
            <a:xfrm>
              <a:off x="7527735" y="1929902"/>
              <a:ext cx="2301727" cy="1438940"/>
              <a:chOff x="3876896" y="2405954"/>
              <a:chExt cx="4485650" cy="2787734"/>
            </a:xfrm>
          </p:grpSpPr>
          <p:sp>
            <p:nvSpPr>
              <p:cNvPr id="7" name="Freeform: Shape 6">
                <a:extLst>
                  <a:ext uri="{FF2B5EF4-FFF2-40B4-BE49-F238E27FC236}">
                    <a16:creationId xmlns:a16="http://schemas.microsoft.com/office/drawing/2014/main" id="{A6D49C9A-8D83-4FAF-A0C6-4BE853A2E0B0}"/>
                  </a:ext>
                </a:extLst>
              </p:cNvPr>
              <p:cNvSpPr/>
              <p:nvPr/>
            </p:nvSpPr>
            <p:spPr>
              <a:xfrm>
                <a:off x="5542155"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950E">
                  <a:alpha val="50000"/>
                </a:srgbClr>
              </a:solidFill>
              <a:ln w="0">
                <a:solidFill>
                  <a:srgbClr val="000000"/>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8" name="Freeform: Shape 7">
                <a:extLst>
                  <a:ext uri="{FF2B5EF4-FFF2-40B4-BE49-F238E27FC236}">
                    <a16:creationId xmlns:a16="http://schemas.microsoft.com/office/drawing/2014/main" id="{134DFAC6-80B1-415B-8F12-D0225B621B12}"/>
                  </a:ext>
                </a:extLst>
              </p:cNvPr>
              <p:cNvSpPr/>
              <p:nvPr/>
            </p:nvSpPr>
            <p:spPr>
              <a:xfrm>
                <a:off x="3876896"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FF">
                  <a:alpha val="50000"/>
                </a:srgbClr>
              </a:solidFill>
              <a:ln w="0">
                <a:solidFill>
                  <a:srgbClr val="000000">
                    <a:alpha val="50000"/>
                  </a:srgbClr>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9" name="TextBox 8">
                <a:extLst>
                  <a:ext uri="{FF2B5EF4-FFF2-40B4-BE49-F238E27FC236}">
                    <a16:creationId xmlns:a16="http://schemas.microsoft.com/office/drawing/2014/main" id="{70D6B4E3-A53B-4621-9FF7-4D4096777B29}"/>
                  </a:ext>
                </a:extLst>
              </p:cNvPr>
              <p:cNvSpPr txBox="1"/>
              <p:nvPr/>
            </p:nvSpPr>
            <p:spPr>
              <a:xfrm>
                <a:off x="4205364" y="3120223"/>
                <a:ext cx="868476" cy="750048"/>
              </a:xfrm>
              <a:prstGeom prst="rect">
                <a:avLst/>
              </a:prstGeom>
              <a:noFill/>
              <a:ln>
                <a:noFill/>
              </a:ln>
            </p:spPr>
            <p:txBody>
              <a:bodyPr vert="horz" wrap="none" lIns="81646" tIns="40823" rIns="81646" bIns="40823" anchorCtr="0" compatLnSpc="0">
                <a:spAutoFit/>
              </a:bodyPr>
              <a:lstStyle/>
              <a:p>
                <a:pPr hangingPunct="0">
                  <a:defRPr sz="6000">
                    <a:solidFill>
                      <a:srgbClr val="FFFF00"/>
                    </a:solidFill>
                    <a:latin typeface="Comic Sans MS" pitchFamily="66"/>
                  </a:defRPr>
                </a:pPr>
                <a:r>
                  <a:rPr lang="en-US" sz="3200" dirty="0">
                    <a:solidFill>
                      <a:srgbClr val="FFFF00"/>
                    </a:solidFill>
                    <a:latin typeface="Comic Sans MS" pitchFamily="66"/>
                    <a:ea typeface="Droid Sans Fallback" pitchFamily="2"/>
                    <a:cs typeface="FreeSans" pitchFamily="2"/>
                  </a:rPr>
                  <a:t>ML</a:t>
                </a:r>
              </a:p>
            </p:txBody>
          </p:sp>
          <p:sp>
            <p:nvSpPr>
              <p:cNvPr id="10" name="TextBox 9">
                <a:extLst>
                  <a:ext uri="{FF2B5EF4-FFF2-40B4-BE49-F238E27FC236}">
                    <a16:creationId xmlns:a16="http://schemas.microsoft.com/office/drawing/2014/main" id="{C2B0DAAB-5A43-43F5-B755-2A6D553F70AB}"/>
                  </a:ext>
                </a:extLst>
              </p:cNvPr>
              <p:cNvSpPr txBox="1"/>
              <p:nvPr/>
            </p:nvSpPr>
            <p:spPr>
              <a:xfrm>
                <a:off x="6918652" y="3167934"/>
                <a:ext cx="1266351" cy="1267670"/>
              </a:xfrm>
              <a:prstGeom prst="rect">
                <a:avLst/>
              </a:prstGeom>
              <a:noFill/>
              <a:ln>
                <a:noFill/>
              </a:ln>
            </p:spPr>
            <p:txBody>
              <a:bodyPr vert="horz" wrap="square" lIns="81646" tIns="40823" rIns="81646" bIns="40823" anchorCtr="0" compatLnSpc="0">
                <a:spAutoFit/>
              </a:bodyPr>
              <a:lstStyle/>
              <a:p>
                <a:pPr hangingPunct="0">
                  <a:defRPr sz="6000">
                    <a:solidFill>
                      <a:srgbClr val="0000FF"/>
                    </a:solidFill>
                    <a:latin typeface="Comic Sans MS" pitchFamily="66"/>
                  </a:defRPr>
                </a:pPr>
                <a:r>
                  <a:rPr lang="en-US" sz="3200" dirty="0">
                    <a:solidFill>
                      <a:srgbClr val="0000FF"/>
                    </a:solidFill>
                    <a:latin typeface="Comic Sans MS" pitchFamily="66"/>
                    <a:ea typeface="Droid Sans Fallback" pitchFamily="2"/>
                    <a:cs typeface="FreeSans" pitchFamily="2"/>
                  </a:rPr>
                  <a:t>PL</a:t>
                </a:r>
              </a:p>
            </p:txBody>
          </p:sp>
        </p:grpSp>
        <p:sp>
          <p:nvSpPr>
            <p:cNvPr id="13" name="Freeform: Shape 12">
              <a:extLst>
                <a:ext uri="{FF2B5EF4-FFF2-40B4-BE49-F238E27FC236}">
                  <a16:creationId xmlns:a16="http://schemas.microsoft.com/office/drawing/2014/main" id="{02354090-DD7A-4C62-B1D3-AABD30518D75}"/>
                </a:ext>
              </a:extLst>
            </p:cNvPr>
            <p:cNvSpPr/>
            <p:nvPr/>
          </p:nvSpPr>
          <p:spPr>
            <a:xfrm rot="9083400">
              <a:off x="8123497" y="2728955"/>
              <a:ext cx="1074516" cy="565369"/>
            </a:xfrm>
            <a:custGeom>
              <a:avLst/>
              <a:gdLst/>
              <a:ahLst/>
              <a:cxnLst>
                <a:cxn ang="3cd4">
                  <a:pos x="hc" y="t"/>
                </a:cxn>
                <a:cxn ang="cd2">
                  <a:pos x="l" y="vc"/>
                </a:cxn>
                <a:cxn ang="cd4">
                  <a:pos x="hc" y="b"/>
                </a:cxn>
                <a:cxn ang="0">
                  <a:pos x="r" y="vc"/>
                </a:cxn>
              </a:cxnLst>
              <a:rect l="l" t="t" r="r" b="b"/>
              <a:pathLst>
                <a:path w="6753" h="3523">
                  <a:moveTo>
                    <a:pt x="0" y="0"/>
                  </a:moveTo>
                  <a:cubicBezTo>
                    <a:pt x="4560" y="0"/>
                    <a:pt x="6753" y="3523"/>
                    <a:pt x="6753" y="3523"/>
                  </a:cubicBezTo>
                </a:path>
              </a:pathLst>
            </a:custGeom>
            <a:noFill/>
            <a:ln w="54720">
              <a:solidFill>
                <a:srgbClr val="000000"/>
              </a:solidFill>
              <a:prstDash val="solid"/>
              <a:tailEnd type="arrow"/>
            </a:ln>
          </p:spPr>
          <p:txBody>
            <a:bodyPr vert="horz" wrap="none" lIns="81646" tIns="40823" rIns="81646" bIns="40823" anchor="ctr" anchorCtr="0" compatLnSpc="0"/>
            <a:lstStyle/>
            <a:p>
              <a:pPr hangingPunct="0"/>
              <a:endParaRPr lang="en-US" sz="1633" dirty="0">
                <a:latin typeface="Liberation Sans" pitchFamily="18"/>
                <a:ea typeface="Droid Sans Fallback" pitchFamily="2"/>
                <a:cs typeface="FreeSans" pitchFamily="2"/>
              </a:endParaRPr>
            </a:p>
          </p:txBody>
        </p:sp>
        <p:pic>
          <p:nvPicPr>
            <p:cNvPr id="19" name="Picture 18">
              <a:extLst>
                <a:ext uri="{FF2B5EF4-FFF2-40B4-BE49-F238E27FC236}">
                  <a16:creationId xmlns:a16="http://schemas.microsoft.com/office/drawing/2014/main" id="{08684B68-F741-490B-BFF0-C93073D22BB5}"/>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8399026" y="2523389"/>
              <a:ext cx="600194" cy="285149"/>
            </a:xfrm>
            <a:prstGeom prst="rect">
              <a:avLst/>
            </a:prstGeom>
          </p:spPr>
        </p:pic>
      </p:grpSp>
      <p:grpSp>
        <p:nvGrpSpPr>
          <p:cNvPr id="21" name="Group 20">
            <a:extLst>
              <a:ext uri="{FF2B5EF4-FFF2-40B4-BE49-F238E27FC236}">
                <a16:creationId xmlns:a16="http://schemas.microsoft.com/office/drawing/2014/main" id="{5A513D4D-7133-46AF-B1F1-5A755703EBE7}"/>
              </a:ext>
            </a:extLst>
          </p:cNvPr>
          <p:cNvGrpSpPr/>
          <p:nvPr/>
        </p:nvGrpSpPr>
        <p:grpSpPr>
          <a:xfrm>
            <a:off x="2071821" y="4921018"/>
            <a:ext cx="2301727" cy="1438940"/>
            <a:chOff x="7527735" y="1929902"/>
            <a:chExt cx="2301727" cy="1438940"/>
          </a:xfrm>
        </p:grpSpPr>
        <p:grpSp>
          <p:nvGrpSpPr>
            <p:cNvPr id="22" name="Group 21">
              <a:extLst>
                <a:ext uri="{FF2B5EF4-FFF2-40B4-BE49-F238E27FC236}">
                  <a16:creationId xmlns:a16="http://schemas.microsoft.com/office/drawing/2014/main" id="{6AD241F8-58C9-49C0-B493-987657377272}"/>
                </a:ext>
              </a:extLst>
            </p:cNvPr>
            <p:cNvGrpSpPr/>
            <p:nvPr/>
          </p:nvGrpSpPr>
          <p:grpSpPr>
            <a:xfrm>
              <a:off x="7527735" y="1929902"/>
              <a:ext cx="2301727" cy="1438940"/>
              <a:chOff x="3876896" y="2405954"/>
              <a:chExt cx="4485650" cy="2787734"/>
            </a:xfrm>
          </p:grpSpPr>
          <p:sp>
            <p:nvSpPr>
              <p:cNvPr id="25" name="Freeform: Shape 24">
                <a:extLst>
                  <a:ext uri="{FF2B5EF4-FFF2-40B4-BE49-F238E27FC236}">
                    <a16:creationId xmlns:a16="http://schemas.microsoft.com/office/drawing/2014/main" id="{A88B15CE-174B-471E-A963-CFE5F8D80A20}"/>
                  </a:ext>
                </a:extLst>
              </p:cNvPr>
              <p:cNvSpPr/>
              <p:nvPr/>
            </p:nvSpPr>
            <p:spPr>
              <a:xfrm>
                <a:off x="5542155"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950E">
                  <a:alpha val="50000"/>
                </a:srgbClr>
              </a:solidFill>
              <a:ln w="0">
                <a:solidFill>
                  <a:srgbClr val="000000"/>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26" name="Freeform: Shape 25">
                <a:extLst>
                  <a:ext uri="{FF2B5EF4-FFF2-40B4-BE49-F238E27FC236}">
                    <a16:creationId xmlns:a16="http://schemas.microsoft.com/office/drawing/2014/main" id="{D34F534D-B31E-4AAB-9BFD-7150CF1A8B91}"/>
                  </a:ext>
                </a:extLst>
              </p:cNvPr>
              <p:cNvSpPr/>
              <p:nvPr/>
            </p:nvSpPr>
            <p:spPr>
              <a:xfrm>
                <a:off x="3876896" y="2405954"/>
                <a:ext cx="2820391" cy="278773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FF">
                  <a:alpha val="50000"/>
                </a:srgbClr>
              </a:solidFill>
              <a:ln w="0">
                <a:solidFill>
                  <a:srgbClr val="000000">
                    <a:alpha val="50000"/>
                  </a:srgbClr>
                </a:solidFill>
                <a:prstDash val="solid"/>
              </a:ln>
            </p:spPr>
            <p:txBody>
              <a:bodyPr vert="horz" wrap="none" lIns="81646" tIns="40823" rIns="81646" bIns="40823" anchor="ctr" anchorCtr="0" compatLnSpc="0">
                <a:noAutofit/>
              </a:bodyPr>
              <a:lstStyle/>
              <a:p>
                <a:pPr hangingPunct="0"/>
                <a:endParaRPr lang="en-US" sz="1633" dirty="0">
                  <a:latin typeface="Liberation Sans" pitchFamily="18"/>
                  <a:ea typeface="Droid Sans Fallback" pitchFamily="2"/>
                  <a:cs typeface="FreeSans" pitchFamily="2"/>
                </a:endParaRPr>
              </a:p>
            </p:txBody>
          </p:sp>
          <p:sp>
            <p:nvSpPr>
              <p:cNvPr id="27" name="TextBox 26">
                <a:extLst>
                  <a:ext uri="{FF2B5EF4-FFF2-40B4-BE49-F238E27FC236}">
                    <a16:creationId xmlns:a16="http://schemas.microsoft.com/office/drawing/2014/main" id="{A9F5426D-8D50-414F-9C18-F48025749B6A}"/>
                  </a:ext>
                </a:extLst>
              </p:cNvPr>
              <p:cNvSpPr txBox="1"/>
              <p:nvPr/>
            </p:nvSpPr>
            <p:spPr>
              <a:xfrm>
                <a:off x="4205364" y="3120223"/>
                <a:ext cx="868476" cy="750048"/>
              </a:xfrm>
              <a:prstGeom prst="rect">
                <a:avLst/>
              </a:prstGeom>
              <a:noFill/>
              <a:ln>
                <a:noFill/>
              </a:ln>
            </p:spPr>
            <p:txBody>
              <a:bodyPr vert="horz" wrap="none" lIns="81646" tIns="40823" rIns="81646" bIns="40823" anchorCtr="0" compatLnSpc="0">
                <a:spAutoFit/>
              </a:bodyPr>
              <a:lstStyle/>
              <a:p>
                <a:pPr hangingPunct="0">
                  <a:defRPr sz="6000">
                    <a:solidFill>
                      <a:srgbClr val="FFFF00"/>
                    </a:solidFill>
                    <a:latin typeface="Comic Sans MS" pitchFamily="66"/>
                  </a:defRPr>
                </a:pPr>
                <a:r>
                  <a:rPr lang="en-US" sz="3200" dirty="0">
                    <a:solidFill>
                      <a:srgbClr val="FFFF00"/>
                    </a:solidFill>
                    <a:latin typeface="Comic Sans MS" pitchFamily="66"/>
                    <a:ea typeface="Droid Sans Fallback" pitchFamily="2"/>
                    <a:cs typeface="FreeSans" pitchFamily="2"/>
                  </a:rPr>
                  <a:t>ML</a:t>
                </a:r>
              </a:p>
            </p:txBody>
          </p:sp>
          <p:sp>
            <p:nvSpPr>
              <p:cNvPr id="28" name="TextBox 27">
                <a:extLst>
                  <a:ext uri="{FF2B5EF4-FFF2-40B4-BE49-F238E27FC236}">
                    <a16:creationId xmlns:a16="http://schemas.microsoft.com/office/drawing/2014/main" id="{287F781F-A8E3-4B68-A351-5869D4A8DACA}"/>
                  </a:ext>
                </a:extLst>
              </p:cNvPr>
              <p:cNvSpPr txBox="1"/>
              <p:nvPr/>
            </p:nvSpPr>
            <p:spPr>
              <a:xfrm>
                <a:off x="6918652" y="3167934"/>
                <a:ext cx="1266351" cy="1267670"/>
              </a:xfrm>
              <a:prstGeom prst="rect">
                <a:avLst/>
              </a:prstGeom>
              <a:noFill/>
              <a:ln>
                <a:noFill/>
              </a:ln>
            </p:spPr>
            <p:txBody>
              <a:bodyPr vert="horz" wrap="square" lIns="81646" tIns="40823" rIns="81646" bIns="40823" anchorCtr="0" compatLnSpc="0">
                <a:spAutoFit/>
              </a:bodyPr>
              <a:lstStyle/>
              <a:p>
                <a:pPr hangingPunct="0">
                  <a:defRPr sz="6000">
                    <a:solidFill>
                      <a:srgbClr val="0000FF"/>
                    </a:solidFill>
                    <a:latin typeface="Comic Sans MS" pitchFamily="66"/>
                  </a:defRPr>
                </a:pPr>
                <a:r>
                  <a:rPr lang="en-US" sz="3200" dirty="0">
                    <a:solidFill>
                      <a:srgbClr val="0000FF"/>
                    </a:solidFill>
                    <a:latin typeface="Comic Sans MS" pitchFamily="66"/>
                    <a:ea typeface="Droid Sans Fallback" pitchFamily="2"/>
                    <a:cs typeface="FreeSans" pitchFamily="2"/>
                  </a:rPr>
                  <a:t>PL</a:t>
                </a:r>
              </a:p>
            </p:txBody>
          </p:sp>
        </p:grpSp>
        <p:sp>
          <p:nvSpPr>
            <p:cNvPr id="23" name="Freeform: Shape 22">
              <a:extLst>
                <a:ext uri="{FF2B5EF4-FFF2-40B4-BE49-F238E27FC236}">
                  <a16:creationId xmlns:a16="http://schemas.microsoft.com/office/drawing/2014/main" id="{FFA2D00C-0C10-43E5-BCE7-52397CA9E6F7}"/>
                </a:ext>
              </a:extLst>
            </p:cNvPr>
            <p:cNvSpPr/>
            <p:nvPr/>
          </p:nvSpPr>
          <p:spPr>
            <a:xfrm rot="20137634">
              <a:off x="8186127" y="2111205"/>
              <a:ext cx="1074516" cy="565369"/>
            </a:xfrm>
            <a:custGeom>
              <a:avLst/>
              <a:gdLst/>
              <a:ahLst/>
              <a:cxnLst>
                <a:cxn ang="3cd4">
                  <a:pos x="hc" y="t"/>
                </a:cxn>
                <a:cxn ang="cd2">
                  <a:pos x="l" y="vc"/>
                </a:cxn>
                <a:cxn ang="cd4">
                  <a:pos x="hc" y="b"/>
                </a:cxn>
                <a:cxn ang="0">
                  <a:pos x="r" y="vc"/>
                </a:cxn>
              </a:cxnLst>
              <a:rect l="l" t="t" r="r" b="b"/>
              <a:pathLst>
                <a:path w="6753" h="3523">
                  <a:moveTo>
                    <a:pt x="0" y="0"/>
                  </a:moveTo>
                  <a:cubicBezTo>
                    <a:pt x="4560" y="0"/>
                    <a:pt x="6753" y="3523"/>
                    <a:pt x="6753" y="3523"/>
                  </a:cubicBezTo>
                </a:path>
              </a:pathLst>
            </a:custGeom>
            <a:noFill/>
            <a:ln w="54720">
              <a:solidFill>
                <a:srgbClr val="000000"/>
              </a:solidFill>
              <a:prstDash val="solid"/>
              <a:tailEnd type="arrow"/>
            </a:ln>
          </p:spPr>
          <p:txBody>
            <a:bodyPr vert="horz" wrap="none" lIns="81646" tIns="40823" rIns="81646" bIns="40823" anchor="ctr" anchorCtr="0" compatLnSpc="0"/>
            <a:lstStyle/>
            <a:p>
              <a:pPr hangingPunct="0"/>
              <a:endParaRPr lang="en-US" sz="1633" dirty="0">
                <a:latin typeface="Liberation Sans" pitchFamily="18"/>
                <a:ea typeface="Droid Sans Fallback" pitchFamily="2"/>
                <a:cs typeface="FreeSans" pitchFamily="2"/>
              </a:endParaRPr>
            </a:p>
          </p:txBody>
        </p:sp>
        <p:pic>
          <p:nvPicPr>
            <p:cNvPr id="24" name="Picture 23">
              <a:extLst>
                <a:ext uri="{FF2B5EF4-FFF2-40B4-BE49-F238E27FC236}">
                  <a16:creationId xmlns:a16="http://schemas.microsoft.com/office/drawing/2014/main" id="{EDA98EAF-D7F8-4804-95D0-40613C42B4F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399026" y="2523389"/>
              <a:ext cx="600194" cy="285149"/>
            </a:xfrm>
            <a:prstGeom prst="rect">
              <a:avLst/>
            </a:prstGeom>
          </p:spPr>
        </p:pic>
      </p:grpSp>
    </p:spTree>
    <p:extLst>
      <p:ext uri="{BB962C8B-B14F-4D97-AF65-F5344CB8AC3E}">
        <p14:creationId xmlns:p14="http://schemas.microsoft.com/office/powerpoint/2010/main" val="85959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EE98EF0-E2D9-46E8-BABA-7544254DCC4B}"/>
              </a:ext>
            </a:extLst>
          </p:cNvPr>
          <p:cNvSpPr/>
          <p:nvPr/>
        </p:nvSpPr>
        <p:spPr>
          <a:xfrm rot="17958149">
            <a:off x="10399299" y="4904183"/>
            <a:ext cx="360691" cy="2463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B936107F-1236-4EAE-BE1C-00087BA14739}"/>
              </a:ext>
            </a:extLst>
          </p:cNvPr>
          <p:cNvSpPr/>
          <p:nvPr/>
        </p:nvSpPr>
        <p:spPr>
          <a:xfrm rot="20178812">
            <a:off x="4005063" y="3380419"/>
            <a:ext cx="360691" cy="2463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42DBE49-B637-401D-AB70-68A24B1152A1}"/>
              </a:ext>
            </a:extLst>
          </p:cNvPr>
          <p:cNvSpPr/>
          <p:nvPr/>
        </p:nvSpPr>
        <p:spPr>
          <a:xfrm>
            <a:off x="5788649" y="1593020"/>
            <a:ext cx="360691" cy="2463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p>
        </p:txBody>
      </p:sp>
      <p:sp>
        <p:nvSpPr>
          <p:cNvPr id="2" name="Title 1"/>
          <p:cNvSpPr>
            <a:spLocks noGrp="1"/>
          </p:cNvSpPr>
          <p:nvPr>
            <p:ph type="title"/>
          </p:nvPr>
        </p:nvSpPr>
        <p:spPr>
          <a:xfrm>
            <a:off x="838200" y="-125072"/>
            <a:ext cx="11049000" cy="1325563"/>
          </a:xfrm>
        </p:spPr>
        <p:txBody>
          <a:bodyPr/>
          <a:lstStyle/>
          <a:p>
            <a:r>
              <a:rPr lang="en-US" dirty="0"/>
              <a:t>Sequential choices at runtime (some stochastic) </a:t>
            </a:r>
          </a:p>
        </p:txBody>
      </p:sp>
      <p:sp>
        <p:nvSpPr>
          <p:cNvPr id="5" name="Rectangle 4"/>
          <p:cNvSpPr/>
          <p:nvPr/>
        </p:nvSpPr>
        <p:spPr>
          <a:xfrm>
            <a:off x="467086" y="1104446"/>
            <a:ext cx="126188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query</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sp>
        <p:nvSpPr>
          <p:cNvPr id="6" name="Rectangle 5"/>
          <p:cNvSpPr/>
          <p:nvPr/>
        </p:nvSpPr>
        <p:spPr>
          <a:xfrm rot="2083151">
            <a:off x="1844968" y="2190106"/>
            <a:ext cx="1569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sp>
        <p:nvSpPr>
          <p:cNvPr id="7" name="Rectangle 6"/>
          <p:cNvSpPr/>
          <p:nvPr/>
        </p:nvSpPr>
        <p:spPr>
          <a:xfrm>
            <a:off x="1771126" y="1154731"/>
            <a:ext cx="1601849"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for some </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endParaRPr kumimoji="0" lang="en-US" sz="20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Calibri" panose="020F0502020204030204" pitchFamily="34" charset="0"/>
            </a:endParaRPr>
          </a:p>
        </p:txBody>
      </p:sp>
      <p:sp>
        <p:nvSpPr>
          <p:cNvPr id="8" name="Oval 7"/>
          <p:cNvSpPr/>
          <p:nvPr/>
        </p:nvSpPr>
        <p:spPr>
          <a:xfrm>
            <a:off x="269294" y="1855555"/>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1673641" y="1855555"/>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Arrow Connector 10"/>
          <p:cNvCxnSpPr>
            <a:cxnSpLocks/>
            <a:stCxn id="8" idx="6"/>
            <a:endCxn id="9" idx="2"/>
          </p:cNvCxnSpPr>
          <p:nvPr/>
        </p:nvCxnSpPr>
        <p:spPr>
          <a:xfrm>
            <a:off x="401269" y="1921543"/>
            <a:ext cx="1272372" cy="0"/>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260430" y="2248809"/>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p:cNvCxnSpPr>
            <a:cxnSpLocks/>
            <a:stCxn id="8" idx="5"/>
            <a:endCxn id="15" idx="2"/>
          </p:cNvCxnSpPr>
          <p:nvPr/>
        </p:nvCxnSpPr>
        <p:spPr>
          <a:xfrm>
            <a:off x="381942" y="1968203"/>
            <a:ext cx="878488" cy="346594"/>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17509" y="1857123"/>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Arrow Connector 19"/>
          <p:cNvCxnSpPr>
            <a:cxnSpLocks/>
            <a:stCxn id="9" idx="6"/>
            <a:endCxn id="19" idx="2"/>
          </p:cNvCxnSpPr>
          <p:nvPr/>
        </p:nvCxnSpPr>
        <p:spPr>
          <a:xfrm>
            <a:off x="1805616" y="1921543"/>
            <a:ext cx="1311893" cy="1568"/>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05480" y="2798030"/>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Arrow Connector 22"/>
          <p:cNvCxnSpPr>
            <a:cxnSpLocks/>
            <a:stCxn id="8" idx="4"/>
            <a:endCxn id="22" idx="0"/>
          </p:cNvCxnSpPr>
          <p:nvPr/>
        </p:nvCxnSpPr>
        <p:spPr>
          <a:xfrm>
            <a:off x="335282" y="1987530"/>
            <a:ext cx="636186" cy="810500"/>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117509" y="2826426"/>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Arrow Connector 32"/>
          <p:cNvCxnSpPr>
            <a:cxnSpLocks/>
            <a:stCxn id="9" idx="5"/>
            <a:endCxn id="32" idx="2"/>
          </p:cNvCxnSpPr>
          <p:nvPr/>
        </p:nvCxnSpPr>
        <p:spPr>
          <a:xfrm>
            <a:off x="1786289" y="1968203"/>
            <a:ext cx="1331220" cy="924211"/>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53094" y="4081768"/>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Arrow Connector 38"/>
          <p:cNvCxnSpPr>
            <a:cxnSpLocks/>
            <a:stCxn id="9" idx="4"/>
            <a:endCxn id="38" idx="2"/>
          </p:cNvCxnSpPr>
          <p:nvPr/>
        </p:nvCxnSpPr>
        <p:spPr>
          <a:xfrm>
            <a:off x="1739629" y="1987530"/>
            <a:ext cx="1313465" cy="2160226"/>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rot="3402155">
            <a:off x="1874817" y="2936396"/>
            <a:ext cx="1569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endParaRPr>
          </a:p>
        </p:txBody>
      </p:sp>
      <p:sp>
        <p:nvSpPr>
          <p:cNvPr id="42" name="Oval 41"/>
          <p:cNvSpPr/>
          <p:nvPr/>
        </p:nvSpPr>
        <p:spPr>
          <a:xfrm>
            <a:off x="3114541" y="5136789"/>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3" name="Straight Arrow Connector 42"/>
          <p:cNvCxnSpPr>
            <a:cxnSpLocks/>
            <a:stCxn id="9" idx="3"/>
            <a:endCxn id="42" idx="0"/>
          </p:cNvCxnSpPr>
          <p:nvPr/>
        </p:nvCxnSpPr>
        <p:spPr>
          <a:xfrm>
            <a:off x="1692968" y="1968203"/>
            <a:ext cx="1487561" cy="3168586"/>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Rounded Corners 59"/>
          <p:cNvSpPr/>
          <p:nvPr/>
        </p:nvSpPr>
        <p:spPr>
          <a:xfrm>
            <a:off x="3208572" y="1268278"/>
            <a:ext cx="1901952" cy="13206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answer will be an iterator over outgoing edges (adjacency list)</a:t>
            </a:r>
          </a:p>
        </p:txBody>
      </p:sp>
      <p:grpSp>
        <p:nvGrpSpPr>
          <p:cNvPr id="3" name="Group 2"/>
          <p:cNvGrpSpPr/>
          <p:nvPr/>
        </p:nvGrpSpPr>
        <p:grpSpPr>
          <a:xfrm>
            <a:off x="5142854" y="1208142"/>
            <a:ext cx="6524890" cy="1042241"/>
            <a:chOff x="5142854" y="1208142"/>
            <a:chExt cx="6524890" cy="1042241"/>
          </a:xfrm>
        </p:grpSpPr>
        <p:sp>
          <p:nvSpPr>
            <p:cNvPr id="47" name="Oval 46"/>
            <p:cNvSpPr/>
            <p:nvPr/>
          </p:nvSpPr>
          <p:spPr>
            <a:xfrm>
              <a:off x="6472756" y="1858691"/>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Arrow Connector 47"/>
            <p:cNvCxnSpPr>
              <a:cxnSpLocks/>
              <a:endCxn id="47" idx="2"/>
            </p:cNvCxnSpPr>
            <p:nvPr/>
          </p:nvCxnSpPr>
          <p:spPr>
            <a:xfrm>
              <a:off x="5160863" y="1923111"/>
              <a:ext cx="1311893" cy="1568"/>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42854" y="1208142"/>
              <a:ext cx="1484188"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hash</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1" i="0" u="none" strike="noStrike" kern="1200" cap="none" spc="0" normalizeH="0" baseline="0" noProof="0" dirty="0">
                  <a:ln>
                    <a:noFill/>
                  </a:ln>
                  <a:solidFill>
                    <a:prstClr val="black"/>
                  </a:solidFill>
                  <a:effectLst/>
                  <a:uLnTx/>
                  <a:uFillTx/>
                  <a:latin typeface="Calibri Light" panose="020F0302020204030204"/>
                  <a:ea typeface="Cambria Math" panose="02040503050406030204" pitchFamily="18" charset="0"/>
                  <a:cs typeface="Courier New" panose="02070309020205020404" pitchFamily="49" charset="0"/>
                </a:rPr>
                <a:t>≤ 0.2</a:t>
              </a:r>
              <a:endPar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2" name="Rectangle: Rounded Corners 61"/>
            <p:cNvSpPr/>
            <p:nvPr/>
          </p:nvSpPr>
          <p:spPr>
            <a:xfrm>
              <a:off x="6555276" y="1521483"/>
              <a:ext cx="5112468" cy="7289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look up answer in dense array A4 indexed by x </a:t>
              </a:r>
              <a:b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(where x is an integer or is represented as one)</a:t>
              </a:r>
            </a:p>
          </p:txBody>
        </p:sp>
      </p:grpSp>
      <p:grpSp>
        <p:nvGrpSpPr>
          <p:cNvPr id="4" name="Group 3"/>
          <p:cNvGrpSpPr/>
          <p:nvPr/>
        </p:nvGrpSpPr>
        <p:grpSpPr>
          <a:xfrm>
            <a:off x="5127340" y="2334664"/>
            <a:ext cx="2705390" cy="1886424"/>
            <a:chOff x="5127340" y="2334664"/>
            <a:chExt cx="2705390" cy="1886424"/>
          </a:xfrm>
        </p:grpSpPr>
        <p:cxnSp>
          <p:nvCxnSpPr>
            <p:cNvPr id="51" name="Straight Arrow Connector 50"/>
            <p:cNvCxnSpPr>
              <a:cxnSpLocks/>
              <a:endCxn id="54" idx="1"/>
            </p:cNvCxnSpPr>
            <p:nvPr/>
          </p:nvCxnSpPr>
          <p:spPr>
            <a:xfrm>
              <a:off x="5127340" y="2334664"/>
              <a:ext cx="1364742" cy="975609"/>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472755" y="3290946"/>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t>
              </a:r>
            </a:p>
          </p:txBody>
        </p:sp>
        <p:sp>
          <p:nvSpPr>
            <p:cNvPr id="61" name="Rectangle 60"/>
            <p:cNvSpPr/>
            <p:nvPr/>
          </p:nvSpPr>
          <p:spPr>
            <a:xfrm rot="2202312">
              <a:off x="5313058" y="2430265"/>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Rounded Corners 62"/>
            <p:cNvSpPr/>
            <p:nvPr/>
          </p:nvSpPr>
          <p:spPr>
            <a:xfrm>
              <a:off x="6555276" y="2463666"/>
              <a:ext cx="1277454" cy="1757422"/>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look for answer in sparse hash table H5</a:t>
              </a:r>
            </a:p>
          </p:txBody>
        </p:sp>
      </p:grpSp>
      <p:cxnSp>
        <p:nvCxnSpPr>
          <p:cNvPr id="68" name="Straight Arrow Connector 67"/>
          <p:cNvCxnSpPr>
            <a:cxnSpLocks/>
            <a:stCxn id="38" idx="7"/>
            <a:endCxn id="80" idx="3"/>
          </p:cNvCxnSpPr>
          <p:nvPr/>
        </p:nvCxnSpPr>
        <p:spPr>
          <a:xfrm flipV="1">
            <a:off x="3165742" y="3624712"/>
            <a:ext cx="1280214" cy="476383"/>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38" idx="5"/>
            <a:endCxn id="82" idx="1"/>
          </p:cNvCxnSpPr>
          <p:nvPr/>
        </p:nvCxnSpPr>
        <p:spPr>
          <a:xfrm>
            <a:off x="3165742" y="4194416"/>
            <a:ext cx="1208581" cy="712617"/>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20368205">
            <a:off x="3079896" y="3471049"/>
            <a:ext cx="139477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rand</a:t>
            </a: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libri Light" panose="020F0302020204030204"/>
                <a:ea typeface="Cambria Math" panose="02040503050406030204" pitchFamily="18" charset="0"/>
                <a:cs typeface="Courier New" panose="02070309020205020404" pitchFamily="49" charset="0"/>
              </a:rPr>
              <a:t>≤ 0.3</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79" name="Rectangle: Rounded Corners 78"/>
          <p:cNvSpPr/>
          <p:nvPr/>
        </p:nvSpPr>
        <p:spPr>
          <a:xfrm>
            <a:off x="4486970" y="3356934"/>
            <a:ext cx="1769970" cy="146423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answer from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 </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rules</a:t>
            </a:r>
            <a:b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using join </a:t>
            </a:r>
            <a:b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strategy 1</a:t>
            </a:r>
          </a:p>
        </p:txBody>
      </p:sp>
      <p:sp>
        <p:nvSpPr>
          <p:cNvPr id="80" name="Oval 79"/>
          <p:cNvSpPr/>
          <p:nvPr/>
        </p:nvSpPr>
        <p:spPr>
          <a:xfrm>
            <a:off x="4426629" y="3512064"/>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p:cNvSpPr/>
          <p:nvPr/>
        </p:nvSpPr>
        <p:spPr>
          <a:xfrm>
            <a:off x="4354996" y="4887706"/>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p:cNvSpPr/>
          <p:nvPr/>
        </p:nvSpPr>
        <p:spPr>
          <a:xfrm rot="1875367">
            <a:off x="3231598" y="4216938"/>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Rounded Corners 87"/>
          <p:cNvSpPr/>
          <p:nvPr/>
        </p:nvSpPr>
        <p:spPr>
          <a:xfrm>
            <a:off x="4433916" y="4917880"/>
            <a:ext cx="1829128" cy="44267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join strategy 2</a:t>
            </a:r>
          </a:p>
        </p:txBody>
      </p:sp>
      <p:grpSp>
        <p:nvGrpSpPr>
          <p:cNvPr id="10" name="Group 9"/>
          <p:cNvGrpSpPr/>
          <p:nvPr/>
        </p:nvGrpSpPr>
        <p:grpSpPr>
          <a:xfrm>
            <a:off x="7856677" y="2778521"/>
            <a:ext cx="2568691" cy="798615"/>
            <a:chOff x="7856677" y="2778521"/>
            <a:chExt cx="2568691" cy="798615"/>
          </a:xfrm>
        </p:grpSpPr>
        <p:sp>
          <p:nvSpPr>
            <p:cNvPr id="64" name="Oval 63"/>
            <p:cNvSpPr/>
            <p:nvPr/>
          </p:nvSpPr>
          <p:spPr>
            <a:xfrm>
              <a:off x="9129049" y="3117427"/>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5" name="Straight Arrow Connector 64"/>
            <p:cNvCxnSpPr>
              <a:cxnSpLocks/>
              <a:endCxn id="64" idx="2"/>
            </p:cNvCxnSpPr>
            <p:nvPr/>
          </p:nvCxnSpPr>
          <p:spPr>
            <a:xfrm>
              <a:off x="7856677" y="3183415"/>
              <a:ext cx="1272372" cy="0"/>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999230" y="2778521"/>
              <a:ext cx="90351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cached</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Rounded Corners 91"/>
            <p:cNvSpPr/>
            <p:nvPr/>
          </p:nvSpPr>
          <p:spPr>
            <a:xfrm>
              <a:off x="9196653" y="2793943"/>
              <a:ext cx="1228715"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return answer</a:t>
              </a:r>
            </a:p>
          </p:txBody>
        </p:sp>
      </p:grpSp>
      <p:grpSp>
        <p:nvGrpSpPr>
          <p:cNvPr id="12" name="Group 11"/>
          <p:cNvGrpSpPr/>
          <p:nvPr/>
        </p:nvGrpSpPr>
        <p:grpSpPr>
          <a:xfrm>
            <a:off x="7818121" y="3580562"/>
            <a:ext cx="3849623" cy="1255214"/>
            <a:chOff x="7818121" y="3580562"/>
            <a:chExt cx="3849623" cy="1255214"/>
          </a:xfrm>
        </p:grpSpPr>
        <p:sp>
          <p:nvSpPr>
            <p:cNvPr id="66" name="Oval 65"/>
            <p:cNvSpPr/>
            <p:nvPr/>
          </p:nvSpPr>
          <p:spPr>
            <a:xfrm>
              <a:off x="9136345" y="4232682"/>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7" name="Straight Arrow Connector 66"/>
            <p:cNvCxnSpPr>
              <a:cxnSpLocks/>
              <a:endCxn id="66" idx="2"/>
            </p:cNvCxnSpPr>
            <p:nvPr/>
          </p:nvCxnSpPr>
          <p:spPr>
            <a:xfrm>
              <a:off x="7818121" y="3625892"/>
              <a:ext cx="1318224" cy="672778"/>
            </a:xfrm>
            <a:prstGeom prst="straightConnector1">
              <a:avLst/>
            </a:prstGeom>
            <a:ln w="28575">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rot="1660675">
              <a:off x="7938339" y="3580562"/>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Rounded Corners 96"/>
            <p:cNvSpPr/>
            <p:nvPr/>
          </p:nvSpPr>
          <p:spPr>
            <a:xfrm>
              <a:off x="9202332" y="4052583"/>
              <a:ext cx="2465412"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query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and filter to </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endPar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endParaRPr>
            </a:p>
          </p:txBody>
        </p:sp>
      </p:grpSp>
      <p:sp>
        <p:nvSpPr>
          <p:cNvPr id="98" name="Freeform: Shape 97"/>
          <p:cNvSpPr/>
          <p:nvPr/>
        </p:nvSpPr>
        <p:spPr>
          <a:xfrm>
            <a:off x="1065051" y="4191153"/>
            <a:ext cx="8843492" cy="1642467"/>
          </a:xfrm>
          <a:custGeom>
            <a:avLst/>
            <a:gdLst>
              <a:gd name="connsiteX0" fmla="*/ 8391524 w 8725975"/>
              <a:gd name="connsiteY0" fmla="*/ 926592 h 1939011"/>
              <a:gd name="connsiteX1" fmla="*/ 8671940 w 8725975"/>
              <a:gd name="connsiteY1" fmla="*/ 1231392 h 1939011"/>
              <a:gd name="connsiteX2" fmla="*/ 7440548 w 8725975"/>
              <a:gd name="connsiteY2" fmla="*/ 1926336 h 1939011"/>
              <a:gd name="connsiteX3" fmla="*/ 283844 w 8725975"/>
              <a:gd name="connsiteY3" fmla="*/ 1548384 h 1939011"/>
              <a:gd name="connsiteX4" fmla="*/ 2112644 w 8725975"/>
              <a:gd name="connsiteY4" fmla="*/ 0 h 1939011"/>
              <a:gd name="connsiteX0" fmla="*/ 8391524 w 8675971"/>
              <a:gd name="connsiteY0" fmla="*/ 926592 h 1939011"/>
              <a:gd name="connsiteX1" fmla="*/ 8671940 w 8675971"/>
              <a:gd name="connsiteY1" fmla="*/ 1231392 h 1939011"/>
              <a:gd name="connsiteX2" fmla="*/ 7440548 w 8675971"/>
              <a:gd name="connsiteY2" fmla="*/ 1926336 h 1939011"/>
              <a:gd name="connsiteX3" fmla="*/ 283844 w 8675971"/>
              <a:gd name="connsiteY3" fmla="*/ 1548384 h 1939011"/>
              <a:gd name="connsiteX4" fmla="*/ 2112644 w 8675971"/>
              <a:gd name="connsiteY4" fmla="*/ 0 h 1939011"/>
              <a:gd name="connsiteX0" fmla="*/ 8391524 w 8722457"/>
              <a:gd name="connsiteY0" fmla="*/ 926592 h 1939011"/>
              <a:gd name="connsiteX1" fmla="*/ 8671940 w 8722457"/>
              <a:gd name="connsiteY1" fmla="*/ 1231392 h 1939011"/>
              <a:gd name="connsiteX2" fmla="*/ 7440548 w 8722457"/>
              <a:gd name="connsiteY2" fmla="*/ 1926336 h 1939011"/>
              <a:gd name="connsiteX3" fmla="*/ 283844 w 8722457"/>
              <a:gd name="connsiteY3" fmla="*/ 1548384 h 1939011"/>
              <a:gd name="connsiteX4" fmla="*/ 2112644 w 8722457"/>
              <a:gd name="connsiteY4" fmla="*/ 0 h 1939011"/>
              <a:gd name="connsiteX0" fmla="*/ 8379332 w 8723450"/>
              <a:gd name="connsiteY0" fmla="*/ 938784 h 1939011"/>
              <a:gd name="connsiteX1" fmla="*/ 8671940 w 8723450"/>
              <a:gd name="connsiteY1" fmla="*/ 1231392 h 1939011"/>
              <a:gd name="connsiteX2" fmla="*/ 7440548 w 8723450"/>
              <a:gd name="connsiteY2" fmla="*/ 1926336 h 1939011"/>
              <a:gd name="connsiteX3" fmla="*/ 283844 w 8723450"/>
              <a:gd name="connsiteY3" fmla="*/ 1548384 h 1939011"/>
              <a:gd name="connsiteX4" fmla="*/ 2112644 w 8723450"/>
              <a:gd name="connsiteY4" fmla="*/ 0 h 1939011"/>
              <a:gd name="connsiteX0" fmla="*/ 8379332 w 8832767"/>
              <a:gd name="connsiteY0" fmla="*/ 938784 h 1936991"/>
              <a:gd name="connsiteX1" fmla="*/ 8793860 w 8832767"/>
              <a:gd name="connsiteY1" fmla="*/ 1267968 h 1936991"/>
              <a:gd name="connsiteX2" fmla="*/ 7440548 w 8832767"/>
              <a:gd name="connsiteY2" fmla="*/ 1926336 h 1936991"/>
              <a:gd name="connsiteX3" fmla="*/ 283844 w 8832767"/>
              <a:gd name="connsiteY3" fmla="*/ 1548384 h 1936991"/>
              <a:gd name="connsiteX4" fmla="*/ 2112644 w 8832767"/>
              <a:gd name="connsiteY4" fmla="*/ 0 h 1936991"/>
              <a:gd name="connsiteX0" fmla="*/ 8379332 w 8802498"/>
              <a:gd name="connsiteY0" fmla="*/ 938784 h 1936991"/>
              <a:gd name="connsiteX1" fmla="*/ 8793860 w 8802498"/>
              <a:gd name="connsiteY1" fmla="*/ 1267968 h 1936991"/>
              <a:gd name="connsiteX2" fmla="*/ 7440548 w 8802498"/>
              <a:gd name="connsiteY2" fmla="*/ 1926336 h 1936991"/>
              <a:gd name="connsiteX3" fmla="*/ 283844 w 8802498"/>
              <a:gd name="connsiteY3" fmla="*/ 1548384 h 1936991"/>
              <a:gd name="connsiteX4" fmla="*/ 2112644 w 8802498"/>
              <a:gd name="connsiteY4" fmla="*/ 0 h 1936991"/>
              <a:gd name="connsiteX0" fmla="*/ 8394308 w 8817474"/>
              <a:gd name="connsiteY0" fmla="*/ 891650 h 1889419"/>
              <a:gd name="connsiteX1" fmla="*/ 8808836 w 8817474"/>
              <a:gd name="connsiteY1" fmla="*/ 1220834 h 1889419"/>
              <a:gd name="connsiteX2" fmla="*/ 7455524 w 8817474"/>
              <a:gd name="connsiteY2" fmla="*/ 1879202 h 1889419"/>
              <a:gd name="connsiteX3" fmla="*/ 298820 w 8817474"/>
              <a:gd name="connsiteY3" fmla="*/ 1501250 h 1889419"/>
              <a:gd name="connsiteX4" fmla="*/ 2052205 w 8817474"/>
              <a:gd name="connsiteY4" fmla="*/ 0 h 1889419"/>
              <a:gd name="connsiteX0" fmla="*/ 8420326 w 8843492"/>
              <a:gd name="connsiteY0" fmla="*/ 646554 h 1642467"/>
              <a:gd name="connsiteX1" fmla="*/ 8834854 w 8843492"/>
              <a:gd name="connsiteY1" fmla="*/ 975738 h 1642467"/>
              <a:gd name="connsiteX2" fmla="*/ 7481542 w 8843492"/>
              <a:gd name="connsiteY2" fmla="*/ 1634106 h 1642467"/>
              <a:gd name="connsiteX3" fmla="*/ 324838 w 8843492"/>
              <a:gd name="connsiteY3" fmla="*/ 1256154 h 1642467"/>
              <a:gd name="connsiteX4" fmla="*/ 1955674 w 8843492"/>
              <a:gd name="connsiteY4" fmla="*/ 0 h 1642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3492" h="1642467">
                <a:moveTo>
                  <a:pt x="8420326" y="646554"/>
                </a:moveTo>
                <a:cubicBezTo>
                  <a:pt x="8639782" y="715642"/>
                  <a:pt x="8893782" y="677034"/>
                  <a:pt x="8834854" y="975738"/>
                </a:cubicBezTo>
                <a:cubicBezTo>
                  <a:pt x="8775926" y="1274442"/>
                  <a:pt x="8899878" y="1587370"/>
                  <a:pt x="7481542" y="1634106"/>
                </a:cubicBezTo>
                <a:cubicBezTo>
                  <a:pt x="6063206" y="1680842"/>
                  <a:pt x="1245816" y="1528505"/>
                  <a:pt x="324838" y="1256154"/>
                </a:cubicBezTo>
                <a:cubicBezTo>
                  <a:pt x="-596140" y="983803"/>
                  <a:pt x="597282" y="613664"/>
                  <a:pt x="1955674" y="0"/>
                </a:cubicBezTo>
              </a:path>
            </a:pathLst>
          </a:custGeom>
          <a:ln w="28575">
            <a:solidFill>
              <a:srgbClr val="FF5353"/>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 name="Group 12"/>
          <p:cNvGrpSpPr/>
          <p:nvPr/>
        </p:nvGrpSpPr>
        <p:grpSpPr>
          <a:xfrm>
            <a:off x="9336108" y="4657267"/>
            <a:ext cx="2842269" cy="2196879"/>
            <a:chOff x="9336108" y="4657267"/>
            <a:chExt cx="2842269" cy="2196879"/>
          </a:xfrm>
        </p:grpSpPr>
        <p:cxnSp>
          <p:nvCxnSpPr>
            <p:cNvPr id="99" name="Straight Arrow Connector 98"/>
            <p:cNvCxnSpPr>
              <a:cxnSpLocks/>
              <a:endCxn id="100" idx="0"/>
            </p:cNvCxnSpPr>
            <p:nvPr/>
          </p:nvCxnSpPr>
          <p:spPr>
            <a:xfrm flipH="1">
              <a:off x="10261817" y="4845377"/>
              <a:ext cx="616715" cy="1176871"/>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0195829" y="6022248"/>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 name="Straight Arrow Connector 102"/>
            <p:cNvCxnSpPr>
              <a:cxnSpLocks/>
              <a:endCxn id="104" idx="0"/>
            </p:cNvCxnSpPr>
            <p:nvPr/>
          </p:nvCxnSpPr>
          <p:spPr>
            <a:xfrm>
              <a:off x="11052639" y="4845377"/>
              <a:ext cx="703547" cy="1145793"/>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11690198" y="5991170"/>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Rectangle 105"/>
            <p:cNvSpPr/>
            <p:nvPr/>
          </p:nvSpPr>
          <p:spPr>
            <a:xfrm rot="17972257">
              <a:off x="9624623" y="5208815"/>
              <a:ext cx="150320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rand</a:t>
              </a: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libri Light" panose="020F0302020204030204"/>
                  <a:ea typeface="Cambria Math" panose="02040503050406030204" pitchFamily="18" charset="0"/>
                  <a:cs typeface="Courier New" panose="02070309020205020404" pitchFamily="49" charset="0"/>
                </a:rPr>
                <a:t>≤ 0.1</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07" name="Rectangle: Rounded Corners 106"/>
            <p:cNvSpPr/>
            <p:nvPr/>
          </p:nvSpPr>
          <p:spPr>
            <a:xfrm>
              <a:off x="9336108" y="6069383"/>
              <a:ext cx="1228715"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return answer</a:t>
              </a:r>
            </a:p>
          </p:txBody>
        </p:sp>
        <p:sp>
          <p:nvSpPr>
            <p:cNvPr id="114" name="Rectangle 113"/>
            <p:cNvSpPr/>
            <p:nvPr/>
          </p:nvSpPr>
          <p:spPr>
            <a:xfrm rot="3494820">
              <a:off x="10962163" y="5166618"/>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Rectangle: Rounded Corners 119"/>
            <p:cNvSpPr/>
            <p:nvPr/>
          </p:nvSpPr>
          <p:spPr>
            <a:xfrm>
              <a:off x="10949662" y="6070953"/>
              <a:ext cx="1228715"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9BD5"/>
                  </a:solidFill>
                  <a:effectLst/>
                  <a:uLnTx/>
                  <a:uFillTx/>
                  <a:latin typeface="Calibri Light" panose="020F0302020204030204" pitchFamily="34" charset="0"/>
                  <a:ea typeface="+mn-ea"/>
                  <a:cs typeface="Calibri Light" panose="020F0302020204030204" pitchFamily="34" charset="0"/>
                </a:rPr>
                <a:t>memoize</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 &amp; return</a:t>
              </a:r>
            </a:p>
          </p:txBody>
        </p:sp>
      </p:grpSp>
      <p:cxnSp>
        <p:nvCxnSpPr>
          <p:cNvPr id="124" name="Straight Arrow Connector 123"/>
          <p:cNvCxnSpPr>
            <a:endCxn id="8" idx="2"/>
          </p:cNvCxnSpPr>
          <p:nvPr/>
        </p:nvCxnSpPr>
        <p:spPr>
          <a:xfrm flipV="1">
            <a:off x="0" y="1921543"/>
            <a:ext cx="269294" cy="1568"/>
          </a:xfrm>
          <a:prstGeom prst="straightConnector1">
            <a:avLst/>
          </a:prstGeom>
          <a:ln w="28575">
            <a:solidFill>
              <a:srgbClr val="FF5353"/>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3297213" y="2663337"/>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Rectangle 126"/>
          <p:cNvSpPr/>
          <p:nvPr/>
        </p:nvSpPr>
        <p:spPr>
          <a:xfrm>
            <a:off x="1045777" y="2608346"/>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Rectangle 127"/>
          <p:cNvSpPr/>
          <p:nvPr/>
        </p:nvSpPr>
        <p:spPr>
          <a:xfrm>
            <a:off x="1366411" y="2071131"/>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131"/>
          <p:cNvSpPr/>
          <p:nvPr/>
        </p:nvSpPr>
        <p:spPr>
          <a:xfrm>
            <a:off x="3269979" y="4950430"/>
            <a:ext cx="3561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a:ea typeface="+mn-ea"/>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3AF987C-9F87-4B67-9C03-92CBD9E03D7D}"/>
              </a:ext>
            </a:extLst>
          </p:cNvPr>
          <p:cNvSpPr/>
          <p:nvPr/>
        </p:nvSpPr>
        <p:spPr>
          <a:xfrm>
            <a:off x="13514" y="5928575"/>
            <a:ext cx="6110187" cy="9108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Policy probabilities that are tuned over time (typically approaching 0 or 1)</a:t>
            </a:r>
          </a:p>
        </p:txBody>
      </p:sp>
    </p:spTree>
    <p:extLst>
      <p:ext uri="{BB962C8B-B14F-4D97-AF65-F5344CB8AC3E}">
        <p14:creationId xmlns:p14="http://schemas.microsoft.com/office/powerpoint/2010/main" val="364273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2" fill="hold" grpId="0" nodeType="afterEffect">
                                  <p:stCondLst>
                                    <p:cond delay="1500"/>
                                  </p:stCondLst>
                                  <p:childTnLst>
                                    <p:set>
                                      <p:cBhvr>
                                        <p:cTn id="25" dur="1" fill="hold">
                                          <p:stCondLst>
                                            <p:cond delay="0"/>
                                          </p:stCondLst>
                                        </p:cTn>
                                        <p:tgtEl>
                                          <p:spTgt spid="98"/>
                                        </p:tgtEl>
                                        <p:attrNameLst>
                                          <p:attrName>style.visibility</p:attrName>
                                        </p:attrNameLst>
                                      </p:cBhvr>
                                      <p:to>
                                        <p:strVal val="visible"/>
                                      </p:to>
                                    </p:set>
                                    <p:animEffect transition="in" filter="wipe(right)">
                                      <p:cBhvr>
                                        <p:cTn id="26" dur="2000"/>
                                        <p:tgtEl>
                                          <p:spTgt spid="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100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14" grpId="0" animBg="1"/>
      <p:bldP spid="98" grpId="0" animBg="1"/>
      <p:bldP spid="7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FDCCE03-4E33-4E0D-9951-C43BCAF78744}"/>
              </a:ext>
            </a:extLst>
          </p:cNvPr>
          <p:cNvSpPr/>
          <p:nvPr/>
        </p:nvSpPr>
        <p:spPr>
          <a:xfrm>
            <a:off x="-419214" y="925198"/>
            <a:ext cx="4762280" cy="28852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 name="Rectangle 2">
            <a:extLst>
              <a:ext uri="{FF2B5EF4-FFF2-40B4-BE49-F238E27FC236}">
                <a16:creationId xmlns:a16="http://schemas.microsoft.com/office/drawing/2014/main" id="{2F6D6714-6147-43C4-B91B-C8EA95582DE1}"/>
              </a:ext>
            </a:extLst>
          </p:cNvPr>
          <p:cNvSpPr/>
          <p:nvPr/>
        </p:nvSpPr>
        <p:spPr>
          <a:xfrm>
            <a:off x="1015666" y="1345588"/>
            <a:ext cx="10058734"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Stochastically conditioned on the following information (features).</a:t>
            </a: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Task characteristics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type of task?</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are the task parameters?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Who requested the task?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Dataflow</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depends on this task (children)?</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does this task depend on (parents)?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Agenda characteristics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Are there a lot of open queries?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What’s on the agenda? How long has it been there?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Cache characteristics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Statistics: number, hit rate, frequency, &amp; recency of memos (broken down by type)</a:t>
            </a:r>
          </a:p>
        </p:txBody>
      </p:sp>
      <p:sp>
        <p:nvSpPr>
          <p:cNvPr id="60" name="Rectangle 59">
            <a:extLst>
              <a:ext uri="{FF2B5EF4-FFF2-40B4-BE49-F238E27FC236}">
                <a16:creationId xmlns:a16="http://schemas.microsoft.com/office/drawing/2014/main" id="{C6E6DE15-79ED-48BD-ADD2-09B802DFFE11}"/>
              </a:ext>
            </a:extLst>
          </p:cNvPr>
          <p:cNvSpPr/>
          <p:nvPr/>
        </p:nvSpPr>
        <p:spPr>
          <a:xfrm>
            <a:off x="-419214" y="925198"/>
            <a:ext cx="4762280" cy="28852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 name="Rectangle 1">
            <a:extLst>
              <a:ext uri="{FF2B5EF4-FFF2-40B4-BE49-F238E27FC236}">
                <a16:creationId xmlns:a16="http://schemas.microsoft.com/office/drawing/2014/main" id="{74E58C38-DBE5-445D-AF7C-642795D5C2D1}"/>
              </a:ext>
            </a:extLst>
          </p:cNvPr>
          <p:cNvSpPr/>
          <p:nvPr/>
        </p:nvSpPr>
        <p:spPr>
          <a:xfrm>
            <a:off x="556115" y="454266"/>
            <a:ext cx="1013809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Policy probabilities can be sensitive to context of task</a:t>
            </a:r>
          </a:p>
        </p:txBody>
      </p:sp>
    </p:spTree>
    <p:extLst>
      <p:ext uri="{BB962C8B-B14F-4D97-AF65-F5344CB8AC3E}">
        <p14:creationId xmlns:p14="http://schemas.microsoft.com/office/powerpoint/2010/main" val="346856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98D064-2D0D-4DA3-A714-DC013DCE86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BF2D8149-2AA3-474B-9C21-9DA4F38D74D1}"/>
              </a:ext>
            </a:extLst>
          </p:cNvPr>
          <p:cNvGrpSpPr/>
          <p:nvPr/>
        </p:nvGrpSpPr>
        <p:grpSpPr>
          <a:xfrm>
            <a:off x="257248" y="783491"/>
            <a:ext cx="4449175" cy="3072004"/>
            <a:chOff x="257248" y="783491"/>
            <a:chExt cx="4449175" cy="3072004"/>
          </a:xfrm>
        </p:grpSpPr>
        <p:sp>
          <p:nvSpPr>
            <p:cNvPr id="5" name="Rectangle 4">
              <a:extLst>
                <a:ext uri="{FF2B5EF4-FFF2-40B4-BE49-F238E27FC236}">
                  <a16:creationId xmlns:a16="http://schemas.microsoft.com/office/drawing/2014/main" id="{9516E4B7-1F89-45D7-8498-505079083DCC}"/>
                </a:ext>
              </a:extLst>
            </p:cNvPr>
            <p:cNvSpPr/>
            <p:nvPr/>
          </p:nvSpPr>
          <p:spPr>
            <a:xfrm rot="17958149">
              <a:off x="2927345" y="1905532"/>
              <a:ext cx="360691" cy="2463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06995C89-2A51-4A27-8E1E-D9D900CED005}"/>
                </a:ext>
              </a:extLst>
            </p:cNvPr>
            <p:cNvSpPr/>
            <p:nvPr/>
          </p:nvSpPr>
          <p:spPr>
            <a:xfrm>
              <a:off x="1664391" y="1234031"/>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BFE62B01-7686-40C0-8DD5-9D819C56BACE}"/>
                </a:ext>
              </a:extLst>
            </p:cNvPr>
            <p:cNvCxnSpPr>
              <a:cxnSpLocks/>
              <a:endCxn id="7" idx="2"/>
            </p:cNvCxnSpPr>
            <p:nvPr/>
          </p:nvCxnSpPr>
          <p:spPr>
            <a:xfrm>
              <a:off x="257248" y="783491"/>
              <a:ext cx="1407143" cy="516528"/>
            </a:xfrm>
            <a:prstGeom prst="straightConnector1">
              <a:avLst/>
            </a:prstGeom>
            <a:ln w="28575">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D793BFE-65AD-4B40-815C-AFA1E07E68D8}"/>
                </a:ext>
              </a:extLst>
            </p:cNvPr>
            <p:cNvSpPr/>
            <p:nvPr/>
          </p:nvSpPr>
          <p:spPr>
            <a:xfrm>
              <a:off x="1730378" y="1053932"/>
              <a:ext cx="2465412"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query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b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b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and filter to </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x</a:t>
              </a:r>
              <a:endPar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endParaRPr>
            </a:p>
          </p:txBody>
        </p:sp>
        <p:grpSp>
          <p:nvGrpSpPr>
            <p:cNvPr id="11" name="Group 10">
              <a:extLst>
                <a:ext uri="{FF2B5EF4-FFF2-40B4-BE49-F238E27FC236}">
                  <a16:creationId xmlns:a16="http://schemas.microsoft.com/office/drawing/2014/main" id="{FC76D00E-8301-4F64-A834-20CEE9DCCD27}"/>
                </a:ext>
              </a:extLst>
            </p:cNvPr>
            <p:cNvGrpSpPr/>
            <p:nvPr/>
          </p:nvGrpSpPr>
          <p:grpSpPr>
            <a:xfrm>
              <a:off x="1864154" y="1658616"/>
              <a:ext cx="2842269" cy="2196879"/>
              <a:chOff x="9336108" y="4657267"/>
              <a:chExt cx="2842269" cy="2196879"/>
            </a:xfrm>
          </p:grpSpPr>
          <p:cxnSp>
            <p:nvCxnSpPr>
              <p:cNvPr id="12" name="Straight Arrow Connector 11">
                <a:extLst>
                  <a:ext uri="{FF2B5EF4-FFF2-40B4-BE49-F238E27FC236}">
                    <a16:creationId xmlns:a16="http://schemas.microsoft.com/office/drawing/2014/main" id="{225DE174-6A42-4E41-948A-0E2AF89341C6}"/>
                  </a:ext>
                </a:extLst>
              </p:cNvPr>
              <p:cNvCxnSpPr>
                <a:cxnSpLocks/>
                <a:endCxn id="13" idx="0"/>
              </p:cNvCxnSpPr>
              <p:nvPr/>
            </p:nvCxnSpPr>
            <p:spPr>
              <a:xfrm flipH="1">
                <a:off x="10261817" y="4845377"/>
                <a:ext cx="616715" cy="1176871"/>
              </a:xfrm>
              <a:prstGeom prst="straightConnector1">
                <a:avLst/>
              </a:prstGeom>
              <a:ln w="28575">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DA8D701-E192-4725-88D4-39CEC3BE035A}"/>
                  </a:ext>
                </a:extLst>
              </p:cNvPr>
              <p:cNvSpPr/>
              <p:nvPr/>
            </p:nvSpPr>
            <p:spPr>
              <a:xfrm>
                <a:off x="10195829" y="6022248"/>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A49F3FAC-3272-48B5-B22A-5A7B42FA2A0E}"/>
                  </a:ext>
                </a:extLst>
              </p:cNvPr>
              <p:cNvCxnSpPr>
                <a:cxnSpLocks/>
                <a:endCxn id="15" idx="0"/>
              </p:cNvCxnSpPr>
              <p:nvPr/>
            </p:nvCxnSpPr>
            <p:spPr>
              <a:xfrm>
                <a:off x="11052639" y="4845377"/>
                <a:ext cx="703547" cy="1145793"/>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3CC9E29-5F4E-4A8F-A5D0-3927219EA376}"/>
                  </a:ext>
                </a:extLst>
              </p:cNvPr>
              <p:cNvSpPr/>
              <p:nvPr/>
            </p:nvSpPr>
            <p:spPr>
              <a:xfrm>
                <a:off x="11690198" y="5991170"/>
                <a:ext cx="131975" cy="13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1996D7-BE8E-49C4-A40D-E5E6F17F5BAF}"/>
                  </a:ext>
                </a:extLst>
              </p:cNvPr>
              <p:cNvSpPr/>
              <p:nvPr/>
            </p:nvSpPr>
            <p:spPr>
              <a:xfrm rot="17972257">
                <a:off x="9624623" y="5208815"/>
                <a:ext cx="150320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rand</a:t>
                </a: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alibri Light" panose="020F0302020204030204"/>
                    <a:ea typeface="Cambria Math" panose="02040503050406030204" pitchFamily="18" charset="0"/>
                    <a:cs typeface="Courier New" panose="02070309020205020404" pitchFamily="49" charset="0"/>
                  </a:rPr>
                  <a:t>≤ 0.1</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7" name="Rectangle: Rounded Corners 16">
                <a:extLst>
                  <a:ext uri="{FF2B5EF4-FFF2-40B4-BE49-F238E27FC236}">
                    <a16:creationId xmlns:a16="http://schemas.microsoft.com/office/drawing/2014/main" id="{187802F7-1B58-4970-A544-02E7CD93A12E}"/>
                  </a:ext>
                </a:extLst>
              </p:cNvPr>
              <p:cNvSpPr/>
              <p:nvPr/>
            </p:nvSpPr>
            <p:spPr>
              <a:xfrm>
                <a:off x="9336108" y="6069383"/>
                <a:ext cx="1228715"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return answer</a:t>
                </a:r>
              </a:p>
            </p:txBody>
          </p:sp>
          <p:sp>
            <p:nvSpPr>
              <p:cNvPr id="18" name="Rectangle 17">
                <a:extLst>
                  <a:ext uri="{FF2B5EF4-FFF2-40B4-BE49-F238E27FC236}">
                    <a16:creationId xmlns:a16="http://schemas.microsoft.com/office/drawing/2014/main" id="{1F2EFB40-884C-4103-97C9-ED327036010A}"/>
                  </a:ext>
                </a:extLst>
              </p:cNvPr>
              <p:cNvSpPr/>
              <p:nvPr/>
            </p:nvSpPr>
            <p:spPr>
              <a:xfrm rot="3494820">
                <a:off x="10962163" y="5166618"/>
                <a:ext cx="11990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otherwise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8B0E9382-627D-4537-94B2-1B6764ABC2C6}"/>
                  </a:ext>
                </a:extLst>
              </p:cNvPr>
              <p:cNvSpPr/>
              <p:nvPr/>
            </p:nvSpPr>
            <p:spPr>
              <a:xfrm>
                <a:off x="10949662" y="6070953"/>
                <a:ext cx="1228715" cy="78319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9BD5"/>
                    </a:solidFill>
                    <a:effectLst/>
                    <a:uLnTx/>
                    <a:uFillTx/>
                    <a:latin typeface="Calibri Light" panose="020F0302020204030204" pitchFamily="34" charset="0"/>
                    <a:ea typeface="+mn-ea"/>
                    <a:cs typeface="Calibri Light" panose="020F0302020204030204" pitchFamily="34" charset="0"/>
                  </a:rPr>
                  <a:t>memoize</a:t>
                </a:r>
                <a:r>
                  <a:rPr kumimoji="0" lang="en-US" sz="20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Calibri Light" panose="020F0302020204030204" pitchFamily="34" charset="0"/>
                  </a:rPr>
                  <a:t> &amp; return</a:t>
                </a:r>
              </a:p>
            </p:txBody>
          </p:sp>
        </p:grpSp>
      </p:grpSp>
      <p:pic>
        <p:nvPicPr>
          <p:cNvPr id="38" name="Picture 37">
            <a:extLst>
              <a:ext uri="{FF2B5EF4-FFF2-40B4-BE49-F238E27FC236}">
                <a16:creationId xmlns:a16="http://schemas.microsoft.com/office/drawing/2014/main" id="{B0505721-B63B-4E80-9DDE-5E10934622A9}"/>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2582449" y="5726802"/>
            <a:ext cx="3197851" cy="494514"/>
          </a:xfrm>
          <a:prstGeom prst="rect">
            <a:avLst/>
          </a:prstGeom>
        </p:spPr>
      </p:pic>
      <p:sp>
        <p:nvSpPr>
          <p:cNvPr id="44" name="Speech Bubble: Rectangle 43">
            <a:extLst>
              <a:ext uri="{FF2B5EF4-FFF2-40B4-BE49-F238E27FC236}">
                <a16:creationId xmlns:a16="http://schemas.microsoft.com/office/drawing/2014/main" id="{D72FD54D-280F-4D91-8FEF-9085DA001A32}"/>
              </a:ext>
            </a:extLst>
          </p:cNvPr>
          <p:cNvSpPr/>
          <p:nvPr/>
        </p:nvSpPr>
        <p:spPr>
          <a:xfrm>
            <a:off x="334000" y="4629048"/>
            <a:ext cx="1899296" cy="671106"/>
          </a:xfrm>
          <a:prstGeom prst="wedgeRectCallout">
            <a:avLst>
              <a:gd name="adj1" fmla="val 59601"/>
              <a:gd name="adj2" fmla="val 149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 ML to predict future costs!</a:t>
            </a:r>
          </a:p>
        </p:txBody>
      </p:sp>
      <p:grpSp>
        <p:nvGrpSpPr>
          <p:cNvPr id="70" name="Group 69">
            <a:extLst>
              <a:ext uri="{FF2B5EF4-FFF2-40B4-BE49-F238E27FC236}">
                <a16:creationId xmlns:a16="http://schemas.microsoft.com/office/drawing/2014/main" id="{41407B1E-E217-4EC9-9582-64D6D9380D2D}"/>
              </a:ext>
            </a:extLst>
          </p:cNvPr>
          <p:cNvGrpSpPr/>
          <p:nvPr/>
        </p:nvGrpSpPr>
        <p:grpSpPr>
          <a:xfrm>
            <a:off x="6581732" y="523246"/>
            <a:ext cx="2520774" cy="2778433"/>
            <a:chOff x="6581732" y="523246"/>
            <a:chExt cx="2520774" cy="2778433"/>
          </a:xfrm>
        </p:grpSpPr>
        <p:sp>
          <p:nvSpPr>
            <p:cNvPr id="21" name="Oval 20">
              <a:extLst>
                <a:ext uri="{FF2B5EF4-FFF2-40B4-BE49-F238E27FC236}">
                  <a16:creationId xmlns:a16="http://schemas.microsoft.com/office/drawing/2014/main" id="{E9FF9B90-6314-4CFF-B5E0-6A53FA4C2284}"/>
                </a:ext>
              </a:extLst>
            </p:cNvPr>
            <p:cNvSpPr/>
            <p:nvPr/>
          </p:nvSpPr>
          <p:spPr>
            <a:xfrm rot="5400000">
              <a:off x="7746803" y="2978052"/>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549D4A7F-560F-40E0-8F04-6A578E58F8E6}"/>
                </a:ext>
              </a:extLst>
            </p:cNvPr>
            <p:cNvSpPr/>
            <p:nvPr/>
          </p:nvSpPr>
          <p:spPr>
            <a:xfrm rot="5400000">
              <a:off x="8778880" y="2978052"/>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D68D4811-A47C-4FB7-98FA-A36C867BABBF}"/>
                </a:ext>
              </a:extLst>
            </p:cNvPr>
            <p:cNvCxnSpPr>
              <a:cxnSpLocks/>
              <a:stCxn id="48" idx="4"/>
              <a:endCxn id="24" idx="2"/>
            </p:cNvCxnSpPr>
            <p:nvPr/>
          </p:nvCxnSpPr>
          <p:spPr>
            <a:xfrm>
              <a:off x="8325597" y="1700930"/>
              <a:ext cx="605082" cy="129715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F41663-DF73-4DB6-B2D3-205A6CC70837}"/>
                </a:ext>
              </a:extLst>
            </p:cNvPr>
            <p:cNvCxnSpPr>
              <a:cxnSpLocks/>
              <a:stCxn id="48" idx="4"/>
              <a:endCxn id="21" idx="2"/>
            </p:cNvCxnSpPr>
            <p:nvPr/>
          </p:nvCxnSpPr>
          <p:spPr>
            <a:xfrm flipH="1">
              <a:off x="7898602" y="1700930"/>
              <a:ext cx="426995" cy="129715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7BA7854-4BC4-4C05-B068-1D22D08A1F59}"/>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737776" y="2505500"/>
              <a:ext cx="208762" cy="149333"/>
            </a:xfrm>
            <a:prstGeom prst="rect">
              <a:avLst/>
            </a:prstGeom>
          </p:spPr>
        </p:pic>
        <p:pic>
          <p:nvPicPr>
            <p:cNvPr id="30" name="Picture 29">
              <a:extLst>
                <a:ext uri="{FF2B5EF4-FFF2-40B4-BE49-F238E27FC236}">
                  <a16:creationId xmlns:a16="http://schemas.microsoft.com/office/drawing/2014/main" id="{88AF1C57-3C1A-425D-8B90-886099F1EDA8}"/>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rot="268567">
              <a:off x="8852033" y="2529792"/>
              <a:ext cx="214857" cy="149333"/>
            </a:xfrm>
            <a:prstGeom prst="rect">
              <a:avLst/>
            </a:prstGeom>
          </p:spPr>
        </p:pic>
        <p:sp>
          <p:nvSpPr>
            <p:cNvPr id="46" name="Freeform: Shape 45">
              <a:extLst>
                <a:ext uri="{FF2B5EF4-FFF2-40B4-BE49-F238E27FC236}">
                  <a16:creationId xmlns:a16="http://schemas.microsoft.com/office/drawing/2014/main" id="{75A6512B-DEC5-459E-999C-5AFE3C8782D6}"/>
                </a:ext>
              </a:extLst>
            </p:cNvPr>
            <p:cNvSpPr/>
            <p:nvPr/>
          </p:nvSpPr>
          <p:spPr>
            <a:xfrm rot="1993577">
              <a:off x="6581732" y="523246"/>
              <a:ext cx="1625781" cy="406304"/>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04406C37-441D-4A80-B750-3ADA49C5ED01}"/>
                </a:ext>
              </a:extLst>
            </p:cNvPr>
            <p:cNvSpPr/>
            <p:nvPr/>
          </p:nvSpPr>
          <p:spPr>
            <a:xfrm rot="206527">
              <a:off x="8026604" y="1065321"/>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DF720854-8403-4578-9422-0D56F8849EA1}"/>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rot="206527">
              <a:off x="8254971" y="1296395"/>
              <a:ext cx="167552" cy="202684"/>
            </a:xfrm>
            <a:prstGeom prst="rect">
              <a:avLst/>
            </a:prstGeom>
          </p:spPr>
        </p:pic>
      </p:grpSp>
      <p:sp>
        <p:nvSpPr>
          <p:cNvPr id="50" name="Speech Bubble: Rectangle 49">
            <a:extLst>
              <a:ext uri="{FF2B5EF4-FFF2-40B4-BE49-F238E27FC236}">
                <a16:creationId xmlns:a16="http://schemas.microsoft.com/office/drawing/2014/main" id="{A99B4943-792E-45F8-85EB-1B0C93788671}"/>
              </a:ext>
            </a:extLst>
          </p:cNvPr>
          <p:cNvSpPr/>
          <p:nvPr/>
        </p:nvSpPr>
        <p:spPr>
          <a:xfrm>
            <a:off x="3448863" y="4295063"/>
            <a:ext cx="2323082" cy="1005091"/>
          </a:xfrm>
          <a:prstGeom prst="wedgeRectCallout">
            <a:avLst>
              <a:gd name="adj1" fmla="val 23416"/>
              <a:gd name="adj2" fmla="val 85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Generalize from past experience to new situations</a:t>
            </a:r>
          </a:p>
        </p:txBody>
      </p:sp>
      <p:pic>
        <p:nvPicPr>
          <p:cNvPr id="51" name="Picture 50">
            <a:extLst>
              <a:ext uri="{FF2B5EF4-FFF2-40B4-BE49-F238E27FC236}">
                <a16:creationId xmlns:a16="http://schemas.microsoft.com/office/drawing/2014/main" id="{504BD263-8868-4102-AB4B-AB1F29442BA2}"/>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5869225" y="5648879"/>
            <a:ext cx="2700341" cy="572437"/>
          </a:xfrm>
          <a:prstGeom prst="rect">
            <a:avLst/>
          </a:prstGeom>
        </p:spPr>
      </p:pic>
      <p:grpSp>
        <p:nvGrpSpPr>
          <p:cNvPr id="71" name="Group 70">
            <a:extLst>
              <a:ext uri="{FF2B5EF4-FFF2-40B4-BE49-F238E27FC236}">
                <a16:creationId xmlns:a16="http://schemas.microsoft.com/office/drawing/2014/main" id="{76A25318-2048-438E-9572-C1A8BE88E722}"/>
              </a:ext>
            </a:extLst>
          </p:cNvPr>
          <p:cNvGrpSpPr/>
          <p:nvPr/>
        </p:nvGrpSpPr>
        <p:grpSpPr>
          <a:xfrm>
            <a:off x="7774471" y="3299403"/>
            <a:ext cx="3976250" cy="1594824"/>
            <a:chOff x="7774471" y="3299403"/>
            <a:chExt cx="3976250" cy="1594824"/>
          </a:xfrm>
        </p:grpSpPr>
        <p:pic>
          <p:nvPicPr>
            <p:cNvPr id="34" name="Picture 33">
              <a:extLst>
                <a:ext uri="{FF2B5EF4-FFF2-40B4-BE49-F238E27FC236}">
                  <a16:creationId xmlns:a16="http://schemas.microsoft.com/office/drawing/2014/main" id="{C4A7E020-327C-47C2-A047-F60AD56E2F20}"/>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rot="348508">
              <a:off x="7861897" y="4732703"/>
              <a:ext cx="187429" cy="161524"/>
            </a:xfrm>
            <a:prstGeom prst="rect">
              <a:avLst/>
            </a:prstGeom>
          </p:spPr>
        </p:pic>
        <p:pic>
          <p:nvPicPr>
            <p:cNvPr id="35" name="Picture 34">
              <a:extLst>
                <a:ext uri="{FF2B5EF4-FFF2-40B4-BE49-F238E27FC236}">
                  <a16:creationId xmlns:a16="http://schemas.microsoft.com/office/drawing/2014/main" id="{65DE6DB8-C88D-4037-B83B-CBDE4CEFD127}"/>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rot="348508">
              <a:off x="8943068" y="4718163"/>
              <a:ext cx="193524" cy="161524"/>
            </a:xfrm>
            <a:prstGeom prst="rect">
              <a:avLst/>
            </a:prstGeom>
          </p:spPr>
        </p:pic>
        <p:sp>
          <p:nvSpPr>
            <p:cNvPr id="42" name="Freeform: Shape 41">
              <a:extLst>
                <a:ext uri="{FF2B5EF4-FFF2-40B4-BE49-F238E27FC236}">
                  <a16:creationId xmlns:a16="http://schemas.microsoft.com/office/drawing/2014/main" id="{30708584-4E5D-4A16-BB09-A8A3BF78497F}"/>
                </a:ext>
              </a:extLst>
            </p:cNvPr>
            <p:cNvSpPr/>
            <p:nvPr/>
          </p:nvSpPr>
          <p:spPr>
            <a:xfrm rot="5013587">
              <a:off x="8301533" y="3778063"/>
              <a:ext cx="1298727" cy="377118"/>
            </a:xfrm>
            <a:custGeom>
              <a:avLst/>
              <a:gdLst>
                <a:gd name="connsiteX0" fmla="*/ 0 w 3064747"/>
                <a:gd name="connsiteY0" fmla="*/ 175759 h 377118"/>
                <a:gd name="connsiteX1" fmla="*/ 211015 w 3064747"/>
                <a:gd name="connsiteY1" fmla="*/ 4937 h 377118"/>
                <a:gd name="connsiteX2" fmla="*/ 462224 w 3064747"/>
                <a:gd name="connsiteY2" fmla="*/ 346581 h 377118"/>
                <a:gd name="connsiteX3" fmla="*/ 703384 w 3064747"/>
                <a:gd name="connsiteY3" fmla="*/ 55179 h 377118"/>
                <a:gd name="connsiteX4" fmla="*/ 1045028 w 3064747"/>
                <a:gd name="connsiteY4" fmla="*/ 376726 h 377118"/>
                <a:gd name="connsiteX5" fmla="*/ 1426866 w 3064747"/>
                <a:gd name="connsiteY5" fmla="*/ 125518 h 377118"/>
                <a:gd name="connsiteX6" fmla="*/ 1828800 w 3064747"/>
                <a:gd name="connsiteY6" fmla="*/ 326485 h 377118"/>
                <a:gd name="connsiteX7" fmla="*/ 2059912 w 3064747"/>
                <a:gd name="connsiteY7" fmla="*/ 125518 h 377118"/>
                <a:gd name="connsiteX8" fmla="*/ 2260879 w 3064747"/>
                <a:gd name="connsiteY8" fmla="*/ 356630 h 377118"/>
                <a:gd name="connsiteX9" fmla="*/ 2542233 w 3064747"/>
                <a:gd name="connsiteY9" fmla="*/ 175759 h 377118"/>
                <a:gd name="connsiteX10" fmla="*/ 2743200 w 3064747"/>
                <a:gd name="connsiteY10" fmla="*/ 376726 h 377118"/>
                <a:gd name="connsiteX11" fmla="*/ 2863780 w 3064747"/>
                <a:gd name="connsiteY11" fmla="*/ 185808 h 377118"/>
                <a:gd name="connsiteX12" fmla="*/ 3064747 w 3064747"/>
                <a:gd name="connsiteY12" fmla="*/ 226001 h 37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4747" h="377118">
                  <a:moveTo>
                    <a:pt x="0" y="175759"/>
                  </a:moveTo>
                  <a:cubicBezTo>
                    <a:pt x="66989" y="76113"/>
                    <a:pt x="133978" y="-23533"/>
                    <a:pt x="211015" y="4937"/>
                  </a:cubicBezTo>
                  <a:cubicBezTo>
                    <a:pt x="288052" y="33407"/>
                    <a:pt x="380163" y="338207"/>
                    <a:pt x="462224" y="346581"/>
                  </a:cubicBezTo>
                  <a:cubicBezTo>
                    <a:pt x="544285" y="354955"/>
                    <a:pt x="606250" y="50155"/>
                    <a:pt x="703384" y="55179"/>
                  </a:cubicBezTo>
                  <a:cubicBezTo>
                    <a:pt x="800518" y="60203"/>
                    <a:pt x="924448" y="365003"/>
                    <a:pt x="1045028" y="376726"/>
                  </a:cubicBezTo>
                  <a:cubicBezTo>
                    <a:pt x="1165608" y="388449"/>
                    <a:pt x="1296237" y="133891"/>
                    <a:pt x="1426866" y="125518"/>
                  </a:cubicBezTo>
                  <a:cubicBezTo>
                    <a:pt x="1557495" y="117145"/>
                    <a:pt x="1723292" y="326485"/>
                    <a:pt x="1828800" y="326485"/>
                  </a:cubicBezTo>
                  <a:cubicBezTo>
                    <a:pt x="1934308" y="326485"/>
                    <a:pt x="1987899" y="120494"/>
                    <a:pt x="2059912" y="125518"/>
                  </a:cubicBezTo>
                  <a:cubicBezTo>
                    <a:pt x="2131925" y="130542"/>
                    <a:pt x="2180492" y="348257"/>
                    <a:pt x="2260879" y="356630"/>
                  </a:cubicBezTo>
                  <a:cubicBezTo>
                    <a:pt x="2341266" y="365004"/>
                    <a:pt x="2461846" y="172410"/>
                    <a:pt x="2542233" y="175759"/>
                  </a:cubicBezTo>
                  <a:cubicBezTo>
                    <a:pt x="2622620" y="179108"/>
                    <a:pt x="2689609" y="375051"/>
                    <a:pt x="2743200" y="376726"/>
                  </a:cubicBezTo>
                  <a:cubicBezTo>
                    <a:pt x="2796791" y="378401"/>
                    <a:pt x="2810189" y="210929"/>
                    <a:pt x="2863780" y="185808"/>
                  </a:cubicBezTo>
                  <a:cubicBezTo>
                    <a:pt x="2917371" y="160687"/>
                    <a:pt x="2991059" y="193344"/>
                    <a:pt x="3064747" y="226001"/>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2D7FAEAE-6DE9-42E9-9A6B-3978191B3E51}"/>
                </a:ext>
              </a:extLst>
            </p:cNvPr>
            <p:cNvSpPr/>
            <p:nvPr/>
          </p:nvSpPr>
          <p:spPr>
            <a:xfrm rot="5400000">
              <a:off x="7267060" y="3806814"/>
              <a:ext cx="1298725" cy="283903"/>
            </a:xfrm>
            <a:custGeom>
              <a:avLst/>
              <a:gdLst>
                <a:gd name="connsiteX0" fmla="*/ 0 w 3014505"/>
                <a:gd name="connsiteY0" fmla="*/ 123130 h 283903"/>
                <a:gd name="connsiteX1" fmla="*/ 190919 w 3014505"/>
                <a:gd name="connsiteY1" fmla="*/ 2549 h 283903"/>
                <a:gd name="connsiteX2" fmla="*/ 452176 w 3014505"/>
                <a:gd name="connsiteY2" fmla="*/ 223613 h 283903"/>
                <a:gd name="connsiteX3" fmla="*/ 643094 w 3014505"/>
                <a:gd name="connsiteY3" fmla="*/ 32694 h 283903"/>
                <a:gd name="connsiteX4" fmla="*/ 813916 w 3014505"/>
                <a:gd name="connsiteY4" fmla="*/ 283903 h 283903"/>
                <a:gd name="connsiteX5" fmla="*/ 1145512 w 3014505"/>
                <a:gd name="connsiteY5" fmla="*/ 32694 h 283903"/>
                <a:gd name="connsiteX6" fmla="*/ 1326382 w 3014505"/>
                <a:gd name="connsiteY6" fmla="*/ 253758 h 283903"/>
                <a:gd name="connsiteX7" fmla="*/ 1557494 w 3014505"/>
                <a:gd name="connsiteY7" fmla="*/ 42743 h 283903"/>
                <a:gd name="connsiteX8" fmla="*/ 1828800 w 3014505"/>
                <a:gd name="connsiteY8" fmla="*/ 183420 h 283903"/>
                <a:gd name="connsiteX9" fmla="*/ 2100105 w 3014505"/>
                <a:gd name="connsiteY9" fmla="*/ 12598 h 283903"/>
                <a:gd name="connsiteX10" fmla="*/ 2270927 w 3014505"/>
                <a:gd name="connsiteY10" fmla="*/ 243710 h 283903"/>
                <a:gd name="connsiteX11" fmla="*/ 2411604 w 3014505"/>
                <a:gd name="connsiteY11" fmla="*/ 72888 h 283903"/>
                <a:gd name="connsiteX12" fmla="*/ 2582426 w 3014505"/>
                <a:gd name="connsiteY12" fmla="*/ 183420 h 283903"/>
                <a:gd name="connsiteX13" fmla="*/ 2783393 w 3014505"/>
                <a:gd name="connsiteY13" fmla="*/ 32694 h 283903"/>
                <a:gd name="connsiteX14" fmla="*/ 3014505 w 3014505"/>
                <a:gd name="connsiteY14" fmla="*/ 133178 h 2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4505" h="283903">
                  <a:moveTo>
                    <a:pt x="0" y="123130"/>
                  </a:moveTo>
                  <a:cubicBezTo>
                    <a:pt x="57778" y="54466"/>
                    <a:pt x="115556" y="-14198"/>
                    <a:pt x="190919" y="2549"/>
                  </a:cubicBezTo>
                  <a:cubicBezTo>
                    <a:pt x="266282" y="19296"/>
                    <a:pt x="376814" y="218589"/>
                    <a:pt x="452176" y="223613"/>
                  </a:cubicBezTo>
                  <a:cubicBezTo>
                    <a:pt x="527538" y="228637"/>
                    <a:pt x="582804" y="22646"/>
                    <a:pt x="643094" y="32694"/>
                  </a:cubicBezTo>
                  <a:cubicBezTo>
                    <a:pt x="703384" y="42742"/>
                    <a:pt x="730180" y="283903"/>
                    <a:pt x="813916" y="283903"/>
                  </a:cubicBezTo>
                  <a:cubicBezTo>
                    <a:pt x="897652" y="283903"/>
                    <a:pt x="1060101" y="37718"/>
                    <a:pt x="1145512" y="32694"/>
                  </a:cubicBezTo>
                  <a:cubicBezTo>
                    <a:pt x="1230923" y="27670"/>
                    <a:pt x="1257718" y="252083"/>
                    <a:pt x="1326382" y="253758"/>
                  </a:cubicBezTo>
                  <a:cubicBezTo>
                    <a:pt x="1395046" y="255433"/>
                    <a:pt x="1473758" y="54466"/>
                    <a:pt x="1557494" y="42743"/>
                  </a:cubicBezTo>
                  <a:cubicBezTo>
                    <a:pt x="1641230" y="31020"/>
                    <a:pt x="1738365" y="188444"/>
                    <a:pt x="1828800" y="183420"/>
                  </a:cubicBezTo>
                  <a:cubicBezTo>
                    <a:pt x="1919235" y="178396"/>
                    <a:pt x="2026417" y="2550"/>
                    <a:pt x="2100105" y="12598"/>
                  </a:cubicBezTo>
                  <a:cubicBezTo>
                    <a:pt x="2173793" y="22646"/>
                    <a:pt x="2219011" y="233662"/>
                    <a:pt x="2270927" y="243710"/>
                  </a:cubicBezTo>
                  <a:cubicBezTo>
                    <a:pt x="2322843" y="253758"/>
                    <a:pt x="2359688" y="82936"/>
                    <a:pt x="2411604" y="72888"/>
                  </a:cubicBezTo>
                  <a:cubicBezTo>
                    <a:pt x="2463520" y="62840"/>
                    <a:pt x="2520461" y="190119"/>
                    <a:pt x="2582426" y="183420"/>
                  </a:cubicBezTo>
                  <a:cubicBezTo>
                    <a:pt x="2644391" y="176721"/>
                    <a:pt x="2711380" y="41068"/>
                    <a:pt x="2783393" y="32694"/>
                  </a:cubicBezTo>
                  <a:cubicBezTo>
                    <a:pt x="2855406" y="24320"/>
                    <a:pt x="2934955" y="78749"/>
                    <a:pt x="3014505" y="133178"/>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055D26A9-EC16-4FCF-B5DE-94D689108B5D}"/>
                </a:ext>
              </a:extLst>
            </p:cNvPr>
            <p:cNvSpPr txBox="1"/>
            <p:nvPr/>
          </p:nvSpPr>
          <p:spPr>
            <a:xfrm>
              <a:off x="9261564" y="3588189"/>
              <a:ext cx="248915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hypothetically, fork state and run finish workload</a:t>
              </a:r>
            </a:p>
          </p:txBody>
        </p:sp>
      </p:grpSp>
      <p:sp>
        <p:nvSpPr>
          <p:cNvPr id="63" name="TextBox 62">
            <a:extLst>
              <a:ext uri="{FF2B5EF4-FFF2-40B4-BE49-F238E27FC236}">
                <a16:creationId xmlns:a16="http://schemas.microsoft.com/office/drawing/2014/main" id="{9FF85D4A-79CF-4F0B-9CC1-E0BC60F44C1E}"/>
              </a:ext>
            </a:extLst>
          </p:cNvPr>
          <p:cNvSpPr txBox="1"/>
          <p:nvPr/>
        </p:nvSpPr>
        <p:spPr>
          <a:xfrm>
            <a:off x="276112" y="217306"/>
            <a:ext cx="38754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Tuning probabilities</a:t>
            </a:r>
          </a:p>
        </p:txBody>
      </p:sp>
      <p:sp>
        <p:nvSpPr>
          <p:cNvPr id="67" name="Speech Bubble: Rectangle 66">
            <a:extLst>
              <a:ext uri="{FF2B5EF4-FFF2-40B4-BE49-F238E27FC236}">
                <a16:creationId xmlns:a16="http://schemas.microsoft.com/office/drawing/2014/main" id="{66A64696-9B0E-4579-A108-C580AC777EA6}"/>
              </a:ext>
            </a:extLst>
          </p:cNvPr>
          <p:cNvSpPr/>
          <p:nvPr/>
        </p:nvSpPr>
        <p:spPr>
          <a:xfrm>
            <a:off x="4447786" y="1166111"/>
            <a:ext cx="2980974" cy="1204591"/>
          </a:xfrm>
          <a:prstGeom prst="wedgeRectCallout">
            <a:avLst>
              <a:gd name="adj1" fmla="val -41596"/>
              <a:gd name="adj2" fmla="val 86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we knew the </a:t>
            </a: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long-term</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cost of each action in context, we could update the policy now!</a:t>
            </a:r>
          </a:p>
        </p:txBody>
      </p:sp>
      <p:sp>
        <p:nvSpPr>
          <p:cNvPr id="72" name="Explosion: 8 Points 71">
            <a:extLst>
              <a:ext uri="{FF2B5EF4-FFF2-40B4-BE49-F238E27FC236}">
                <a16:creationId xmlns:a16="http://schemas.microsoft.com/office/drawing/2014/main" id="{5D7BCCE2-EFF2-4BC0-BDD6-DCCF95000EA7}"/>
              </a:ext>
            </a:extLst>
          </p:cNvPr>
          <p:cNvSpPr/>
          <p:nvPr/>
        </p:nvSpPr>
        <p:spPr>
          <a:xfrm>
            <a:off x="10371638" y="4157256"/>
            <a:ext cx="1429544" cy="94358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Slow!</a:t>
            </a:r>
          </a:p>
        </p:txBody>
      </p:sp>
    </p:spTree>
    <p:extLst>
      <p:ext uri="{BB962C8B-B14F-4D97-AF65-F5344CB8AC3E}">
        <p14:creationId xmlns:p14="http://schemas.microsoft.com/office/powerpoint/2010/main" val="68105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290">
                                          <p:stCondLst>
                                            <p:cond delay="0"/>
                                          </p:stCondLst>
                                        </p:cTn>
                                        <p:tgtEl>
                                          <p:spTgt spid="72"/>
                                        </p:tgtEl>
                                      </p:cBhvr>
                                    </p:animEffect>
                                    <p:anim calcmode="lin" valueType="num">
                                      <p:cBhvr>
                                        <p:cTn id="28" dur="911"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72"/>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72"/>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72"/>
                                        </p:tgtEl>
                                        <p:attrNameLst>
                                          <p:attrName>ppt_y</p:attrName>
                                        </p:attrNameLst>
                                      </p:cBhvr>
                                      <p:tavLst>
                                        <p:tav tm="0" fmla="#ppt_y-sin(pi*$)/81">
                                          <p:val>
                                            <p:fltVal val="0"/>
                                          </p:val>
                                        </p:tav>
                                        <p:tav tm="100000">
                                          <p:val>
                                            <p:fltVal val="1"/>
                                          </p:val>
                                        </p:tav>
                                      </p:tavLst>
                                    </p:anim>
                                    <p:animScale>
                                      <p:cBhvr>
                                        <p:cTn id="33" dur="13">
                                          <p:stCondLst>
                                            <p:cond delay="325"/>
                                          </p:stCondLst>
                                        </p:cTn>
                                        <p:tgtEl>
                                          <p:spTgt spid="72"/>
                                        </p:tgtEl>
                                      </p:cBhvr>
                                      <p:to x="100000" y="60000"/>
                                    </p:animScale>
                                    <p:animScale>
                                      <p:cBhvr>
                                        <p:cTn id="34" dur="83" decel="50000">
                                          <p:stCondLst>
                                            <p:cond delay="338"/>
                                          </p:stCondLst>
                                        </p:cTn>
                                        <p:tgtEl>
                                          <p:spTgt spid="72"/>
                                        </p:tgtEl>
                                      </p:cBhvr>
                                      <p:to x="100000" y="100000"/>
                                    </p:animScale>
                                    <p:animScale>
                                      <p:cBhvr>
                                        <p:cTn id="35" dur="13">
                                          <p:stCondLst>
                                            <p:cond delay="656"/>
                                          </p:stCondLst>
                                        </p:cTn>
                                        <p:tgtEl>
                                          <p:spTgt spid="72"/>
                                        </p:tgtEl>
                                      </p:cBhvr>
                                      <p:to x="100000" y="80000"/>
                                    </p:animScale>
                                    <p:animScale>
                                      <p:cBhvr>
                                        <p:cTn id="36" dur="83" decel="50000">
                                          <p:stCondLst>
                                            <p:cond delay="669"/>
                                          </p:stCondLst>
                                        </p:cTn>
                                        <p:tgtEl>
                                          <p:spTgt spid="72"/>
                                        </p:tgtEl>
                                      </p:cBhvr>
                                      <p:to x="100000" y="100000"/>
                                    </p:animScale>
                                    <p:animScale>
                                      <p:cBhvr>
                                        <p:cTn id="37" dur="13">
                                          <p:stCondLst>
                                            <p:cond delay="821"/>
                                          </p:stCondLst>
                                        </p:cTn>
                                        <p:tgtEl>
                                          <p:spTgt spid="72"/>
                                        </p:tgtEl>
                                      </p:cBhvr>
                                      <p:to x="100000" y="90000"/>
                                    </p:animScale>
                                    <p:animScale>
                                      <p:cBhvr>
                                        <p:cTn id="38" dur="83" decel="50000">
                                          <p:stCondLst>
                                            <p:cond delay="834"/>
                                          </p:stCondLst>
                                        </p:cTn>
                                        <p:tgtEl>
                                          <p:spTgt spid="72"/>
                                        </p:tgtEl>
                                      </p:cBhvr>
                                      <p:to x="100000" y="100000"/>
                                    </p:animScale>
                                    <p:animScale>
                                      <p:cBhvr>
                                        <p:cTn id="39" dur="13">
                                          <p:stCondLst>
                                            <p:cond delay="904"/>
                                          </p:stCondLst>
                                        </p:cTn>
                                        <p:tgtEl>
                                          <p:spTgt spid="72"/>
                                        </p:tgtEl>
                                      </p:cBhvr>
                                      <p:to x="100000" y="95000"/>
                                    </p:animScale>
                                    <p:animScale>
                                      <p:cBhvr>
                                        <p:cTn id="40" dur="83" decel="50000">
                                          <p:stCondLst>
                                            <p:cond delay="917"/>
                                          </p:stCondLst>
                                        </p:cTn>
                                        <p:tgtEl>
                                          <p:spTgt spid="72"/>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P spid="67"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318F638B-D2C9-413C-8B27-BDD9450979AF}"/>
              </a:ext>
            </a:extLst>
          </p:cNvPr>
          <p:cNvSpPr txBox="1"/>
          <p:nvPr/>
        </p:nvSpPr>
        <p:spPr>
          <a:xfrm>
            <a:off x="410927" y="318031"/>
            <a:ext cx="608230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Temporal difference learning</a:t>
            </a:r>
          </a:p>
        </p:txBody>
      </p:sp>
      <p:grpSp>
        <p:nvGrpSpPr>
          <p:cNvPr id="94" name="Group 93">
            <a:extLst>
              <a:ext uri="{FF2B5EF4-FFF2-40B4-BE49-F238E27FC236}">
                <a16:creationId xmlns:a16="http://schemas.microsoft.com/office/drawing/2014/main" id="{446663CA-9749-48A0-9C6E-33A0AF23E3D4}"/>
              </a:ext>
            </a:extLst>
          </p:cNvPr>
          <p:cNvGrpSpPr/>
          <p:nvPr/>
        </p:nvGrpSpPr>
        <p:grpSpPr>
          <a:xfrm>
            <a:off x="4057117" y="2642189"/>
            <a:ext cx="1164506" cy="457384"/>
            <a:chOff x="4057117" y="2642189"/>
            <a:chExt cx="1164506" cy="457384"/>
          </a:xfrm>
        </p:grpSpPr>
        <p:sp>
          <p:nvSpPr>
            <p:cNvPr id="4" name="Oval 3">
              <a:extLst>
                <a:ext uri="{FF2B5EF4-FFF2-40B4-BE49-F238E27FC236}">
                  <a16:creationId xmlns:a16="http://schemas.microsoft.com/office/drawing/2014/main" id="{703BA7AA-449E-4C4C-9564-9B3000AD3D67}"/>
                </a:ext>
              </a:extLst>
            </p:cNvPr>
            <p:cNvSpPr/>
            <p:nvPr/>
          </p:nvSpPr>
          <p:spPr>
            <a:xfrm>
              <a:off x="4918025" y="2755918"/>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66510C61-CE49-4B03-BD16-42508A8407EF}"/>
                </a:ext>
              </a:extLst>
            </p:cNvPr>
            <p:cNvCxnSpPr>
              <a:cxnSpLocks/>
              <a:stCxn id="3" idx="6"/>
              <a:endCxn id="4" idx="2"/>
            </p:cNvCxnSpPr>
            <p:nvPr/>
          </p:nvCxnSpPr>
          <p:spPr>
            <a:xfrm flipV="1">
              <a:off x="4057117" y="2927746"/>
              <a:ext cx="860908" cy="521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EF05071-863F-4436-B93E-6D94F83B17FF}"/>
                </a:ext>
              </a:extLst>
            </p:cNvPr>
            <p:cNvPicPr>
              <a:picLocks noChangeAspect="1"/>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rot="21586724">
              <a:off x="4370237" y="2642189"/>
              <a:ext cx="200326" cy="195124"/>
            </a:xfrm>
            <a:prstGeom prst="rect">
              <a:avLst/>
            </a:prstGeom>
          </p:spPr>
        </p:pic>
      </p:grpSp>
      <p:grpSp>
        <p:nvGrpSpPr>
          <p:cNvPr id="96" name="Group 95">
            <a:extLst>
              <a:ext uri="{FF2B5EF4-FFF2-40B4-BE49-F238E27FC236}">
                <a16:creationId xmlns:a16="http://schemas.microsoft.com/office/drawing/2014/main" id="{96532F8D-3E65-485A-97A8-3A19F1AE0741}"/>
              </a:ext>
            </a:extLst>
          </p:cNvPr>
          <p:cNvGrpSpPr/>
          <p:nvPr/>
        </p:nvGrpSpPr>
        <p:grpSpPr>
          <a:xfrm>
            <a:off x="410927" y="2583196"/>
            <a:ext cx="3646190" cy="793049"/>
            <a:chOff x="410927" y="2583196"/>
            <a:chExt cx="3646190" cy="793049"/>
          </a:xfrm>
        </p:grpSpPr>
        <p:sp>
          <p:nvSpPr>
            <p:cNvPr id="3" name="Oval 2">
              <a:extLst>
                <a:ext uri="{FF2B5EF4-FFF2-40B4-BE49-F238E27FC236}">
                  <a16:creationId xmlns:a16="http://schemas.microsoft.com/office/drawing/2014/main" id="{DA7217ED-0BA6-48EF-9B37-2255D78DD218}"/>
                </a:ext>
              </a:extLst>
            </p:cNvPr>
            <p:cNvSpPr/>
            <p:nvPr/>
          </p:nvSpPr>
          <p:spPr>
            <a:xfrm>
              <a:off x="3420935" y="2614871"/>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3" name="Group 92">
              <a:extLst>
                <a:ext uri="{FF2B5EF4-FFF2-40B4-BE49-F238E27FC236}">
                  <a16:creationId xmlns:a16="http://schemas.microsoft.com/office/drawing/2014/main" id="{40362C4F-7D2E-467D-994D-6625C857579D}"/>
                </a:ext>
              </a:extLst>
            </p:cNvPr>
            <p:cNvGrpSpPr/>
            <p:nvPr/>
          </p:nvGrpSpPr>
          <p:grpSpPr>
            <a:xfrm>
              <a:off x="410927" y="2583196"/>
              <a:ext cx="3420171" cy="793049"/>
              <a:chOff x="410927" y="2583196"/>
              <a:chExt cx="3420171" cy="793049"/>
            </a:xfrm>
          </p:grpSpPr>
          <p:sp>
            <p:nvSpPr>
              <p:cNvPr id="36" name="Freeform: Shape 35">
                <a:extLst>
                  <a:ext uri="{FF2B5EF4-FFF2-40B4-BE49-F238E27FC236}">
                    <a16:creationId xmlns:a16="http://schemas.microsoft.com/office/drawing/2014/main" id="{50B73633-23AC-4895-B6CF-3B2BA8AABA71}"/>
                  </a:ext>
                </a:extLst>
              </p:cNvPr>
              <p:cNvSpPr/>
              <p:nvPr/>
            </p:nvSpPr>
            <p:spPr>
              <a:xfrm>
                <a:off x="410927" y="2583196"/>
                <a:ext cx="2994347" cy="793049"/>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0D1891A-CC0C-4FE5-8A0B-E997078F3AC5}"/>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Lst>
              </a:blip>
              <a:stretch>
                <a:fillRect/>
              </a:stretch>
            </p:blipFill>
            <p:spPr>
              <a:xfrm>
                <a:off x="3641982" y="2835583"/>
                <a:ext cx="189116" cy="228770"/>
              </a:xfrm>
              <a:prstGeom prst="rect">
                <a:avLst/>
              </a:prstGeom>
            </p:spPr>
          </p:pic>
        </p:grpSp>
      </p:grpSp>
      <p:grpSp>
        <p:nvGrpSpPr>
          <p:cNvPr id="97" name="Group 96">
            <a:extLst>
              <a:ext uri="{FF2B5EF4-FFF2-40B4-BE49-F238E27FC236}">
                <a16:creationId xmlns:a16="http://schemas.microsoft.com/office/drawing/2014/main" id="{A6FB1B5F-E9F4-4075-B8EA-22B536C86FEF}"/>
              </a:ext>
            </a:extLst>
          </p:cNvPr>
          <p:cNvGrpSpPr/>
          <p:nvPr/>
        </p:nvGrpSpPr>
        <p:grpSpPr>
          <a:xfrm>
            <a:off x="7093414" y="2483288"/>
            <a:ext cx="1232736" cy="587313"/>
            <a:chOff x="7093414" y="2483288"/>
            <a:chExt cx="1232736" cy="587313"/>
          </a:xfrm>
        </p:grpSpPr>
        <p:sp>
          <p:nvSpPr>
            <p:cNvPr id="54" name="Oval 53">
              <a:extLst>
                <a:ext uri="{FF2B5EF4-FFF2-40B4-BE49-F238E27FC236}">
                  <a16:creationId xmlns:a16="http://schemas.microsoft.com/office/drawing/2014/main" id="{B9FC7B0C-CA04-40C9-B49C-EC64F1A4C986}"/>
                </a:ext>
              </a:extLst>
            </p:cNvPr>
            <p:cNvSpPr/>
            <p:nvPr/>
          </p:nvSpPr>
          <p:spPr>
            <a:xfrm rot="21400079">
              <a:off x="8022552" y="2726946"/>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5" name="Straight Arrow Connector 54">
              <a:extLst>
                <a:ext uri="{FF2B5EF4-FFF2-40B4-BE49-F238E27FC236}">
                  <a16:creationId xmlns:a16="http://schemas.microsoft.com/office/drawing/2014/main" id="{D81B9C41-15F3-48EB-988D-0AFBABDADAF6}"/>
                </a:ext>
              </a:extLst>
            </p:cNvPr>
            <p:cNvCxnSpPr>
              <a:cxnSpLocks/>
              <a:stCxn id="52" idx="6"/>
              <a:endCxn id="54" idx="2"/>
            </p:cNvCxnSpPr>
            <p:nvPr/>
          </p:nvCxnSpPr>
          <p:spPr>
            <a:xfrm flipV="1">
              <a:off x="7093414" y="2907597"/>
              <a:ext cx="929395" cy="3739"/>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1C4294CF-1143-4C96-A07D-512F5BA1063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rot="21586725">
              <a:off x="7444620" y="2483288"/>
              <a:ext cx="304392" cy="353825"/>
            </a:xfrm>
            <a:prstGeom prst="rect">
              <a:avLst/>
            </a:prstGeom>
          </p:spPr>
        </p:pic>
      </p:grpSp>
      <p:grpSp>
        <p:nvGrpSpPr>
          <p:cNvPr id="95" name="Group 94">
            <a:extLst>
              <a:ext uri="{FF2B5EF4-FFF2-40B4-BE49-F238E27FC236}">
                <a16:creationId xmlns:a16="http://schemas.microsoft.com/office/drawing/2014/main" id="{14BFC79F-802A-409F-BB06-4E52748384F7}"/>
              </a:ext>
            </a:extLst>
          </p:cNvPr>
          <p:cNvGrpSpPr/>
          <p:nvPr/>
        </p:nvGrpSpPr>
        <p:grpSpPr>
          <a:xfrm>
            <a:off x="5217012" y="2593244"/>
            <a:ext cx="1876402" cy="636183"/>
            <a:chOff x="5217012" y="2593244"/>
            <a:chExt cx="1876402" cy="636183"/>
          </a:xfrm>
        </p:grpSpPr>
        <p:pic>
          <p:nvPicPr>
            <p:cNvPr id="50" name="Picture 49">
              <a:extLst>
                <a:ext uri="{FF2B5EF4-FFF2-40B4-BE49-F238E27FC236}">
                  <a16:creationId xmlns:a16="http://schemas.microsoft.com/office/drawing/2014/main" id="{008FFC56-3DD3-4717-B613-CFB432E2581C}"/>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rot="21586725">
              <a:off x="5869116" y="2642230"/>
              <a:ext cx="179513" cy="195124"/>
            </a:xfrm>
            <a:prstGeom prst="rect">
              <a:avLst/>
            </a:prstGeom>
          </p:spPr>
        </p:pic>
        <p:sp>
          <p:nvSpPr>
            <p:cNvPr id="52" name="Oval 51">
              <a:extLst>
                <a:ext uri="{FF2B5EF4-FFF2-40B4-BE49-F238E27FC236}">
                  <a16:creationId xmlns:a16="http://schemas.microsoft.com/office/drawing/2014/main" id="{723B7017-E055-4437-8EE1-2F05F5304191}"/>
                </a:ext>
              </a:extLst>
            </p:cNvPr>
            <p:cNvSpPr/>
            <p:nvPr/>
          </p:nvSpPr>
          <p:spPr>
            <a:xfrm>
              <a:off x="6457232" y="2593244"/>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5" name="Picture 64">
              <a:extLst>
                <a:ext uri="{FF2B5EF4-FFF2-40B4-BE49-F238E27FC236}">
                  <a16:creationId xmlns:a16="http://schemas.microsoft.com/office/drawing/2014/main" id="{CD58C684-A0CD-4301-886C-C6F510833B62}"/>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6658183" y="2629048"/>
              <a:ext cx="320278" cy="414836"/>
            </a:xfrm>
            <a:prstGeom prst="rect">
              <a:avLst/>
            </a:prstGeom>
          </p:spPr>
        </p:pic>
        <p:cxnSp>
          <p:nvCxnSpPr>
            <p:cNvPr id="67" name="Straight Arrow Connector 66">
              <a:extLst>
                <a:ext uri="{FF2B5EF4-FFF2-40B4-BE49-F238E27FC236}">
                  <a16:creationId xmlns:a16="http://schemas.microsoft.com/office/drawing/2014/main" id="{FA195250-E463-4845-B088-79C6B3DE0746}"/>
                </a:ext>
              </a:extLst>
            </p:cNvPr>
            <p:cNvCxnSpPr>
              <a:cxnSpLocks/>
              <a:endCxn id="52" idx="2"/>
            </p:cNvCxnSpPr>
            <p:nvPr/>
          </p:nvCxnSpPr>
          <p:spPr>
            <a:xfrm flipV="1">
              <a:off x="5217012" y="2911336"/>
              <a:ext cx="1240220" cy="1601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CB3064E3-929F-4102-80A2-936DCCF79529}"/>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2924617" y="4677790"/>
            <a:ext cx="5998319" cy="617474"/>
          </a:xfrm>
          <a:prstGeom prst="rect">
            <a:avLst/>
          </a:prstGeom>
        </p:spPr>
      </p:pic>
      <p:sp>
        <p:nvSpPr>
          <p:cNvPr id="80" name="Speech Bubble: Rectangle 79">
            <a:extLst>
              <a:ext uri="{FF2B5EF4-FFF2-40B4-BE49-F238E27FC236}">
                <a16:creationId xmlns:a16="http://schemas.microsoft.com/office/drawing/2014/main" id="{CE9A9427-A474-41EA-9508-869310737604}"/>
              </a:ext>
            </a:extLst>
          </p:cNvPr>
          <p:cNvSpPr/>
          <p:nvPr/>
        </p:nvSpPr>
        <p:spPr>
          <a:xfrm>
            <a:off x="8022809" y="3529409"/>
            <a:ext cx="3580907" cy="640166"/>
          </a:xfrm>
          <a:prstGeom prst="wedgeRectCallout">
            <a:avLst>
              <a:gd name="adj1" fmla="val -42340"/>
              <a:gd name="adj2" fmla="val 99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Approximate dynamic programming</a:t>
            </a:r>
          </a:p>
        </p:txBody>
      </p:sp>
      <p:grpSp>
        <p:nvGrpSpPr>
          <p:cNvPr id="9" name="Group 8">
            <a:extLst>
              <a:ext uri="{FF2B5EF4-FFF2-40B4-BE49-F238E27FC236}">
                <a16:creationId xmlns:a16="http://schemas.microsoft.com/office/drawing/2014/main" id="{067027A3-DD99-45F3-98BE-5C0821F5E538}"/>
              </a:ext>
            </a:extLst>
          </p:cNvPr>
          <p:cNvGrpSpPr/>
          <p:nvPr/>
        </p:nvGrpSpPr>
        <p:grpSpPr>
          <a:xfrm>
            <a:off x="1828440" y="3596957"/>
            <a:ext cx="5036384" cy="1179759"/>
            <a:chOff x="1828440" y="3596957"/>
            <a:chExt cx="5036384" cy="1179759"/>
          </a:xfrm>
        </p:grpSpPr>
        <p:sp>
          <p:nvSpPr>
            <p:cNvPr id="29" name="Speech Bubble: Rectangle 28">
              <a:extLst>
                <a:ext uri="{FF2B5EF4-FFF2-40B4-BE49-F238E27FC236}">
                  <a16:creationId xmlns:a16="http://schemas.microsoft.com/office/drawing/2014/main" id="{DCE7FDB6-993B-4C87-897F-F561CB679570}"/>
                </a:ext>
              </a:extLst>
            </p:cNvPr>
            <p:cNvSpPr/>
            <p:nvPr/>
          </p:nvSpPr>
          <p:spPr>
            <a:xfrm>
              <a:off x="1828440" y="3596957"/>
              <a:ext cx="3439598" cy="640166"/>
            </a:xfrm>
            <a:prstGeom prst="wedgeRectCallout">
              <a:avLst>
                <a:gd name="adj1" fmla="val -12993"/>
                <a:gd name="adj2" fmla="val 36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Make estimator agree with itself</a:t>
              </a:r>
            </a:p>
          </p:txBody>
        </p:sp>
        <p:cxnSp>
          <p:nvCxnSpPr>
            <p:cNvPr id="6" name="Straight Arrow Connector 5">
              <a:extLst>
                <a:ext uri="{FF2B5EF4-FFF2-40B4-BE49-F238E27FC236}">
                  <a16:creationId xmlns:a16="http://schemas.microsoft.com/office/drawing/2014/main" id="{2F10A52E-DC5D-4777-AE7D-4E3AC3BA7A66}"/>
                </a:ext>
              </a:extLst>
            </p:cNvPr>
            <p:cNvCxnSpPr>
              <a:stCxn id="29" idx="2"/>
            </p:cNvCxnSpPr>
            <p:nvPr/>
          </p:nvCxnSpPr>
          <p:spPr>
            <a:xfrm>
              <a:off x="3548239" y="4237123"/>
              <a:ext cx="93743" cy="539593"/>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E6ACA23-6F56-4F99-97B0-B7ABED497B66}"/>
                </a:ext>
              </a:extLst>
            </p:cNvPr>
            <p:cNvCxnSpPr>
              <a:cxnSpLocks/>
              <a:stCxn id="29" idx="2"/>
            </p:cNvCxnSpPr>
            <p:nvPr/>
          </p:nvCxnSpPr>
          <p:spPr>
            <a:xfrm>
              <a:off x="3548239" y="4237123"/>
              <a:ext cx="3316585" cy="440667"/>
            </a:xfrm>
            <a:prstGeom prst="straightConnector1">
              <a:avLst/>
            </a:prstGeom>
            <a:ln w="50800">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77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318F638B-D2C9-413C-8B27-BDD9450979AF}"/>
              </a:ext>
            </a:extLst>
          </p:cNvPr>
          <p:cNvSpPr txBox="1"/>
          <p:nvPr/>
        </p:nvSpPr>
        <p:spPr>
          <a:xfrm>
            <a:off x="410927" y="318031"/>
            <a:ext cx="50718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Actor-critic policy gradient</a:t>
            </a:r>
          </a:p>
        </p:txBody>
      </p:sp>
      <p:grpSp>
        <p:nvGrpSpPr>
          <p:cNvPr id="60" name="Group 59">
            <a:extLst>
              <a:ext uri="{FF2B5EF4-FFF2-40B4-BE49-F238E27FC236}">
                <a16:creationId xmlns:a16="http://schemas.microsoft.com/office/drawing/2014/main" id="{3DCDBA53-C65B-45DE-8566-86CE52E74972}"/>
              </a:ext>
            </a:extLst>
          </p:cNvPr>
          <p:cNvGrpSpPr/>
          <p:nvPr/>
        </p:nvGrpSpPr>
        <p:grpSpPr>
          <a:xfrm>
            <a:off x="1692444" y="939050"/>
            <a:ext cx="5982929" cy="2221222"/>
            <a:chOff x="2509567" y="1230881"/>
            <a:chExt cx="5982929" cy="2221222"/>
          </a:xfrm>
        </p:grpSpPr>
        <p:grpSp>
          <p:nvGrpSpPr>
            <p:cNvPr id="23" name="Group 22">
              <a:extLst>
                <a:ext uri="{FF2B5EF4-FFF2-40B4-BE49-F238E27FC236}">
                  <a16:creationId xmlns:a16="http://schemas.microsoft.com/office/drawing/2014/main" id="{EA428061-0D65-4A86-9D82-27C5E69E5041}"/>
                </a:ext>
              </a:extLst>
            </p:cNvPr>
            <p:cNvGrpSpPr/>
            <p:nvPr/>
          </p:nvGrpSpPr>
          <p:grpSpPr>
            <a:xfrm>
              <a:off x="6052329" y="1230881"/>
              <a:ext cx="1587555" cy="2158920"/>
              <a:chOff x="5468664" y="2018826"/>
              <a:chExt cx="1587555" cy="2158920"/>
            </a:xfrm>
          </p:grpSpPr>
          <p:sp>
            <p:nvSpPr>
              <p:cNvPr id="4" name="Oval 3">
                <a:extLst>
                  <a:ext uri="{FF2B5EF4-FFF2-40B4-BE49-F238E27FC236}">
                    <a16:creationId xmlns:a16="http://schemas.microsoft.com/office/drawing/2014/main" id="{703BA7AA-449E-4C4C-9564-9B3000AD3D67}"/>
                  </a:ext>
                </a:extLst>
              </p:cNvPr>
              <p:cNvSpPr/>
              <p:nvPr/>
            </p:nvSpPr>
            <p:spPr>
              <a:xfrm>
                <a:off x="6752621" y="3229003"/>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72CBFA4-E2C9-49E8-8829-0A58FF86FBDA}"/>
                  </a:ext>
                </a:extLst>
              </p:cNvPr>
              <p:cNvSpPr/>
              <p:nvPr/>
            </p:nvSpPr>
            <p:spPr>
              <a:xfrm>
                <a:off x="6752621" y="2623914"/>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B7D99898-7128-4D2B-A8C4-9FC6FC5E9A47}"/>
                  </a:ext>
                </a:extLst>
              </p:cNvPr>
              <p:cNvSpPr/>
              <p:nvPr/>
            </p:nvSpPr>
            <p:spPr>
              <a:xfrm>
                <a:off x="6752621" y="2018826"/>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A9754AA-47CF-49DD-B190-5667574B9488}"/>
                  </a:ext>
                </a:extLst>
              </p:cNvPr>
              <p:cNvSpPr/>
              <p:nvPr/>
            </p:nvSpPr>
            <p:spPr>
              <a:xfrm>
                <a:off x="6752621" y="3834091"/>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3E2B05D-EC73-4CB2-8989-A5051ACBD0A8}"/>
                  </a:ext>
                </a:extLst>
              </p:cNvPr>
              <p:cNvCxnSpPr>
                <a:cxnSpLocks/>
                <a:endCxn id="7" idx="2"/>
              </p:cNvCxnSpPr>
              <p:nvPr/>
            </p:nvCxnSpPr>
            <p:spPr>
              <a:xfrm flipV="1">
                <a:off x="5474989" y="2190654"/>
                <a:ext cx="1277632" cy="8865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D03DD2-4B40-4BCA-A276-E13BD62CE49B}"/>
                  </a:ext>
                </a:extLst>
              </p:cNvPr>
              <p:cNvCxnSpPr>
                <a:cxnSpLocks/>
                <a:endCxn id="6" idx="2"/>
              </p:cNvCxnSpPr>
              <p:nvPr/>
            </p:nvCxnSpPr>
            <p:spPr>
              <a:xfrm flipV="1">
                <a:off x="5468664" y="2795742"/>
                <a:ext cx="1283957" cy="29538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510C61-CE49-4B03-BD16-42508A8407EF}"/>
                  </a:ext>
                </a:extLst>
              </p:cNvPr>
              <p:cNvCxnSpPr>
                <a:cxnSpLocks/>
                <a:endCxn id="4" idx="2"/>
              </p:cNvCxnSpPr>
              <p:nvPr/>
            </p:nvCxnSpPr>
            <p:spPr>
              <a:xfrm>
                <a:off x="5468664" y="3077204"/>
                <a:ext cx="1283957" cy="32362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887558B-E797-4132-9BAA-9F2F4412035F}"/>
                  </a:ext>
                </a:extLst>
              </p:cNvPr>
              <p:cNvCxnSpPr>
                <a:cxnSpLocks/>
                <a:endCxn id="8" idx="2"/>
              </p:cNvCxnSpPr>
              <p:nvPr/>
            </p:nvCxnSpPr>
            <p:spPr>
              <a:xfrm>
                <a:off x="5481313" y="3077204"/>
                <a:ext cx="1271307" cy="92871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17DEBEC-204A-4198-A144-324560AC244E}"/>
                  </a:ext>
                </a:extLst>
              </p:cNvPr>
              <p:cNvPicPr>
                <a:picLocks noChangeAspect="1"/>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rot="18615478">
                <a:off x="6159963" y="2328274"/>
                <a:ext cx="208762" cy="149333"/>
              </a:xfrm>
              <a:prstGeom prst="rect">
                <a:avLst/>
              </a:prstGeom>
            </p:spPr>
          </p:pic>
          <p:pic>
            <p:nvPicPr>
              <p:cNvPr id="17" name="Picture 16">
                <a:extLst>
                  <a:ext uri="{FF2B5EF4-FFF2-40B4-BE49-F238E27FC236}">
                    <a16:creationId xmlns:a16="http://schemas.microsoft.com/office/drawing/2014/main" id="{F5CC0890-F92E-475F-BE3F-DD54B1EDC753}"/>
                  </a:ext>
                </a:extLst>
              </p:cNvPr>
              <p:cNvPicPr>
                <a:picLocks noChangeAspect="1"/>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rot="20187709">
                <a:off x="6247627" y="2699158"/>
                <a:ext cx="214857" cy="149333"/>
              </a:xfrm>
              <a:prstGeom prst="rect">
                <a:avLst/>
              </a:prstGeom>
            </p:spPr>
          </p:pic>
          <p:pic>
            <p:nvPicPr>
              <p:cNvPr id="21" name="Picture 20">
                <a:extLst>
                  <a:ext uri="{FF2B5EF4-FFF2-40B4-BE49-F238E27FC236}">
                    <a16:creationId xmlns:a16="http://schemas.microsoft.com/office/drawing/2014/main" id="{02C4AC3C-2C91-4E0D-9236-C239C1822C64}"/>
                  </a:ext>
                </a:extLst>
              </p:cNvPr>
              <p:cNvPicPr>
                <a:picLocks noChangeAspect="1"/>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rot="818059">
                <a:off x="6271903" y="3103758"/>
                <a:ext cx="216381" cy="152381"/>
              </a:xfrm>
              <a:prstGeom prst="rect">
                <a:avLst/>
              </a:prstGeom>
            </p:spPr>
          </p:pic>
          <p:pic>
            <p:nvPicPr>
              <p:cNvPr id="24" name="Picture 23">
                <a:extLst>
                  <a:ext uri="{FF2B5EF4-FFF2-40B4-BE49-F238E27FC236}">
                    <a16:creationId xmlns:a16="http://schemas.microsoft.com/office/drawing/2014/main" id="{7AC7B270-EEBE-4BB2-8871-910711338195}"/>
                  </a:ext>
                </a:extLst>
              </p:cNvPr>
              <p:cNvPicPr>
                <a:picLocks noChangeAspect="1"/>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rot="1777869">
                <a:off x="6222003" y="3474642"/>
                <a:ext cx="219429" cy="149333"/>
              </a:xfrm>
              <a:prstGeom prst="rect">
                <a:avLst/>
              </a:prstGeom>
            </p:spPr>
          </p:pic>
        </p:grpSp>
        <p:pic>
          <p:nvPicPr>
            <p:cNvPr id="12" name="Picture 11">
              <a:extLst>
                <a:ext uri="{FF2B5EF4-FFF2-40B4-BE49-F238E27FC236}">
                  <a16:creationId xmlns:a16="http://schemas.microsoft.com/office/drawing/2014/main" id="{3203DF70-5E7C-4091-8459-4492D8F68037}"/>
                </a:ext>
              </a:extLst>
            </p:cNvPr>
            <p:cNvPicPr>
              <a:picLocks noChangeAspect="1"/>
            </p:cNvPicPr>
            <p:nvPr>
              <p:custDataLst>
                <p:tags r:id="rId5"/>
              </p:custDataLst>
            </p:nvPr>
          </p:nvPicPr>
          <p:blipFill>
            <a:blip r:embed="rId20">
              <a:extLst>
                <a:ext uri="{28A0092B-C50C-407E-A947-70E740481C1C}">
                  <a14:useLocalDpi xmlns:a14="http://schemas.microsoft.com/office/drawing/2010/main" val="0"/>
                </a:ext>
              </a:extLst>
            </a:blip>
            <a:stretch>
              <a:fillRect/>
            </a:stretch>
          </p:blipFill>
          <p:spPr>
            <a:xfrm>
              <a:off x="7729064" y="1296966"/>
              <a:ext cx="763430" cy="251429"/>
            </a:xfrm>
            <a:prstGeom prst="rect">
              <a:avLst/>
            </a:prstGeom>
          </p:spPr>
        </p:pic>
        <p:pic>
          <p:nvPicPr>
            <p:cNvPr id="28" name="Picture 27">
              <a:extLst>
                <a:ext uri="{FF2B5EF4-FFF2-40B4-BE49-F238E27FC236}">
                  <a16:creationId xmlns:a16="http://schemas.microsoft.com/office/drawing/2014/main" id="{13F5F1A5-CF2B-4069-A236-9E23026B3041}"/>
                </a:ext>
              </a:extLst>
            </p:cNvPr>
            <p:cNvPicPr>
              <a:picLocks noChangeAspect="1"/>
            </p:cNvPicPr>
            <p:nvPr>
              <p:custDataLst>
                <p:tags r:id="rId6"/>
              </p:custDataLst>
            </p:nvPr>
          </p:nvPicPr>
          <p:blipFill>
            <a:blip r:embed="rId21">
              <a:extLst>
                <a:ext uri="{28A0092B-C50C-407E-A947-70E740481C1C}">
                  <a14:useLocalDpi xmlns:a14="http://schemas.microsoft.com/office/drawing/2010/main" val="0"/>
                </a:ext>
              </a:extLst>
            </a:blip>
            <a:stretch>
              <a:fillRect/>
            </a:stretch>
          </p:blipFill>
          <p:spPr>
            <a:xfrm>
              <a:off x="7729064" y="1931535"/>
              <a:ext cx="763429" cy="251429"/>
            </a:xfrm>
            <a:prstGeom prst="rect">
              <a:avLst/>
            </a:prstGeom>
          </p:spPr>
        </p:pic>
        <p:pic>
          <p:nvPicPr>
            <p:cNvPr id="32" name="Picture 31">
              <a:extLst>
                <a:ext uri="{FF2B5EF4-FFF2-40B4-BE49-F238E27FC236}">
                  <a16:creationId xmlns:a16="http://schemas.microsoft.com/office/drawing/2014/main" id="{8E139916-FB8B-4098-9AA1-F8F1561BEAF0}"/>
                </a:ext>
              </a:extLst>
            </p:cNvPr>
            <p:cNvPicPr>
              <a:picLocks noChangeAspect="1"/>
            </p:cNvPicPr>
            <p:nvPr>
              <p:custDataLst>
                <p:tags r:id="rId7"/>
              </p:custDataLst>
            </p:nvPr>
          </p:nvPicPr>
          <p:blipFill>
            <a:blip r:embed="rId22">
              <a:extLst>
                <a:ext uri="{28A0092B-C50C-407E-A947-70E740481C1C}">
                  <a14:useLocalDpi xmlns:a14="http://schemas.microsoft.com/office/drawing/2010/main" val="0"/>
                </a:ext>
              </a:extLst>
            </a:blip>
            <a:stretch>
              <a:fillRect/>
            </a:stretch>
          </p:blipFill>
          <p:spPr>
            <a:xfrm>
              <a:off x="7729064" y="2566104"/>
              <a:ext cx="763430" cy="251429"/>
            </a:xfrm>
            <a:prstGeom prst="rect">
              <a:avLst/>
            </a:prstGeom>
          </p:spPr>
        </p:pic>
        <p:pic>
          <p:nvPicPr>
            <p:cNvPr id="40" name="Picture 39">
              <a:extLst>
                <a:ext uri="{FF2B5EF4-FFF2-40B4-BE49-F238E27FC236}">
                  <a16:creationId xmlns:a16="http://schemas.microsoft.com/office/drawing/2014/main" id="{AD12BA96-6251-4293-B0FE-FB280CFF2CC0}"/>
                </a:ext>
              </a:extLst>
            </p:cNvPr>
            <p:cNvPicPr>
              <a:picLocks noChangeAspect="1"/>
            </p:cNvPicPr>
            <p:nvPr>
              <p:custDataLst>
                <p:tags r:id="rId8"/>
              </p:custDataLst>
            </p:nvPr>
          </p:nvPicPr>
          <p:blipFill>
            <a:blip r:embed="rId23">
              <a:extLst>
                <a:ext uri="{28A0092B-C50C-407E-A947-70E740481C1C}">
                  <a14:useLocalDpi xmlns:a14="http://schemas.microsoft.com/office/drawing/2010/main" val="0"/>
                </a:ext>
              </a:extLst>
            </a:blip>
            <a:stretch>
              <a:fillRect/>
            </a:stretch>
          </p:blipFill>
          <p:spPr>
            <a:xfrm>
              <a:off x="7729064" y="3200674"/>
              <a:ext cx="763432" cy="251429"/>
            </a:xfrm>
            <a:prstGeom prst="rect">
              <a:avLst/>
            </a:prstGeom>
          </p:spPr>
        </p:pic>
        <p:grpSp>
          <p:nvGrpSpPr>
            <p:cNvPr id="27" name="Group 26">
              <a:extLst>
                <a:ext uri="{FF2B5EF4-FFF2-40B4-BE49-F238E27FC236}">
                  <a16:creationId xmlns:a16="http://schemas.microsoft.com/office/drawing/2014/main" id="{AC754764-4CEA-4463-B632-C24D6AE594C9}"/>
                </a:ext>
              </a:extLst>
            </p:cNvPr>
            <p:cNvGrpSpPr/>
            <p:nvPr/>
          </p:nvGrpSpPr>
          <p:grpSpPr>
            <a:xfrm>
              <a:off x="2509567" y="1935929"/>
              <a:ext cx="3850538" cy="925634"/>
              <a:chOff x="1925902" y="2723874"/>
              <a:chExt cx="3850538" cy="925634"/>
            </a:xfrm>
          </p:grpSpPr>
          <p:sp>
            <p:nvSpPr>
              <p:cNvPr id="36" name="Freeform: Shape 35">
                <a:extLst>
                  <a:ext uri="{FF2B5EF4-FFF2-40B4-BE49-F238E27FC236}">
                    <a16:creationId xmlns:a16="http://schemas.microsoft.com/office/drawing/2014/main" id="{50B73633-23AC-4895-B6CF-3B2BA8AABA71}"/>
                  </a:ext>
                </a:extLst>
              </p:cNvPr>
              <p:cNvSpPr/>
              <p:nvPr/>
            </p:nvSpPr>
            <p:spPr>
              <a:xfrm>
                <a:off x="1925902" y="2723874"/>
                <a:ext cx="3198695" cy="925634"/>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4FF87703-DC4D-4F34-BEB9-C2A95ADF405E}"/>
                  </a:ext>
                </a:extLst>
              </p:cNvPr>
              <p:cNvGrpSpPr/>
              <p:nvPr/>
            </p:nvGrpSpPr>
            <p:grpSpPr>
              <a:xfrm>
                <a:off x="5140258" y="2795741"/>
                <a:ext cx="636182" cy="636183"/>
                <a:chOff x="5140258" y="2795741"/>
                <a:chExt cx="636182" cy="636183"/>
              </a:xfrm>
            </p:grpSpPr>
            <p:sp>
              <p:nvSpPr>
                <p:cNvPr id="3" name="Oval 2">
                  <a:extLst>
                    <a:ext uri="{FF2B5EF4-FFF2-40B4-BE49-F238E27FC236}">
                      <a16:creationId xmlns:a16="http://schemas.microsoft.com/office/drawing/2014/main" id="{DA7217ED-0BA6-48EF-9B37-2255D78DD218}"/>
                    </a:ext>
                  </a:extLst>
                </p:cNvPr>
                <p:cNvSpPr/>
                <p:nvPr/>
              </p:nvSpPr>
              <p:spPr>
                <a:xfrm>
                  <a:off x="5140258" y="2795741"/>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0D1891A-CC0C-4FE5-8A0B-E997078F3AC5}"/>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Lst>
                </a:blip>
                <a:stretch>
                  <a:fillRect/>
                </a:stretch>
              </p:blipFill>
              <p:spPr>
                <a:xfrm>
                  <a:off x="5331161" y="2972007"/>
                  <a:ext cx="225858" cy="273216"/>
                </a:xfrm>
                <a:prstGeom prst="rect">
                  <a:avLst/>
                </a:prstGeom>
              </p:spPr>
            </p:pic>
          </p:grpSp>
        </p:grpSp>
      </p:grpSp>
      <p:pic>
        <p:nvPicPr>
          <p:cNvPr id="5" name="Picture 4">
            <a:extLst>
              <a:ext uri="{FF2B5EF4-FFF2-40B4-BE49-F238E27FC236}">
                <a16:creationId xmlns:a16="http://schemas.microsoft.com/office/drawing/2014/main" id="{A143ABF6-DC5E-46EB-9F3A-78A45DFB7EFF}"/>
              </a:ext>
            </a:extLst>
          </p:cNvPr>
          <p:cNvPicPr>
            <a:picLocks noChangeAspect="1"/>
          </p:cNvPicPr>
          <p:nvPr>
            <p:custDataLst>
              <p:tags r:id="rId1"/>
            </p:custDataLst>
          </p:nvPr>
        </p:nvPicPr>
        <p:blipFill>
          <a:blip r:embed="rId25">
            <a:extLst>
              <a:ext uri="{28A0092B-C50C-407E-A947-70E740481C1C}">
                <a14:useLocalDpi xmlns:a14="http://schemas.microsoft.com/office/drawing/2010/main" val="0"/>
              </a:ext>
            </a:extLst>
          </a:blip>
          <a:stretch>
            <a:fillRect/>
          </a:stretch>
        </p:blipFill>
        <p:spPr>
          <a:xfrm>
            <a:off x="3079714" y="4118047"/>
            <a:ext cx="3421429" cy="419893"/>
          </a:xfrm>
          <a:prstGeom prst="rect">
            <a:avLst/>
          </a:prstGeom>
        </p:spPr>
      </p:pic>
      <p:pic>
        <p:nvPicPr>
          <p:cNvPr id="30" name="Picture 29">
            <a:extLst>
              <a:ext uri="{FF2B5EF4-FFF2-40B4-BE49-F238E27FC236}">
                <a16:creationId xmlns:a16="http://schemas.microsoft.com/office/drawing/2014/main" id="{77C9F5FF-9B07-453A-B7A2-9952060BBF9F}"/>
              </a:ext>
            </a:extLst>
          </p:cNvPr>
          <p:cNvPicPr>
            <a:picLocks noChangeAspect="1"/>
          </p:cNvPicPr>
          <p:nvPr>
            <p:custDataLst>
              <p:tags r:id="rId2"/>
            </p:custDataLst>
          </p:nvPr>
        </p:nvPicPr>
        <p:blipFill>
          <a:blip r:embed="rId26">
            <a:extLst>
              <a:ext uri="{28A0092B-C50C-407E-A947-70E740481C1C}">
                <a14:useLocalDpi xmlns:a14="http://schemas.microsoft.com/office/drawing/2010/main" val="0"/>
              </a:ext>
            </a:extLst>
          </a:blip>
          <a:stretch>
            <a:fillRect/>
          </a:stretch>
        </p:blipFill>
        <p:spPr>
          <a:xfrm>
            <a:off x="3768547" y="4977999"/>
            <a:ext cx="4393817" cy="333503"/>
          </a:xfrm>
          <a:prstGeom prst="rect">
            <a:avLst/>
          </a:prstGeom>
        </p:spPr>
      </p:pic>
      <p:pic>
        <p:nvPicPr>
          <p:cNvPr id="47" name="Picture 46">
            <a:extLst>
              <a:ext uri="{FF2B5EF4-FFF2-40B4-BE49-F238E27FC236}">
                <a16:creationId xmlns:a16="http://schemas.microsoft.com/office/drawing/2014/main" id="{C581D01B-01EF-40E7-BD82-6A9BEDD7738C}"/>
              </a:ext>
            </a:extLst>
          </p:cNvPr>
          <p:cNvPicPr>
            <a:picLocks noChangeAspect="1"/>
          </p:cNvPicPr>
          <p:nvPr>
            <p:custDataLst>
              <p:tags r:id="rId3"/>
            </p:custDataLst>
          </p:nvPr>
        </p:nvPicPr>
        <p:blipFill>
          <a:blip r:embed="rId27">
            <a:extLst>
              <a:ext uri="{28A0092B-C50C-407E-A947-70E740481C1C}">
                <a14:useLocalDpi xmlns:a14="http://schemas.microsoft.com/office/drawing/2010/main" val="0"/>
              </a:ext>
            </a:extLst>
          </a:blip>
          <a:stretch>
            <a:fillRect/>
          </a:stretch>
        </p:blipFill>
        <p:spPr>
          <a:xfrm>
            <a:off x="9154951" y="4502353"/>
            <a:ext cx="2662004" cy="425548"/>
          </a:xfrm>
          <a:prstGeom prst="rect">
            <a:avLst/>
          </a:prstGeom>
        </p:spPr>
      </p:pic>
      <p:sp>
        <p:nvSpPr>
          <p:cNvPr id="56" name="Speech Bubble: Rectangle 55">
            <a:extLst>
              <a:ext uri="{FF2B5EF4-FFF2-40B4-BE49-F238E27FC236}">
                <a16:creationId xmlns:a16="http://schemas.microsoft.com/office/drawing/2014/main" id="{F00ADFE4-0921-4BAC-A1D4-4DFDAD4B232C}"/>
              </a:ext>
            </a:extLst>
          </p:cNvPr>
          <p:cNvSpPr/>
          <p:nvPr/>
        </p:nvSpPr>
        <p:spPr>
          <a:xfrm>
            <a:off x="8032374" y="3340643"/>
            <a:ext cx="3263153" cy="845367"/>
          </a:xfrm>
          <a:prstGeom prst="wedgeRectCallout">
            <a:avLst>
              <a:gd name="adj1" fmla="val -43457"/>
              <a:gd name="adj2" fmla="val 155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bg1"/>
                </a:solidFill>
              </a:rPr>
              <a:t>Says increase the probability of lower cost actions.</a:t>
            </a:r>
          </a:p>
        </p:txBody>
      </p:sp>
      <p:pic>
        <p:nvPicPr>
          <p:cNvPr id="45" name="Picture 44">
            <a:extLst>
              <a:ext uri="{FF2B5EF4-FFF2-40B4-BE49-F238E27FC236}">
                <a16:creationId xmlns:a16="http://schemas.microsoft.com/office/drawing/2014/main" id="{42F8A5D6-36F0-481D-8927-27CF6678DF6C}"/>
              </a:ext>
            </a:extLst>
          </p:cNvPr>
          <p:cNvPicPr>
            <a:picLocks noChangeAspect="1"/>
          </p:cNvPicPr>
          <p:nvPr>
            <p:custDataLst>
              <p:tags r:id="rId4"/>
            </p:custDataLst>
          </p:nvPr>
        </p:nvPicPr>
        <p:blipFill>
          <a:blip r:embed="rId28">
            <a:extLst>
              <a:ext uri="{28A0092B-C50C-407E-A947-70E740481C1C}">
                <a14:useLocalDpi xmlns:a14="http://schemas.microsoft.com/office/drawing/2010/main" val="0"/>
              </a:ext>
            </a:extLst>
          </a:blip>
          <a:stretch>
            <a:fillRect/>
          </a:stretch>
        </p:blipFill>
        <p:spPr>
          <a:xfrm>
            <a:off x="3715445" y="5656281"/>
            <a:ext cx="6559579" cy="351585"/>
          </a:xfrm>
          <a:prstGeom prst="rect">
            <a:avLst/>
          </a:prstGeom>
        </p:spPr>
      </p:pic>
      <p:sp>
        <p:nvSpPr>
          <p:cNvPr id="53" name="Speech Bubble: Rectangle 52">
            <a:extLst>
              <a:ext uri="{FF2B5EF4-FFF2-40B4-BE49-F238E27FC236}">
                <a16:creationId xmlns:a16="http://schemas.microsoft.com/office/drawing/2014/main" id="{FB78C592-46DE-4C8F-B424-B599A17AD469}"/>
              </a:ext>
            </a:extLst>
          </p:cNvPr>
          <p:cNvSpPr/>
          <p:nvPr/>
        </p:nvSpPr>
        <p:spPr>
          <a:xfrm>
            <a:off x="939799" y="4977999"/>
            <a:ext cx="1803289" cy="665634"/>
          </a:xfrm>
          <a:prstGeom prst="wedgeRectCallout">
            <a:avLst>
              <a:gd name="adj1" fmla="val 88236"/>
              <a:gd name="adj2" fmla="val 70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update q</a:t>
            </a:r>
          </a:p>
        </p:txBody>
      </p:sp>
    </p:spTree>
    <p:extLst>
      <p:ext uri="{BB962C8B-B14F-4D97-AF65-F5344CB8AC3E}">
        <p14:creationId xmlns:p14="http://schemas.microsoft.com/office/powerpoint/2010/main" val="264443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3DE1C8-814E-4D7B-B502-D72348BCF4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BFDFB2D-2B77-4FCA-9288-EA9975C37A61}"/>
              </a:ext>
            </a:extLst>
          </p:cNvPr>
          <p:cNvSpPr txBox="1">
            <a:spLocks/>
          </p:cNvSpPr>
          <p:nvPr/>
        </p:nvSpPr>
        <p:spPr>
          <a:xfrm>
            <a:off x="615463" y="784456"/>
            <a:ext cx="10515600" cy="753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Summary</a:t>
            </a:r>
          </a:p>
        </p:txBody>
      </p:sp>
      <p:sp>
        <p:nvSpPr>
          <p:cNvPr id="5" name="Content Placeholder 2">
            <a:extLst>
              <a:ext uri="{FF2B5EF4-FFF2-40B4-BE49-F238E27FC236}">
                <a16:creationId xmlns:a16="http://schemas.microsoft.com/office/drawing/2014/main" id="{715D5D75-3898-4670-9639-B1838FD8280A}"/>
              </a:ext>
            </a:extLst>
          </p:cNvPr>
          <p:cNvSpPr txBox="1">
            <a:spLocks/>
          </p:cNvSpPr>
          <p:nvPr/>
        </p:nvSpPr>
        <p:spPr>
          <a:xfrm>
            <a:off x="838200" y="168846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Declarative languages lend themselves to automated optimization because their solvers have a lot of freedom.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Tuning such as solver is a sequential decision making problem that can be tuned with online reinforcement learning techniques.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Dyna </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Has been designed from the ground up be as flexible as possible. </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powerful language for specifying machine learning applications.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 out the paper! Lots of great technical details in the paper that didn't have time to get into.</a:t>
            </a:r>
          </a:p>
        </p:txBody>
      </p:sp>
    </p:spTree>
    <p:extLst>
      <p:ext uri="{BB962C8B-B14F-4D97-AF65-F5344CB8AC3E}">
        <p14:creationId xmlns:p14="http://schemas.microsoft.com/office/powerpoint/2010/main" val="8660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D669A-451B-41B7-9964-73E6F9AEEEC6}"/>
              </a:ext>
            </a:extLst>
          </p:cNvPr>
          <p:cNvSpPr txBox="1"/>
          <p:nvPr/>
        </p:nvSpPr>
        <p:spPr>
          <a:xfrm>
            <a:off x="615462" y="1538362"/>
            <a:ext cx="10669571" cy="310854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 have to two language prototypes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Dyna 1 prototype (2005) was used  in Jason’s lab, fueling a dozen NLP papers!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Dyna 2 prototype (2013) was used for teaching an NLP course to linguists with no programming background.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Both were inefficient because they used too many one-size-fits-all strategies.</a:t>
            </a:r>
          </a:p>
        </p:txBody>
      </p:sp>
      <p:sp>
        <p:nvSpPr>
          <p:cNvPr id="4" name="Title 1">
            <a:extLst>
              <a:ext uri="{FF2B5EF4-FFF2-40B4-BE49-F238E27FC236}">
                <a16:creationId xmlns:a16="http://schemas.microsoft.com/office/drawing/2014/main" id="{7C886595-9E75-40F7-9B45-F37C5462E087}"/>
              </a:ext>
            </a:extLst>
          </p:cNvPr>
          <p:cNvSpPr txBox="1">
            <a:spLocks/>
          </p:cNvSpPr>
          <p:nvPr/>
        </p:nvSpPr>
        <p:spPr>
          <a:xfrm>
            <a:off x="615463" y="784456"/>
            <a:ext cx="10515600" cy="753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State of the language</a:t>
            </a:r>
          </a:p>
        </p:txBody>
      </p:sp>
    </p:spTree>
    <p:extLst>
      <p:ext uri="{BB962C8B-B14F-4D97-AF65-F5344CB8AC3E}">
        <p14:creationId xmlns:p14="http://schemas.microsoft.com/office/powerpoint/2010/main" val="36539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4EF94D-4A1F-482B-A39E-19A0F974B8D8}"/>
              </a:ext>
            </a:extLst>
          </p:cNvPr>
          <p:cNvSpPr/>
          <p:nvPr/>
        </p:nvSpPr>
        <p:spPr>
          <a:xfrm>
            <a:off x="3610818" y="2061434"/>
            <a:ext cx="4847382" cy="150810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Thanks!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Questions? Comments?</a:t>
            </a:r>
          </a:p>
        </p:txBody>
      </p:sp>
      <p:sp>
        <p:nvSpPr>
          <p:cNvPr id="3" name="TextBox 2">
            <a:extLst>
              <a:ext uri="{FF2B5EF4-FFF2-40B4-BE49-F238E27FC236}">
                <a16:creationId xmlns:a16="http://schemas.microsoft.com/office/drawing/2014/main" id="{41379B2A-E978-47A7-8D8C-B5763B6DE1CB}"/>
              </a:ext>
            </a:extLst>
          </p:cNvPr>
          <p:cNvSpPr txBox="1"/>
          <p:nvPr/>
        </p:nvSpPr>
        <p:spPr>
          <a:xfrm>
            <a:off x="9063990" y="5210436"/>
            <a:ext cx="156324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xtimv</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matthewfl</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Image result for twitter logo">
            <a:extLst>
              <a:ext uri="{FF2B5EF4-FFF2-40B4-BE49-F238E27FC236}">
                <a16:creationId xmlns:a16="http://schemas.microsoft.com/office/drawing/2014/main" id="{AE8B3D52-CAEB-49B9-8967-2020734A8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977" y="5285531"/>
            <a:ext cx="496143" cy="4961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810E7E-1F16-47C7-A98C-C3851976B997}"/>
              </a:ext>
            </a:extLst>
          </p:cNvPr>
          <p:cNvSpPr/>
          <p:nvPr/>
        </p:nvSpPr>
        <p:spPr>
          <a:xfrm>
            <a:off x="8374698" y="4749402"/>
            <a:ext cx="22525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hlinkClick r:id="rId3"/>
              </a:rPr>
              <a:t>http://dyna.org</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pic>
        <p:nvPicPr>
          <p:cNvPr id="6" name="Picture 2" descr="Just me">
            <a:extLst>
              <a:ext uri="{FF2B5EF4-FFF2-40B4-BE49-F238E27FC236}">
                <a16:creationId xmlns:a16="http://schemas.microsoft.com/office/drawing/2014/main" id="{D0B1C199-8928-405B-B815-2E40D83DD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833" y="4526082"/>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2E6FC0-0E0E-4548-8C85-62DF373EB7D2}"/>
              </a:ext>
            </a:extLst>
          </p:cNvPr>
          <p:cNvSpPr txBox="1"/>
          <p:nvPr/>
        </p:nvSpPr>
        <p:spPr>
          <a:xfrm>
            <a:off x="3280703" y="5265859"/>
            <a:ext cx="32175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Hire Wes Filardo!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http://cs.jhu.edu/~nwf</a:t>
            </a:r>
          </a:p>
        </p:txBody>
      </p:sp>
    </p:spTree>
    <p:extLst>
      <p:ext uri="{BB962C8B-B14F-4D97-AF65-F5344CB8AC3E}">
        <p14:creationId xmlns:p14="http://schemas.microsoft.com/office/powerpoint/2010/main" val="2492103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2E8E04-DD07-4A33-9BE3-66172BE14C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90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A5FA-9EFA-4E11-8BD0-13B6268863F5}"/>
              </a:ext>
            </a:extLst>
          </p:cNvPr>
          <p:cNvSpPr>
            <a:spLocks noGrp="1"/>
          </p:cNvSpPr>
          <p:nvPr>
            <p:ph type="title"/>
          </p:nvPr>
        </p:nvSpPr>
        <p:spPr/>
        <p:txBody>
          <a:bodyPr/>
          <a:lstStyle/>
          <a:p>
            <a:r>
              <a:rPr lang="en-US" dirty="0"/>
              <a:t>Sparse vector choices</a:t>
            </a:r>
          </a:p>
        </p:txBody>
      </p:sp>
      <p:sp>
        <p:nvSpPr>
          <p:cNvPr id="3" name="Content Placeholder 2">
            <a:extLst>
              <a:ext uri="{FF2B5EF4-FFF2-40B4-BE49-F238E27FC236}">
                <a16:creationId xmlns:a16="http://schemas.microsoft.com/office/drawing/2014/main" id="{E2DCB6B4-8827-485D-B93B-9B2A65A25775}"/>
              </a:ext>
            </a:extLst>
          </p:cNvPr>
          <p:cNvSpPr>
            <a:spLocks noGrp="1"/>
          </p:cNvSpPr>
          <p:nvPr>
            <p:ph idx="1"/>
          </p:nvPr>
        </p:nvSpPr>
        <p:spPr/>
        <p:txBody>
          <a:bodyPr/>
          <a:lstStyle/>
          <a:p>
            <a:r>
              <a:rPr lang="en-US" dirty="0"/>
              <a:t>Suppose that you are writing a sparse vector class, then you are likely to have something like:</a:t>
            </a:r>
          </a:p>
          <a:p>
            <a:pPr marL="457200" lvl="1" indent="0">
              <a:buNone/>
            </a:pPr>
            <a:r>
              <a:rPr lang="en-US" dirty="0"/>
              <a:t>Dot(a, b) {</a:t>
            </a:r>
          </a:p>
          <a:p>
            <a:pPr marL="457200" lvl="1" indent="0">
              <a:buNone/>
            </a:pPr>
            <a:r>
              <a:rPr lang="en-US" dirty="0"/>
              <a:t>	if(</a:t>
            </a:r>
            <a:r>
              <a:rPr lang="en-US" dirty="0" err="1"/>
              <a:t>a.size</a:t>
            </a:r>
            <a:r>
              <a:rPr lang="en-US" dirty="0"/>
              <a:t>() &gt; </a:t>
            </a:r>
            <a:r>
              <a:rPr lang="en-US" dirty="0" err="1"/>
              <a:t>b.size</a:t>
            </a:r>
            <a:r>
              <a:rPr lang="en-US" dirty="0"/>
              <a:t>()) {</a:t>
            </a:r>
          </a:p>
          <a:p>
            <a:pPr marL="457200" lvl="1" indent="0">
              <a:buNone/>
            </a:pPr>
            <a:r>
              <a:rPr lang="en-US" dirty="0"/>
              <a:t>		swap(</a:t>
            </a:r>
            <a:r>
              <a:rPr lang="en-US" dirty="0" err="1"/>
              <a:t>a,b</a:t>
            </a:r>
            <a:r>
              <a:rPr lang="en-US" dirty="0"/>
              <a:t>);</a:t>
            </a:r>
          </a:p>
          <a:p>
            <a:pPr marL="457200" lvl="1" indent="0">
              <a:buNone/>
            </a:pPr>
            <a:r>
              <a:rPr lang="en-US" dirty="0"/>
              <a:t>	}</a:t>
            </a:r>
          </a:p>
          <a:p>
            <a:pPr marL="457200" lvl="1" indent="0">
              <a:buNone/>
            </a:pPr>
            <a:r>
              <a:rPr lang="en-US" dirty="0"/>
              <a:t>	// . . .</a:t>
            </a:r>
          </a:p>
          <a:p>
            <a:r>
              <a:rPr lang="en-US" dirty="0"/>
              <a:t>This is always choosing to “drive” the join using the smaller object</a:t>
            </a:r>
          </a:p>
          <a:p>
            <a:endParaRPr lang="en-US" dirty="0"/>
          </a:p>
        </p:txBody>
      </p:sp>
      <p:sp>
        <p:nvSpPr>
          <p:cNvPr id="4" name="Slide Number Placeholder 3">
            <a:extLst>
              <a:ext uri="{FF2B5EF4-FFF2-40B4-BE49-F238E27FC236}">
                <a16:creationId xmlns:a16="http://schemas.microsoft.com/office/drawing/2014/main" id="{83515723-8163-4542-8C6C-FA704AC69F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212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6E635DF1-89B2-4F99-A2A5-C224D5EE4C0B}"/>
              </a:ext>
            </a:extLst>
          </p:cNvPr>
          <p:cNvSpPr>
            <a:spLocks noGrp="1"/>
          </p:cNvSpPr>
          <p:nvPr>
            <p:ph type="sldNum" sz="quarter" idx="12"/>
          </p:nvPr>
        </p:nvSpPr>
        <p:spPr/>
        <p:txBody>
          <a:bodyPr/>
          <a:lstStyle/>
          <a:p>
            <a:pPr lvl="0"/>
            <a:fld id="{CE978831-3EFE-4908-BD20-A2E61AB2AB25}" type="slidenum">
              <a:t>4</a:t>
            </a:fld>
            <a:endParaRPr lang="en-US"/>
          </a:p>
        </p:txBody>
      </p:sp>
      <p:sp>
        <p:nvSpPr>
          <p:cNvPr id="2" name="Title 1">
            <a:extLst>
              <a:ext uri="{FF2B5EF4-FFF2-40B4-BE49-F238E27FC236}">
                <a16:creationId xmlns:a16="http://schemas.microsoft.com/office/drawing/2014/main" id="{2DB288FA-8477-4F4D-A1CD-92982177719C}"/>
              </a:ext>
            </a:extLst>
          </p:cNvPr>
          <p:cNvSpPr txBox="1">
            <a:spLocks noGrp="1"/>
          </p:cNvSpPr>
          <p:nvPr>
            <p:ph type="title" idx="4294967295"/>
          </p:nvPr>
        </p:nvSpPr>
        <p:spPr>
          <a:xfrm>
            <a:off x="1981187" y="695770"/>
            <a:ext cx="8229627" cy="1145009"/>
          </a:xfrm>
        </p:spPr>
        <p:txBody>
          <a:bodyPr>
            <a:normAutofit/>
          </a:bodyPr>
          <a:lstStyle/>
          <a:p>
            <a:pPr lvl="0" algn="ctr"/>
            <a:r>
              <a:rPr lang="en-US" b="1" dirty="0"/>
              <a:t>Declarative Programming</a:t>
            </a:r>
          </a:p>
        </p:txBody>
      </p:sp>
      <p:sp>
        <p:nvSpPr>
          <p:cNvPr id="4" name="TextBox 3">
            <a:extLst>
              <a:ext uri="{FF2B5EF4-FFF2-40B4-BE49-F238E27FC236}">
                <a16:creationId xmlns:a16="http://schemas.microsoft.com/office/drawing/2014/main" id="{896DC31B-8850-425E-82F2-0E561E479FE3}"/>
              </a:ext>
            </a:extLst>
          </p:cNvPr>
          <p:cNvSpPr txBox="1"/>
          <p:nvPr/>
        </p:nvSpPr>
        <p:spPr>
          <a:xfrm>
            <a:off x="429208" y="4279170"/>
            <a:ext cx="11321659" cy="933702"/>
          </a:xfrm>
          <a:prstGeom prst="rect">
            <a:avLst/>
          </a:prstGeom>
          <a:noFill/>
          <a:ln>
            <a:noFill/>
          </a:ln>
        </p:spPr>
        <p:txBody>
          <a:bodyPr vert="horz" wrap="none" lIns="81646" tIns="40823" rIns="81646" bIns="40823" anchorCtr="0" compatLnSpc="0">
            <a:spAutoFit/>
          </a:bodyPr>
          <a:lstStyle/>
          <a:p>
            <a:pPr marL="457200" indent="-457200" hangingPunct="0">
              <a:buFont typeface="Wingdings" panose="05000000000000000000" pitchFamily="2" charset="2"/>
              <a:buChar char="Ø"/>
            </a:pPr>
            <a:r>
              <a:rPr lang="en-US" sz="2800" dirty="0"/>
              <a:t>Examples: SQL, Prolog/</a:t>
            </a:r>
            <a:r>
              <a:rPr lang="en-US" sz="2800" dirty="0" err="1"/>
              <a:t>Datalog</a:t>
            </a:r>
            <a:r>
              <a:rPr lang="en-US" sz="2800" dirty="0"/>
              <a:t>, Mathematica, Regex, </a:t>
            </a:r>
            <a:r>
              <a:rPr lang="en-US" sz="2800" dirty="0" err="1"/>
              <a:t>TensorFlow</a:t>
            </a:r>
            <a:r>
              <a:rPr lang="en-US" sz="2800" dirty="0"/>
              <a:t>/</a:t>
            </a:r>
            <a:r>
              <a:rPr lang="en-US" sz="2800" dirty="0" err="1"/>
              <a:t>Theano</a:t>
            </a:r>
            <a:endParaRPr lang="en-US" sz="2800" dirty="0">
              <a:latin typeface="Liberation Sans" pitchFamily="18"/>
            </a:endParaRPr>
          </a:p>
          <a:p>
            <a:pPr marL="457200" indent="-457200" hangingPunct="0">
              <a:buFont typeface="Wingdings" panose="05000000000000000000" pitchFamily="2" charset="2"/>
              <a:buChar char="Ø"/>
            </a:pPr>
            <a:r>
              <a:rPr lang="en-US" sz="2800" dirty="0">
                <a:latin typeface="Liberation Sans" pitchFamily="18"/>
                <a:ea typeface="Droid Sans Fallback" pitchFamily="2"/>
                <a:cs typeface="FreeSans" pitchFamily="2"/>
              </a:rPr>
              <a:t>Solver seeks an efficient strategy (e.g., SQL query planning)</a:t>
            </a:r>
          </a:p>
        </p:txBody>
      </p:sp>
      <p:sp>
        <p:nvSpPr>
          <p:cNvPr id="5" name="Rectangle 4">
            <a:extLst>
              <a:ext uri="{FF2B5EF4-FFF2-40B4-BE49-F238E27FC236}">
                <a16:creationId xmlns:a16="http://schemas.microsoft.com/office/drawing/2014/main" id="{83519592-2DE0-44E6-986A-C2194BB91765}"/>
              </a:ext>
            </a:extLst>
          </p:cNvPr>
          <p:cNvSpPr/>
          <p:nvPr/>
        </p:nvSpPr>
        <p:spPr>
          <a:xfrm>
            <a:off x="3048000" y="2248244"/>
            <a:ext cx="6096000" cy="1384995"/>
          </a:xfrm>
          <a:prstGeom prst="rect">
            <a:avLst/>
          </a:prstGeom>
        </p:spPr>
        <p:txBody>
          <a:bodyPr>
            <a:spAutoFit/>
          </a:bodyPr>
          <a:lstStyle/>
          <a:p>
            <a:pPr lvl="0" algn="ctr"/>
            <a:r>
              <a:rPr lang="en-US" sz="2800" dirty="0"/>
              <a:t>A programming paradigm where the programmer specifies </a:t>
            </a:r>
            <a:r>
              <a:rPr lang="en-US" sz="2800" u="sng" dirty="0"/>
              <a:t>what</a:t>
            </a:r>
            <a:r>
              <a:rPr lang="en-US" sz="2800" dirty="0"/>
              <a:t> to compute</a:t>
            </a:r>
          </a:p>
          <a:p>
            <a:pPr lvl="0" algn="ctr"/>
            <a:r>
              <a:rPr lang="en-US" sz="2800" dirty="0"/>
              <a:t>and leaves </a:t>
            </a:r>
            <a:r>
              <a:rPr lang="en-US" sz="2800" u="sng" dirty="0"/>
              <a:t>how</a:t>
            </a:r>
            <a:r>
              <a:rPr lang="en-US" sz="2800" dirty="0"/>
              <a:t> to compute it to a solver.</a:t>
            </a:r>
          </a:p>
        </p:txBody>
      </p:sp>
    </p:spTree>
    <p:extLst>
      <p:ext uri="{BB962C8B-B14F-4D97-AF65-F5344CB8AC3E}">
        <p14:creationId xmlns:p14="http://schemas.microsoft.com/office/powerpoint/2010/main" val="128751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C182-D646-4928-94B3-FE14983D8A9A}"/>
              </a:ext>
            </a:extLst>
          </p:cNvPr>
          <p:cNvSpPr>
            <a:spLocks noGrp="1"/>
          </p:cNvSpPr>
          <p:nvPr>
            <p:ph type="title"/>
          </p:nvPr>
        </p:nvSpPr>
        <p:spPr/>
        <p:txBody>
          <a:bodyPr/>
          <a:lstStyle/>
          <a:p>
            <a:r>
              <a:rPr lang="en-US" dirty="0"/>
              <a:t>Loop order, sparse vector product example</a:t>
            </a:r>
          </a:p>
        </p:txBody>
      </p:sp>
      <p:sp>
        <p:nvSpPr>
          <p:cNvPr id="4" name="Slide Number Placeholder 3">
            <a:extLst>
              <a:ext uri="{FF2B5EF4-FFF2-40B4-BE49-F238E27FC236}">
                <a16:creationId xmlns:a16="http://schemas.microsoft.com/office/drawing/2014/main" id="{DA2D7597-7D52-4551-8B6E-F4CD973A65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96D4241B-B0B6-4F05-92BF-B8EBB46D75EE}"/>
              </a:ext>
            </a:extLst>
          </p:cNvPr>
          <p:cNvGrpSpPr/>
          <p:nvPr/>
        </p:nvGrpSpPr>
        <p:grpSpPr>
          <a:xfrm>
            <a:off x="2584134" y="3469826"/>
            <a:ext cx="6884840" cy="2840053"/>
            <a:chOff x="2584134" y="3469826"/>
            <a:chExt cx="6884840" cy="2840053"/>
          </a:xfrm>
        </p:grpSpPr>
        <p:pic>
          <p:nvPicPr>
            <p:cNvPr id="11" name="Picture 10">
              <a:extLst>
                <a:ext uri="{FF2B5EF4-FFF2-40B4-BE49-F238E27FC236}">
                  <a16:creationId xmlns:a16="http://schemas.microsoft.com/office/drawing/2014/main" id="{BB453AAA-EE42-4853-86C5-C1768E789A13}"/>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251285" y="3469826"/>
              <a:ext cx="2217689" cy="2840053"/>
            </a:xfrm>
            <a:prstGeom prst="rect">
              <a:avLst/>
            </a:prstGeom>
          </p:spPr>
        </p:pic>
        <p:pic>
          <p:nvPicPr>
            <p:cNvPr id="6" name="Picture 5">
              <a:extLst>
                <a:ext uri="{FF2B5EF4-FFF2-40B4-BE49-F238E27FC236}">
                  <a16:creationId xmlns:a16="http://schemas.microsoft.com/office/drawing/2014/main" id="{C1B480DF-CBA4-4761-883E-46E8F8D2B917}"/>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584134" y="4462282"/>
              <a:ext cx="2116679" cy="1459336"/>
            </a:xfrm>
            <a:prstGeom prst="rect">
              <a:avLst/>
            </a:prstGeom>
          </p:spPr>
        </p:pic>
        <p:cxnSp>
          <p:nvCxnSpPr>
            <p:cNvPr id="7" name="Straight Connector 6">
              <a:extLst>
                <a:ext uri="{FF2B5EF4-FFF2-40B4-BE49-F238E27FC236}">
                  <a16:creationId xmlns:a16="http://schemas.microsoft.com/office/drawing/2014/main" id="{A380F72D-5DC0-4E3F-8CB9-B3CAF2A685BB}"/>
                </a:ext>
              </a:extLst>
            </p:cNvPr>
            <p:cNvCxnSpPr>
              <a:cxnSpLocks/>
            </p:cNvCxnSpPr>
            <p:nvPr/>
          </p:nvCxnSpPr>
          <p:spPr>
            <a:xfrm flipV="1">
              <a:off x="4798581" y="4046717"/>
              <a:ext cx="2283475" cy="606272"/>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C8E4A4-5DCE-4A3D-9A1B-39B33FCD5C8C}"/>
                </a:ext>
              </a:extLst>
            </p:cNvPr>
            <p:cNvCxnSpPr>
              <a:cxnSpLocks/>
            </p:cNvCxnSpPr>
            <p:nvPr/>
          </p:nvCxnSpPr>
          <p:spPr>
            <a:xfrm>
              <a:off x="4840560" y="5788334"/>
              <a:ext cx="2270977" cy="133284"/>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93B3B1-394A-430E-A871-C4EA2C610229}"/>
                </a:ext>
              </a:extLst>
            </p:cNvPr>
            <p:cNvCxnSpPr>
              <a:cxnSpLocks/>
            </p:cNvCxnSpPr>
            <p:nvPr/>
          </p:nvCxnSpPr>
          <p:spPr>
            <a:xfrm flipV="1">
              <a:off x="4828026" y="4977661"/>
              <a:ext cx="2254030" cy="358799"/>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3006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0929CF55-6BDD-490C-94DF-4CC32A7A5616}"/>
              </a:ext>
            </a:extLst>
          </p:cNvPr>
          <p:cNvSpPr txBox="1"/>
          <p:nvPr/>
        </p:nvSpPr>
        <p:spPr>
          <a:xfrm>
            <a:off x="12192000" y="244458"/>
            <a:ext cx="348836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Don’t do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c(I,4)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until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a(I,J)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b(J,4)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ready! Maybe even wait until all of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ready.</a:t>
            </a:r>
          </a:p>
        </p:txBody>
      </p:sp>
      <p:sp>
        <p:nvSpPr>
          <p:cNvPr id="3" name="Rectangle 2">
            <a:extLst>
              <a:ext uri="{FF2B5EF4-FFF2-40B4-BE49-F238E27FC236}">
                <a16:creationId xmlns:a16="http://schemas.microsoft.com/office/drawing/2014/main" id="{E7B3D58F-E5DB-421B-A2E6-815088C36FFF}"/>
              </a:ext>
            </a:extLst>
          </p:cNvPr>
          <p:cNvSpPr/>
          <p:nvPr/>
        </p:nvSpPr>
        <p:spPr>
          <a:xfrm>
            <a:off x="2837346" y="1554405"/>
            <a:ext cx="6827354" cy="31700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Join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Outer loop on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4</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inner loop</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Outer loop on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inner loop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filter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K==4</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Sort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on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J</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use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Baeza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-Yates intersection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if we can’t loop over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e.g.,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In natural language parsing with the CKY algorithm, an unexpected loop order turned out to be 7-9x faster than the loop order presented in most textbooks because of cache locality (Dunlop et al. 2010).</a:t>
            </a: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TextBox 5">
            <a:extLst>
              <a:ext uri="{FF2B5EF4-FFF2-40B4-BE49-F238E27FC236}">
                <a16:creationId xmlns:a16="http://schemas.microsoft.com/office/drawing/2014/main" id="{D28C3277-D48F-40CB-BA04-8E635B274CB0}"/>
              </a:ext>
            </a:extLst>
          </p:cNvPr>
          <p:cNvSpPr txBox="1"/>
          <p:nvPr/>
        </p:nvSpPr>
        <p:spPr>
          <a:xfrm>
            <a:off x="536320" y="5286358"/>
            <a:ext cx="376898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mn-ea"/>
                <a:cs typeface="Courier New" panose="02070309020205020404" pitchFamily="49" charset="0"/>
              </a:rPr>
              <a:t>% matrix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J</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srgbClr val="4472C4"/>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33785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0929CF55-6BDD-490C-94DF-4CC32A7A5616}"/>
              </a:ext>
            </a:extLst>
          </p:cNvPr>
          <p:cNvSpPr txBox="1"/>
          <p:nvPr/>
        </p:nvSpPr>
        <p:spPr>
          <a:xfrm>
            <a:off x="12192000" y="244458"/>
            <a:ext cx="348836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Don’t do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c(I,4)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until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a(I,J)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b(J,4)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ready! Maybe even wait until all of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ready.</a:t>
            </a:r>
          </a:p>
        </p:txBody>
      </p:sp>
      <p:sp>
        <p:nvSpPr>
          <p:cNvPr id="5" name="Rectangle 4">
            <a:extLst>
              <a:ext uri="{FF2B5EF4-FFF2-40B4-BE49-F238E27FC236}">
                <a16:creationId xmlns:a16="http://schemas.microsoft.com/office/drawing/2014/main" id="{BD90E53B-68A4-43D7-A35D-B2CF63B1C656}"/>
              </a:ext>
            </a:extLst>
          </p:cNvPr>
          <p:cNvSpPr/>
          <p:nvPr/>
        </p:nvSpPr>
        <p:spPr>
          <a:xfrm>
            <a:off x="2552700" y="1846505"/>
            <a:ext cx="6146800"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Memoization and data structures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Do we store results for future use?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(tradeoff: memos must be kept up-to-date!)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data structure? </a:t>
            </a:r>
          </a:p>
        </p:txBody>
      </p:sp>
    </p:spTree>
    <p:extLst>
      <p:ext uri="{BB962C8B-B14F-4D97-AF65-F5344CB8AC3E}">
        <p14:creationId xmlns:p14="http://schemas.microsoft.com/office/powerpoint/2010/main" val="168252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0929CF55-6BDD-490C-94DF-4CC32A7A5616}"/>
              </a:ext>
            </a:extLst>
          </p:cNvPr>
          <p:cNvSpPr txBox="1"/>
          <p:nvPr/>
        </p:nvSpPr>
        <p:spPr>
          <a:xfrm>
            <a:off x="12192000" y="244458"/>
            <a:ext cx="348836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Don’t do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c(I,4)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until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a(I,J)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b(J,4)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ready! Maybe even wait until all of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ready.</a:t>
            </a:r>
          </a:p>
        </p:txBody>
      </p:sp>
      <p:sp>
        <p:nvSpPr>
          <p:cNvPr id="8" name="Rectangle 7">
            <a:extLst>
              <a:ext uri="{FF2B5EF4-FFF2-40B4-BE49-F238E27FC236}">
                <a16:creationId xmlns:a16="http://schemas.microsoft.com/office/drawing/2014/main" id="{87B153D4-44DB-42C5-BE3A-1CE35F9AE559}"/>
              </a:ext>
            </a:extLst>
          </p:cNvPr>
          <p:cNvSpPr/>
          <p:nvPr/>
        </p:nvSpPr>
        <p:spPr>
          <a:xfrm>
            <a:off x="2514600" y="1812228"/>
            <a:ext cx="6096000" cy="132343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Batching, answering bigger queries/updates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Batch pending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queries.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Preemptively compute a broader query,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K</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Use clever mat-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mul</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sparse or dense?)</a:t>
            </a:r>
          </a:p>
        </p:txBody>
      </p:sp>
    </p:spTree>
    <p:extLst>
      <p:ext uri="{BB962C8B-B14F-4D97-AF65-F5344CB8AC3E}">
        <p14:creationId xmlns:p14="http://schemas.microsoft.com/office/powerpoint/2010/main" val="8954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C4666-6FF3-41F0-AF2C-12B6DEB08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0929CF55-6BDD-490C-94DF-4CC32A7A5616}"/>
              </a:ext>
            </a:extLst>
          </p:cNvPr>
          <p:cNvSpPr txBox="1"/>
          <p:nvPr/>
        </p:nvSpPr>
        <p:spPr>
          <a:xfrm>
            <a:off x="12192000" y="244458"/>
            <a:ext cx="348836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Don’t do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c(I,4)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until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a(I,J)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b(J,4)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ready! Maybe even wait until all of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ready.</a:t>
            </a:r>
          </a:p>
        </p:txBody>
      </p:sp>
      <p:sp>
        <p:nvSpPr>
          <p:cNvPr id="2" name="Rectangle 1">
            <a:extLst>
              <a:ext uri="{FF2B5EF4-FFF2-40B4-BE49-F238E27FC236}">
                <a16:creationId xmlns:a16="http://schemas.microsoft.com/office/drawing/2014/main" id="{41063FC0-8964-4EA1-B30B-C6C57B0B7109}"/>
              </a:ext>
            </a:extLst>
          </p:cNvPr>
          <p:cNvSpPr/>
          <p:nvPr/>
        </p:nvSpPr>
        <p:spPr>
          <a:xfrm>
            <a:off x="2514600" y="1935405"/>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Inlining</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Inline a and/or b queries.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Bypass agenda and route directly to consumer, e.g.,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d(I) max= c(I,K).</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Reduce overhead of method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Reduce overhead of task indirection through agenda</a:t>
            </a:r>
            <a:endPar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99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618F-56D5-451D-96CA-0011A11A3FAE}"/>
              </a:ext>
            </a:extLst>
          </p:cNvPr>
          <p:cNvSpPr>
            <a:spLocks noGrp="1"/>
          </p:cNvSpPr>
          <p:nvPr>
            <p:ph type="title"/>
          </p:nvPr>
        </p:nvSpPr>
        <p:spPr>
          <a:xfrm>
            <a:off x="525368" y="401221"/>
            <a:ext cx="10515600" cy="903605"/>
          </a:xfrm>
        </p:spPr>
        <p:txBody>
          <a:bodyPr>
            <a:normAutofit/>
          </a:bodyPr>
          <a:lstStyle/>
          <a:p>
            <a:r>
              <a:rPr lang="en-US" sz="3600" dirty="0"/>
              <a:t>Mixed policies</a:t>
            </a:r>
          </a:p>
        </p:txBody>
      </p:sp>
      <p:sp>
        <p:nvSpPr>
          <p:cNvPr id="3" name="Content Placeholder 2">
            <a:extLst>
              <a:ext uri="{FF2B5EF4-FFF2-40B4-BE49-F238E27FC236}">
                <a16:creationId xmlns:a16="http://schemas.microsoft.com/office/drawing/2014/main" id="{CBC89BAC-19AA-4ECF-89ED-B2E5678EFBCB}"/>
              </a:ext>
            </a:extLst>
          </p:cNvPr>
          <p:cNvSpPr>
            <a:spLocks noGrp="1"/>
          </p:cNvSpPr>
          <p:nvPr>
            <p:ph idx="1"/>
          </p:nvPr>
        </p:nvSpPr>
        <p:spPr>
          <a:xfrm>
            <a:off x="525368" y="1427381"/>
            <a:ext cx="10515600" cy="4351338"/>
          </a:xfrm>
        </p:spPr>
        <p:txBody>
          <a:bodyPr>
            <a:normAutofit/>
          </a:bodyPr>
          <a:lstStyle/>
          <a:p>
            <a:r>
              <a:rPr lang="en-US" dirty="0"/>
              <a:t>Mixed </a:t>
            </a:r>
            <a:r>
              <a:rPr lang="en-US" u="sng" dirty="0"/>
              <a:t>task</a:t>
            </a:r>
            <a:r>
              <a:rPr lang="en-US" dirty="0"/>
              <a:t> strategies selection</a:t>
            </a:r>
          </a:p>
          <a:p>
            <a:pPr lvl="1"/>
            <a:r>
              <a:rPr lang="en-US" dirty="0"/>
              <a:t>Policy will encounter similar tasks frequently</a:t>
            </a:r>
          </a:p>
          <a:p>
            <a:r>
              <a:rPr lang="en-US" dirty="0"/>
              <a:t>Mixed </a:t>
            </a:r>
            <a:r>
              <a:rPr lang="en-US" u="sng" dirty="0"/>
              <a:t>storage</a:t>
            </a:r>
            <a:r>
              <a:rPr lang="en-US" dirty="0"/>
              <a:t> strategies</a:t>
            </a:r>
          </a:p>
          <a:p>
            <a:pPr lvl="1"/>
            <a:r>
              <a:rPr lang="en-US" dirty="0"/>
              <a:t>e.g., use a hash table, prefix </a:t>
            </a:r>
            <a:r>
              <a:rPr lang="en-US" dirty="0" err="1"/>
              <a:t>trie</a:t>
            </a:r>
            <a:r>
              <a:rPr lang="en-US" dirty="0"/>
              <a:t>, dense array, …</a:t>
            </a:r>
          </a:p>
          <a:p>
            <a:pPr lvl="1"/>
            <a:r>
              <a:rPr lang="en-US" dirty="0"/>
              <a:t>Problem: random choice of strategy might not be consistent </a:t>
            </a:r>
          </a:p>
          <a:p>
            <a:pPr lvl="2"/>
            <a:r>
              <a:rPr lang="en-US" dirty="0"/>
              <a:t>E.g. might write to A and read from B (because of randomness)</a:t>
            </a:r>
          </a:p>
          <a:p>
            <a:pPr lvl="1"/>
            <a:endParaRPr lang="en-US" dirty="0">
              <a:solidFill>
                <a:schemeClr val="bg1">
                  <a:lumMod val="85000"/>
                </a:schemeClr>
              </a:solidFill>
            </a:endParaRPr>
          </a:p>
        </p:txBody>
      </p:sp>
      <p:sp>
        <p:nvSpPr>
          <p:cNvPr id="4" name="Slide Number Placeholder 3">
            <a:extLst>
              <a:ext uri="{FF2B5EF4-FFF2-40B4-BE49-F238E27FC236}">
                <a16:creationId xmlns:a16="http://schemas.microsoft.com/office/drawing/2014/main" id="{FA77C5C5-7788-4973-9EEF-44F2906582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97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5748-EB01-4BB7-88F8-B849FC358B5D}"/>
              </a:ext>
            </a:extLst>
          </p:cNvPr>
          <p:cNvSpPr>
            <a:spLocks noGrp="1"/>
          </p:cNvSpPr>
          <p:nvPr>
            <p:ph type="title"/>
          </p:nvPr>
        </p:nvSpPr>
        <p:spPr>
          <a:xfrm>
            <a:off x="288768" y="-8262"/>
            <a:ext cx="10515600" cy="1325563"/>
          </a:xfrm>
        </p:spPr>
        <p:txBody>
          <a:bodyPr/>
          <a:lstStyle/>
          <a:p>
            <a:r>
              <a:rPr lang="en-US" dirty="0"/>
              <a:t>Storage</a:t>
            </a:r>
          </a:p>
        </p:txBody>
      </p:sp>
      <p:sp>
        <p:nvSpPr>
          <p:cNvPr id="4" name="Slide Number Placeholder 3">
            <a:extLst>
              <a:ext uri="{FF2B5EF4-FFF2-40B4-BE49-F238E27FC236}">
                <a16:creationId xmlns:a16="http://schemas.microsoft.com/office/drawing/2014/main" id="{B7ABD4A3-F315-4D43-BF99-F6F9E2AA93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2D79096-A2A3-433B-8763-8878981E5B07}"/>
              </a:ext>
            </a:extLst>
          </p:cNvPr>
          <p:cNvSpPr/>
          <p:nvPr/>
        </p:nvSpPr>
        <p:spPr>
          <a:xfrm>
            <a:off x="3780584" y="1292746"/>
            <a:ext cx="463189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 "b")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edge("b", "c")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edge("c", "d") =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pathCost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 "d") =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pathCost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 "c") = 3.</a:t>
            </a:r>
          </a:p>
        </p:txBody>
      </p:sp>
      <p:sp>
        <p:nvSpPr>
          <p:cNvPr id="9" name="TextBox 8">
            <a:extLst>
              <a:ext uri="{FF2B5EF4-FFF2-40B4-BE49-F238E27FC236}">
                <a16:creationId xmlns:a16="http://schemas.microsoft.com/office/drawing/2014/main" id="{562916BA-3044-4AC0-A8EC-01110A285289}"/>
              </a:ext>
            </a:extLst>
          </p:cNvPr>
          <p:cNvSpPr txBox="1"/>
          <p:nvPr/>
        </p:nvSpPr>
        <p:spPr>
          <a:xfrm>
            <a:off x="320534" y="3159848"/>
            <a:ext cx="1078088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n-ea"/>
                <a:cs typeface="+mn-cs"/>
              </a:rPr>
              <a:t>Queries</a:t>
            </a:r>
          </a:p>
        </p:txBody>
      </p:sp>
      <p:sp>
        <p:nvSpPr>
          <p:cNvPr id="10" name="TextBox 9">
            <a:extLst>
              <a:ext uri="{FF2B5EF4-FFF2-40B4-BE49-F238E27FC236}">
                <a16:creationId xmlns:a16="http://schemas.microsoft.com/office/drawing/2014/main" id="{9610E57D-BDD3-477F-9286-35CB16770532}"/>
              </a:ext>
            </a:extLst>
          </p:cNvPr>
          <p:cNvSpPr txBox="1"/>
          <p:nvPr/>
        </p:nvSpPr>
        <p:spPr>
          <a:xfrm>
            <a:off x="5404864" y="4001480"/>
            <a:ext cx="459338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"b</a:t>
            </a:r>
            <a:r>
              <a:rPr kumimoji="0" lang="en-US" sz="24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err="1">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"b</a:t>
            </a:r>
            <a:r>
              <a:rPr kumimoji="0" lang="en-US" sz="24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edge(</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X</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a:ln>
                  <a:noFill/>
                </a:ln>
                <a:solidFill>
                  <a:srgbClr val="70AD47"/>
                </a:solidFill>
                <a:effectLst/>
                <a:uLnTx/>
                <a:uFillTx/>
                <a:latin typeface="Courier New" panose="02070309020205020404" pitchFamily="49" charset="0"/>
                <a:ea typeface="+mn-ea"/>
                <a:cs typeface="Courier New" panose="02070309020205020404" pitchFamily="49" charset="0"/>
              </a:rPr>
              <a:t>Y</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a:ln>
                  <a:noFill/>
                </a:ln>
                <a:solidFill>
                  <a:srgbClr val="4472C4">
                    <a:lumMod val="75000"/>
                  </a:srgbClr>
                </a:solidFill>
                <a:effectLst/>
                <a:uLnTx/>
                <a:uFillTx/>
                <a:latin typeface="Courier New" panose="02070309020205020404" pitchFamily="49" charset="0"/>
                <a:ea typeface="+mn-ea"/>
                <a:cs typeface="Courier New" panose="02070309020205020404" pitchFamily="49" charset="0"/>
              </a:rPr>
              <a:t>&gt;=</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10</a:t>
            </a:r>
          </a:p>
        </p:txBody>
      </p:sp>
      <p:sp>
        <p:nvSpPr>
          <p:cNvPr id="16" name="TextBox 15">
            <a:extLst>
              <a:ext uri="{FF2B5EF4-FFF2-40B4-BE49-F238E27FC236}">
                <a16:creationId xmlns:a16="http://schemas.microsoft.com/office/drawing/2014/main" id="{ECD8330B-F979-459B-A762-B335317DA5DA}"/>
              </a:ext>
            </a:extLst>
          </p:cNvPr>
          <p:cNvSpPr txBox="1"/>
          <p:nvPr/>
        </p:nvSpPr>
        <p:spPr>
          <a:xfrm>
            <a:off x="705554" y="3997465"/>
            <a:ext cx="456427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What’s the weight of edge a-&gt;b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Outgoing edges from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Incoming edges to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List all edges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List all self loops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Edges with weight &gt;= 10</a:t>
            </a:r>
          </a:p>
        </p:txBody>
      </p:sp>
      <p:cxnSp>
        <p:nvCxnSpPr>
          <p:cNvPr id="17" name="Straight Arrow Connector 16">
            <a:extLst>
              <a:ext uri="{FF2B5EF4-FFF2-40B4-BE49-F238E27FC236}">
                <a16:creationId xmlns:a16="http://schemas.microsoft.com/office/drawing/2014/main" id="{94CBA0FC-F3ED-4643-9CE7-7461887BC80F}"/>
              </a:ext>
            </a:extLst>
          </p:cNvPr>
          <p:cNvCxnSpPr>
            <a:cxnSpLocks/>
          </p:cNvCxnSpPr>
          <p:nvPr/>
        </p:nvCxnSpPr>
        <p:spPr>
          <a:xfrm>
            <a:off x="2923669" y="1515979"/>
            <a:ext cx="856915"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19F49A7-227E-4150-85A1-D486CBA92540}"/>
              </a:ext>
            </a:extLst>
          </p:cNvPr>
          <p:cNvCxnSpPr>
            <a:cxnSpLocks/>
          </p:cNvCxnSpPr>
          <p:nvPr/>
        </p:nvCxnSpPr>
        <p:spPr>
          <a:xfrm flipH="1">
            <a:off x="5019849" y="914400"/>
            <a:ext cx="1140315" cy="402901"/>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6740DD-B5C2-4C72-AF34-3E7DFB0F0E54}"/>
              </a:ext>
            </a:extLst>
          </p:cNvPr>
          <p:cNvCxnSpPr>
            <a:cxnSpLocks/>
          </p:cNvCxnSpPr>
          <p:nvPr/>
        </p:nvCxnSpPr>
        <p:spPr>
          <a:xfrm flipH="1">
            <a:off x="6051881" y="914400"/>
            <a:ext cx="108283" cy="402901"/>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3964B7-43D9-41A3-A65F-457D1A88CB53}"/>
              </a:ext>
            </a:extLst>
          </p:cNvPr>
          <p:cNvCxnSpPr>
            <a:cxnSpLocks/>
          </p:cNvCxnSpPr>
          <p:nvPr/>
        </p:nvCxnSpPr>
        <p:spPr>
          <a:xfrm flipH="1" flipV="1">
            <a:off x="7447543" y="1857572"/>
            <a:ext cx="705859" cy="31081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92B4CB-5346-4F55-A7B2-61AC26A198EE}"/>
              </a:ext>
            </a:extLst>
          </p:cNvPr>
          <p:cNvSpPr txBox="1"/>
          <p:nvPr/>
        </p:nvSpPr>
        <p:spPr>
          <a:xfrm>
            <a:off x="1503936" y="1292746"/>
            <a:ext cx="14590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 of map</a:t>
            </a:r>
          </a:p>
        </p:txBody>
      </p:sp>
      <p:sp>
        <p:nvSpPr>
          <p:cNvPr id="28" name="TextBox 27">
            <a:extLst>
              <a:ext uri="{FF2B5EF4-FFF2-40B4-BE49-F238E27FC236}">
                <a16:creationId xmlns:a16="http://schemas.microsoft.com/office/drawing/2014/main" id="{1BF5F225-A911-41C3-93AD-BE3AE72C2C52}"/>
              </a:ext>
            </a:extLst>
          </p:cNvPr>
          <p:cNvSpPr txBox="1"/>
          <p:nvPr/>
        </p:nvSpPr>
        <p:spPr>
          <a:xfrm>
            <a:off x="5929660" y="552307"/>
            <a:ext cx="5188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key</a:t>
            </a:r>
          </a:p>
        </p:txBody>
      </p:sp>
      <p:sp>
        <p:nvSpPr>
          <p:cNvPr id="29" name="TextBox 28">
            <a:extLst>
              <a:ext uri="{FF2B5EF4-FFF2-40B4-BE49-F238E27FC236}">
                <a16:creationId xmlns:a16="http://schemas.microsoft.com/office/drawing/2014/main" id="{F8D5136B-A2C0-4B28-92CC-8952DA082532}"/>
              </a:ext>
            </a:extLst>
          </p:cNvPr>
          <p:cNvSpPr txBox="1"/>
          <p:nvPr/>
        </p:nvSpPr>
        <p:spPr>
          <a:xfrm>
            <a:off x="8141370" y="2046725"/>
            <a:ext cx="686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a:t>
            </a:r>
          </a:p>
        </p:txBody>
      </p:sp>
      <p:sp>
        <p:nvSpPr>
          <p:cNvPr id="33" name="TextBox 32">
            <a:extLst>
              <a:ext uri="{FF2B5EF4-FFF2-40B4-BE49-F238E27FC236}">
                <a16:creationId xmlns:a16="http://schemas.microsoft.com/office/drawing/2014/main" id="{36F7C0EA-2789-4282-8212-73D855DE568E}"/>
              </a:ext>
            </a:extLst>
          </p:cNvPr>
          <p:cNvSpPr txBox="1"/>
          <p:nvPr/>
        </p:nvSpPr>
        <p:spPr>
          <a:xfrm>
            <a:off x="741954" y="1827155"/>
            <a:ext cx="14771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Named maps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key -&gt; value</a:t>
            </a:r>
          </a:p>
        </p:txBody>
      </p:sp>
      <p:sp>
        <p:nvSpPr>
          <p:cNvPr id="34" name="TextBox 33">
            <a:extLst>
              <a:ext uri="{FF2B5EF4-FFF2-40B4-BE49-F238E27FC236}">
                <a16:creationId xmlns:a16="http://schemas.microsoft.com/office/drawing/2014/main" id="{20D9ED9C-C9CE-4BDD-A9FF-AEB20477D3E4}"/>
              </a:ext>
            </a:extLst>
          </p:cNvPr>
          <p:cNvSpPr txBox="1"/>
          <p:nvPr/>
        </p:nvSpPr>
        <p:spPr>
          <a:xfrm>
            <a:off x="7764918" y="71067"/>
            <a:ext cx="438392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n-ea"/>
                <a:cs typeface="+mn-cs"/>
              </a:rPr>
              <a:t>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Hash cons, </a:t>
            </a: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trie</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(different orders on keys), dense vs. sparse, sorted (what to sort on)</a:t>
            </a:r>
          </a:p>
        </p:txBody>
      </p:sp>
      <p:cxnSp>
        <p:nvCxnSpPr>
          <p:cNvPr id="19" name="Straight Arrow Connector 18">
            <a:extLst>
              <a:ext uri="{FF2B5EF4-FFF2-40B4-BE49-F238E27FC236}">
                <a16:creationId xmlns:a16="http://schemas.microsoft.com/office/drawing/2014/main" id="{912E97E6-1FB5-4C03-8891-D66999AF449F}"/>
              </a:ext>
            </a:extLst>
          </p:cNvPr>
          <p:cNvCxnSpPr>
            <a:cxnSpLocks/>
          </p:cNvCxnSpPr>
          <p:nvPr/>
        </p:nvCxnSpPr>
        <p:spPr>
          <a:xfrm>
            <a:off x="2950339" y="1531219"/>
            <a:ext cx="830245" cy="1086251"/>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61B603-66FE-4BD3-9CC5-36E8A97E400E}"/>
              </a:ext>
            </a:extLst>
          </p:cNvPr>
          <p:cNvSpPr txBox="1"/>
          <p:nvPr/>
        </p:nvSpPr>
        <p:spPr>
          <a:xfrm>
            <a:off x="8492490" y="3235018"/>
            <a:ext cx="352044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Efficiency depends on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Frequency of different queries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Overhead of read/writes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Sizes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Lower-level thresholds</a:t>
            </a:r>
          </a:p>
        </p:txBody>
      </p:sp>
    </p:spTree>
    <p:extLst>
      <p:ext uri="{BB962C8B-B14F-4D97-AF65-F5344CB8AC3E}">
        <p14:creationId xmlns:p14="http://schemas.microsoft.com/office/powerpoint/2010/main" val="3975742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4F46-4AFC-429A-A7EC-A8A2C1574B5F}"/>
              </a:ext>
            </a:extLst>
          </p:cNvPr>
          <p:cNvSpPr>
            <a:spLocks noGrp="1"/>
          </p:cNvSpPr>
          <p:nvPr>
            <p:ph type="title"/>
          </p:nvPr>
        </p:nvSpPr>
        <p:spPr>
          <a:xfrm>
            <a:off x="284738" y="244810"/>
            <a:ext cx="10515600" cy="600961"/>
          </a:xfrm>
        </p:spPr>
        <p:txBody>
          <a:bodyPr>
            <a:normAutofit fontScale="90000"/>
          </a:bodyPr>
          <a:lstStyle/>
          <a:p>
            <a:r>
              <a:rPr lang="en-US" dirty="0"/>
              <a:t>Mixed storage solution</a:t>
            </a:r>
          </a:p>
        </p:txBody>
      </p:sp>
      <p:sp>
        <p:nvSpPr>
          <p:cNvPr id="3" name="Content Placeholder 2">
            <a:extLst>
              <a:ext uri="{FF2B5EF4-FFF2-40B4-BE49-F238E27FC236}">
                <a16:creationId xmlns:a16="http://schemas.microsoft.com/office/drawing/2014/main" id="{D37DB217-F068-4464-9AAE-CA4099463D4B}"/>
              </a:ext>
            </a:extLst>
          </p:cNvPr>
          <p:cNvSpPr>
            <a:spLocks noGrp="1"/>
          </p:cNvSpPr>
          <p:nvPr>
            <p:ph idx="1"/>
          </p:nvPr>
        </p:nvSpPr>
        <p:spPr>
          <a:xfrm>
            <a:off x="-3347092" y="2360459"/>
            <a:ext cx="3112547" cy="2465830"/>
          </a:xfrm>
        </p:spPr>
        <p:txBody>
          <a:bodyPr>
            <a:normAutofit fontScale="70000" lnSpcReduction="20000"/>
          </a:bodyPr>
          <a:lstStyle/>
          <a:p>
            <a:r>
              <a:rPr lang="en-US" sz="1800" dirty="0"/>
              <a:t>Fast, stable lookup and update</a:t>
            </a:r>
          </a:p>
          <a:p>
            <a:pPr lvl="1"/>
            <a:r>
              <a:rPr lang="en-US" sz="1400" dirty="0"/>
              <a:t>Stability: when we store/lookup an item we need to know where we last put it!</a:t>
            </a:r>
          </a:p>
          <a:p>
            <a:pPr lvl="1"/>
            <a:r>
              <a:rPr lang="en-US" sz="1400" dirty="0"/>
              <a:t>Inefficient to constantly move data, especially for just “randomness” in the policy</a:t>
            </a:r>
          </a:p>
          <a:p>
            <a:r>
              <a:rPr lang="en-US" sz="1800" dirty="0"/>
              <a:t>Need off-policy learning correction (see paper)</a:t>
            </a:r>
          </a:p>
          <a:p>
            <a:r>
              <a:rPr lang="en-US" sz="1800" dirty="0"/>
              <a:t>Timeline</a:t>
            </a:r>
          </a:p>
          <a:p>
            <a:pPr lvl="1"/>
            <a:r>
              <a:rPr lang="en-US" sz="1400" dirty="0"/>
              <a:t>storage policy changes; temporary duplication of a small part of the data</a:t>
            </a:r>
          </a:p>
          <a:p>
            <a:pPr lvl="1"/>
            <a:r>
              <a:rPr lang="en-US" sz="1400" dirty="0"/>
              <a:t>Background thread migrates data between strategies</a:t>
            </a:r>
          </a:p>
          <a:p>
            <a:pPr lvl="1"/>
            <a:r>
              <a:rPr lang="en-US" sz="1400" dirty="0"/>
              <a:t>Migration completes</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5308A54-F008-4B7F-898F-3797A3DF6710}"/>
              </a:ext>
            </a:extLst>
          </p:cNvPr>
          <p:cNvSpPr>
            <a:spLocks noGrp="1"/>
          </p:cNvSpPr>
          <p:nvPr>
            <p:ph type="sldNum" sz="quarter" idx="12"/>
          </p:nvPr>
        </p:nvSpPr>
        <p:spPr>
          <a:xfrm>
            <a:off x="8610600" y="583897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FB13818-54F4-4326-A758-D9368AD2A990}"/>
              </a:ext>
            </a:extLst>
          </p:cNvPr>
          <p:cNvSpPr/>
          <p:nvPr/>
        </p:nvSpPr>
        <p:spPr>
          <a:xfrm>
            <a:off x="1404394" y="4160413"/>
            <a:ext cx="2237760" cy="53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4E835D2-6C29-4E62-8AA6-2AD3C4E400EB}"/>
              </a:ext>
            </a:extLst>
          </p:cNvPr>
          <p:cNvSpPr/>
          <p:nvPr/>
        </p:nvSpPr>
        <p:spPr>
          <a:xfrm>
            <a:off x="3642154" y="4160413"/>
            <a:ext cx="3557264" cy="538889"/>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1CF8DB0-DA00-4E30-BDA1-E68B5812028A}"/>
              </a:ext>
            </a:extLst>
          </p:cNvPr>
          <p:cNvSpPr/>
          <p:nvPr/>
        </p:nvSpPr>
        <p:spPr>
          <a:xfrm>
            <a:off x="7199418" y="4160413"/>
            <a:ext cx="3586258" cy="53822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A3BBBAF-BD70-40A4-941D-BA7893246D35}"/>
              </a:ext>
            </a:extLst>
          </p:cNvPr>
          <p:cNvSpPr/>
          <p:nvPr/>
        </p:nvSpPr>
        <p:spPr>
          <a:xfrm>
            <a:off x="7197552" y="4160413"/>
            <a:ext cx="1172481" cy="538557"/>
          </a:xfrm>
          <a:prstGeom prst="rect">
            <a:avLst/>
          </a:prstGeom>
          <a:pattFill prst="wdDnDiag">
            <a:fgClr>
              <a:srgbClr val="548235"/>
            </a:fgClr>
            <a:bgClr>
              <a:srgbClr val="FF5353"/>
            </a:bgClr>
          </a:patt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16D7766F-D97A-4B0C-9580-D2B814DB66EA}"/>
              </a:ext>
            </a:extLst>
          </p:cNvPr>
          <p:cNvCxnSpPr>
            <a:cxnSpLocks/>
          </p:cNvCxnSpPr>
          <p:nvPr/>
        </p:nvCxnSpPr>
        <p:spPr>
          <a:xfrm>
            <a:off x="1404394" y="3855312"/>
            <a:ext cx="0" cy="1138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FDB2B5-3753-42DB-BD8B-874973A00820}"/>
              </a:ext>
            </a:extLst>
          </p:cNvPr>
          <p:cNvCxnSpPr>
            <a:cxnSpLocks/>
          </p:cNvCxnSpPr>
          <p:nvPr/>
        </p:nvCxnSpPr>
        <p:spPr>
          <a:xfrm>
            <a:off x="3642154" y="3855312"/>
            <a:ext cx="0" cy="1138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2B56E9-08E6-410B-BE48-7108BDAC0633}"/>
              </a:ext>
            </a:extLst>
          </p:cNvPr>
          <p:cNvCxnSpPr>
            <a:cxnSpLocks/>
          </p:cNvCxnSpPr>
          <p:nvPr/>
        </p:nvCxnSpPr>
        <p:spPr>
          <a:xfrm>
            <a:off x="7199418" y="3855312"/>
            <a:ext cx="0" cy="1138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2B74A06-5CC1-4CD3-B7A4-6609308C7A6A}"/>
              </a:ext>
            </a:extLst>
          </p:cNvPr>
          <p:cNvCxnSpPr>
            <a:cxnSpLocks/>
          </p:cNvCxnSpPr>
          <p:nvPr/>
        </p:nvCxnSpPr>
        <p:spPr>
          <a:xfrm>
            <a:off x="10787542" y="3855312"/>
            <a:ext cx="0" cy="1138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63F1641-C8B1-43C9-8CB0-AAF363ACFF75}"/>
              </a:ext>
            </a:extLst>
          </p:cNvPr>
          <p:cNvSpPr/>
          <p:nvPr/>
        </p:nvSpPr>
        <p:spPr>
          <a:xfrm>
            <a:off x="7142307" y="4159748"/>
            <a:ext cx="1227726" cy="53888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31" name="Straight Connector 30">
            <a:extLst>
              <a:ext uri="{FF2B5EF4-FFF2-40B4-BE49-F238E27FC236}">
                <a16:creationId xmlns:a16="http://schemas.microsoft.com/office/drawing/2014/main" id="{2FFDF26D-4FC3-4963-A2AA-63140E594266}"/>
              </a:ext>
            </a:extLst>
          </p:cNvPr>
          <p:cNvCxnSpPr>
            <a:cxnSpLocks/>
          </p:cNvCxnSpPr>
          <p:nvPr/>
        </p:nvCxnSpPr>
        <p:spPr>
          <a:xfrm>
            <a:off x="8371899" y="3854041"/>
            <a:ext cx="0" cy="11381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E053BC9-8D90-4E3B-B655-3EF0846B276E}"/>
              </a:ext>
            </a:extLst>
          </p:cNvPr>
          <p:cNvSpPr/>
          <p:nvPr/>
        </p:nvSpPr>
        <p:spPr>
          <a:xfrm>
            <a:off x="1406324" y="4163008"/>
            <a:ext cx="9379352" cy="536294"/>
          </a:xfrm>
          <a:prstGeom prst="rect">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CFFF38CC-3100-4F3A-BFDE-D7EAE17D1A8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350284" y="3593375"/>
            <a:ext cx="108219" cy="173760"/>
          </a:xfrm>
          <a:prstGeom prst="rect">
            <a:avLst/>
          </a:prstGeom>
        </p:spPr>
      </p:pic>
      <p:pic>
        <p:nvPicPr>
          <p:cNvPr id="34" name="Picture 33">
            <a:extLst>
              <a:ext uri="{FF2B5EF4-FFF2-40B4-BE49-F238E27FC236}">
                <a16:creationId xmlns:a16="http://schemas.microsoft.com/office/drawing/2014/main" id="{3B1A6A28-71C7-44D4-9896-627E60797293}"/>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0632492" y="3488966"/>
            <a:ext cx="306367" cy="208817"/>
          </a:xfrm>
          <a:prstGeom prst="rect">
            <a:avLst/>
          </a:prstGeom>
        </p:spPr>
      </p:pic>
      <p:sp>
        <p:nvSpPr>
          <p:cNvPr id="9" name="Rectangle 8">
            <a:extLst>
              <a:ext uri="{FF2B5EF4-FFF2-40B4-BE49-F238E27FC236}">
                <a16:creationId xmlns:a16="http://schemas.microsoft.com/office/drawing/2014/main" id="{C8318273-50CD-48A2-959D-44ED742794CA}"/>
              </a:ext>
            </a:extLst>
          </p:cNvPr>
          <p:cNvSpPr/>
          <p:nvPr/>
        </p:nvSpPr>
        <p:spPr>
          <a:xfrm>
            <a:off x="1831948" y="5346811"/>
            <a:ext cx="11789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Hash table</a:t>
            </a:r>
          </a:p>
        </p:txBody>
      </p:sp>
      <p:sp>
        <p:nvSpPr>
          <p:cNvPr id="10" name="Rectangle 9">
            <a:extLst>
              <a:ext uri="{FF2B5EF4-FFF2-40B4-BE49-F238E27FC236}">
                <a16:creationId xmlns:a16="http://schemas.microsoft.com/office/drawing/2014/main" id="{E5DDB4E2-0099-4643-B8F2-5C6E8E37CD73}"/>
              </a:ext>
            </a:extLst>
          </p:cNvPr>
          <p:cNvSpPr/>
          <p:nvPr/>
        </p:nvSpPr>
        <p:spPr>
          <a:xfrm>
            <a:off x="5148862" y="5328737"/>
            <a:ext cx="100392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Trie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1-&gt;2</a:t>
            </a:r>
          </a:p>
        </p:txBody>
      </p:sp>
      <p:sp>
        <p:nvSpPr>
          <p:cNvPr id="11" name="Rectangle 10">
            <a:extLst>
              <a:ext uri="{FF2B5EF4-FFF2-40B4-BE49-F238E27FC236}">
                <a16:creationId xmlns:a16="http://schemas.microsoft.com/office/drawing/2014/main" id="{E291024B-1F5C-4337-AB98-0E7D13175494}"/>
              </a:ext>
            </a:extLst>
          </p:cNvPr>
          <p:cNvSpPr/>
          <p:nvPr/>
        </p:nvSpPr>
        <p:spPr>
          <a:xfrm>
            <a:off x="9006309" y="5346608"/>
            <a:ext cx="100392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Trie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2-&gt;1</a:t>
            </a:r>
          </a:p>
        </p:txBody>
      </p:sp>
      <p:sp>
        <p:nvSpPr>
          <p:cNvPr id="12" name="Rectangle 11">
            <a:extLst>
              <a:ext uri="{FF2B5EF4-FFF2-40B4-BE49-F238E27FC236}">
                <a16:creationId xmlns:a16="http://schemas.microsoft.com/office/drawing/2014/main" id="{BFFEF0C6-D53A-4803-9A23-6F580C8486A0}"/>
              </a:ext>
            </a:extLst>
          </p:cNvPr>
          <p:cNvSpPr/>
          <p:nvPr/>
        </p:nvSpPr>
        <p:spPr>
          <a:xfrm>
            <a:off x="484384" y="2865166"/>
            <a:ext cx="49278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hash(</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 "b")</a:t>
            </a:r>
            <a:r>
              <a:rPr kumimoji="0" lang="en-US" sz="1800" b="0"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 / 2^32</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 Uniform(0,1)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CD3994E7-DBDF-45EA-B28F-6445D3C5BCA7}"/>
              </a:ext>
            </a:extLst>
          </p:cNvPr>
          <p:cNvSpPr/>
          <p:nvPr/>
        </p:nvSpPr>
        <p:spPr>
          <a:xfrm>
            <a:off x="5680778" y="836004"/>
            <a:ext cx="225254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any,:any</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663F13E8-84E8-45E8-BD49-5728BD7036BA}"/>
              </a:ext>
            </a:extLst>
          </p:cNvPr>
          <p:cNvCxnSpPr>
            <a:cxnSpLocks/>
          </p:cNvCxnSpPr>
          <p:nvPr/>
        </p:nvCxnSpPr>
        <p:spPr>
          <a:xfrm flipH="1">
            <a:off x="7619362" y="3267049"/>
            <a:ext cx="991238" cy="570912"/>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89B82C6-6878-4878-A72E-F0103AA4E5D4}"/>
              </a:ext>
            </a:extLst>
          </p:cNvPr>
          <p:cNvSpPr/>
          <p:nvPr/>
        </p:nvSpPr>
        <p:spPr>
          <a:xfrm>
            <a:off x="7727692" y="2631507"/>
            <a:ext cx="1981794"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Small, temporary data duplication</a:t>
            </a:r>
          </a:p>
        </p:txBody>
      </p:sp>
      <p:sp>
        <p:nvSpPr>
          <p:cNvPr id="44" name="Rectangle 43">
            <a:extLst>
              <a:ext uri="{FF2B5EF4-FFF2-40B4-BE49-F238E27FC236}">
                <a16:creationId xmlns:a16="http://schemas.microsoft.com/office/drawing/2014/main" id="{F62025F1-2EC2-4F42-B19B-9F7F5429C7F9}"/>
              </a:ext>
            </a:extLst>
          </p:cNvPr>
          <p:cNvSpPr/>
          <p:nvPr/>
        </p:nvSpPr>
        <p:spPr>
          <a:xfrm>
            <a:off x="4235023" y="1405452"/>
            <a:ext cx="225254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94B41307-FCA9-49F6-9992-B50E10F0BB5D}"/>
              </a:ext>
            </a:extLst>
          </p:cNvPr>
          <p:cNvSpPr/>
          <p:nvPr/>
        </p:nvSpPr>
        <p:spPr>
          <a:xfrm>
            <a:off x="7150528" y="1383342"/>
            <a:ext cx="225254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E4373306-EBC6-470F-A931-E6EBEFC54F0C}"/>
              </a:ext>
            </a:extLst>
          </p:cNvPr>
          <p:cNvSpPr/>
          <p:nvPr/>
        </p:nvSpPr>
        <p:spPr>
          <a:xfrm>
            <a:off x="7953008" y="1939256"/>
            <a:ext cx="211468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edge("a",:</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str</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6327CAD7-1BE1-4BBD-B136-14171AF650B3}"/>
              </a:ext>
            </a:extLst>
          </p:cNvPr>
          <p:cNvSpPr/>
          <p:nvPr/>
        </p:nvSpPr>
        <p:spPr>
          <a:xfrm>
            <a:off x="-2550365" y="450227"/>
            <a:ext cx="2426242"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Make a diagram for the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decision tree part</a:t>
            </a:r>
          </a:p>
        </p:txBody>
      </p:sp>
      <p:sp>
        <p:nvSpPr>
          <p:cNvPr id="52" name="Rectangle 51">
            <a:extLst>
              <a:ext uri="{FF2B5EF4-FFF2-40B4-BE49-F238E27FC236}">
                <a16:creationId xmlns:a16="http://schemas.microsoft.com/office/drawing/2014/main" id="{16F6AEF7-B579-4497-9A06-6D71892F1131}"/>
              </a:ext>
            </a:extLst>
          </p:cNvPr>
          <p:cNvSpPr/>
          <p:nvPr/>
        </p:nvSpPr>
        <p:spPr>
          <a:xfrm>
            <a:off x="-3347092" y="1195836"/>
            <a:ext cx="315871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does the query edge(+,-) leverage this data structure?</a:t>
            </a:r>
          </a:p>
        </p:txBody>
      </p:sp>
      <p:cxnSp>
        <p:nvCxnSpPr>
          <p:cNvPr id="61" name="Straight Arrow Connector 60">
            <a:extLst>
              <a:ext uri="{FF2B5EF4-FFF2-40B4-BE49-F238E27FC236}">
                <a16:creationId xmlns:a16="http://schemas.microsoft.com/office/drawing/2014/main" id="{47128C39-59D6-4431-B021-BCCDC2AC34AF}"/>
              </a:ext>
            </a:extLst>
          </p:cNvPr>
          <p:cNvCxnSpPr>
            <a:cxnSpLocks/>
            <a:endCxn id="9" idx="0"/>
          </p:cNvCxnSpPr>
          <p:nvPr/>
        </p:nvCxnSpPr>
        <p:spPr>
          <a:xfrm flipH="1">
            <a:off x="2421404" y="4698637"/>
            <a:ext cx="101870" cy="648174"/>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96E3154-B130-4010-ACC2-96AA92B81BE0}"/>
              </a:ext>
            </a:extLst>
          </p:cNvPr>
          <p:cNvCxnSpPr>
            <a:cxnSpLocks/>
            <a:stCxn id="32" idx="2"/>
            <a:endCxn id="10" idx="0"/>
          </p:cNvCxnSpPr>
          <p:nvPr/>
        </p:nvCxnSpPr>
        <p:spPr>
          <a:xfrm flipH="1">
            <a:off x="5650827" y="4699302"/>
            <a:ext cx="445173" cy="62943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121F7EE-27EA-4ACF-BE3E-5540FC9583A3}"/>
              </a:ext>
            </a:extLst>
          </p:cNvPr>
          <p:cNvCxnSpPr>
            <a:cxnSpLocks/>
            <a:endCxn id="11" idx="0"/>
          </p:cNvCxnSpPr>
          <p:nvPr/>
        </p:nvCxnSpPr>
        <p:spPr>
          <a:xfrm>
            <a:off x="8972678" y="4698637"/>
            <a:ext cx="535596" cy="647971"/>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E183FD3-6FAB-4CB5-8F26-D26A69D0DBE5}"/>
              </a:ext>
            </a:extLst>
          </p:cNvPr>
          <p:cNvSpPr/>
          <p:nvPr/>
        </p:nvSpPr>
        <p:spPr>
          <a:xfrm>
            <a:off x="9199225" y="869278"/>
            <a:ext cx="280397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pathCost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any,:any</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2950DA60-E8C0-4201-A2B0-231B476B7F36}"/>
              </a:ext>
            </a:extLst>
          </p:cNvPr>
          <p:cNvSpPr/>
          <p:nvPr/>
        </p:nvSpPr>
        <p:spPr>
          <a:xfrm>
            <a:off x="8541062" y="304870"/>
            <a:ext cx="73610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:any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7" name="Straight Arrow Connector 66">
            <a:extLst>
              <a:ext uri="{FF2B5EF4-FFF2-40B4-BE49-F238E27FC236}">
                <a16:creationId xmlns:a16="http://schemas.microsoft.com/office/drawing/2014/main" id="{B75FEBA1-B3E8-486E-8CEB-159987BDC550}"/>
              </a:ext>
            </a:extLst>
          </p:cNvPr>
          <p:cNvCxnSpPr>
            <a:cxnSpLocks/>
            <a:stCxn id="65" idx="2"/>
            <a:endCxn id="50" idx="0"/>
          </p:cNvCxnSpPr>
          <p:nvPr/>
        </p:nvCxnSpPr>
        <p:spPr>
          <a:xfrm flipH="1">
            <a:off x="6807049" y="674202"/>
            <a:ext cx="2102063" cy="161802"/>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577B1A2-3C75-4697-BCF9-0CEC97FD95A2}"/>
              </a:ext>
            </a:extLst>
          </p:cNvPr>
          <p:cNvCxnSpPr>
            <a:cxnSpLocks/>
            <a:stCxn id="50" idx="2"/>
            <a:endCxn id="44" idx="0"/>
          </p:cNvCxnSpPr>
          <p:nvPr/>
        </p:nvCxnSpPr>
        <p:spPr>
          <a:xfrm flipH="1">
            <a:off x="5361294" y="1205336"/>
            <a:ext cx="1445755" cy="20011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673CB08-BAB1-4B58-BF76-54CE2860D4CF}"/>
              </a:ext>
            </a:extLst>
          </p:cNvPr>
          <p:cNvCxnSpPr>
            <a:cxnSpLocks/>
            <a:stCxn id="50" idx="2"/>
            <a:endCxn id="45" idx="0"/>
          </p:cNvCxnSpPr>
          <p:nvPr/>
        </p:nvCxnSpPr>
        <p:spPr>
          <a:xfrm>
            <a:off x="6807049" y="1205336"/>
            <a:ext cx="1469750" cy="17800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0049609-56ED-4DF7-846D-6F048BCD35E4}"/>
              </a:ext>
            </a:extLst>
          </p:cNvPr>
          <p:cNvCxnSpPr>
            <a:cxnSpLocks/>
            <a:stCxn id="65" idx="2"/>
            <a:endCxn id="64" idx="0"/>
          </p:cNvCxnSpPr>
          <p:nvPr/>
        </p:nvCxnSpPr>
        <p:spPr>
          <a:xfrm>
            <a:off x="8909112" y="674202"/>
            <a:ext cx="1692100" cy="19507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67EB6EA-B5CD-4C06-8B7C-559151BCF665}"/>
              </a:ext>
            </a:extLst>
          </p:cNvPr>
          <p:cNvCxnSpPr>
            <a:cxnSpLocks/>
            <a:stCxn id="45" idx="2"/>
            <a:endCxn id="47" idx="0"/>
          </p:cNvCxnSpPr>
          <p:nvPr/>
        </p:nvCxnSpPr>
        <p:spPr>
          <a:xfrm>
            <a:off x="8276799" y="1752674"/>
            <a:ext cx="733550" cy="186582"/>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4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7D151-6018-4596-A5F2-7DB22AFFE4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FC17C954-00AA-4949-A11A-8CFB0B72498D}"/>
              </a:ext>
            </a:extLst>
          </p:cNvPr>
          <p:cNvSpPr txBox="1"/>
          <p:nvPr/>
        </p:nvSpPr>
        <p:spPr>
          <a:xfrm>
            <a:off x="5420748" y="1546236"/>
            <a:ext cx="6399546" cy="317009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Bandit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Each time we execute a task (e.g., compute </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t>
            </a:r>
            <a:r>
              <a:rPr kumimoji="0" lang="en-US" sz="2000" b="1" i="0" u="none" strike="noStrike" kern="1200" cap="none" spc="0" normalizeH="0" baseline="0" noProof="0" dirty="0" err="1">
                <a:ln>
                  <a:noFill/>
                </a:ln>
                <a:solidFill>
                  <a:srgbClr val="70AD47"/>
                </a:solidFill>
                <a:effectLst/>
                <a:uLnTx/>
                <a:uFillTx/>
                <a:latin typeface="Courier New" panose="02070309020205020404" pitchFamily="49" charset="0"/>
                <a:ea typeface="+mn-ea"/>
                <a:cs typeface="Courier New" panose="02070309020205020404" pitchFamily="49" charset="0"/>
              </a:rPr>
              <a:t>I</a:t>
            </a:r>
            <a:r>
              <a:rPr kumimoji="0" lang="en-US"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1" i="0" u="none" strike="noStrike" kern="1200" cap="none" spc="0" normalizeH="0" baseline="0" noProof="0" dirty="0" err="1">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j</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for an argument </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j</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Randomly try one of the available strategies (explore) according to some probability distribution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Bias this distribution in favor of strategies with lower measured cost (exploit).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Contextual bandit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Allows distribution to depend on task arguments (e.g., </a:t>
            </a:r>
            <a:r>
              <a:rPr kumimoji="0" lang="en-US" sz="20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j</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solver state.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Reinforcement learning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Accounts for </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delayed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costs of actions.</a:t>
            </a:r>
          </a:p>
        </p:txBody>
      </p:sp>
      <p:sp>
        <p:nvSpPr>
          <p:cNvPr id="38" name="Rectangle 37">
            <a:extLst>
              <a:ext uri="{FF2B5EF4-FFF2-40B4-BE49-F238E27FC236}">
                <a16:creationId xmlns:a16="http://schemas.microsoft.com/office/drawing/2014/main" id="{FC52935E-AEE6-4816-8CC9-92E4274ACB08}"/>
              </a:ext>
            </a:extLst>
          </p:cNvPr>
          <p:cNvSpPr/>
          <p:nvPr/>
        </p:nvSpPr>
        <p:spPr>
          <a:xfrm>
            <a:off x="482587" y="454266"/>
            <a:ext cx="6651244"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Learning to </a:t>
            </a:r>
            <a:r>
              <a:rPr kumimoji="0" lang="en-US" sz="3600" b="0" i="0" u="none" strike="noStrike" kern="1200" cap="none" spc="0" normalizeH="0" baseline="0" noProof="0" dirty="0">
                <a:ln>
                  <a:noFill/>
                </a:ln>
                <a:solidFill>
                  <a:srgbClr val="FF0000"/>
                </a:solidFill>
                <a:effectLst/>
                <a:uLnTx/>
                <a:uFillTx/>
                <a:latin typeface="Calibri Light" panose="020F0302020204030204"/>
                <a:ea typeface="+mn-ea"/>
                <a:cs typeface="+mn-cs"/>
              </a:rPr>
              <a:t>choose</a:t>
            </a: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 a good strategy</a:t>
            </a:r>
          </a:p>
        </p:txBody>
      </p:sp>
      <p:sp>
        <p:nvSpPr>
          <p:cNvPr id="79" name="TextBox 78">
            <a:extLst>
              <a:ext uri="{FF2B5EF4-FFF2-40B4-BE49-F238E27FC236}">
                <a16:creationId xmlns:a16="http://schemas.microsoft.com/office/drawing/2014/main" id="{9E0DC27F-427A-46D1-8D69-74CE1F54A78B}"/>
              </a:ext>
            </a:extLst>
          </p:cNvPr>
          <p:cNvSpPr txBox="1"/>
          <p:nvPr/>
        </p:nvSpPr>
        <p:spPr>
          <a:xfrm>
            <a:off x="-799918" y="2011058"/>
            <a:ext cx="85106" cy="267915"/>
          </a:xfrm>
          <a:prstGeom prst="rect">
            <a:avLst/>
          </a:prstGeom>
          <a:noFill/>
          <a:ln>
            <a:noFill/>
          </a:ln>
        </p:spPr>
        <p:txBody>
          <a:bodyPr vert="horz" wrap="squar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0" name="Freeform: Shape 39">
            <a:extLst>
              <a:ext uri="{FF2B5EF4-FFF2-40B4-BE49-F238E27FC236}">
                <a16:creationId xmlns:a16="http://schemas.microsoft.com/office/drawing/2014/main" id="{F5F31097-D57A-4E27-A91D-BB3EAD22F31C}"/>
              </a:ext>
            </a:extLst>
          </p:cNvPr>
          <p:cNvSpPr/>
          <p:nvPr/>
        </p:nvSpPr>
        <p:spPr>
          <a:xfrm>
            <a:off x="515299" y="2909532"/>
            <a:ext cx="4494119" cy="34468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4">
              <a:lumMod val="40000"/>
              <a:lumOff val="60000"/>
            </a:schemeClr>
          </a:solidFill>
          <a:ln w="0">
            <a:solidFill>
              <a:srgbClr val="000000"/>
            </a:solidFill>
            <a:prstDash val="solid"/>
          </a:ln>
          <a:effectLst>
            <a:outerShdw blurRad="50800" dist="38100" dir="5400000" algn="t"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1" name="Freeform: Shape 40">
            <a:extLst>
              <a:ext uri="{FF2B5EF4-FFF2-40B4-BE49-F238E27FC236}">
                <a16:creationId xmlns:a16="http://schemas.microsoft.com/office/drawing/2014/main" id="{F5408B44-295C-49E5-8458-41CC59066C07}"/>
              </a:ext>
            </a:extLst>
          </p:cNvPr>
          <p:cNvSpPr/>
          <p:nvPr/>
        </p:nvSpPr>
        <p:spPr>
          <a:xfrm>
            <a:off x="1887608" y="3371209"/>
            <a:ext cx="2814237" cy="27536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2" name="Freeform: Shape 41">
            <a:extLst>
              <a:ext uri="{FF2B5EF4-FFF2-40B4-BE49-F238E27FC236}">
                <a16:creationId xmlns:a16="http://schemas.microsoft.com/office/drawing/2014/main" id="{A0DF511D-EAAB-42E7-93F1-D254D9BF7339}"/>
              </a:ext>
            </a:extLst>
          </p:cNvPr>
          <p:cNvSpPr/>
          <p:nvPr/>
        </p:nvSpPr>
        <p:spPr>
          <a:xfrm>
            <a:off x="1801534" y="3280836"/>
            <a:ext cx="2814579" cy="27539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3" name="Freeform: Shape 42">
            <a:extLst>
              <a:ext uri="{FF2B5EF4-FFF2-40B4-BE49-F238E27FC236}">
                <a16:creationId xmlns:a16="http://schemas.microsoft.com/office/drawing/2014/main" id="{679ABE51-2D71-4203-8F00-5065064183D2}"/>
              </a:ext>
            </a:extLst>
          </p:cNvPr>
          <p:cNvSpPr/>
          <p:nvPr/>
        </p:nvSpPr>
        <p:spPr>
          <a:xfrm>
            <a:off x="1719986" y="3200231"/>
            <a:ext cx="2814237" cy="27536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endParaRPr>
          </a:p>
        </p:txBody>
      </p:sp>
      <p:sp>
        <p:nvSpPr>
          <p:cNvPr id="44" name="Freeform: Shape 43">
            <a:extLst>
              <a:ext uri="{FF2B5EF4-FFF2-40B4-BE49-F238E27FC236}">
                <a16:creationId xmlns:a16="http://schemas.microsoft.com/office/drawing/2014/main" id="{84FFD839-7BB5-4937-8857-DFB9AF163597}"/>
              </a:ext>
            </a:extLst>
          </p:cNvPr>
          <p:cNvSpPr/>
          <p:nvPr/>
        </p:nvSpPr>
        <p:spPr>
          <a:xfrm>
            <a:off x="1638093" y="3106647"/>
            <a:ext cx="2814237" cy="27536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alpha val="50000"/>
              </a:srgbClr>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sp>
        <p:nvSpPr>
          <p:cNvPr id="45" name="TextBox 44">
            <a:extLst>
              <a:ext uri="{FF2B5EF4-FFF2-40B4-BE49-F238E27FC236}">
                <a16:creationId xmlns:a16="http://schemas.microsoft.com/office/drawing/2014/main" id="{8C4534F0-D044-47E7-998B-F43E4A2628A0}"/>
              </a:ext>
            </a:extLst>
          </p:cNvPr>
          <p:cNvSpPr txBox="1"/>
          <p:nvPr/>
        </p:nvSpPr>
        <p:spPr>
          <a:xfrm>
            <a:off x="3884498" y="5600216"/>
            <a:ext cx="618159" cy="267915"/>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thread</a:t>
            </a:r>
          </a:p>
        </p:txBody>
      </p:sp>
      <p:cxnSp>
        <p:nvCxnSpPr>
          <p:cNvPr id="46" name="Straight Arrow Connector 45">
            <a:extLst>
              <a:ext uri="{FF2B5EF4-FFF2-40B4-BE49-F238E27FC236}">
                <a16:creationId xmlns:a16="http://schemas.microsoft.com/office/drawing/2014/main" id="{17C9FB19-B312-4202-81C7-8BC4C0FB7F7A}"/>
              </a:ext>
            </a:extLst>
          </p:cNvPr>
          <p:cNvCxnSpPr>
            <a:cxnSpLocks/>
            <a:stCxn id="58" idx="3"/>
          </p:cNvCxnSpPr>
          <p:nvPr/>
        </p:nvCxnSpPr>
        <p:spPr>
          <a:xfrm flipH="1" flipV="1">
            <a:off x="1381171" y="4020375"/>
            <a:ext cx="961011" cy="397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11F3F99-156E-4B26-B665-7D0EF841028A}"/>
              </a:ext>
            </a:extLst>
          </p:cNvPr>
          <p:cNvCxnSpPr>
            <a:cxnSpLocks/>
            <a:endCxn id="75" idx="3"/>
          </p:cNvCxnSpPr>
          <p:nvPr/>
        </p:nvCxnSpPr>
        <p:spPr>
          <a:xfrm>
            <a:off x="888460" y="3597980"/>
            <a:ext cx="1799809" cy="167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3974AD8B-FAE9-40FD-B48F-C0DD8E8CACC5}"/>
              </a:ext>
            </a:extLst>
          </p:cNvPr>
          <p:cNvSpPr/>
          <p:nvPr/>
        </p:nvSpPr>
        <p:spPr>
          <a:xfrm>
            <a:off x="739786" y="3235377"/>
            <a:ext cx="641385" cy="10969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0">
            <a:solidFill>
              <a:srgbClr val="000000"/>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Liberation Sans" pitchFamily="18"/>
                <a:ea typeface="Droid Sans Fallback" pitchFamily="2"/>
                <a:cs typeface="FreeSans" pitchFamily="2"/>
              </a:rPr>
              <a:t>agenda</a:t>
            </a:r>
          </a:p>
        </p:txBody>
      </p:sp>
      <p:cxnSp>
        <p:nvCxnSpPr>
          <p:cNvPr id="49" name="Straight Connector 48">
            <a:extLst>
              <a:ext uri="{FF2B5EF4-FFF2-40B4-BE49-F238E27FC236}">
                <a16:creationId xmlns:a16="http://schemas.microsoft.com/office/drawing/2014/main" id="{4CD055E8-31AF-48CD-B4D5-9E23BFBA791C}"/>
              </a:ext>
            </a:extLst>
          </p:cNvPr>
          <p:cNvCxnSpPr>
            <a:cxnSpLocks/>
            <a:stCxn id="75" idx="1"/>
            <a:endCxn id="50" idx="0"/>
          </p:cNvCxnSpPr>
          <p:nvPr/>
        </p:nvCxnSpPr>
        <p:spPr>
          <a:xfrm>
            <a:off x="3323755" y="3614706"/>
            <a:ext cx="627200" cy="677347"/>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49F85184-146B-4FF3-B306-77CE8558A7A9}"/>
              </a:ext>
            </a:extLst>
          </p:cNvPr>
          <p:cNvSpPr/>
          <p:nvPr/>
        </p:nvSpPr>
        <p:spPr>
          <a:xfrm>
            <a:off x="3633212" y="4292054"/>
            <a:ext cx="635487" cy="2710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strategy</a:t>
            </a:r>
          </a:p>
        </p:txBody>
      </p:sp>
      <p:cxnSp>
        <p:nvCxnSpPr>
          <p:cNvPr id="51" name="Straight Arrow Connector 50">
            <a:extLst>
              <a:ext uri="{FF2B5EF4-FFF2-40B4-BE49-F238E27FC236}">
                <a16:creationId xmlns:a16="http://schemas.microsoft.com/office/drawing/2014/main" id="{99CFD092-C308-4F4C-A878-9178FE3A439C}"/>
              </a:ext>
            </a:extLst>
          </p:cNvPr>
          <p:cNvCxnSpPr>
            <a:cxnSpLocks/>
            <a:endCxn id="63" idx="0"/>
          </p:cNvCxnSpPr>
          <p:nvPr/>
        </p:nvCxnSpPr>
        <p:spPr>
          <a:xfrm flipH="1">
            <a:off x="2896843" y="4427590"/>
            <a:ext cx="485712" cy="433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D53483-72C7-4BBB-941F-63DA3CCCC6DF}"/>
              </a:ext>
            </a:extLst>
          </p:cNvPr>
          <p:cNvSpPr txBox="1"/>
          <p:nvPr/>
        </p:nvSpPr>
        <p:spPr>
          <a:xfrm>
            <a:off x="3198964" y="4158730"/>
            <a:ext cx="404191" cy="267915"/>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run</a:t>
            </a:r>
          </a:p>
        </p:txBody>
      </p:sp>
      <p:sp>
        <p:nvSpPr>
          <p:cNvPr id="53" name="TextBox 52">
            <a:extLst>
              <a:ext uri="{FF2B5EF4-FFF2-40B4-BE49-F238E27FC236}">
                <a16:creationId xmlns:a16="http://schemas.microsoft.com/office/drawing/2014/main" id="{E5338452-326D-49F1-B39F-D98EB309E0ED}"/>
              </a:ext>
            </a:extLst>
          </p:cNvPr>
          <p:cNvSpPr txBox="1"/>
          <p:nvPr/>
        </p:nvSpPr>
        <p:spPr>
          <a:xfrm>
            <a:off x="1863906" y="3340374"/>
            <a:ext cx="438559" cy="267915"/>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pop</a:t>
            </a:r>
          </a:p>
        </p:txBody>
      </p:sp>
      <p:sp>
        <p:nvSpPr>
          <p:cNvPr id="54" name="TextBox 53">
            <a:extLst>
              <a:ext uri="{FF2B5EF4-FFF2-40B4-BE49-F238E27FC236}">
                <a16:creationId xmlns:a16="http://schemas.microsoft.com/office/drawing/2014/main" id="{E5A9FC8F-1978-4243-BD42-34A754B01F07}"/>
              </a:ext>
            </a:extLst>
          </p:cNvPr>
          <p:cNvSpPr txBox="1"/>
          <p:nvPr/>
        </p:nvSpPr>
        <p:spPr>
          <a:xfrm rot="2707582">
            <a:off x="3384995" y="3721604"/>
            <a:ext cx="754992" cy="267915"/>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dispatch</a:t>
            </a:r>
          </a:p>
        </p:txBody>
      </p:sp>
      <p:grpSp>
        <p:nvGrpSpPr>
          <p:cNvPr id="55" name="Group 54">
            <a:extLst>
              <a:ext uri="{FF2B5EF4-FFF2-40B4-BE49-F238E27FC236}">
                <a16:creationId xmlns:a16="http://schemas.microsoft.com/office/drawing/2014/main" id="{B817D087-172A-4E1D-8CDA-44D452946789}"/>
              </a:ext>
            </a:extLst>
          </p:cNvPr>
          <p:cNvGrpSpPr/>
          <p:nvPr/>
        </p:nvGrpSpPr>
        <p:grpSpPr>
          <a:xfrm>
            <a:off x="2342182" y="4206554"/>
            <a:ext cx="552829" cy="495297"/>
            <a:chOff x="4831670" y="3052714"/>
            <a:chExt cx="809870" cy="684096"/>
          </a:xfrm>
        </p:grpSpPr>
        <p:sp>
          <p:nvSpPr>
            <p:cNvPr id="56" name="Freeform: Shape 55">
              <a:extLst>
                <a:ext uri="{FF2B5EF4-FFF2-40B4-BE49-F238E27FC236}">
                  <a16:creationId xmlns:a16="http://schemas.microsoft.com/office/drawing/2014/main" id="{057EB69F-FAD9-4C5A-91B9-DB996232289E}"/>
                </a:ext>
              </a:extLst>
            </p:cNvPr>
            <p:cNvSpPr/>
            <p:nvPr/>
          </p:nvSpPr>
          <p:spPr>
            <a:xfrm>
              <a:off x="4929460" y="315177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57" name="Freeform: Shape 56">
              <a:extLst>
                <a:ext uri="{FF2B5EF4-FFF2-40B4-BE49-F238E27FC236}">
                  <a16:creationId xmlns:a16="http://schemas.microsoft.com/office/drawing/2014/main" id="{D141AADE-F43F-489B-A5A6-520A7CC30673}"/>
                </a:ext>
              </a:extLst>
            </p:cNvPr>
            <p:cNvSpPr/>
            <p:nvPr/>
          </p:nvSpPr>
          <p:spPr>
            <a:xfrm>
              <a:off x="4881200" y="310224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58" name="Freeform: Shape 57">
              <a:extLst>
                <a:ext uri="{FF2B5EF4-FFF2-40B4-BE49-F238E27FC236}">
                  <a16:creationId xmlns:a16="http://schemas.microsoft.com/office/drawing/2014/main" id="{894C055B-1D94-4FEA-AF7A-2632EAE97BD3}"/>
                </a:ext>
              </a:extLst>
            </p:cNvPr>
            <p:cNvSpPr/>
            <p:nvPr/>
          </p:nvSpPr>
          <p:spPr>
            <a:xfrm>
              <a:off x="4831670" y="3052714"/>
              <a:ext cx="712080"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new </a:t>
              </a:r>
            </a:p>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tasks</a:t>
              </a:r>
            </a:p>
          </p:txBody>
        </p:sp>
      </p:grpSp>
      <p:cxnSp>
        <p:nvCxnSpPr>
          <p:cNvPr id="59" name="Straight Connector 58">
            <a:extLst>
              <a:ext uri="{FF2B5EF4-FFF2-40B4-BE49-F238E27FC236}">
                <a16:creationId xmlns:a16="http://schemas.microsoft.com/office/drawing/2014/main" id="{2518DA3D-FF34-4C6B-AF67-65F9EA77BE02}"/>
              </a:ext>
            </a:extLst>
          </p:cNvPr>
          <p:cNvCxnSpPr>
            <a:cxnSpLocks/>
            <a:stCxn id="50" idx="3"/>
            <a:endCxn id="58" idx="1"/>
          </p:cNvCxnSpPr>
          <p:nvPr/>
        </p:nvCxnSpPr>
        <p:spPr>
          <a:xfrm flipH="1" flipV="1">
            <a:off x="2828258" y="4418342"/>
            <a:ext cx="804954" cy="9247"/>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9BC9B93E-9C81-4F55-9901-E4FD71727F31}"/>
              </a:ext>
            </a:extLst>
          </p:cNvPr>
          <p:cNvGrpSpPr/>
          <p:nvPr/>
        </p:nvGrpSpPr>
        <p:grpSpPr>
          <a:xfrm>
            <a:off x="2508030" y="4860613"/>
            <a:ext cx="853049" cy="503572"/>
            <a:chOff x="5074630" y="3956089"/>
            <a:chExt cx="1249678" cy="695526"/>
          </a:xfrm>
        </p:grpSpPr>
        <p:sp>
          <p:nvSpPr>
            <p:cNvPr id="61" name="Freeform: Shape 60">
              <a:extLst>
                <a:ext uri="{FF2B5EF4-FFF2-40B4-BE49-F238E27FC236}">
                  <a16:creationId xmlns:a16="http://schemas.microsoft.com/office/drawing/2014/main" id="{93537C73-44B2-4642-9A32-D8C5A81566C5}"/>
                </a:ext>
              </a:extLst>
            </p:cNvPr>
            <p:cNvSpPr/>
            <p:nvPr/>
          </p:nvSpPr>
          <p:spPr>
            <a:xfrm>
              <a:off x="5185120" y="406657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62" name="Freeform: Shape 61">
              <a:extLst>
                <a:ext uri="{FF2B5EF4-FFF2-40B4-BE49-F238E27FC236}">
                  <a16:creationId xmlns:a16="http://schemas.microsoft.com/office/drawing/2014/main" id="{34838E07-A1FA-409D-81DB-00CD152DCDFF}"/>
                </a:ext>
              </a:extLst>
            </p:cNvPr>
            <p:cNvSpPr/>
            <p:nvPr/>
          </p:nvSpPr>
          <p:spPr>
            <a:xfrm>
              <a:off x="5135590" y="401704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endPar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endParaRPr>
            </a:p>
          </p:txBody>
        </p:sp>
        <p:sp>
          <p:nvSpPr>
            <p:cNvPr id="63" name="Freeform: Shape 62">
              <a:extLst>
                <a:ext uri="{FF2B5EF4-FFF2-40B4-BE49-F238E27FC236}">
                  <a16:creationId xmlns:a16="http://schemas.microsoft.com/office/drawing/2014/main" id="{E4BF2ADA-4B06-476C-BAB1-BB76FA4FFB24}"/>
                </a:ext>
              </a:extLst>
            </p:cNvPr>
            <p:cNvSpPr/>
            <p:nvPr/>
          </p:nvSpPr>
          <p:spPr>
            <a:xfrm>
              <a:off x="5074630" y="3956089"/>
              <a:ext cx="1139188" cy="585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254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computed </a:t>
              </a:r>
            </a:p>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values</a:t>
              </a:r>
            </a:p>
          </p:txBody>
        </p:sp>
      </p:grpSp>
      <p:sp>
        <p:nvSpPr>
          <p:cNvPr id="64" name="TextBox 63">
            <a:extLst>
              <a:ext uri="{FF2B5EF4-FFF2-40B4-BE49-F238E27FC236}">
                <a16:creationId xmlns:a16="http://schemas.microsoft.com/office/drawing/2014/main" id="{146102DD-8CDD-4649-85BF-D4C19A37D303}"/>
              </a:ext>
            </a:extLst>
          </p:cNvPr>
          <p:cNvSpPr txBox="1"/>
          <p:nvPr/>
        </p:nvSpPr>
        <p:spPr>
          <a:xfrm>
            <a:off x="1768011" y="3170598"/>
            <a:ext cx="68159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sp>
        <p:nvSpPr>
          <p:cNvPr id="65" name="TextBox 64">
            <a:extLst>
              <a:ext uri="{FF2B5EF4-FFF2-40B4-BE49-F238E27FC236}">
                <a16:creationId xmlns:a16="http://schemas.microsoft.com/office/drawing/2014/main" id="{2EB1AB04-777E-4268-A378-27350E91683D}"/>
              </a:ext>
            </a:extLst>
          </p:cNvPr>
          <p:cNvSpPr txBox="1"/>
          <p:nvPr/>
        </p:nvSpPr>
        <p:spPr>
          <a:xfrm rot="2662662">
            <a:off x="3532554" y="3601600"/>
            <a:ext cx="68159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sp>
        <p:nvSpPr>
          <p:cNvPr id="66" name="TextBox 65">
            <a:extLst>
              <a:ext uri="{FF2B5EF4-FFF2-40B4-BE49-F238E27FC236}">
                <a16:creationId xmlns:a16="http://schemas.microsoft.com/office/drawing/2014/main" id="{27A471B7-F9CC-4D87-86D5-2785414D74BD}"/>
              </a:ext>
            </a:extLst>
          </p:cNvPr>
          <p:cNvSpPr txBox="1"/>
          <p:nvPr/>
        </p:nvSpPr>
        <p:spPr>
          <a:xfrm>
            <a:off x="1725451" y="4553877"/>
            <a:ext cx="68159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choose!</a:t>
            </a:r>
          </a:p>
        </p:txBody>
      </p:sp>
      <p:grpSp>
        <p:nvGrpSpPr>
          <p:cNvPr id="67" name="Group 66">
            <a:extLst>
              <a:ext uri="{FF2B5EF4-FFF2-40B4-BE49-F238E27FC236}">
                <a16:creationId xmlns:a16="http://schemas.microsoft.com/office/drawing/2014/main" id="{56C95BC6-DC85-4B90-94AD-E32973336D34}"/>
              </a:ext>
            </a:extLst>
          </p:cNvPr>
          <p:cNvGrpSpPr/>
          <p:nvPr/>
        </p:nvGrpSpPr>
        <p:grpSpPr>
          <a:xfrm>
            <a:off x="741220" y="4563120"/>
            <a:ext cx="3075924" cy="1252023"/>
            <a:chOff x="2630026" y="3797808"/>
            <a:chExt cx="4506089" cy="1729282"/>
          </a:xfrm>
        </p:grpSpPr>
        <p:grpSp>
          <p:nvGrpSpPr>
            <p:cNvPr id="68" name="Group 67">
              <a:extLst>
                <a:ext uri="{FF2B5EF4-FFF2-40B4-BE49-F238E27FC236}">
                  <a16:creationId xmlns:a16="http://schemas.microsoft.com/office/drawing/2014/main" id="{A24577B4-C340-422F-9A86-94285291570E}"/>
                </a:ext>
              </a:extLst>
            </p:cNvPr>
            <p:cNvGrpSpPr/>
            <p:nvPr/>
          </p:nvGrpSpPr>
          <p:grpSpPr>
            <a:xfrm>
              <a:off x="2630026" y="3797808"/>
              <a:ext cx="4506089" cy="1572745"/>
              <a:chOff x="2630026" y="3797808"/>
              <a:chExt cx="4506089" cy="1572745"/>
            </a:xfrm>
          </p:grpSpPr>
          <p:cxnSp>
            <p:nvCxnSpPr>
              <p:cNvPr id="70" name="Straight Arrow Connector 69">
                <a:extLst>
                  <a:ext uri="{FF2B5EF4-FFF2-40B4-BE49-F238E27FC236}">
                    <a16:creationId xmlns:a16="http://schemas.microsoft.com/office/drawing/2014/main" id="{BB35D918-B670-4ED5-8B9A-EE1617D97CDB}"/>
                  </a:ext>
                </a:extLst>
              </p:cNvPr>
              <p:cNvCxnSpPr>
                <a:cxnSpLocks/>
              </p:cNvCxnSpPr>
              <p:nvPr/>
            </p:nvCxnSpPr>
            <p:spPr>
              <a:xfrm flipH="1">
                <a:off x="3567526" y="4350207"/>
                <a:ext cx="16507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ED6EAEC-F6DC-4043-BC89-0AD3878FFF54}"/>
                  </a:ext>
                </a:extLst>
              </p:cNvPr>
              <p:cNvSpPr txBox="1"/>
              <p:nvPr/>
            </p:nvSpPr>
            <p:spPr>
              <a:xfrm>
                <a:off x="3972884" y="3980166"/>
                <a:ext cx="1180799" cy="370040"/>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err="1">
                    <a:ln>
                      <a:noFill/>
                    </a:ln>
                    <a:solidFill>
                      <a:prstClr val="black"/>
                    </a:solidFill>
                    <a:effectLst/>
                    <a:uLnTx/>
                    <a:uFillTx/>
                    <a:latin typeface="Liberation Sans" pitchFamily="18"/>
                    <a:ea typeface="Droid Sans Fallback" pitchFamily="2"/>
                    <a:cs typeface="FreeSans" pitchFamily="2"/>
                  </a:rPr>
                  <a:t>memoize</a:t>
                </a:r>
                <a:endPar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endParaRPr>
              </a:p>
            </p:txBody>
          </p:sp>
          <p:cxnSp>
            <p:nvCxnSpPr>
              <p:cNvPr id="72" name="Connector: Elbow 71">
                <a:extLst>
                  <a:ext uri="{FF2B5EF4-FFF2-40B4-BE49-F238E27FC236}">
                    <a16:creationId xmlns:a16="http://schemas.microsoft.com/office/drawing/2014/main" id="{18605C00-700F-4610-AAC0-D8A181D3F560}"/>
                  </a:ext>
                </a:extLst>
              </p:cNvPr>
              <p:cNvCxnSpPr>
                <a:cxnSpLocks/>
                <a:endCxn id="50" idx="2"/>
              </p:cNvCxnSpPr>
              <p:nvPr/>
            </p:nvCxnSpPr>
            <p:spPr>
              <a:xfrm flipV="1">
                <a:off x="3371498" y="3797808"/>
                <a:ext cx="3764617" cy="134142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246D1C84-58B6-4E3A-9221-D9AD14AA8A6D}"/>
                  </a:ext>
                </a:extLst>
              </p:cNvPr>
              <p:cNvSpPr/>
              <p:nvPr/>
            </p:nvSpPr>
            <p:spPr>
              <a:xfrm>
                <a:off x="2630026" y="3993104"/>
                <a:ext cx="939600" cy="13774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0">
                <a:solidFill>
                  <a:srgbClr val="000000"/>
                </a:solidFill>
                <a:prstDash val="solid"/>
              </a:ln>
              <a:effectLst>
                <a:outerShdw blurRad="50800" dist="38100" dir="2700000" algn="tl" rotWithShape="0">
                  <a:prstClr val="black">
                    <a:alpha val="40000"/>
                  </a:prstClr>
                </a:outerShdw>
              </a:effectLst>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cache</a:t>
                </a:r>
              </a:p>
            </p:txBody>
          </p:sp>
        </p:grpSp>
        <p:sp>
          <p:nvSpPr>
            <p:cNvPr id="69" name="TextBox 68">
              <a:extLst>
                <a:ext uri="{FF2B5EF4-FFF2-40B4-BE49-F238E27FC236}">
                  <a16:creationId xmlns:a16="http://schemas.microsoft.com/office/drawing/2014/main" id="{20300DFE-5A03-401F-9699-75D7D452C643}"/>
                </a:ext>
              </a:extLst>
            </p:cNvPr>
            <p:cNvSpPr txBox="1"/>
            <p:nvPr/>
          </p:nvSpPr>
          <p:spPr>
            <a:xfrm>
              <a:off x="5161355" y="5157050"/>
              <a:ext cx="930656" cy="370040"/>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lookup</a:t>
              </a:r>
            </a:p>
          </p:txBody>
        </p:sp>
      </p:grpSp>
      <p:sp>
        <p:nvSpPr>
          <p:cNvPr id="75" name="Freeform: Shape 74">
            <a:extLst>
              <a:ext uri="{FF2B5EF4-FFF2-40B4-BE49-F238E27FC236}">
                <a16:creationId xmlns:a16="http://schemas.microsoft.com/office/drawing/2014/main" id="{AF1F0EE1-CE5F-4907-88C4-029148526E52}"/>
              </a:ext>
            </a:extLst>
          </p:cNvPr>
          <p:cNvSpPr/>
          <p:nvPr/>
        </p:nvSpPr>
        <p:spPr>
          <a:xfrm>
            <a:off x="2688268" y="3479171"/>
            <a:ext cx="635487" cy="2710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task</a:t>
            </a:r>
          </a:p>
        </p:txBody>
      </p:sp>
      <p:sp>
        <p:nvSpPr>
          <p:cNvPr id="76" name="TextBox 75">
            <a:extLst>
              <a:ext uri="{FF2B5EF4-FFF2-40B4-BE49-F238E27FC236}">
                <a16:creationId xmlns:a16="http://schemas.microsoft.com/office/drawing/2014/main" id="{E534D593-1435-486A-9F88-662451BF14A9}"/>
              </a:ext>
            </a:extLst>
          </p:cNvPr>
          <p:cNvSpPr txBox="1"/>
          <p:nvPr/>
        </p:nvSpPr>
        <p:spPr>
          <a:xfrm rot="1327615">
            <a:off x="1703699" y="3980619"/>
            <a:ext cx="515504" cy="267915"/>
          </a:xfrm>
          <a:prstGeom prst="rect">
            <a:avLst/>
          </a:prstGeom>
          <a:noFill/>
          <a:ln>
            <a:noFill/>
          </a:ln>
        </p:spPr>
        <p:txBody>
          <a:bodyPr vert="horz" wrap="none" lIns="90000" tIns="45000" rIns="90000" bIns="45000" anchorCtr="0" compatLnSpc="0">
            <a:spAutoFit/>
          </a:bodyPr>
          <a:lstStyle/>
          <a:p>
            <a:pPr marL="0" marR="0" lvl="0" indent="0" algn="l"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push</a:t>
            </a:r>
          </a:p>
        </p:txBody>
      </p:sp>
      <p:cxnSp>
        <p:nvCxnSpPr>
          <p:cNvPr id="77" name="Straight Arrow Connector 76">
            <a:extLst>
              <a:ext uri="{FF2B5EF4-FFF2-40B4-BE49-F238E27FC236}">
                <a16:creationId xmlns:a16="http://schemas.microsoft.com/office/drawing/2014/main" id="{AF009371-3655-4E0D-BEE2-B96B733417B5}"/>
              </a:ext>
            </a:extLst>
          </p:cNvPr>
          <p:cNvCxnSpPr>
            <a:cxnSpLocks/>
            <a:stCxn id="63" idx="1"/>
            <a:endCxn id="80" idx="3"/>
          </p:cNvCxnSpPr>
          <p:nvPr/>
        </p:nvCxnSpPr>
        <p:spPr>
          <a:xfrm>
            <a:off x="3285657" y="5072401"/>
            <a:ext cx="2123774" cy="93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76F0AC3-6B8F-4660-9636-97A13C3EF254}"/>
              </a:ext>
            </a:extLst>
          </p:cNvPr>
          <p:cNvCxnSpPr>
            <a:cxnSpLocks/>
            <a:stCxn id="81" idx="2"/>
            <a:endCxn id="48" idx="0"/>
          </p:cNvCxnSpPr>
          <p:nvPr/>
        </p:nvCxnSpPr>
        <p:spPr>
          <a:xfrm flipH="1">
            <a:off x="1060479" y="2758335"/>
            <a:ext cx="8886" cy="4770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Freeform: Shape 79">
            <a:extLst>
              <a:ext uri="{FF2B5EF4-FFF2-40B4-BE49-F238E27FC236}">
                <a16:creationId xmlns:a16="http://schemas.microsoft.com/office/drawing/2014/main" id="{FDFE6187-CBE2-4585-AB61-DF645976EDDC}"/>
              </a:ext>
            </a:extLst>
          </p:cNvPr>
          <p:cNvSpPr/>
          <p:nvPr/>
        </p:nvSpPr>
        <p:spPr>
          <a:xfrm>
            <a:off x="5409431" y="4946186"/>
            <a:ext cx="635487" cy="2710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LM Mono 10" pitchFamily="1"/>
              </a:defRPr>
            </a:pPr>
            <a:r>
              <a:rPr kumimoji="0" lang="en-US" sz="1200" b="0" i="0" u="none" strike="noStrike" kern="1200" cap="none" spc="0" normalizeH="0" baseline="0" noProof="0" dirty="0">
                <a:ln>
                  <a:noFill/>
                </a:ln>
                <a:solidFill>
                  <a:prstClr val="black"/>
                </a:solidFill>
                <a:effectLst/>
                <a:uLnTx/>
                <a:uFillTx/>
                <a:latin typeface="LM Mono 10" pitchFamily="17"/>
                <a:ea typeface="Droid Sans Fallback" pitchFamily="2"/>
                <a:cs typeface="FreeSans" pitchFamily="2"/>
              </a:rPr>
              <a:t>response</a:t>
            </a:r>
          </a:p>
        </p:txBody>
      </p:sp>
      <p:sp>
        <p:nvSpPr>
          <p:cNvPr id="81" name="Freeform: Shape 80">
            <a:extLst>
              <a:ext uri="{FF2B5EF4-FFF2-40B4-BE49-F238E27FC236}">
                <a16:creationId xmlns:a16="http://schemas.microsoft.com/office/drawing/2014/main" id="{DE6F5EA6-5FDC-456F-BF58-1765E604B908}"/>
              </a:ext>
            </a:extLst>
          </p:cNvPr>
          <p:cNvSpPr/>
          <p:nvPr/>
        </p:nvSpPr>
        <p:spPr>
          <a:xfrm>
            <a:off x="661408" y="2285407"/>
            <a:ext cx="815913" cy="47292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2"/>
          </a:solidFill>
          <a:ln w="18360">
            <a:solidFill>
              <a:srgbClr val="000000">
                <a:alpha val="50000"/>
              </a:srgbClr>
            </a:solidFill>
            <a:prstDash val="solid"/>
          </a:ln>
          <a:effectLst>
            <a:outerShdw blurRad="50800" dist="38100" dir="2700000" algn="tl" rotWithShape="0">
              <a:prstClr val="black">
                <a:alpha val="40000"/>
              </a:prstClr>
            </a:outerShdw>
          </a:effectLst>
        </p:spPr>
        <p:txBody>
          <a:bodyPr vert="horz" wrap="none" lIns="99000" tIns="54000" rIns="99000" bIns="54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queries &amp; </a:t>
            </a:r>
          </a:p>
          <a:p>
            <a:pPr marL="0" marR="0" lvl="0" indent="0" algn="ctr" defTabSz="914400" rtl="0" eaLnBrk="1" fontAlgn="auto" latinLnBrk="0" hangingPunct="0">
              <a:lnSpc>
                <a:spcPct val="100000"/>
              </a:lnSpc>
              <a:spcBef>
                <a:spcPts val="0"/>
              </a:spcBef>
              <a:spcAft>
                <a:spcPts val="0"/>
              </a:spcAft>
              <a:buClrTx/>
              <a:buSzTx/>
              <a:buFontTx/>
              <a:buNone/>
              <a:tabLst/>
              <a:defRPr b="0"/>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updates</a:t>
            </a:r>
          </a:p>
        </p:txBody>
      </p:sp>
    </p:spTree>
    <p:extLst>
      <p:ext uri="{BB962C8B-B14F-4D97-AF65-F5344CB8AC3E}">
        <p14:creationId xmlns:p14="http://schemas.microsoft.com/office/powerpoint/2010/main" val="354350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ppt_x"/>
                                          </p:val>
                                        </p:tav>
                                        <p:tav tm="100000">
                                          <p:val>
                                            <p:strVal val="#ppt_x"/>
                                          </p:val>
                                        </p:tav>
                                      </p:tavLst>
                                    </p:anim>
                                    <p:anim calcmode="lin" valueType="num">
                                      <p:cBhvr additive="base">
                                        <p:cTn id="16"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xEl>
                                              <p:pRg st="0" end="0"/>
                                            </p:txEl>
                                          </p:spTgt>
                                        </p:tgtEl>
                                        <p:attrNameLst>
                                          <p:attrName>style.visibility</p:attrName>
                                        </p:attrNameLst>
                                      </p:cBhvr>
                                      <p:to>
                                        <p:strVal val="visible"/>
                                      </p:to>
                                    </p:set>
                                    <p:animEffect transition="in" filter="fade">
                                      <p:cBhvr>
                                        <p:cTn id="21" dur="500"/>
                                        <p:tgtEl>
                                          <p:spTgt spid="3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xEl>
                                              <p:pRg st="1" end="1"/>
                                            </p:txEl>
                                          </p:spTgt>
                                        </p:tgtEl>
                                        <p:attrNameLst>
                                          <p:attrName>style.visibility</p:attrName>
                                        </p:attrNameLst>
                                      </p:cBhvr>
                                      <p:to>
                                        <p:strVal val="visible"/>
                                      </p:to>
                                    </p:set>
                                    <p:animEffect transition="in" filter="fade">
                                      <p:cBhvr>
                                        <p:cTn id="26" dur="500"/>
                                        <p:tgtEl>
                                          <p:spTgt spid="3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animEffect transition="in" filter="fade">
                                      <p:cBhvr>
                                        <p:cTn id="31" dur="500"/>
                                        <p:tgtEl>
                                          <p:spTgt spid="3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7">
                                            <p:txEl>
                                              <p:pRg st="3" end="3"/>
                                            </p:txEl>
                                          </p:spTgt>
                                        </p:tgtEl>
                                        <p:attrNameLst>
                                          <p:attrName>style.visibility</p:attrName>
                                        </p:attrNameLst>
                                      </p:cBhvr>
                                      <p:to>
                                        <p:strVal val="visible"/>
                                      </p:to>
                                    </p:set>
                                    <p:animEffect transition="in" filter="fade">
                                      <p:cBhvr>
                                        <p:cTn id="36" dur="500"/>
                                        <p:tgtEl>
                                          <p:spTgt spid="3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7">
                                            <p:txEl>
                                              <p:pRg st="4" end="4"/>
                                            </p:txEl>
                                          </p:spTgt>
                                        </p:tgtEl>
                                        <p:attrNameLst>
                                          <p:attrName>style.visibility</p:attrName>
                                        </p:attrNameLst>
                                      </p:cBhvr>
                                      <p:to>
                                        <p:strVal val="visible"/>
                                      </p:to>
                                    </p:set>
                                    <p:animEffect transition="in" filter="fade">
                                      <p:cBhvr>
                                        <p:cTn id="41"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8061C-3B67-4381-8EC0-258D1161B755}"/>
              </a:ext>
            </a:extLst>
          </p:cNvPr>
          <p:cNvSpPr txBox="1"/>
          <p:nvPr/>
        </p:nvSpPr>
        <p:spPr>
          <a:xfrm>
            <a:off x="257531" y="319730"/>
            <a:ext cx="522983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Back to online training…</a:t>
            </a:r>
          </a:p>
        </p:txBody>
      </p:sp>
      <p:grpSp>
        <p:nvGrpSpPr>
          <p:cNvPr id="2" name="Group 1">
            <a:extLst>
              <a:ext uri="{FF2B5EF4-FFF2-40B4-BE49-F238E27FC236}">
                <a16:creationId xmlns:a16="http://schemas.microsoft.com/office/drawing/2014/main" id="{41C5CE5B-8BE3-4280-AEA9-C262AC33B106}"/>
              </a:ext>
            </a:extLst>
          </p:cNvPr>
          <p:cNvGrpSpPr/>
          <p:nvPr/>
        </p:nvGrpSpPr>
        <p:grpSpPr>
          <a:xfrm>
            <a:off x="2415905" y="2890298"/>
            <a:ext cx="6836171" cy="2053136"/>
            <a:chOff x="2415905" y="2890298"/>
            <a:chExt cx="6836171" cy="2053136"/>
          </a:xfrm>
        </p:grpSpPr>
        <p:cxnSp>
          <p:nvCxnSpPr>
            <p:cNvPr id="3" name="Straight Arrow Connector 2">
              <a:extLst>
                <a:ext uri="{FF2B5EF4-FFF2-40B4-BE49-F238E27FC236}">
                  <a16:creationId xmlns:a16="http://schemas.microsoft.com/office/drawing/2014/main" id="{22B08284-500A-495E-85C0-3F2F70237AED}"/>
                </a:ext>
              </a:extLst>
            </p:cNvPr>
            <p:cNvCxnSpPr>
              <a:cxnSpLocks/>
              <a:endCxn id="17" idx="1"/>
            </p:cNvCxnSpPr>
            <p:nvPr/>
          </p:nvCxnSpPr>
          <p:spPr>
            <a:xfrm flipV="1">
              <a:off x="3623225" y="3570359"/>
              <a:ext cx="564483" cy="47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8723F32-D012-4180-BFEC-C879A682EB64}"/>
                </a:ext>
              </a:extLst>
            </p:cNvPr>
            <p:cNvGrpSpPr/>
            <p:nvPr/>
          </p:nvGrpSpPr>
          <p:grpSpPr>
            <a:xfrm>
              <a:off x="4187708" y="2890298"/>
              <a:ext cx="5064368" cy="1360121"/>
              <a:chOff x="4148796" y="2466892"/>
              <a:chExt cx="5064368" cy="1360121"/>
            </a:xfrm>
          </p:grpSpPr>
          <p:sp>
            <p:nvSpPr>
              <p:cNvPr id="6" name="Oval 5">
                <a:extLst>
                  <a:ext uri="{FF2B5EF4-FFF2-40B4-BE49-F238E27FC236}">
                    <a16:creationId xmlns:a16="http://schemas.microsoft.com/office/drawing/2014/main" id="{1B8D4C01-42EA-4CAB-83EC-8A4BF7C4E18E}"/>
                  </a:ext>
                </a:extLst>
              </p:cNvPr>
              <p:cNvSpPr/>
              <p:nvPr/>
            </p:nvSpPr>
            <p:spPr>
              <a:xfrm>
                <a:off x="4416757"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A52A4F03-B1F6-4A23-A189-FEC9FEE0A8AE}"/>
                  </a:ext>
                </a:extLst>
              </p:cNvPr>
              <p:cNvSpPr/>
              <p:nvPr/>
            </p:nvSpPr>
            <p:spPr>
              <a:xfrm>
                <a:off x="4931856"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C3AEDBE3-5BB9-4301-BAEB-C7B17F235801}"/>
                  </a:ext>
                </a:extLst>
              </p:cNvPr>
              <p:cNvSpPr/>
              <p:nvPr/>
            </p:nvSpPr>
            <p:spPr>
              <a:xfrm>
                <a:off x="5446955"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385BA407-8922-48FD-818B-D422E8382834}"/>
                  </a:ext>
                </a:extLst>
              </p:cNvPr>
              <p:cNvSpPr/>
              <p:nvPr/>
            </p:nvSpPr>
            <p:spPr>
              <a:xfrm>
                <a:off x="5962054"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2B787756-F256-4C77-BBBD-A61423BA4E80}"/>
                  </a:ext>
                </a:extLst>
              </p:cNvPr>
              <p:cNvSpPr/>
              <p:nvPr/>
            </p:nvSpPr>
            <p:spPr>
              <a:xfrm>
                <a:off x="6477153"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990C6EB-E5AD-471D-AB20-3B83E3467E8C}"/>
                  </a:ext>
                </a:extLst>
              </p:cNvPr>
              <p:cNvSpPr/>
              <p:nvPr/>
            </p:nvSpPr>
            <p:spPr>
              <a:xfrm>
                <a:off x="7675545"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A9757B02-752F-49A9-A91E-C4E1E4B5F57B}"/>
                  </a:ext>
                </a:extLst>
              </p:cNvPr>
              <p:cNvSpPr/>
              <p:nvPr/>
            </p:nvSpPr>
            <p:spPr>
              <a:xfrm>
                <a:off x="8190644"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9A5F8E82-6446-4F90-BEB0-9DA7851D00D1}"/>
                  </a:ext>
                </a:extLst>
              </p:cNvPr>
              <p:cNvSpPr/>
              <p:nvPr/>
            </p:nvSpPr>
            <p:spPr>
              <a:xfrm>
                <a:off x="8705742" y="3409203"/>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7CEAE616-9AB0-40EF-8C83-B68227E0BEDD}"/>
                  </a:ext>
                </a:extLst>
              </p:cNvPr>
              <p:cNvSpPr/>
              <p:nvPr/>
            </p:nvSpPr>
            <p:spPr>
              <a:xfrm flipH="1">
                <a:off x="7011961"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6C95D0E4-53C5-4C52-9CA3-72761F40E074}"/>
                  </a:ext>
                </a:extLst>
              </p:cNvPr>
              <p:cNvSpPr/>
              <p:nvPr/>
            </p:nvSpPr>
            <p:spPr>
              <a:xfrm flipH="1">
                <a:off x="7116679"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875E6F87-0F6A-4316-944E-7F1AA612EE8C}"/>
                  </a:ext>
                </a:extLst>
              </p:cNvPr>
              <p:cNvSpPr/>
              <p:nvPr/>
            </p:nvSpPr>
            <p:spPr>
              <a:xfrm flipH="1">
                <a:off x="7230485" y="347320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D7A9EF4-87BE-4799-9A9B-166CE7E2E726}"/>
                  </a:ext>
                </a:extLst>
              </p:cNvPr>
              <p:cNvSpPr/>
              <p:nvPr/>
            </p:nvSpPr>
            <p:spPr>
              <a:xfrm>
                <a:off x="4148796" y="2466892"/>
                <a:ext cx="5064368" cy="13601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40E4E2F1-22D8-4278-BBF5-CC2F5D032782}"/>
                  </a:ext>
                </a:extLst>
              </p:cNvPr>
              <p:cNvCxnSpPr>
                <a:stCxn id="6" idx="6"/>
                <a:endCxn id="7" idx="2"/>
              </p:cNvCxnSpPr>
              <p:nvPr/>
            </p:nvCxnSpPr>
            <p:spPr>
              <a:xfrm>
                <a:off x="4607676"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31817F-D4C8-4C19-BA5C-17D9B0631393}"/>
                  </a:ext>
                </a:extLst>
              </p:cNvPr>
              <p:cNvCxnSpPr>
                <a:stCxn id="7" idx="6"/>
                <a:endCxn id="8" idx="2"/>
              </p:cNvCxnSpPr>
              <p:nvPr/>
            </p:nvCxnSpPr>
            <p:spPr>
              <a:xfrm>
                <a:off x="5122775"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8AEF71-D03B-42EA-976D-7AFF262D3159}"/>
                  </a:ext>
                </a:extLst>
              </p:cNvPr>
              <p:cNvCxnSpPr>
                <a:stCxn id="8" idx="6"/>
                <a:endCxn id="9" idx="2"/>
              </p:cNvCxnSpPr>
              <p:nvPr/>
            </p:nvCxnSpPr>
            <p:spPr>
              <a:xfrm>
                <a:off x="5637874"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D97F8D-AAD5-4869-B7AE-9FEB23875B13}"/>
                  </a:ext>
                </a:extLst>
              </p:cNvPr>
              <p:cNvCxnSpPr>
                <a:endCxn id="10" idx="2"/>
              </p:cNvCxnSpPr>
              <p:nvPr/>
            </p:nvCxnSpPr>
            <p:spPr>
              <a:xfrm>
                <a:off x="6152973"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BD06E57-F275-4F28-BD1E-B47BAB88C422}"/>
                  </a:ext>
                </a:extLst>
              </p:cNvPr>
              <p:cNvCxnSpPr>
                <a:stCxn id="11" idx="6"/>
                <a:endCxn id="12" idx="2"/>
              </p:cNvCxnSpPr>
              <p:nvPr/>
            </p:nvCxnSpPr>
            <p:spPr>
              <a:xfrm>
                <a:off x="7866464" y="350466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F84E64-F737-431E-A41C-F2C52949C3FB}"/>
                  </a:ext>
                </a:extLst>
              </p:cNvPr>
              <p:cNvCxnSpPr>
                <a:stCxn id="12" idx="6"/>
                <a:endCxn id="13" idx="2"/>
              </p:cNvCxnSpPr>
              <p:nvPr/>
            </p:nvCxnSpPr>
            <p:spPr>
              <a:xfrm>
                <a:off x="8381563" y="3504663"/>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33171F-D443-4CA7-B8EB-DC70524277E1}"/>
                  </a:ext>
                </a:extLst>
              </p:cNvPr>
              <p:cNvCxnSpPr>
                <a:cxnSpLocks/>
              </p:cNvCxnSpPr>
              <p:nvPr/>
            </p:nvCxnSpPr>
            <p:spPr>
              <a:xfrm>
                <a:off x="6668072" y="3513851"/>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81AFDD-7013-41B0-B76E-4E8A36F9EB43}"/>
                  </a:ext>
                </a:extLst>
              </p:cNvPr>
              <p:cNvCxnSpPr>
                <a:cxnSpLocks/>
              </p:cNvCxnSpPr>
              <p:nvPr/>
            </p:nvCxnSpPr>
            <p:spPr>
              <a:xfrm>
                <a:off x="7393021" y="3501954"/>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BA1B717-03F7-4D11-B767-DA40690AE335}"/>
                  </a:ext>
                </a:extLst>
              </p:cNvPr>
              <p:cNvSpPr/>
              <p:nvPr/>
            </p:nvSpPr>
            <p:spPr>
              <a:xfrm>
                <a:off x="4242614" y="2682163"/>
                <a:ext cx="2408682" cy="369332"/>
              </a:xfrm>
              <a:prstGeom prst="rect">
                <a:avLst/>
              </a:prstGeom>
            </p:spPr>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Run entire workload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Connector: Elbow 26">
              <a:extLst>
                <a:ext uri="{FF2B5EF4-FFF2-40B4-BE49-F238E27FC236}">
                  <a16:creationId xmlns:a16="http://schemas.microsoft.com/office/drawing/2014/main" id="{B5DC0279-FC0D-409F-9627-CBD7B56F1D6E}"/>
                </a:ext>
              </a:extLst>
            </p:cNvPr>
            <p:cNvCxnSpPr>
              <a:cxnSpLocks/>
              <a:endCxn id="17" idx="3"/>
            </p:cNvCxnSpPr>
            <p:nvPr/>
          </p:nvCxnSpPr>
          <p:spPr>
            <a:xfrm rot="5400000" flipH="1" flipV="1">
              <a:off x="5973979" y="615944"/>
              <a:ext cx="323681" cy="6232511"/>
            </a:xfrm>
            <a:prstGeom prst="bentConnector4">
              <a:avLst>
                <a:gd name="adj1" fmla="val -180727"/>
                <a:gd name="adj2" fmla="val 103668"/>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55A6D83-9BEA-4BBA-BC9A-3BC48EF7F40C}"/>
                </a:ext>
              </a:extLst>
            </p:cNvPr>
            <p:cNvGrpSpPr/>
            <p:nvPr/>
          </p:nvGrpSpPr>
          <p:grpSpPr>
            <a:xfrm>
              <a:off x="5452982" y="4574102"/>
              <a:ext cx="1475962" cy="369332"/>
              <a:chOff x="5452982" y="3735569"/>
              <a:chExt cx="1475962" cy="369332"/>
            </a:xfrm>
          </p:grpSpPr>
          <p:pic>
            <p:nvPicPr>
              <p:cNvPr id="29" name="Picture 28">
                <a:extLst>
                  <a:ext uri="{FF2B5EF4-FFF2-40B4-BE49-F238E27FC236}">
                    <a16:creationId xmlns:a16="http://schemas.microsoft.com/office/drawing/2014/main" id="{3CEFBBA6-E2C7-4CF4-8619-23B9977B422B}"/>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518700" y="3800955"/>
                <a:ext cx="410244" cy="229459"/>
              </a:xfrm>
              <a:prstGeom prst="rect">
                <a:avLst/>
              </a:prstGeom>
            </p:spPr>
          </p:pic>
          <p:sp>
            <p:nvSpPr>
              <p:cNvPr id="30" name="TextBox 29">
                <a:extLst>
                  <a:ext uri="{FF2B5EF4-FFF2-40B4-BE49-F238E27FC236}">
                    <a16:creationId xmlns:a16="http://schemas.microsoft.com/office/drawing/2014/main" id="{AF7D6714-04C8-4C13-8090-96F604984CF2}"/>
                  </a:ext>
                </a:extLst>
              </p:cNvPr>
              <p:cNvSpPr txBox="1"/>
              <p:nvPr/>
            </p:nvSpPr>
            <p:spPr>
              <a:xfrm>
                <a:off x="5452982" y="3735569"/>
                <a:ext cx="10741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Feedback</a:t>
                </a:r>
              </a:p>
            </p:txBody>
          </p:sp>
        </p:grpSp>
        <p:sp>
          <p:nvSpPr>
            <p:cNvPr id="31" name="Freeform: Shape 30">
              <a:extLst>
                <a:ext uri="{FF2B5EF4-FFF2-40B4-BE49-F238E27FC236}">
                  <a16:creationId xmlns:a16="http://schemas.microsoft.com/office/drawing/2014/main" id="{467C7632-1156-4A77-9510-174429600C9C}"/>
                </a:ext>
              </a:extLst>
            </p:cNvPr>
            <p:cNvSpPr/>
            <p:nvPr/>
          </p:nvSpPr>
          <p:spPr>
            <a:xfrm>
              <a:off x="2415905" y="3256190"/>
              <a:ext cx="1207320" cy="6378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Fiddle </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with policy</a:t>
              </a:r>
            </a:p>
          </p:txBody>
        </p:sp>
      </p:grpSp>
    </p:spTree>
    <p:extLst>
      <p:ext uri="{BB962C8B-B14F-4D97-AF65-F5344CB8AC3E}">
        <p14:creationId xmlns:p14="http://schemas.microsoft.com/office/powerpoint/2010/main" val="21031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BD4-7B13-4E20-BEB6-799E71B37573}"/>
              </a:ext>
            </a:extLst>
          </p:cNvPr>
          <p:cNvSpPr>
            <a:spLocks noGrp="1"/>
          </p:cNvSpPr>
          <p:nvPr>
            <p:ph type="title"/>
          </p:nvPr>
        </p:nvSpPr>
        <p:spPr/>
        <p:txBody>
          <a:bodyPr/>
          <a:lstStyle/>
          <a:p>
            <a:pPr algn="ctr"/>
            <a:r>
              <a:rPr lang="en-US" dirty="0"/>
              <a:t>Why declarative programming?</a:t>
            </a:r>
          </a:p>
        </p:txBody>
      </p:sp>
      <p:sp>
        <p:nvSpPr>
          <p:cNvPr id="3" name="Content Placeholder 2">
            <a:extLst>
              <a:ext uri="{FF2B5EF4-FFF2-40B4-BE49-F238E27FC236}">
                <a16:creationId xmlns:a16="http://schemas.microsoft.com/office/drawing/2014/main" id="{01A245DE-D62E-419C-9946-247F5334DFC2}"/>
              </a:ext>
            </a:extLst>
          </p:cNvPr>
          <p:cNvSpPr>
            <a:spLocks noGrp="1"/>
          </p:cNvSpPr>
          <p:nvPr>
            <p:ph idx="1"/>
          </p:nvPr>
        </p:nvSpPr>
        <p:spPr>
          <a:xfrm>
            <a:off x="838200" y="1825625"/>
            <a:ext cx="10515600" cy="4351338"/>
          </a:xfrm>
        </p:spPr>
        <p:txBody>
          <a:bodyPr>
            <a:normAutofit lnSpcReduction="10000"/>
          </a:bodyPr>
          <a:lstStyle/>
          <a:p>
            <a:r>
              <a:rPr lang="en-US" dirty="0"/>
              <a:t>Many ML algorithms have a concise declarative program</a:t>
            </a:r>
          </a:p>
          <a:p>
            <a:r>
              <a:rPr lang="en-US" dirty="0"/>
              <a:t>There are many choices to make when writing a fast program</a:t>
            </a:r>
          </a:p>
          <a:p>
            <a:pPr lvl="1"/>
            <a:r>
              <a:rPr lang="en-US" dirty="0"/>
              <a:t>Loop orders</a:t>
            </a:r>
          </a:p>
          <a:p>
            <a:pPr lvl="1"/>
            <a:r>
              <a:rPr lang="en-US" dirty="0"/>
              <a:t>Data structures  (e.g., hash map, dense array, linked list)</a:t>
            </a:r>
          </a:p>
          <a:p>
            <a:pPr lvl="1"/>
            <a:r>
              <a:rPr lang="en-US" dirty="0"/>
              <a:t>Global execution strategy   (e.g., depth vs. breadth-first search)</a:t>
            </a:r>
          </a:p>
          <a:p>
            <a:pPr lvl="1"/>
            <a:r>
              <a:rPr lang="en-US" dirty="0"/>
              <a:t>Parallelization opportunities  </a:t>
            </a:r>
          </a:p>
          <a:p>
            <a:r>
              <a:rPr lang="en-US" dirty="0"/>
              <a:t>Manually experimenting with all possibilities is time consuming</a:t>
            </a:r>
          </a:p>
          <a:p>
            <a:pPr lvl="1"/>
            <a:r>
              <a:rPr lang="en-US" dirty="0"/>
              <a:t>Programmers usually  only implement one</a:t>
            </a:r>
          </a:p>
          <a:p>
            <a:r>
              <a:rPr lang="en-US" dirty="0"/>
              <a:t>Researchers don’t have time to optimize the efficiency of their code</a:t>
            </a:r>
          </a:p>
          <a:p>
            <a:pPr lvl="1"/>
            <a:r>
              <a:rPr lang="en-US" dirty="0"/>
              <a:t>We can do better with automatic optimization</a:t>
            </a:r>
          </a:p>
          <a:p>
            <a:endParaRPr lang="en-US" dirty="0"/>
          </a:p>
        </p:txBody>
      </p:sp>
      <p:sp>
        <p:nvSpPr>
          <p:cNvPr id="5" name="Slide Number Placeholder 4">
            <a:extLst>
              <a:ext uri="{FF2B5EF4-FFF2-40B4-BE49-F238E27FC236}">
                <a16:creationId xmlns:a16="http://schemas.microsoft.com/office/drawing/2014/main" id="{51BE6EFC-D117-4B9B-9FA5-2530571E94E2}"/>
              </a:ext>
            </a:extLst>
          </p:cNvPr>
          <p:cNvSpPr>
            <a:spLocks noGrp="1"/>
          </p:cNvSpPr>
          <p:nvPr>
            <p:ph type="sldNum" sz="quarter" idx="12"/>
          </p:nvPr>
        </p:nvSpPr>
        <p:spPr/>
        <p:txBody>
          <a:bodyPr/>
          <a:lstStyle/>
          <a:p>
            <a:fld id="{DD2D5612-D1A6-4510-A96B-3BEF8629B754}" type="slidenum">
              <a:rPr lang="en-US" smtClean="0"/>
              <a:t>5</a:t>
            </a:fld>
            <a:endParaRPr lang="en-US"/>
          </a:p>
        </p:txBody>
      </p:sp>
    </p:spTree>
    <p:extLst>
      <p:ext uri="{BB962C8B-B14F-4D97-AF65-F5344CB8AC3E}">
        <p14:creationId xmlns:p14="http://schemas.microsoft.com/office/powerpoint/2010/main" val="6733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C7957C0-18E5-4BBE-A313-2EA17B99D6B3}"/>
              </a:ext>
            </a:extLst>
          </p:cNvPr>
          <p:cNvSpPr txBox="1"/>
          <p:nvPr/>
        </p:nvSpPr>
        <p:spPr>
          <a:xfrm>
            <a:off x="446607" y="355084"/>
            <a:ext cx="31275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Solver Actions</a:t>
            </a:r>
          </a:p>
        </p:txBody>
      </p:sp>
      <p:grpSp>
        <p:nvGrpSpPr>
          <p:cNvPr id="3" name="Group 2">
            <a:extLst>
              <a:ext uri="{FF2B5EF4-FFF2-40B4-BE49-F238E27FC236}">
                <a16:creationId xmlns:a16="http://schemas.microsoft.com/office/drawing/2014/main" id="{04CD2B23-84DC-44DF-BD6B-95C25DD940C6}"/>
              </a:ext>
            </a:extLst>
          </p:cNvPr>
          <p:cNvGrpSpPr/>
          <p:nvPr/>
        </p:nvGrpSpPr>
        <p:grpSpPr>
          <a:xfrm>
            <a:off x="4497274" y="2955412"/>
            <a:ext cx="3119524" cy="1001527"/>
            <a:chOff x="4468698" y="3241171"/>
            <a:chExt cx="3119524" cy="1001527"/>
          </a:xfrm>
        </p:grpSpPr>
        <p:sp>
          <p:nvSpPr>
            <p:cNvPr id="11" name="Rectangle 10">
              <a:extLst>
                <a:ext uri="{FF2B5EF4-FFF2-40B4-BE49-F238E27FC236}">
                  <a16:creationId xmlns:a16="http://schemas.microsoft.com/office/drawing/2014/main" id="{7983ED3F-FAA0-4BDE-AD0A-FCAF0866171E}"/>
                </a:ext>
              </a:extLst>
            </p:cNvPr>
            <p:cNvSpPr/>
            <p:nvPr/>
          </p:nvSpPr>
          <p:spPr>
            <a:xfrm>
              <a:off x="4475137" y="3843305"/>
              <a:ext cx="3113085" cy="399393"/>
            </a:xfrm>
            <a:prstGeom prst="rect">
              <a:avLst/>
            </a:prstGeom>
            <a:solidFill>
              <a:schemeClr val="bg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0" name="Group 59">
              <a:extLst>
                <a:ext uri="{FF2B5EF4-FFF2-40B4-BE49-F238E27FC236}">
                  <a16:creationId xmlns:a16="http://schemas.microsoft.com/office/drawing/2014/main" id="{8CA392A7-372A-4407-8FFF-F1B90F0F1D88}"/>
                </a:ext>
              </a:extLst>
            </p:cNvPr>
            <p:cNvGrpSpPr/>
            <p:nvPr/>
          </p:nvGrpSpPr>
          <p:grpSpPr>
            <a:xfrm>
              <a:off x="4574652" y="3949368"/>
              <a:ext cx="2934608" cy="190919"/>
              <a:chOff x="4193102" y="2237333"/>
              <a:chExt cx="2934608" cy="190919"/>
            </a:xfrm>
          </p:grpSpPr>
          <p:sp>
            <p:nvSpPr>
              <p:cNvPr id="40" name="Oval 39">
                <a:extLst>
                  <a:ext uri="{FF2B5EF4-FFF2-40B4-BE49-F238E27FC236}">
                    <a16:creationId xmlns:a16="http://schemas.microsoft.com/office/drawing/2014/main" id="{C6695A66-E584-46D8-96E7-B75EAD52F19D}"/>
                  </a:ext>
                </a:extLst>
              </p:cNvPr>
              <p:cNvSpPr/>
              <p:nvPr/>
            </p:nvSpPr>
            <p:spPr>
              <a:xfrm>
                <a:off x="4193102"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7A0A51BA-DA5C-4352-8F01-3985674E7869}"/>
                  </a:ext>
                </a:extLst>
              </p:cNvPr>
              <p:cNvSpPr/>
              <p:nvPr/>
            </p:nvSpPr>
            <p:spPr>
              <a:xfrm>
                <a:off x="4708201"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14890F7-F317-44C5-8429-5F57A33C8078}"/>
                  </a:ext>
                </a:extLst>
              </p:cNvPr>
              <p:cNvSpPr/>
              <p:nvPr/>
            </p:nvSpPr>
            <p:spPr>
              <a:xfrm>
                <a:off x="5223300"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2596D628-32F1-426D-A41D-AFE901C2B629}"/>
                  </a:ext>
                </a:extLst>
              </p:cNvPr>
              <p:cNvSpPr/>
              <p:nvPr/>
            </p:nvSpPr>
            <p:spPr>
              <a:xfrm>
                <a:off x="6421692"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4D125BB6-F8EC-474D-B74F-B57BAEBF20D8}"/>
                  </a:ext>
                </a:extLst>
              </p:cNvPr>
              <p:cNvSpPr/>
              <p:nvPr/>
            </p:nvSpPr>
            <p:spPr>
              <a:xfrm>
                <a:off x="6936791"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FDDEAB66-B77A-4C3B-9A85-F45C98183B8E}"/>
                  </a:ext>
                </a:extLst>
              </p:cNvPr>
              <p:cNvSpPr/>
              <p:nvPr/>
            </p:nvSpPr>
            <p:spPr>
              <a:xfrm flipH="1">
                <a:off x="5758108"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3A0FF4E-4A41-4157-ABBD-3C1828B35202}"/>
                  </a:ext>
                </a:extLst>
              </p:cNvPr>
              <p:cNvSpPr/>
              <p:nvPr/>
            </p:nvSpPr>
            <p:spPr>
              <a:xfrm flipH="1">
                <a:off x="5862826"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729B9766-394E-49DE-8F14-4047D5A37256}"/>
                  </a:ext>
                </a:extLst>
              </p:cNvPr>
              <p:cNvSpPr/>
              <p:nvPr/>
            </p:nvSpPr>
            <p:spPr>
              <a:xfrm flipH="1">
                <a:off x="5976632"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Arrow Connector 50">
                <a:extLst>
                  <a:ext uri="{FF2B5EF4-FFF2-40B4-BE49-F238E27FC236}">
                    <a16:creationId xmlns:a16="http://schemas.microsoft.com/office/drawing/2014/main" id="{517FED38-7AFA-4671-972C-A6D5111F7A88}"/>
                  </a:ext>
                </a:extLst>
              </p:cNvPr>
              <p:cNvCxnSpPr>
                <a:stCxn id="40" idx="6"/>
                <a:endCxn id="41" idx="2"/>
              </p:cNvCxnSpPr>
              <p:nvPr/>
            </p:nvCxnSpPr>
            <p:spPr>
              <a:xfrm>
                <a:off x="4384021"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7E975-833F-4EFB-87A7-208750DDE71B}"/>
                  </a:ext>
                </a:extLst>
              </p:cNvPr>
              <p:cNvCxnSpPr>
                <a:endCxn id="42" idx="2"/>
              </p:cNvCxnSpPr>
              <p:nvPr/>
            </p:nvCxnSpPr>
            <p:spPr>
              <a:xfrm>
                <a:off x="4899120"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62732D-FDC4-4F2F-ACAF-C010038E2898}"/>
                  </a:ext>
                </a:extLst>
              </p:cNvPr>
              <p:cNvCxnSpPr>
                <a:stCxn id="43" idx="6"/>
                <a:endCxn id="44" idx="2"/>
              </p:cNvCxnSpPr>
              <p:nvPr/>
            </p:nvCxnSpPr>
            <p:spPr>
              <a:xfrm>
                <a:off x="6612611"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406F617-55D1-4132-8EA2-A27BB8B95199}"/>
                  </a:ext>
                </a:extLst>
              </p:cNvPr>
              <p:cNvCxnSpPr>
                <a:cxnSpLocks/>
              </p:cNvCxnSpPr>
              <p:nvPr/>
            </p:nvCxnSpPr>
            <p:spPr>
              <a:xfrm>
                <a:off x="5414219" y="2341981"/>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0705BE-2724-4F32-BBC8-0B9EC414B7BA}"/>
                  </a:ext>
                </a:extLst>
              </p:cNvPr>
              <p:cNvCxnSpPr>
                <a:cxnSpLocks/>
              </p:cNvCxnSpPr>
              <p:nvPr/>
            </p:nvCxnSpPr>
            <p:spPr>
              <a:xfrm>
                <a:off x="6139168" y="2330084"/>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151D9745-D0F3-4AC4-B265-49677C7634A5}"/>
                </a:ext>
              </a:extLst>
            </p:cNvPr>
            <p:cNvCxnSpPr>
              <a:cxnSpLocks/>
              <a:stCxn id="14" idx="3"/>
            </p:cNvCxnSpPr>
            <p:nvPr/>
          </p:nvCxnSpPr>
          <p:spPr>
            <a:xfrm flipH="1">
              <a:off x="4468698" y="3241171"/>
              <a:ext cx="1417006" cy="60213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4578ABE-8164-41CA-9DE3-CE793EE84789}"/>
                </a:ext>
              </a:extLst>
            </p:cNvPr>
            <p:cNvCxnSpPr>
              <a:cxnSpLocks/>
              <a:stCxn id="15" idx="5"/>
            </p:cNvCxnSpPr>
            <p:nvPr/>
          </p:nvCxnSpPr>
          <p:spPr>
            <a:xfrm>
              <a:off x="6535804" y="3241171"/>
              <a:ext cx="1049598" cy="60213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3FCEEB94-C6E4-4067-9557-F8FEE94C2624}"/>
              </a:ext>
            </a:extLst>
          </p:cNvPr>
          <p:cNvSpPr txBox="1"/>
          <p:nvPr/>
        </p:nvSpPr>
        <p:spPr>
          <a:xfrm>
            <a:off x="2565585" y="3592300"/>
            <a:ext cx="159659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Policy actions</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6A595F0B-4AD6-488B-8C40-36413536F544}"/>
              </a:ext>
            </a:extLst>
          </p:cNvPr>
          <p:cNvGrpSpPr/>
          <p:nvPr/>
        </p:nvGrpSpPr>
        <p:grpSpPr>
          <a:xfrm>
            <a:off x="2549815" y="2725205"/>
            <a:ext cx="6786212" cy="400110"/>
            <a:chOff x="4924753" y="1853668"/>
            <a:chExt cx="6786212" cy="400110"/>
          </a:xfrm>
        </p:grpSpPr>
        <p:sp>
          <p:nvSpPr>
            <p:cNvPr id="12" name="Oval 11">
              <a:extLst>
                <a:ext uri="{FF2B5EF4-FFF2-40B4-BE49-F238E27FC236}">
                  <a16:creationId xmlns:a16="http://schemas.microsoft.com/office/drawing/2014/main" id="{5EB9DF4A-5D8D-4838-9B17-A9CDDAF8AF50}"/>
                </a:ext>
              </a:extLst>
            </p:cNvPr>
            <p:cNvSpPr/>
            <p:nvPr/>
          </p:nvSpPr>
          <p:spPr>
            <a:xfrm>
              <a:off x="7231061"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F86B39C8-CCE6-4D5A-8442-78290B17B67D}"/>
                </a:ext>
              </a:extLst>
            </p:cNvPr>
            <p:cNvSpPr/>
            <p:nvPr/>
          </p:nvSpPr>
          <p:spPr>
            <a:xfrm>
              <a:off x="7746160"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EFF2DBE-5F4A-492F-9640-CC7B2A54E949}"/>
                </a:ext>
              </a:extLst>
            </p:cNvPr>
            <p:cNvSpPr/>
            <p:nvPr/>
          </p:nvSpPr>
          <p:spPr>
            <a:xfrm>
              <a:off x="8261259"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E1F6A95-2F44-45B1-A166-9388E8457E4C}"/>
                </a:ext>
              </a:extLst>
            </p:cNvPr>
            <p:cNvSpPr/>
            <p:nvPr/>
          </p:nvSpPr>
          <p:spPr>
            <a:xfrm>
              <a:off x="8776358"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C6AADE0-FC44-4CDE-A3CC-5389CC5857A5}"/>
                </a:ext>
              </a:extLst>
            </p:cNvPr>
            <p:cNvSpPr/>
            <p:nvPr/>
          </p:nvSpPr>
          <p:spPr>
            <a:xfrm>
              <a:off x="9291457"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51D988B4-0E0D-4024-B320-1219EBCFDA2A}"/>
                </a:ext>
              </a:extLst>
            </p:cNvPr>
            <p:cNvSpPr/>
            <p:nvPr/>
          </p:nvSpPr>
          <p:spPr>
            <a:xfrm>
              <a:off x="10489849"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90DF6414-93A2-4DF8-967D-E70662EFB069}"/>
                </a:ext>
              </a:extLst>
            </p:cNvPr>
            <p:cNvSpPr/>
            <p:nvPr/>
          </p:nvSpPr>
          <p:spPr>
            <a:xfrm>
              <a:off x="11004948"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6BB05DDD-71C9-4001-81B1-9B9F3B3A454F}"/>
                </a:ext>
              </a:extLst>
            </p:cNvPr>
            <p:cNvSpPr/>
            <p:nvPr/>
          </p:nvSpPr>
          <p:spPr>
            <a:xfrm>
              <a:off x="11520046"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3F943085-00F8-456A-936B-C701ABE180B1}"/>
                </a:ext>
              </a:extLst>
            </p:cNvPr>
            <p:cNvSpPr/>
            <p:nvPr/>
          </p:nvSpPr>
          <p:spPr>
            <a:xfrm flipH="1">
              <a:off x="9826265"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2E616E11-579F-42FB-B38C-C92A55E2AE3B}"/>
                </a:ext>
              </a:extLst>
            </p:cNvPr>
            <p:cNvSpPr/>
            <p:nvPr/>
          </p:nvSpPr>
          <p:spPr>
            <a:xfrm flipH="1">
              <a:off x="9930983"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DEF251E-21A4-4593-8754-4F19260E7905}"/>
                </a:ext>
              </a:extLst>
            </p:cNvPr>
            <p:cNvSpPr/>
            <p:nvPr/>
          </p:nvSpPr>
          <p:spPr>
            <a:xfrm flipH="1">
              <a:off x="10044789"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Arrow Connector 28">
              <a:extLst>
                <a:ext uri="{FF2B5EF4-FFF2-40B4-BE49-F238E27FC236}">
                  <a16:creationId xmlns:a16="http://schemas.microsoft.com/office/drawing/2014/main" id="{3BCB309C-DDD1-4A82-9BD1-52DDDB8E0A03}"/>
                </a:ext>
              </a:extLst>
            </p:cNvPr>
            <p:cNvCxnSpPr>
              <a:stCxn id="12" idx="6"/>
              <a:endCxn id="13" idx="2"/>
            </p:cNvCxnSpPr>
            <p:nvPr/>
          </p:nvCxnSpPr>
          <p:spPr>
            <a:xfrm>
              <a:off x="7421980"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8E9508-DC83-4CBB-A02F-81C8D98381B1}"/>
                </a:ext>
              </a:extLst>
            </p:cNvPr>
            <p:cNvCxnSpPr>
              <a:stCxn id="13" idx="6"/>
              <a:endCxn id="14" idx="2"/>
            </p:cNvCxnSpPr>
            <p:nvPr/>
          </p:nvCxnSpPr>
          <p:spPr>
            <a:xfrm>
              <a:off x="7937079"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0D0C52A-D30F-4D9F-B62B-3679114C8056}"/>
                </a:ext>
              </a:extLst>
            </p:cNvPr>
            <p:cNvCxnSpPr>
              <a:stCxn id="14" idx="6"/>
              <a:endCxn id="15" idx="2"/>
            </p:cNvCxnSpPr>
            <p:nvPr/>
          </p:nvCxnSpPr>
          <p:spPr>
            <a:xfrm>
              <a:off x="8452178"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1B65C6-7058-4E58-A1B4-CC3ADCBE1AF7}"/>
                </a:ext>
              </a:extLst>
            </p:cNvPr>
            <p:cNvCxnSpPr>
              <a:endCxn id="16" idx="2"/>
            </p:cNvCxnSpPr>
            <p:nvPr/>
          </p:nvCxnSpPr>
          <p:spPr>
            <a:xfrm>
              <a:off x="8967277"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2D88DB-1F3A-401F-B8BA-5D9FD754D989}"/>
                </a:ext>
              </a:extLst>
            </p:cNvPr>
            <p:cNvCxnSpPr>
              <a:stCxn id="17" idx="6"/>
              <a:endCxn id="18" idx="2"/>
            </p:cNvCxnSpPr>
            <p:nvPr/>
          </p:nvCxnSpPr>
          <p:spPr>
            <a:xfrm>
              <a:off x="10680768"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725609-49D4-4759-9EC0-A22AF4D7202C}"/>
                </a:ext>
              </a:extLst>
            </p:cNvPr>
            <p:cNvCxnSpPr>
              <a:stCxn id="18" idx="6"/>
              <a:endCxn id="25" idx="2"/>
            </p:cNvCxnSpPr>
            <p:nvPr/>
          </p:nvCxnSpPr>
          <p:spPr>
            <a:xfrm>
              <a:off x="11195867" y="2016375"/>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A47627-93AD-46A9-B310-AD081EAEE7D9}"/>
                </a:ext>
              </a:extLst>
            </p:cNvPr>
            <p:cNvCxnSpPr>
              <a:cxnSpLocks/>
            </p:cNvCxnSpPr>
            <p:nvPr/>
          </p:nvCxnSpPr>
          <p:spPr>
            <a:xfrm>
              <a:off x="9482376" y="2025563"/>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42386B-9F9D-41E6-BA4D-ACEDCE403423}"/>
                </a:ext>
              </a:extLst>
            </p:cNvPr>
            <p:cNvCxnSpPr>
              <a:cxnSpLocks/>
            </p:cNvCxnSpPr>
            <p:nvPr/>
          </p:nvCxnSpPr>
          <p:spPr>
            <a:xfrm>
              <a:off x="10207325" y="2013666"/>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7D344B3-AF70-4DA6-8EE4-EB3234A11D6B}"/>
                </a:ext>
              </a:extLst>
            </p:cNvPr>
            <p:cNvSpPr txBox="1"/>
            <p:nvPr/>
          </p:nvSpPr>
          <p:spPr>
            <a:xfrm>
              <a:off x="4924753" y="1853668"/>
              <a:ext cx="11950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Workload</a:t>
              </a: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527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6136D4-A8B1-4786-817C-01B4F1FCE9D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75352" y="2477232"/>
            <a:ext cx="4145397" cy="971943"/>
          </a:xfrm>
          <a:prstGeom prst="rect">
            <a:avLst/>
          </a:prstGeom>
        </p:spPr>
      </p:pic>
      <p:pic>
        <p:nvPicPr>
          <p:cNvPr id="19" name="Picture 18">
            <a:extLst>
              <a:ext uri="{FF2B5EF4-FFF2-40B4-BE49-F238E27FC236}">
                <a16:creationId xmlns:a16="http://schemas.microsoft.com/office/drawing/2014/main" id="{20F305DB-8F18-42D4-B8B6-D7E54E4294E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051628" y="3896246"/>
            <a:ext cx="5751637" cy="971943"/>
          </a:xfrm>
          <a:prstGeom prst="rect">
            <a:avLst/>
          </a:prstGeom>
        </p:spPr>
      </p:pic>
      <p:sp>
        <p:nvSpPr>
          <p:cNvPr id="21" name="Speech Bubble: Rectangle 20">
            <a:extLst>
              <a:ext uri="{FF2B5EF4-FFF2-40B4-BE49-F238E27FC236}">
                <a16:creationId xmlns:a16="http://schemas.microsoft.com/office/drawing/2014/main" id="{73D96AB4-4C34-43E2-9380-F9FD66F9C44C}"/>
              </a:ext>
            </a:extLst>
          </p:cNvPr>
          <p:cNvSpPr/>
          <p:nvPr/>
        </p:nvSpPr>
        <p:spPr>
          <a:xfrm>
            <a:off x="8208181" y="3663064"/>
            <a:ext cx="3044977" cy="701844"/>
          </a:xfrm>
          <a:prstGeom prst="wedgeRectCallout">
            <a:avLst>
              <a:gd name="adj1" fmla="val -92001"/>
              <a:gd name="adj2" fmla="val 54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Rewrite in terms of the policy’s time scale (used in RL)</a:t>
            </a:r>
          </a:p>
        </p:txBody>
      </p:sp>
      <p:sp>
        <p:nvSpPr>
          <p:cNvPr id="23" name="TextBox 22">
            <a:extLst>
              <a:ext uri="{FF2B5EF4-FFF2-40B4-BE49-F238E27FC236}">
                <a16:creationId xmlns:a16="http://schemas.microsoft.com/office/drawing/2014/main" id="{1C7957C0-18E5-4BBE-A313-2EA17B99D6B3}"/>
              </a:ext>
            </a:extLst>
          </p:cNvPr>
          <p:cNvSpPr txBox="1"/>
          <p:nvPr/>
        </p:nvSpPr>
        <p:spPr>
          <a:xfrm>
            <a:off x="2855983" y="297934"/>
            <a:ext cx="648004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Rewrite the objective function</a:t>
            </a:r>
          </a:p>
        </p:txBody>
      </p:sp>
      <p:sp>
        <p:nvSpPr>
          <p:cNvPr id="24" name="Speech Bubble: Rectangle 23">
            <a:extLst>
              <a:ext uri="{FF2B5EF4-FFF2-40B4-BE49-F238E27FC236}">
                <a16:creationId xmlns:a16="http://schemas.microsoft.com/office/drawing/2014/main" id="{1F79F775-6A7D-456C-88B9-CF4248136F7C}"/>
              </a:ext>
            </a:extLst>
          </p:cNvPr>
          <p:cNvSpPr/>
          <p:nvPr/>
        </p:nvSpPr>
        <p:spPr>
          <a:xfrm>
            <a:off x="2678237" y="5199941"/>
            <a:ext cx="2223840" cy="829570"/>
          </a:xfrm>
          <a:prstGeom prst="wedgeRectCallout">
            <a:avLst>
              <a:gd name="adj1" fmla="val -49692"/>
              <a:gd name="adj2" fmla="val -121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Each step tries to decrease the load</a:t>
            </a:r>
          </a:p>
        </p:txBody>
      </p:sp>
      <p:pic>
        <p:nvPicPr>
          <p:cNvPr id="37" name="Picture 36">
            <a:extLst>
              <a:ext uri="{FF2B5EF4-FFF2-40B4-BE49-F238E27FC236}">
                <a16:creationId xmlns:a16="http://schemas.microsoft.com/office/drawing/2014/main" id="{8E08AD38-C2CE-4A96-AD0A-5E1D6183DE7C}"/>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5244154" y="5262496"/>
            <a:ext cx="2619171" cy="767015"/>
          </a:xfrm>
          <a:prstGeom prst="rect">
            <a:avLst/>
          </a:prstGeom>
        </p:spPr>
      </p:pic>
      <p:grpSp>
        <p:nvGrpSpPr>
          <p:cNvPr id="2" name="Group 1">
            <a:extLst>
              <a:ext uri="{FF2B5EF4-FFF2-40B4-BE49-F238E27FC236}">
                <a16:creationId xmlns:a16="http://schemas.microsoft.com/office/drawing/2014/main" id="{6A595F0B-4AD6-488B-8C40-36413536F544}"/>
              </a:ext>
            </a:extLst>
          </p:cNvPr>
          <p:cNvGrpSpPr/>
          <p:nvPr/>
        </p:nvGrpSpPr>
        <p:grpSpPr>
          <a:xfrm>
            <a:off x="4924753" y="1853668"/>
            <a:ext cx="6786212" cy="369332"/>
            <a:chOff x="4924753" y="1853668"/>
            <a:chExt cx="6786212" cy="369332"/>
          </a:xfrm>
        </p:grpSpPr>
        <p:sp>
          <p:nvSpPr>
            <p:cNvPr id="12" name="Oval 11">
              <a:extLst>
                <a:ext uri="{FF2B5EF4-FFF2-40B4-BE49-F238E27FC236}">
                  <a16:creationId xmlns:a16="http://schemas.microsoft.com/office/drawing/2014/main" id="{5EB9DF4A-5D8D-4838-9B17-A9CDDAF8AF50}"/>
                </a:ext>
              </a:extLst>
            </p:cNvPr>
            <p:cNvSpPr/>
            <p:nvPr/>
          </p:nvSpPr>
          <p:spPr>
            <a:xfrm>
              <a:off x="7231061"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F86B39C8-CCE6-4D5A-8442-78290B17B67D}"/>
                </a:ext>
              </a:extLst>
            </p:cNvPr>
            <p:cNvSpPr/>
            <p:nvPr/>
          </p:nvSpPr>
          <p:spPr>
            <a:xfrm>
              <a:off x="7746160"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EFF2DBE-5F4A-492F-9640-CC7B2A54E949}"/>
                </a:ext>
              </a:extLst>
            </p:cNvPr>
            <p:cNvSpPr/>
            <p:nvPr/>
          </p:nvSpPr>
          <p:spPr>
            <a:xfrm>
              <a:off x="8261259"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E1F6A95-2F44-45B1-A166-9388E8457E4C}"/>
                </a:ext>
              </a:extLst>
            </p:cNvPr>
            <p:cNvSpPr/>
            <p:nvPr/>
          </p:nvSpPr>
          <p:spPr>
            <a:xfrm>
              <a:off x="8776358"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C6AADE0-FC44-4CDE-A3CC-5389CC5857A5}"/>
                </a:ext>
              </a:extLst>
            </p:cNvPr>
            <p:cNvSpPr/>
            <p:nvPr/>
          </p:nvSpPr>
          <p:spPr>
            <a:xfrm>
              <a:off x="9291457"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51D988B4-0E0D-4024-B320-1219EBCFDA2A}"/>
                </a:ext>
              </a:extLst>
            </p:cNvPr>
            <p:cNvSpPr/>
            <p:nvPr/>
          </p:nvSpPr>
          <p:spPr>
            <a:xfrm>
              <a:off x="10489849"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90DF6414-93A2-4DF8-967D-E70662EFB069}"/>
                </a:ext>
              </a:extLst>
            </p:cNvPr>
            <p:cNvSpPr/>
            <p:nvPr/>
          </p:nvSpPr>
          <p:spPr>
            <a:xfrm>
              <a:off x="11004948"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6BB05DDD-71C9-4001-81B1-9B9F3B3A454F}"/>
                </a:ext>
              </a:extLst>
            </p:cNvPr>
            <p:cNvSpPr/>
            <p:nvPr/>
          </p:nvSpPr>
          <p:spPr>
            <a:xfrm>
              <a:off x="11520046" y="1920915"/>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3F943085-00F8-456A-936B-C701ABE180B1}"/>
                </a:ext>
              </a:extLst>
            </p:cNvPr>
            <p:cNvSpPr/>
            <p:nvPr/>
          </p:nvSpPr>
          <p:spPr>
            <a:xfrm flipH="1">
              <a:off x="9826265"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2E616E11-579F-42FB-B38C-C92A55E2AE3B}"/>
                </a:ext>
              </a:extLst>
            </p:cNvPr>
            <p:cNvSpPr/>
            <p:nvPr/>
          </p:nvSpPr>
          <p:spPr>
            <a:xfrm flipH="1">
              <a:off x="9930983"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DEF251E-21A4-4593-8754-4F19260E7905}"/>
                </a:ext>
              </a:extLst>
            </p:cNvPr>
            <p:cNvSpPr/>
            <p:nvPr/>
          </p:nvSpPr>
          <p:spPr>
            <a:xfrm flipH="1">
              <a:off x="10044789" y="1984917"/>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Arrow Connector 28">
              <a:extLst>
                <a:ext uri="{FF2B5EF4-FFF2-40B4-BE49-F238E27FC236}">
                  <a16:creationId xmlns:a16="http://schemas.microsoft.com/office/drawing/2014/main" id="{3BCB309C-DDD1-4A82-9BD1-52DDDB8E0A03}"/>
                </a:ext>
              </a:extLst>
            </p:cNvPr>
            <p:cNvCxnSpPr>
              <a:stCxn id="12" idx="6"/>
              <a:endCxn id="13" idx="2"/>
            </p:cNvCxnSpPr>
            <p:nvPr/>
          </p:nvCxnSpPr>
          <p:spPr>
            <a:xfrm>
              <a:off x="7421980"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8E9508-DC83-4CBB-A02F-81C8D98381B1}"/>
                </a:ext>
              </a:extLst>
            </p:cNvPr>
            <p:cNvCxnSpPr>
              <a:stCxn id="13" idx="6"/>
              <a:endCxn id="14" idx="2"/>
            </p:cNvCxnSpPr>
            <p:nvPr/>
          </p:nvCxnSpPr>
          <p:spPr>
            <a:xfrm>
              <a:off x="7937079"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0D0C52A-D30F-4D9F-B62B-3679114C8056}"/>
                </a:ext>
              </a:extLst>
            </p:cNvPr>
            <p:cNvCxnSpPr>
              <a:stCxn id="14" idx="6"/>
              <a:endCxn id="15" idx="2"/>
            </p:cNvCxnSpPr>
            <p:nvPr/>
          </p:nvCxnSpPr>
          <p:spPr>
            <a:xfrm>
              <a:off x="8452178"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1B65C6-7058-4E58-A1B4-CC3ADCBE1AF7}"/>
                </a:ext>
              </a:extLst>
            </p:cNvPr>
            <p:cNvCxnSpPr>
              <a:endCxn id="16" idx="2"/>
            </p:cNvCxnSpPr>
            <p:nvPr/>
          </p:nvCxnSpPr>
          <p:spPr>
            <a:xfrm>
              <a:off x="8967277"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2D88DB-1F3A-401F-B8BA-5D9FD754D989}"/>
                </a:ext>
              </a:extLst>
            </p:cNvPr>
            <p:cNvCxnSpPr>
              <a:stCxn id="17" idx="6"/>
              <a:endCxn id="18" idx="2"/>
            </p:cNvCxnSpPr>
            <p:nvPr/>
          </p:nvCxnSpPr>
          <p:spPr>
            <a:xfrm>
              <a:off x="10680768" y="2016375"/>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725609-49D4-4759-9EC0-A22AF4D7202C}"/>
                </a:ext>
              </a:extLst>
            </p:cNvPr>
            <p:cNvCxnSpPr>
              <a:stCxn id="18" idx="6"/>
              <a:endCxn id="25" idx="2"/>
            </p:cNvCxnSpPr>
            <p:nvPr/>
          </p:nvCxnSpPr>
          <p:spPr>
            <a:xfrm>
              <a:off x="11195867" y="2016375"/>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A47627-93AD-46A9-B310-AD081EAEE7D9}"/>
                </a:ext>
              </a:extLst>
            </p:cNvPr>
            <p:cNvCxnSpPr>
              <a:cxnSpLocks/>
            </p:cNvCxnSpPr>
            <p:nvPr/>
          </p:nvCxnSpPr>
          <p:spPr>
            <a:xfrm>
              <a:off x="9482376" y="2025563"/>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42386B-9F9D-41E6-BA4D-ACEDCE403423}"/>
                </a:ext>
              </a:extLst>
            </p:cNvPr>
            <p:cNvCxnSpPr>
              <a:cxnSpLocks/>
            </p:cNvCxnSpPr>
            <p:nvPr/>
          </p:nvCxnSpPr>
          <p:spPr>
            <a:xfrm>
              <a:off x="10207325" y="2013666"/>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7D344B3-AF70-4DA6-8EE4-EB3234A11D6B}"/>
                </a:ext>
              </a:extLst>
            </p:cNvPr>
            <p:cNvSpPr txBox="1"/>
            <p:nvPr/>
          </p:nvSpPr>
          <p:spPr>
            <a:xfrm>
              <a:off x="4924753" y="1853668"/>
              <a:ext cx="11993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Workload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 name="Group 62">
            <a:extLst>
              <a:ext uri="{FF2B5EF4-FFF2-40B4-BE49-F238E27FC236}">
                <a16:creationId xmlns:a16="http://schemas.microsoft.com/office/drawing/2014/main" id="{9782C95A-6972-45A1-8C1C-7020670DC6FD}"/>
              </a:ext>
            </a:extLst>
          </p:cNvPr>
          <p:cNvGrpSpPr/>
          <p:nvPr/>
        </p:nvGrpSpPr>
        <p:grpSpPr>
          <a:xfrm>
            <a:off x="6847624" y="2083875"/>
            <a:ext cx="3113085" cy="989291"/>
            <a:chOff x="6847624" y="2083875"/>
            <a:chExt cx="3113085" cy="989291"/>
          </a:xfrm>
        </p:grpSpPr>
        <p:sp>
          <p:nvSpPr>
            <p:cNvPr id="11" name="Rectangle 10">
              <a:extLst>
                <a:ext uri="{FF2B5EF4-FFF2-40B4-BE49-F238E27FC236}">
                  <a16:creationId xmlns:a16="http://schemas.microsoft.com/office/drawing/2014/main" id="{7983ED3F-FAA0-4BDE-AD0A-FCAF0866171E}"/>
                </a:ext>
              </a:extLst>
            </p:cNvPr>
            <p:cNvSpPr/>
            <p:nvPr/>
          </p:nvSpPr>
          <p:spPr>
            <a:xfrm>
              <a:off x="6847624" y="2673773"/>
              <a:ext cx="3113085" cy="399393"/>
            </a:xfrm>
            <a:prstGeom prst="rect">
              <a:avLst/>
            </a:prstGeom>
            <a:solidFill>
              <a:schemeClr val="bg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0" name="Group 59">
              <a:extLst>
                <a:ext uri="{FF2B5EF4-FFF2-40B4-BE49-F238E27FC236}">
                  <a16:creationId xmlns:a16="http://schemas.microsoft.com/office/drawing/2014/main" id="{8CA392A7-372A-4407-8FFF-F1B90F0F1D88}"/>
                </a:ext>
              </a:extLst>
            </p:cNvPr>
            <p:cNvGrpSpPr/>
            <p:nvPr/>
          </p:nvGrpSpPr>
          <p:grpSpPr>
            <a:xfrm>
              <a:off x="6931704" y="2777506"/>
              <a:ext cx="2934608" cy="190919"/>
              <a:chOff x="4193102" y="2237333"/>
              <a:chExt cx="2934608" cy="190919"/>
            </a:xfrm>
          </p:grpSpPr>
          <p:sp>
            <p:nvSpPr>
              <p:cNvPr id="40" name="Oval 39">
                <a:extLst>
                  <a:ext uri="{FF2B5EF4-FFF2-40B4-BE49-F238E27FC236}">
                    <a16:creationId xmlns:a16="http://schemas.microsoft.com/office/drawing/2014/main" id="{C6695A66-E584-46D8-96E7-B75EAD52F19D}"/>
                  </a:ext>
                </a:extLst>
              </p:cNvPr>
              <p:cNvSpPr/>
              <p:nvPr/>
            </p:nvSpPr>
            <p:spPr>
              <a:xfrm>
                <a:off x="4193102"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7A0A51BA-DA5C-4352-8F01-3985674E7869}"/>
                  </a:ext>
                </a:extLst>
              </p:cNvPr>
              <p:cNvSpPr/>
              <p:nvPr/>
            </p:nvSpPr>
            <p:spPr>
              <a:xfrm>
                <a:off x="4708201"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14890F7-F317-44C5-8429-5F57A33C8078}"/>
                  </a:ext>
                </a:extLst>
              </p:cNvPr>
              <p:cNvSpPr/>
              <p:nvPr/>
            </p:nvSpPr>
            <p:spPr>
              <a:xfrm>
                <a:off x="5223300"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2596D628-32F1-426D-A41D-AFE901C2B629}"/>
                  </a:ext>
                </a:extLst>
              </p:cNvPr>
              <p:cNvSpPr/>
              <p:nvPr/>
            </p:nvSpPr>
            <p:spPr>
              <a:xfrm>
                <a:off x="6421692"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4D125BB6-F8EC-474D-B74F-B57BAEBF20D8}"/>
                  </a:ext>
                </a:extLst>
              </p:cNvPr>
              <p:cNvSpPr/>
              <p:nvPr/>
            </p:nvSpPr>
            <p:spPr>
              <a:xfrm>
                <a:off x="6936791" y="2237333"/>
                <a:ext cx="190919" cy="1909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FDDEAB66-B77A-4C3B-9A85-F45C98183B8E}"/>
                  </a:ext>
                </a:extLst>
              </p:cNvPr>
              <p:cNvSpPr/>
              <p:nvPr/>
            </p:nvSpPr>
            <p:spPr>
              <a:xfrm flipH="1">
                <a:off x="5758108"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3A0FF4E-4A41-4157-ABBD-3C1828B35202}"/>
                  </a:ext>
                </a:extLst>
              </p:cNvPr>
              <p:cNvSpPr/>
              <p:nvPr/>
            </p:nvSpPr>
            <p:spPr>
              <a:xfrm flipH="1">
                <a:off x="5862826"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729B9766-394E-49DE-8F14-4047D5A37256}"/>
                  </a:ext>
                </a:extLst>
              </p:cNvPr>
              <p:cNvSpPr/>
              <p:nvPr/>
            </p:nvSpPr>
            <p:spPr>
              <a:xfrm flipH="1">
                <a:off x="5976632" y="2301335"/>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Arrow Connector 50">
                <a:extLst>
                  <a:ext uri="{FF2B5EF4-FFF2-40B4-BE49-F238E27FC236}">
                    <a16:creationId xmlns:a16="http://schemas.microsoft.com/office/drawing/2014/main" id="{517FED38-7AFA-4671-972C-A6D5111F7A88}"/>
                  </a:ext>
                </a:extLst>
              </p:cNvPr>
              <p:cNvCxnSpPr>
                <a:stCxn id="40" idx="6"/>
                <a:endCxn id="41" idx="2"/>
              </p:cNvCxnSpPr>
              <p:nvPr/>
            </p:nvCxnSpPr>
            <p:spPr>
              <a:xfrm>
                <a:off x="4384021"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7E975-833F-4EFB-87A7-208750DDE71B}"/>
                  </a:ext>
                </a:extLst>
              </p:cNvPr>
              <p:cNvCxnSpPr>
                <a:endCxn id="42" idx="2"/>
              </p:cNvCxnSpPr>
              <p:nvPr/>
            </p:nvCxnSpPr>
            <p:spPr>
              <a:xfrm>
                <a:off x="4899120"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62732D-FDC4-4F2F-ACAF-C010038E2898}"/>
                  </a:ext>
                </a:extLst>
              </p:cNvPr>
              <p:cNvCxnSpPr>
                <a:stCxn id="43" idx="6"/>
                <a:endCxn id="44" idx="2"/>
              </p:cNvCxnSpPr>
              <p:nvPr/>
            </p:nvCxnSpPr>
            <p:spPr>
              <a:xfrm>
                <a:off x="6612611" y="2332793"/>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406F617-55D1-4132-8EA2-A27BB8B95199}"/>
                  </a:ext>
                </a:extLst>
              </p:cNvPr>
              <p:cNvCxnSpPr>
                <a:cxnSpLocks/>
              </p:cNvCxnSpPr>
              <p:nvPr/>
            </p:nvCxnSpPr>
            <p:spPr>
              <a:xfrm>
                <a:off x="5414219" y="2341981"/>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0705BE-2724-4F32-BBC8-0B9EC414B7BA}"/>
                  </a:ext>
                </a:extLst>
              </p:cNvPr>
              <p:cNvCxnSpPr>
                <a:cxnSpLocks/>
              </p:cNvCxnSpPr>
              <p:nvPr/>
            </p:nvCxnSpPr>
            <p:spPr>
              <a:xfrm>
                <a:off x="6139168" y="2330084"/>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151D9745-D0F3-4AC4-B265-49677C7634A5}"/>
                </a:ext>
              </a:extLst>
            </p:cNvPr>
            <p:cNvCxnSpPr>
              <a:cxnSpLocks/>
              <a:stCxn id="14" idx="3"/>
            </p:cNvCxnSpPr>
            <p:nvPr/>
          </p:nvCxnSpPr>
          <p:spPr>
            <a:xfrm flipH="1">
              <a:off x="6847624" y="2083875"/>
              <a:ext cx="1441594" cy="5898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4578ABE-8164-41CA-9DE3-CE793EE84789}"/>
                </a:ext>
              </a:extLst>
            </p:cNvPr>
            <p:cNvCxnSpPr>
              <a:cxnSpLocks/>
              <a:stCxn id="15" idx="4"/>
            </p:cNvCxnSpPr>
            <p:nvPr/>
          </p:nvCxnSpPr>
          <p:spPr>
            <a:xfrm>
              <a:off x="8871818" y="2111834"/>
              <a:ext cx="1088891" cy="561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3FCEEB94-C6E4-4067-9557-F8FEE94C2624}"/>
              </a:ext>
            </a:extLst>
          </p:cNvPr>
          <p:cNvSpPr txBox="1"/>
          <p:nvPr/>
        </p:nvSpPr>
        <p:spPr>
          <a:xfrm>
            <a:off x="4940523" y="2720763"/>
            <a:ext cx="10086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Actions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a:t>
            </a:r>
          </a:p>
        </p:txBody>
      </p:sp>
      <p:sp>
        <p:nvSpPr>
          <p:cNvPr id="49" name="Speech Bubble: Rectangle 48">
            <a:extLst>
              <a:ext uri="{FF2B5EF4-FFF2-40B4-BE49-F238E27FC236}">
                <a16:creationId xmlns:a16="http://schemas.microsoft.com/office/drawing/2014/main" id="{E9EFFEF6-98BA-4200-BC2F-2CD3D40B04E7}"/>
              </a:ext>
            </a:extLst>
          </p:cNvPr>
          <p:cNvSpPr/>
          <p:nvPr/>
        </p:nvSpPr>
        <p:spPr>
          <a:xfrm>
            <a:off x="8630394" y="5415148"/>
            <a:ext cx="3992096" cy="1228725"/>
          </a:xfrm>
          <a:prstGeom prst="wedgeRectCallout">
            <a:avLst>
              <a:gd name="adj1" fmla="val -58639"/>
              <a:gd name="adj2" fmla="val -87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TODO inline in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parens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 underbrace to give it a name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Add Jason integral picture?</a:t>
            </a:r>
          </a:p>
        </p:txBody>
      </p:sp>
    </p:spTree>
    <p:extLst>
      <p:ext uri="{BB962C8B-B14F-4D97-AF65-F5344CB8AC3E}">
        <p14:creationId xmlns:p14="http://schemas.microsoft.com/office/powerpoint/2010/main" val="135779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heel(1)">
                                      <p:cBhvr>
                                        <p:cTn id="17" dur="2000"/>
                                        <p:tgtEl>
                                          <p:spTgt spid="63"/>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A428061-0D65-4A86-9D82-27C5E69E5041}"/>
              </a:ext>
            </a:extLst>
          </p:cNvPr>
          <p:cNvGrpSpPr/>
          <p:nvPr/>
        </p:nvGrpSpPr>
        <p:grpSpPr>
          <a:xfrm>
            <a:off x="5468664" y="2018826"/>
            <a:ext cx="1587555" cy="2158920"/>
            <a:chOff x="5468664" y="2018826"/>
            <a:chExt cx="1587555" cy="2158920"/>
          </a:xfrm>
        </p:grpSpPr>
        <p:sp>
          <p:nvSpPr>
            <p:cNvPr id="4" name="Oval 3">
              <a:extLst>
                <a:ext uri="{FF2B5EF4-FFF2-40B4-BE49-F238E27FC236}">
                  <a16:creationId xmlns:a16="http://schemas.microsoft.com/office/drawing/2014/main" id="{703BA7AA-449E-4C4C-9564-9B3000AD3D67}"/>
                </a:ext>
              </a:extLst>
            </p:cNvPr>
            <p:cNvSpPr/>
            <p:nvPr/>
          </p:nvSpPr>
          <p:spPr>
            <a:xfrm>
              <a:off x="6752621" y="3229003"/>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72CBFA4-E2C9-49E8-8829-0A58FF86FBDA}"/>
                </a:ext>
              </a:extLst>
            </p:cNvPr>
            <p:cNvSpPr/>
            <p:nvPr/>
          </p:nvSpPr>
          <p:spPr>
            <a:xfrm>
              <a:off x="6752621" y="2623914"/>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B7D99898-7128-4D2B-A8C4-9FC6FC5E9A47}"/>
                </a:ext>
              </a:extLst>
            </p:cNvPr>
            <p:cNvSpPr/>
            <p:nvPr/>
          </p:nvSpPr>
          <p:spPr>
            <a:xfrm>
              <a:off x="6752621" y="2018826"/>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A9754AA-47CF-49DD-B190-5667574B9488}"/>
                </a:ext>
              </a:extLst>
            </p:cNvPr>
            <p:cNvSpPr/>
            <p:nvPr/>
          </p:nvSpPr>
          <p:spPr>
            <a:xfrm>
              <a:off x="6752621" y="3834091"/>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3E2B05D-EC73-4CB2-8989-A5051ACBD0A8}"/>
                </a:ext>
              </a:extLst>
            </p:cNvPr>
            <p:cNvCxnSpPr>
              <a:cxnSpLocks/>
              <a:endCxn id="7" idx="2"/>
            </p:cNvCxnSpPr>
            <p:nvPr/>
          </p:nvCxnSpPr>
          <p:spPr>
            <a:xfrm flipV="1">
              <a:off x="5474989" y="2190654"/>
              <a:ext cx="1277632" cy="8865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D03DD2-4B40-4BCA-A276-E13BD62CE49B}"/>
                </a:ext>
              </a:extLst>
            </p:cNvPr>
            <p:cNvCxnSpPr>
              <a:cxnSpLocks/>
              <a:endCxn id="6" idx="2"/>
            </p:cNvCxnSpPr>
            <p:nvPr/>
          </p:nvCxnSpPr>
          <p:spPr>
            <a:xfrm flipV="1">
              <a:off x="5468664" y="2795742"/>
              <a:ext cx="1283957" cy="29538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510C61-CE49-4B03-BD16-42508A8407EF}"/>
                </a:ext>
              </a:extLst>
            </p:cNvPr>
            <p:cNvCxnSpPr>
              <a:cxnSpLocks/>
              <a:endCxn id="4" idx="2"/>
            </p:cNvCxnSpPr>
            <p:nvPr/>
          </p:nvCxnSpPr>
          <p:spPr>
            <a:xfrm>
              <a:off x="5468664" y="3077204"/>
              <a:ext cx="1283957" cy="32362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887558B-E797-4132-9BAA-9F2F4412035F}"/>
                </a:ext>
              </a:extLst>
            </p:cNvPr>
            <p:cNvCxnSpPr>
              <a:cxnSpLocks/>
              <a:endCxn id="8" idx="2"/>
            </p:cNvCxnSpPr>
            <p:nvPr/>
          </p:nvCxnSpPr>
          <p:spPr>
            <a:xfrm>
              <a:off x="5481313" y="3077204"/>
              <a:ext cx="1271307" cy="92871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17DEBEC-204A-4198-A144-324560AC244E}"/>
                </a:ext>
              </a:extLst>
            </p:cNvPr>
            <p:cNvPicPr>
              <a:picLocks noChangeAspect="1"/>
            </p:cNvPicPr>
            <p:nvPr>
              <p:custDataLst>
                <p:tags r:id="rId8"/>
              </p:custDataLst>
            </p:nvPr>
          </p:nvPicPr>
          <p:blipFill>
            <a:blip r:embed="rId13">
              <a:extLst>
                <a:ext uri="{28A0092B-C50C-407E-A947-70E740481C1C}">
                  <a14:useLocalDpi xmlns:a14="http://schemas.microsoft.com/office/drawing/2010/main" val="0"/>
                </a:ext>
              </a:extLst>
            </a:blip>
            <a:stretch>
              <a:fillRect/>
            </a:stretch>
          </p:blipFill>
          <p:spPr>
            <a:xfrm rot="18615478">
              <a:off x="6159963" y="2328274"/>
              <a:ext cx="208762" cy="149333"/>
            </a:xfrm>
            <a:prstGeom prst="rect">
              <a:avLst/>
            </a:prstGeom>
          </p:spPr>
        </p:pic>
        <p:pic>
          <p:nvPicPr>
            <p:cNvPr id="17" name="Picture 16">
              <a:extLst>
                <a:ext uri="{FF2B5EF4-FFF2-40B4-BE49-F238E27FC236}">
                  <a16:creationId xmlns:a16="http://schemas.microsoft.com/office/drawing/2014/main" id="{F5CC0890-F92E-475F-BE3F-DD54B1EDC753}"/>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Lst>
            </a:blip>
            <a:stretch>
              <a:fillRect/>
            </a:stretch>
          </p:blipFill>
          <p:spPr>
            <a:xfrm rot="20187709">
              <a:off x="6247627" y="2699158"/>
              <a:ext cx="214857" cy="149333"/>
            </a:xfrm>
            <a:prstGeom prst="rect">
              <a:avLst/>
            </a:prstGeom>
          </p:spPr>
        </p:pic>
        <p:pic>
          <p:nvPicPr>
            <p:cNvPr id="21" name="Picture 20">
              <a:extLst>
                <a:ext uri="{FF2B5EF4-FFF2-40B4-BE49-F238E27FC236}">
                  <a16:creationId xmlns:a16="http://schemas.microsoft.com/office/drawing/2014/main" id="{02C4AC3C-2C91-4E0D-9236-C239C1822C64}"/>
                </a:ext>
              </a:extLst>
            </p:cNvPr>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rot="818059">
              <a:off x="6271903" y="3103758"/>
              <a:ext cx="216381" cy="152381"/>
            </a:xfrm>
            <a:prstGeom prst="rect">
              <a:avLst/>
            </a:prstGeom>
          </p:spPr>
        </p:pic>
        <p:pic>
          <p:nvPicPr>
            <p:cNvPr id="24" name="Picture 23">
              <a:extLst>
                <a:ext uri="{FF2B5EF4-FFF2-40B4-BE49-F238E27FC236}">
                  <a16:creationId xmlns:a16="http://schemas.microsoft.com/office/drawing/2014/main" id="{7AC7B270-EEBE-4BB2-8871-910711338195}"/>
                </a:ext>
              </a:extLst>
            </p:cNvPr>
            <p:cNvPicPr>
              <a:picLocks noChangeAspect="1"/>
            </p:cNvPicPr>
            <p:nvPr>
              <p:custDataLst>
                <p:tags r:id="rId11"/>
              </p:custDataLst>
            </p:nvPr>
          </p:nvPicPr>
          <p:blipFill>
            <a:blip r:embed="rId16">
              <a:extLst>
                <a:ext uri="{28A0092B-C50C-407E-A947-70E740481C1C}">
                  <a14:useLocalDpi xmlns:a14="http://schemas.microsoft.com/office/drawing/2010/main" val="0"/>
                </a:ext>
              </a:extLst>
            </a:blip>
            <a:stretch>
              <a:fillRect/>
            </a:stretch>
          </p:blipFill>
          <p:spPr>
            <a:xfrm rot="1777869">
              <a:off x="6222003" y="3474642"/>
              <a:ext cx="219429" cy="149333"/>
            </a:xfrm>
            <a:prstGeom prst="rect">
              <a:avLst/>
            </a:prstGeom>
          </p:spPr>
        </p:pic>
      </p:grpSp>
      <p:grpSp>
        <p:nvGrpSpPr>
          <p:cNvPr id="26" name="Group 25">
            <a:extLst>
              <a:ext uri="{FF2B5EF4-FFF2-40B4-BE49-F238E27FC236}">
                <a16:creationId xmlns:a16="http://schemas.microsoft.com/office/drawing/2014/main" id="{02AE07B7-A52A-4327-90ED-FFEA4BBDE39C}"/>
              </a:ext>
            </a:extLst>
          </p:cNvPr>
          <p:cNvGrpSpPr/>
          <p:nvPr/>
        </p:nvGrpSpPr>
        <p:grpSpPr>
          <a:xfrm>
            <a:off x="10131799" y="2075183"/>
            <a:ext cx="198096" cy="2065232"/>
            <a:chOff x="10131799" y="2075183"/>
            <a:chExt cx="198096" cy="2065232"/>
          </a:xfrm>
        </p:grpSpPr>
        <p:pic>
          <p:nvPicPr>
            <p:cNvPr id="30" name="Picture 29">
              <a:extLst>
                <a:ext uri="{FF2B5EF4-FFF2-40B4-BE49-F238E27FC236}">
                  <a16:creationId xmlns:a16="http://schemas.microsoft.com/office/drawing/2014/main" id="{CFBFE893-2163-41EF-A951-4CCE192F763E}"/>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10131799" y="2075183"/>
              <a:ext cx="187429" cy="161524"/>
            </a:xfrm>
            <a:prstGeom prst="rect">
              <a:avLst/>
            </a:prstGeom>
          </p:spPr>
        </p:pic>
        <p:pic>
          <p:nvPicPr>
            <p:cNvPr id="33" name="Picture 32">
              <a:extLst>
                <a:ext uri="{FF2B5EF4-FFF2-40B4-BE49-F238E27FC236}">
                  <a16:creationId xmlns:a16="http://schemas.microsoft.com/office/drawing/2014/main" id="{BDFCEC9E-F8EC-44B4-9CCF-81B31CAAF237}"/>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0131799" y="2709752"/>
              <a:ext cx="193524" cy="161524"/>
            </a:xfrm>
            <a:prstGeom prst="rect">
              <a:avLst/>
            </a:prstGeom>
          </p:spPr>
        </p:pic>
        <p:pic>
          <p:nvPicPr>
            <p:cNvPr id="35" name="Picture 34">
              <a:extLst>
                <a:ext uri="{FF2B5EF4-FFF2-40B4-BE49-F238E27FC236}">
                  <a16:creationId xmlns:a16="http://schemas.microsoft.com/office/drawing/2014/main" id="{E713BB76-1929-4D2B-ADA5-61563FD00E7E}"/>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10131799" y="3344321"/>
              <a:ext cx="195048" cy="161524"/>
            </a:xfrm>
            <a:prstGeom prst="rect">
              <a:avLst/>
            </a:prstGeom>
          </p:spPr>
        </p:pic>
        <p:pic>
          <p:nvPicPr>
            <p:cNvPr id="45" name="Picture 44">
              <a:extLst>
                <a:ext uri="{FF2B5EF4-FFF2-40B4-BE49-F238E27FC236}">
                  <a16:creationId xmlns:a16="http://schemas.microsoft.com/office/drawing/2014/main" id="{C6CDBEAC-3403-4707-A0CC-6E1C05F0641E}"/>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10131799" y="3978891"/>
              <a:ext cx="198096" cy="161524"/>
            </a:xfrm>
            <a:prstGeom prst="rect">
              <a:avLst/>
            </a:prstGeom>
          </p:spPr>
        </p:pic>
      </p:grpSp>
      <p:pic>
        <p:nvPicPr>
          <p:cNvPr id="38" name="Picture 37">
            <a:extLst>
              <a:ext uri="{FF2B5EF4-FFF2-40B4-BE49-F238E27FC236}">
                <a16:creationId xmlns:a16="http://schemas.microsoft.com/office/drawing/2014/main" id="{E0EC1BAD-0B84-4DED-8382-595DBE270852}"/>
              </a:ext>
            </a:extLst>
          </p:cNvPr>
          <p:cNvPicPr>
            <a:picLocks noChangeAspect="1"/>
          </p:cNvPicPr>
          <p:nvPr>
            <p:custDataLst>
              <p:tags r:id="rId1"/>
            </p:custDataLst>
          </p:nvPr>
        </p:nvPicPr>
        <p:blipFill>
          <a:blip r:embed="rId21">
            <a:extLst>
              <a:ext uri="{28A0092B-C50C-407E-A947-70E740481C1C}">
                <a14:useLocalDpi xmlns:a14="http://schemas.microsoft.com/office/drawing/2010/main" val="0"/>
              </a:ext>
            </a:extLst>
          </a:blip>
          <a:stretch>
            <a:fillRect/>
          </a:stretch>
        </p:blipFill>
        <p:spPr>
          <a:xfrm>
            <a:off x="3092511" y="5275500"/>
            <a:ext cx="3197851" cy="494514"/>
          </a:xfrm>
          <a:prstGeom prst="rect">
            <a:avLst/>
          </a:prstGeom>
        </p:spPr>
      </p:pic>
      <p:grpSp>
        <p:nvGrpSpPr>
          <p:cNvPr id="25" name="Group 24">
            <a:extLst>
              <a:ext uri="{FF2B5EF4-FFF2-40B4-BE49-F238E27FC236}">
                <a16:creationId xmlns:a16="http://schemas.microsoft.com/office/drawing/2014/main" id="{5E09E813-2F68-4554-9220-D4888E24D672}"/>
              </a:ext>
            </a:extLst>
          </p:cNvPr>
          <p:cNvGrpSpPr/>
          <p:nvPr/>
        </p:nvGrpSpPr>
        <p:grpSpPr>
          <a:xfrm>
            <a:off x="7053943" y="2014897"/>
            <a:ext cx="2955905" cy="2195754"/>
            <a:chOff x="7053943" y="2014897"/>
            <a:chExt cx="2955905" cy="2195754"/>
          </a:xfrm>
        </p:grpSpPr>
        <p:sp>
          <p:nvSpPr>
            <p:cNvPr id="39" name="Freeform: Shape 38">
              <a:extLst>
                <a:ext uri="{FF2B5EF4-FFF2-40B4-BE49-F238E27FC236}">
                  <a16:creationId xmlns:a16="http://schemas.microsoft.com/office/drawing/2014/main" id="{788EB98D-A8AC-4BC9-8020-12C5D557DC64}"/>
                </a:ext>
              </a:extLst>
            </p:cNvPr>
            <p:cNvSpPr/>
            <p:nvPr/>
          </p:nvSpPr>
          <p:spPr>
            <a:xfrm>
              <a:off x="7056255" y="2014897"/>
              <a:ext cx="2953593" cy="318458"/>
            </a:xfrm>
            <a:custGeom>
              <a:avLst/>
              <a:gdLst>
                <a:gd name="connsiteX0" fmla="*/ 0 w 2953593"/>
                <a:gd name="connsiteY0" fmla="*/ 153769 h 318458"/>
                <a:gd name="connsiteX1" fmla="*/ 218485 w 2953593"/>
                <a:gd name="connsiteY1" fmla="*/ 315610 h 318458"/>
                <a:gd name="connsiteX2" fmla="*/ 404602 w 2953593"/>
                <a:gd name="connsiteY2" fmla="*/ 32388 h 318458"/>
                <a:gd name="connsiteX3" fmla="*/ 614995 w 2953593"/>
                <a:gd name="connsiteY3" fmla="*/ 307518 h 318458"/>
                <a:gd name="connsiteX4" fmla="*/ 817295 w 2953593"/>
                <a:gd name="connsiteY4" fmla="*/ 40480 h 318458"/>
                <a:gd name="connsiteX5" fmla="*/ 971044 w 2953593"/>
                <a:gd name="connsiteY5" fmla="*/ 315610 h 318458"/>
                <a:gd name="connsiteX6" fmla="*/ 1157161 w 2953593"/>
                <a:gd name="connsiteY6" fmla="*/ 40480 h 318458"/>
                <a:gd name="connsiteX7" fmla="*/ 1335186 w 2953593"/>
                <a:gd name="connsiteY7" fmla="*/ 315610 h 318458"/>
                <a:gd name="connsiteX8" fmla="*/ 1505118 w 2953593"/>
                <a:gd name="connsiteY8" fmla="*/ 32388 h 318458"/>
                <a:gd name="connsiteX9" fmla="*/ 1747880 w 2953593"/>
                <a:gd name="connsiteY9" fmla="*/ 315610 h 318458"/>
                <a:gd name="connsiteX10" fmla="*/ 1901628 w 2953593"/>
                <a:gd name="connsiteY10" fmla="*/ 32388 h 318458"/>
                <a:gd name="connsiteX11" fmla="*/ 2063469 w 2953593"/>
                <a:gd name="connsiteY11" fmla="*/ 275149 h 318458"/>
                <a:gd name="connsiteX12" fmla="*/ 2233402 w 2953593"/>
                <a:gd name="connsiteY12" fmla="*/ 20 h 318458"/>
                <a:gd name="connsiteX13" fmla="*/ 2370966 w 2953593"/>
                <a:gd name="connsiteY13" fmla="*/ 258965 h 318458"/>
                <a:gd name="connsiteX14" fmla="*/ 2605635 w 2953593"/>
                <a:gd name="connsiteY14" fmla="*/ 8112 h 318458"/>
                <a:gd name="connsiteX15" fmla="*/ 2759384 w 2953593"/>
                <a:gd name="connsiteY15" fmla="*/ 307518 h 318458"/>
                <a:gd name="connsiteX16" fmla="*/ 2953593 w 2953593"/>
                <a:gd name="connsiteY16" fmla="*/ 56664 h 31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3593" h="318458">
                  <a:moveTo>
                    <a:pt x="0" y="153769"/>
                  </a:moveTo>
                  <a:cubicBezTo>
                    <a:pt x="75525" y="244804"/>
                    <a:pt x="151051" y="335840"/>
                    <a:pt x="218485" y="315610"/>
                  </a:cubicBezTo>
                  <a:cubicBezTo>
                    <a:pt x="285919" y="295380"/>
                    <a:pt x="338517" y="33737"/>
                    <a:pt x="404602" y="32388"/>
                  </a:cubicBezTo>
                  <a:cubicBezTo>
                    <a:pt x="470687" y="31039"/>
                    <a:pt x="546213" y="306169"/>
                    <a:pt x="614995" y="307518"/>
                  </a:cubicBezTo>
                  <a:cubicBezTo>
                    <a:pt x="683777" y="308867"/>
                    <a:pt x="757954" y="39131"/>
                    <a:pt x="817295" y="40480"/>
                  </a:cubicBezTo>
                  <a:cubicBezTo>
                    <a:pt x="876636" y="41829"/>
                    <a:pt x="914400" y="315610"/>
                    <a:pt x="971044" y="315610"/>
                  </a:cubicBezTo>
                  <a:cubicBezTo>
                    <a:pt x="1027688" y="315610"/>
                    <a:pt x="1096471" y="40480"/>
                    <a:pt x="1157161" y="40480"/>
                  </a:cubicBezTo>
                  <a:cubicBezTo>
                    <a:pt x="1217851" y="40480"/>
                    <a:pt x="1277193" y="316959"/>
                    <a:pt x="1335186" y="315610"/>
                  </a:cubicBezTo>
                  <a:cubicBezTo>
                    <a:pt x="1393179" y="314261"/>
                    <a:pt x="1436336" y="32388"/>
                    <a:pt x="1505118" y="32388"/>
                  </a:cubicBezTo>
                  <a:cubicBezTo>
                    <a:pt x="1573900" y="32388"/>
                    <a:pt x="1681795" y="315610"/>
                    <a:pt x="1747880" y="315610"/>
                  </a:cubicBezTo>
                  <a:cubicBezTo>
                    <a:pt x="1813965" y="315610"/>
                    <a:pt x="1849030" y="39131"/>
                    <a:pt x="1901628" y="32388"/>
                  </a:cubicBezTo>
                  <a:cubicBezTo>
                    <a:pt x="1954226" y="25645"/>
                    <a:pt x="2008173" y="280544"/>
                    <a:pt x="2063469" y="275149"/>
                  </a:cubicBezTo>
                  <a:cubicBezTo>
                    <a:pt x="2118765" y="269754"/>
                    <a:pt x="2182153" y="2717"/>
                    <a:pt x="2233402" y="20"/>
                  </a:cubicBezTo>
                  <a:cubicBezTo>
                    <a:pt x="2284652" y="-2677"/>
                    <a:pt x="2308927" y="257616"/>
                    <a:pt x="2370966" y="258965"/>
                  </a:cubicBezTo>
                  <a:cubicBezTo>
                    <a:pt x="2433005" y="260314"/>
                    <a:pt x="2540899" y="20"/>
                    <a:pt x="2605635" y="8112"/>
                  </a:cubicBezTo>
                  <a:cubicBezTo>
                    <a:pt x="2670371" y="16204"/>
                    <a:pt x="2701391" y="299426"/>
                    <a:pt x="2759384" y="307518"/>
                  </a:cubicBezTo>
                  <a:cubicBezTo>
                    <a:pt x="2817377" y="315610"/>
                    <a:pt x="2885485" y="186137"/>
                    <a:pt x="2953593" y="56664"/>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7061073A-365B-4792-A37E-4D9CBFF1D677}"/>
                </a:ext>
              </a:extLst>
            </p:cNvPr>
            <p:cNvSpPr/>
            <p:nvPr/>
          </p:nvSpPr>
          <p:spPr>
            <a:xfrm>
              <a:off x="7053943" y="2672854"/>
              <a:ext cx="2955905" cy="321860"/>
            </a:xfrm>
            <a:custGeom>
              <a:avLst/>
              <a:gdLst>
                <a:gd name="connsiteX0" fmla="*/ 0 w 3044650"/>
                <a:gd name="connsiteY0" fmla="*/ 120588 h 321860"/>
                <a:gd name="connsiteX1" fmla="*/ 170822 w 3044650"/>
                <a:gd name="connsiteY1" fmla="*/ 251216 h 321860"/>
                <a:gd name="connsiteX2" fmla="*/ 261257 w 3044650"/>
                <a:gd name="connsiteY2" fmla="*/ 8 h 321860"/>
                <a:gd name="connsiteX3" fmla="*/ 442127 w 3044650"/>
                <a:gd name="connsiteY3" fmla="*/ 261265 h 321860"/>
                <a:gd name="connsiteX4" fmla="*/ 703384 w 3044650"/>
                <a:gd name="connsiteY4" fmla="*/ 80394 h 321860"/>
                <a:gd name="connsiteX5" fmla="*/ 894303 w 3044650"/>
                <a:gd name="connsiteY5" fmla="*/ 321555 h 321860"/>
                <a:gd name="connsiteX6" fmla="*/ 1095270 w 3044650"/>
                <a:gd name="connsiteY6" fmla="*/ 20104 h 321860"/>
                <a:gd name="connsiteX7" fmla="*/ 1175657 w 3044650"/>
                <a:gd name="connsiteY7" fmla="*/ 301458 h 321860"/>
                <a:gd name="connsiteX8" fmla="*/ 1477107 w 3044650"/>
                <a:gd name="connsiteY8" fmla="*/ 90443 h 321860"/>
                <a:gd name="connsiteX9" fmla="*/ 1748413 w 3044650"/>
                <a:gd name="connsiteY9" fmla="*/ 231120 h 321860"/>
                <a:gd name="connsiteX10" fmla="*/ 1919235 w 3044650"/>
                <a:gd name="connsiteY10" fmla="*/ 60298 h 321860"/>
                <a:gd name="connsiteX11" fmla="*/ 2180492 w 3044650"/>
                <a:gd name="connsiteY11" fmla="*/ 261265 h 321860"/>
                <a:gd name="connsiteX12" fmla="*/ 2411604 w 3044650"/>
                <a:gd name="connsiteY12" fmla="*/ 80394 h 321860"/>
                <a:gd name="connsiteX13" fmla="*/ 2672861 w 3044650"/>
                <a:gd name="connsiteY13" fmla="*/ 241168 h 321860"/>
                <a:gd name="connsiteX14" fmla="*/ 2873828 w 3044650"/>
                <a:gd name="connsiteY14" fmla="*/ 90443 h 321860"/>
                <a:gd name="connsiteX15" fmla="*/ 3044650 w 3044650"/>
                <a:gd name="connsiteY15" fmla="*/ 130636 h 3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44650" h="321860">
                  <a:moveTo>
                    <a:pt x="0" y="120588"/>
                  </a:moveTo>
                  <a:cubicBezTo>
                    <a:pt x="63639" y="195950"/>
                    <a:pt x="127279" y="271313"/>
                    <a:pt x="170822" y="251216"/>
                  </a:cubicBezTo>
                  <a:cubicBezTo>
                    <a:pt x="214365" y="231119"/>
                    <a:pt x="216040" y="-1667"/>
                    <a:pt x="261257" y="8"/>
                  </a:cubicBezTo>
                  <a:cubicBezTo>
                    <a:pt x="306474" y="1683"/>
                    <a:pt x="368439" y="247867"/>
                    <a:pt x="442127" y="261265"/>
                  </a:cubicBezTo>
                  <a:cubicBezTo>
                    <a:pt x="515815" y="274663"/>
                    <a:pt x="628021" y="70346"/>
                    <a:pt x="703384" y="80394"/>
                  </a:cubicBezTo>
                  <a:cubicBezTo>
                    <a:pt x="778747" y="90442"/>
                    <a:pt x="828989" y="331603"/>
                    <a:pt x="894303" y="321555"/>
                  </a:cubicBezTo>
                  <a:cubicBezTo>
                    <a:pt x="959617" y="311507"/>
                    <a:pt x="1048378" y="23454"/>
                    <a:pt x="1095270" y="20104"/>
                  </a:cubicBezTo>
                  <a:cubicBezTo>
                    <a:pt x="1142162" y="16754"/>
                    <a:pt x="1112018" y="289735"/>
                    <a:pt x="1175657" y="301458"/>
                  </a:cubicBezTo>
                  <a:cubicBezTo>
                    <a:pt x="1239297" y="313181"/>
                    <a:pt x="1381648" y="102166"/>
                    <a:pt x="1477107" y="90443"/>
                  </a:cubicBezTo>
                  <a:cubicBezTo>
                    <a:pt x="1572566" y="78720"/>
                    <a:pt x="1674725" y="236144"/>
                    <a:pt x="1748413" y="231120"/>
                  </a:cubicBezTo>
                  <a:cubicBezTo>
                    <a:pt x="1822101" y="226096"/>
                    <a:pt x="1847222" y="55274"/>
                    <a:pt x="1919235" y="60298"/>
                  </a:cubicBezTo>
                  <a:cubicBezTo>
                    <a:pt x="1991248" y="65322"/>
                    <a:pt x="2098431" y="257916"/>
                    <a:pt x="2180492" y="261265"/>
                  </a:cubicBezTo>
                  <a:cubicBezTo>
                    <a:pt x="2262553" y="264614"/>
                    <a:pt x="2329543" y="83743"/>
                    <a:pt x="2411604" y="80394"/>
                  </a:cubicBezTo>
                  <a:cubicBezTo>
                    <a:pt x="2493665" y="77045"/>
                    <a:pt x="2595824" y="239493"/>
                    <a:pt x="2672861" y="241168"/>
                  </a:cubicBezTo>
                  <a:cubicBezTo>
                    <a:pt x="2749898" y="242843"/>
                    <a:pt x="2811863" y="108865"/>
                    <a:pt x="2873828" y="90443"/>
                  </a:cubicBezTo>
                  <a:cubicBezTo>
                    <a:pt x="2935793" y="72021"/>
                    <a:pt x="2990221" y="101328"/>
                    <a:pt x="3044650" y="130636"/>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542FD3DB-97AF-430B-840E-473EB73D3738}"/>
                </a:ext>
              </a:extLst>
            </p:cNvPr>
            <p:cNvSpPr/>
            <p:nvPr/>
          </p:nvSpPr>
          <p:spPr>
            <a:xfrm>
              <a:off x="7053943" y="3833533"/>
              <a:ext cx="2955905" cy="377118"/>
            </a:xfrm>
            <a:custGeom>
              <a:avLst/>
              <a:gdLst>
                <a:gd name="connsiteX0" fmla="*/ 0 w 3064747"/>
                <a:gd name="connsiteY0" fmla="*/ 175759 h 377118"/>
                <a:gd name="connsiteX1" fmla="*/ 211015 w 3064747"/>
                <a:gd name="connsiteY1" fmla="*/ 4937 h 377118"/>
                <a:gd name="connsiteX2" fmla="*/ 462224 w 3064747"/>
                <a:gd name="connsiteY2" fmla="*/ 346581 h 377118"/>
                <a:gd name="connsiteX3" fmla="*/ 703384 w 3064747"/>
                <a:gd name="connsiteY3" fmla="*/ 55179 h 377118"/>
                <a:gd name="connsiteX4" fmla="*/ 1045028 w 3064747"/>
                <a:gd name="connsiteY4" fmla="*/ 376726 h 377118"/>
                <a:gd name="connsiteX5" fmla="*/ 1426866 w 3064747"/>
                <a:gd name="connsiteY5" fmla="*/ 125518 h 377118"/>
                <a:gd name="connsiteX6" fmla="*/ 1828800 w 3064747"/>
                <a:gd name="connsiteY6" fmla="*/ 326485 h 377118"/>
                <a:gd name="connsiteX7" fmla="*/ 2059912 w 3064747"/>
                <a:gd name="connsiteY7" fmla="*/ 125518 h 377118"/>
                <a:gd name="connsiteX8" fmla="*/ 2260879 w 3064747"/>
                <a:gd name="connsiteY8" fmla="*/ 356630 h 377118"/>
                <a:gd name="connsiteX9" fmla="*/ 2542233 w 3064747"/>
                <a:gd name="connsiteY9" fmla="*/ 175759 h 377118"/>
                <a:gd name="connsiteX10" fmla="*/ 2743200 w 3064747"/>
                <a:gd name="connsiteY10" fmla="*/ 376726 h 377118"/>
                <a:gd name="connsiteX11" fmla="*/ 2863780 w 3064747"/>
                <a:gd name="connsiteY11" fmla="*/ 185808 h 377118"/>
                <a:gd name="connsiteX12" fmla="*/ 3064747 w 3064747"/>
                <a:gd name="connsiteY12" fmla="*/ 226001 h 37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4747" h="377118">
                  <a:moveTo>
                    <a:pt x="0" y="175759"/>
                  </a:moveTo>
                  <a:cubicBezTo>
                    <a:pt x="66989" y="76113"/>
                    <a:pt x="133978" y="-23533"/>
                    <a:pt x="211015" y="4937"/>
                  </a:cubicBezTo>
                  <a:cubicBezTo>
                    <a:pt x="288052" y="33407"/>
                    <a:pt x="380163" y="338207"/>
                    <a:pt x="462224" y="346581"/>
                  </a:cubicBezTo>
                  <a:cubicBezTo>
                    <a:pt x="544285" y="354955"/>
                    <a:pt x="606250" y="50155"/>
                    <a:pt x="703384" y="55179"/>
                  </a:cubicBezTo>
                  <a:cubicBezTo>
                    <a:pt x="800518" y="60203"/>
                    <a:pt x="924448" y="365003"/>
                    <a:pt x="1045028" y="376726"/>
                  </a:cubicBezTo>
                  <a:cubicBezTo>
                    <a:pt x="1165608" y="388449"/>
                    <a:pt x="1296237" y="133891"/>
                    <a:pt x="1426866" y="125518"/>
                  </a:cubicBezTo>
                  <a:cubicBezTo>
                    <a:pt x="1557495" y="117145"/>
                    <a:pt x="1723292" y="326485"/>
                    <a:pt x="1828800" y="326485"/>
                  </a:cubicBezTo>
                  <a:cubicBezTo>
                    <a:pt x="1934308" y="326485"/>
                    <a:pt x="1987899" y="120494"/>
                    <a:pt x="2059912" y="125518"/>
                  </a:cubicBezTo>
                  <a:cubicBezTo>
                    <a:pt x="2131925" y="130542"/>
                    <a:pt x="2180492" y="348257"/>
                    <a:pt x="2260879" y="356630"/>
                  </a:cubicBezTo>
                  <a:cubicBezTo>
                    <a:pt x="2341266" y="365004"/>
                    <a:pt x="2461846" y="172410"/>
                    <a:pt x="2542233" y="175759"/>
                  </a:cubicBezTo>
                  <a:cubicBezTo>
                    <a:pt x="2622620" y="179108"/>
                    <a:pt x="2689609" y="375051"/>
                    <a:pt x="2743200" y="376726"/>
                  </a:cubicBezTo>
                  <a:cubicBezTo>
                    <a:pt x="2796791" y="378401"/>
                    <a:pt x="2810189" y="210929"/>
                    <a:pt x="2863780" y="185808"/>
                  </a:cubicBezTo>
                  <a:cubicBezTo>
                    <a:pt x="2917371" y="160687"/>
                    <a:pt x="2991059" y="193344"/>
                    <a:pt x="3064747" y="226001"/>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9019ADD-A2D0-405D-9D96-750DD7C62C67}"/>
                </a:ext>
              </a:extLst>
            </p:cNvPr>
            <p:cNvSpPr/>
            <p:nvPr/>
          </p:nvSpPr>
          <p:spPr>
            <a:xfrm>
              <a:off x="7053943" y="3293310"/>
              <a:ext cx="2955905" cy="283903"/>
            </a:xfrm>
            <a:custGeom>
              <a:avLst/>
              <a:gdLst>
                <a:gd name="connsiteX0" fmla="*/ 0 w 3014505"/>
                <a:gd name="connsiteY0" fmla="*/ 123130 h 283903"/>
                <a:gd name="connsiteX1" fmla="*/ 190919 w 3014505"/>
                <a:gd name="connsiteY1" fmla="*/ 2549 h 283903"/>
                <a:gd name="connsiteX2" fmla="*/ 452176 w 3014505"/>
                <a:gd name="connsiteY2" fmla="*/ 223613 h 283903"/>
                <a:gd name="connsiteX3" fmla="*/ 643094 w 3014505"/>
                <a:gd name="connsiteY3" fmla="*/ 32694 h 283903"/>
                <a:gd name="connsiteX4" fmla="*/ 813916 w 3014505"/>
                <a:gd name="connsiteY4" fmla="*/ 283903 h 283903"/>
                <a:gd name="connsiteX5" fmla="*/ 1145512 w 3014505"/>
                <a:gd name="connsiteY5" fmla="*/ 32694 h 283903"/>
                <a:gd name="connsiteX6" fmla="*/ 1326382 w 3014505"/>
                <a:gd name="connsiteY6" fmla="*/ 253758 h 283903"/>
                <a:gd name="connsiteX7" fmla="*/ 1557494 w 3014505"/>
                <a:gd name="connsiteY7" fmla="*/ 42743 h 283903"/>
                <a:gd name="connsiteX8" fmla="*/ 1828800 w 3014505"/>
                <a:gd name="connsiteY8" fmla="*/ 183420 h 283903"/>
                <a:gd name="connsiteX9" fmla="*/ 2100105 w 3014505"/>
                <a:gd name="connsiteY9" fmla="*/ 12598 h 283903"/>
                <a:gd name="connsiteX10" fmla="*/ 2270927 w 3014505"/>
                <a:gd name="connsiteY10" fmla="*/ 243710 h 283903"/>
                <a:gd name="connsiteX11" fmla="*/ 2411604 w 3014505"/>
                <a:gd name="connsiteY11" fmla="*/ 72888 h 283903"/>
                <a:gd name="connsiteX12" fmla="*/ 2582426 w 3014505"/>
                <a:gd name="connsiteY12" fmla="*/ 183420 h 283903"/>
                <a:gd name="connsiteX13" fmla="*/ 2783393 w 3014505"/>
                <a:gd name="connsiteY13" fmla="*/ 32694 h 283903"/>
                <a:gd name="connsiteX14" fmla="*/ 3014505 w 3014505"/>
                <a:gd name="connsiteY14" fmla="*/ 133178 h 2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4505" h="283903">
                  <a:moveTo>
                    <a:pt x="0" y="123130"/>
                  </a:moveTo>
                  <a:cubicBezTo>
                    <a:pt x="57778" y="54466"/>
                    <a:pt x="115556" y="-14198"/>
                    <a:pt x="190919" y="2549"/>
                  </a:cubicBezTo>
                  <a:cubicBezTo>
                    <a:pt x="266282" y="19296"/>
                    <a:pt x="376814" y="218589"/>
                    <a:pt x="452176" y="223613"/>
                  </a:cubicBezTo>
                  <a:cubicBezTo>
                    <a:pt x="527538" y="228637"/>
                    <a:pt x="582804" y="22646"/>
                    <a:pt x="643094" y="32694"/>
                  </a:cubicBezTo>
                  <a:cubicBezTo>
                    <a:pt x="703384" y="42742"/>
                    <a:pt x="730180" y="283903"/>
                    <a:pt x="813916" y="283903"/>
                  </a:cubicBezTo>
                  <a:cubicBezTo>
                    <a:pt x="897652" y="283903"/>
                    <a:pt x="1060101" y="37718"/>
                    <a:pt x="1145512" y="32694"/>
                  </a:cubicBezTo>
                  <a:cubicBezTo>
                    <a:pt x="1230923" y="27670"/>
                    <a:pt x="1257718" y="252083"/>
                    <a:pt x="1326382" y="253758"/>
                  </a:cubicBezTo>
                  <a:cubicBezTo>
                    <a:pt x="1395046" y="255433"/>
                    <a:pt x="1473758" y="54466"/>
                    <a:pt x="1557494" y="42743"/>
                  </a:cubicBezTo>
                  <a:cubicBezTo>
                    <a:pt x="1641230" y="31020"/>
                    <a:pt x="1738365" y="188444"/>
                    <a:pt x="1828800" y="183420"/>
                  </a:cubicBezTo>
                  <a:cubicBezTo>
                    <a:pt x="1919235" y="178396"/>
                    <a:pt x="2026417" y="2550"/>
                    <a:pt x="2100105" y="12598"/>
                  </a:cubicBezTo>
                  <a:cubicBezTo>
                    <a:pt x="2173793" y="22646"/>
                    <a:pt x="2219011" y="233662"/>
                    <a:pt x="2270927" y="243710"/>
                  </a:cubicBezTo>
                  <a:cubicBezTo>
                    <a:pt x="2322843" y="253758"/>
                    <a:pt x="2359688" y="82936"/>
                    <a:pt x="2411604" y="72888"/>
                  </a:cubicBezTo>
                  <a:cubicBezTo>
                    <a:pt x="2463520" y="62840"/>
                    <a:pt x="2520461" y="190119"/>
                    <a:pt x="2582426" y="183420"/>
                  </a:cubicBezTo>
                  <a:cubicBezTo>
                    <a:pt x="2644391" y="176721"/>
                    <a:pt x="2711380" y="41068"/>
                    <a:pt x="2783393" y="32694"/>
                  </a:cubicBezTo>
                  <a:cubicBezTo>
                    <a:pt x="2855406" y="24320"/>
                    <a:pt x="2934955" y="78749"/>
                    <a:pt x="3014505" y="133178"/>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Speech Bubble: Rectangle 17">
            <a:extLst>
              <a:ext uri="{FF2B5EF4-FFF2-40B4-BE49-F238E27FC236}">
                <a16:creationId xmlns:a16="http://schemas.microsoft.com/office/drawing/2014/main" id="{E4B6152F-8996-4310-B332-97283AF96E2D}"/>
              </a:ext>
            </a:extLst>
          </p:cNvPr>
          <p:cNvSpPr/>
          <p:nvPr/>
        </p:nvSpPr>
        <p:spPr>
          <a:xfrm>
            <a:off x="844062" y="4177746"/>
            <a:ext cx="1899296" cy="671106"/>
          </a:xfrm>
          <a:prstGeom prst="wedgeRectCallout">
            <a:avLst>
              <a:gd name="adj1" fmla="val 59601"/>
              <a:gd name="adj2" fmla="val 149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 ML to predict future costs!</a:t>
            </a:r>
          </a:p>
        </p:txBody>
      </p:sp>
      <p:sp>
        <p:nvSpPr>
          <p:cNvPr id="34" name="TextBox 33">
            <a:extLst>
              <a:ext uri="{FF2B5EF4-FFF2-40B4-BE49-F238E27FC236}">
                <a16:creationId xmlns:a16="http://schemas.microsoft.com/office/drawing/2014/main" id="{318F638B-D2C9-413C-8B27-BDD9450979AF}"/>
              </a:ext>
            </a:extLst>
          </p:cNvPr>
          <p:cNvSpPr txBox="1"/>
          <p:nvPr/>
        </p:nvSpPr>
        <p:spPr>
          <a:xfrm>
            <a:off x="410927" y="318031"/>
            <a:ext cx="197528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Life of </a:t>
            </a:r>
            <a:r>
              <a:rPr kumimoji="0" lang="el-GR" sz="4000" b="0" i="0" u="none" strike="noStrike" kern="1200" cap="none" spc="0" normalizeH="0" baseline="0" noProof="0" dirty="0">
                <a:ln>
                  <a:noFill/>
                </a:ln>
                <a:solidFill>
                  <a:prstClr val="black"/>
                </a:solidFill>
                <a:effectLst/>
                <a:uLnTx/>
                <a:uFillTx/>
                <a:latin typeface="Calibri Light" panose="020F0302020204030204"/>
                <a:ea typeface="+mn-ea"/>
                <a:cs typeface="+mn-cs"/>
              </a:rPr>
              <a:t>π </a:t>
            </a: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27" name="Group 26">
            <a:extLst>
              <a:ext uri="{FF2B5EF4-FFF2-40B4-BE49-F238E27FC236}">
                <a16:creationId xmlns:a16="http://schemas.microsoft.com/office/drawing/2014/main" id="{AC754764-4CEA-4463-B632-C24D6AE594C9}"/>
              </a:ext>
            </a:extLst>
          </p:cNvPr>
          <p:cNvGrpSpPr/>
          <p:nvPr/>
        </p:nvGrpSpPr>
        <p:grpSpPr>
          <a:xfrm>
            <a:off x="1925902" y="2723874"/>
            <a:ext cx="3850538" cy="925634"/>
            <a:chOff x="1925902" y="2723874"/>
            <a:chExt cx="3850538" cy="925634"/>
          </a:xfrm>
        </p:grpSpPr>
        <p:sp>
          <p:nvSpPr>
            <p:cNvPr id="36" name="Freeform: Shape 35">
              <a:extLst>
                <a:ext uri="{FF2B5EF4-FFF2-40B4-BE49-F238E27FC236}">
                  <a16:creationId xmlns:a16="http://schemas.microsoft.com/office/drawing/2014/main" id="{50B73633-23AC-4895-B6CF-3B2BA8AABA71}"/>
                </a:ext>
              </a:extLst>
            </p:cNvPr>
            <p:cNvSpPr/>
            <p:nvPr/>
          </p:nvSpPr>
          <p:spPr>
            <a:xfrm>
              <a:off x="1925902" y="2723874"/>
              <a:ext cx="3198695" cy="925634"/>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4FF87703-DC4D-4F34-BEB9-C2A95ADF405E}"/>
                </a:ext>
              </a:extLst>
            </p:cNvPr>
            <p:cNvGrpSpPr/>
            <p:nvPr/>
          </p:nvGrpSpPr>
          <p:grpSpPr>
            <a:xfrm>
              <a:off x="5140258" y="2795741"/>
              <a:ext cx="636182" cy="636183"/>
              <a:chOff x="5140258" y="2795741"/>
              <a:chExt cx="636182" cy="636183"/>
            </a:xfrm>
          </p:grpSpPr>
          <p:sp>
            <p:nvSpPr>
              <p:cNvPr id="3" name="Oval 2">
                <a:extLst>
                  <a:ext uri="{FF2B5EF4-FFF2-40B4-BE49-F238E27FC236}">
                    <a16:creationId xmlns:a16="http://schemas.microsoft.com/office/drawing/2014/main" id="{DA7217ED-0BA6-48EF-9B37-2255D78DD218}"/>
                  </a:ext>
                </a:extLst>
              </p:cNvPr>
              <p:cNvSpPr/>
              <p:nvPr/>
            </p:nvSpPr>
            <p:spPr>
              <a:xfrm>
                <a:off x="5140258" y="2795741"/>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0D1891A-CC0C-4FE5-8A0B-E997078F3AC5}"/>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5331161" y="2972007"/>
                <a:ext cx="225858" cy="273216"/>
              </a:xfrm>
              <a:prstGeom prst="rect">
                <a:avLst/>
              </a:prstGeom>
            </p:spPr>
          </p:pic>
        </p:grpSp>
      </p:grpSp>
      <p:sp>
        <p:nvSpPr>
          <p:cNvPr id="43" name="Speech Bubble: Rectangle 42">
            <a:extLst>
              <a:ext uri="{FF2B5EF4-FFF2-40B4-BE49-F238E27FC236}">
                <a16:creationId xmlns:a16="http://schemas.microsoft.com/office/drawing/2014/main" id="{344CFD10-B3A3-468A-8323-FD729FF0479F}"/>
              </a:ext>
            </a:extLst>
          </p:cNvPr>
          <p:cNvSpPr/>
          <p:nvPr/>
        </p:nvSpPr>
        <p:spPr>
          <a:xfrm>
            <a:off x="3233937" y="3754705"/>
            <a:ext cx="2323082" cy="1005091"/>
          </a:xfrm>
          <a:prstGeom prst="wedgeRectCallout">
            <a:avLst>
              <a:gd name="adj1" fmla="val 50969"/>
              <a:gd name="adj2" fmla="val 98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Generalize from past experience to new situations</a:t>
            </a:r>
          </a:p>
        </p:txBody>
      </p:sp>
      <p:sp>
        <p:nvSpPr>
          <p:cNvPr id="44" name="Speech Bubble: Rectangle 43">
            <a:extLst>
              <a:ext uri="{FF2B5EF4-FFF2-40B4-BE49-F238E27FC236}">
                <a16:creationId xmlns:a16="http://schemas.microsoft.com/office/drawing/2014/main" id="{90D42456-08A5-4A73-AE9C-496460805E2B}"/>
              </a:ext>
            </a:extLst>
          </p:cNvPr>
          <p:cNvSpPr/>
          <p:nvPr/>
        </p:nvSpPr>
        <p:spPr>
          <a:xfrm>
            <a:off x="6256991" y="2397283"/>
            <a:ext cx="5135500" cy="2140443"/>
          </a:xfrm>
          <a:prstGeom prst="wedgeRectCallout">
            <a:avLst>
              <a:gd name="adj1" fmla="val -10294"/>
              <a:gd name="adj2" fmla="val 80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Features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Memos (number, hit rate, frequency, recency)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Pending tasks (number, age)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Current load (proximity-to-completion heuristics)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Dataflow graph</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Will this be used again?</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Are other jobs blocking on it? </a:t>
            </a:r>
          </a:p>
        </p:txBody>
      </p:sp>
      <p:pic>
        <p:nvPicPr>
          <p:cNvPr id="31" name="Picture 30">
            <a:extLst>
              <a:ext uri="{FF2B5EF4-FFF2-40B4-BE49-F238E27FC236}">
                <a16:creationId xmlns:a16="http://schemas.microsoft.com/office/drawing/2014/main" id="{0E6BA1F6-A337-45C5-B593-93C8F7EFBACF}"/>
              </a:ext>
            </a:extLst>
          </p:cNvPr>
          <p:cNvPicPr>
            <a:picLocks noChangeAspect="1"/>
          </p:cNvPicPr>
          <p:nvPr>
            <p:custDataLst>
              <p:tags r:id="rId2"/>
            </p:custDataLst>
          </p:nvPr>
        </p:nvPicPr>
        <p:blipFill>
          <a:blip r:embed="rId23">
            <a:extLst>
              <a:ext uri="{28A0092B-C50C-407E-A947-70E740481C1C}">
                <a14:useLocalDpi xmlns:a14="http://schemas.microsoft.com/office/drawing/2010/main" val="0"/>
              </a:ext>
            </a:extLst>
          </a:blip>
          <a:stretch>
            <a:fillRect/>
          </a:stretch>
        </p:blipFill>
        <p:spPr>
          <a:xfrm>
            <a:off x="6503196" y="5197577"/>
            <a:ext cx="2700341" cy="572437"/>
          </a:xfrm>
          <a:prstGeom prst="rect">
            <a:avLst/>
          </a:prstGeom>
        </p:spPr>
      </p:pic>
    </p:spTree>
    <p:extLst>
      <p:ext uri="{BB962C8B-B14F-4D97-AF65-F5344CB8AC3E}">
        <p14:creationId xmlns:p14="http://schemas.microsoft.com/office/powerpoint/2010/main" val="149331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3" grpId="0" animBg="1"/>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318F638B-D2C9-413C-8B27-BDD9450979AF}"/>
              </a:ext>
            </a:extLst>
          </p:cNvPr>
          <p:cNvSpPr txBox="1"/>
          <p:nvPr/>
        </p:nvSpPr>
        <p:spPr>
          <a:xfrm>
            <a:off x="410927" y="318031"/>
            <a:ext cx="222509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Back to </a:t>
            </a:r>
            <a:r>
              <a:rPr kumimoji="0" lang="el-GR" sz="4000" b="0" i="0" u="none" strike="noStrike" kern="1200" cap="none" spc="0" normalizeH="0" baseline="0" noProof="0" dirty="0">
                <a:ln>
                  <a:noFill/>
                </a:ln>
                <a:solidFill>
                  <a:prstClr val="black"/>
                </a:solidFill>
                <a:effectLst/>
                <a:uLnTx/>
                <a:uFillTx/>
                <a:latin typeface="Calibri Light" panose="020F0302020204030204"/>
                <a:ea typeface="+mn-ea"/>
                <a:cs typeface="+mn-cs"/>
              </a:rPr>
              <a:t>π </a:t>
            </a: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23" name="Group 22">
            <a:extLst>
              <a:ext uri="{FF2B5EF4-FFF2-40B4-BE49-F238E27FC236}">
                <a16:creationId xmlns:a16="http://schemas.microsoft.com/office/drawing/2014/main" id="{EA428061-0D65-4A86-9D82-27C5E69E5041}"/>
              </a:ext>
            </a:extLst>
          </p:cNvPr>
          <p:cNvGrpSpPr/>
          <p:nvPr/>
        </p:nvGrpSpPr>
        <p:grpSpPr>
          <a:xfrm>
            <a:off x="5235206" y="939050"/>
            <a:ext cx="1587555" cy="2158920"/>
            <a:chOff x="5468664" y="2018826"/>
            <a:chExt cx="1587555" cy="2158920"/>
          </a:xfrm>
        </p:grpSpPr>
        <p:sp>
          <p:nvSpPr>
            <p:cNvPr id="4" name="Oval 3">
              <a:extLst>
                <a:ext uri="{FF2B5EF4-FFF2-40B4-BE49-F238E27FC236}">
                  <a16:creationId xmlns:a16="http://schemas.microsoft.com/office/drawing/2014/main" id="{703BA7AA-449E-4C4C-9564-9B3000AD3D67}"/>
                </a:ext>
              </a:extLst>
            </p:cNvPr>
            <p:cNvSpPr/>
            <p:nvPr/>
          </p:nvSpPr>
          <p:spPr>
            <a:xfrm>
              <a:off x="6752621" y="3229003"/>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72CBFA4-E2C9-49E8-8829-0A58FF86FBDA}"/>
                </a:ext>
              </a:extLst>
            </p:cNvPr>
            <p:cNvSpPr/>
            <p:nvPr/>
          </p:nvSpPr>
          <p:spPr>
            <a:xfrm>
              <a:off x="6752621" y="2623914"/>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B7D99898-7128-4D2B-A8C4-9FC6FC5E9A47}"/>
                </a:ext>
              </a:extLst>
            </p:cNvPr>
            <p:cNvSpPr/>
            <p:nvPr/>
          </p:nvSpPr>
          <p:spPr>
            <a:xfrm>
              <a:off x="6752621" y="2018826"/>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A9754AA-47CF-49DD-B190-5667574B9488}"/>
                </a:ext>
              </a:extLst>
            </p:cNvPr>
            <p:cNvSpPr/>
            <p:nvPr/>
          </p:nvSpPr>
          <p:spPr>
            <a:xfrm>
              <a:off x="6752621" y="3834091"/>
              <a:ext cx="303598" cy="343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3E2B05D-EC73-4CB2-8989-A5051ACBD0A8}"/>
                </a:ext>
              </a:extLst>
            </p:cNvPr>
            <p:cNvCxnSpPr>
              <a:cxnSpLocks/>
              <a:endCxn id="7" idx="2"/>
            </p:cNvCxnSpPr>
            <p:nvPr/>
          </p:nvCxnSpPr>
          <p:spPr>
            <a:xfrm flipV="1">
              <a:off x="5474989" y="2190654"/>
              <a:ext cx="1277632" cy="8865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D03DD2-4B40-4BCA-A276-E13BD62CE49B}"/>
                </a:ext>
              </a:extLst>
            </p:cNvPr>
            <p:cNvCxnSpPr>
              <a:cxnSpLocks/>
              <a:endCxn id="6" idx="2"/>
            </p:cNvCxnSpPr>
            <p:nvPr/>
          </p:nvCxnSpPr>
          <p:spPr>
            <a:xfrm flipV="1">
              <a:off x="5468664" y="2795742"/>
              <a:ext cx="1283957" cy="29538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510C61-CE49-4B03-BD16-42508A8407EF}"/>
                </a:ext>
              </a:extLst>
            </p:cNvPr>
            <p:cNvCxnSpPr>
              <a:cxnSpLocks/>
              <a:endCxn id="4" idx="2"/>
            </p:cNvCxnSpPr>
            <p:nvPr/>
          </p:nvCxnSpPr>
          <p:spPr>
            <a:xfrm>
              <a:off x="5468664" y="3077204"/>
              <a:ext cx="1283957" cy="32362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887558B-E797-4132-9BAA-9F2F4412035F}"/>
                </a:ext>
              </a:extLst>
            </p:cNvPr>
            <p:cNvCxnSpPr>
              <a:cxnSpLocks/>
              <a:endCxn id="8" idx="2"/>
            </p:cNvCxnSpPr>
            <p:nvPr/>
          </p:nvCxnSpPr>
          <p:spPr>
            <a:xfrm>
              <a:off x="5481313" y="3077204"/>
              <a:ext cx="1271307" cy="92871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17DEBEC-204A-4198-A144-324560AC244E}"/>
                </a:ext>
              </a:extLst>
            </p:cNvPr>
            <p:cNvPicPr>
              <a:picLocks noChangeAspect="1"/>
            </p:cNvPicPr>
            <p:nvPr>
              <p:custDataLst>
                <p:tags r:id="rId7"/>
              </p:custDataLst>
            </p:nvPr>
          </p:nvPicPr>
          <p:blipFill>
            <a:blip r:embed="rId12">
              <a:extLst>
                <a:ext uri="{28A0092B-C50C-407E-A947-70E740481C1C}">
                  <a14:useLocalDpi xmlns:a14="http://schemas.microsoft.com/office/drawing/2010/main" val="0"/>
                </a:ext>
              </a:extLst>
            </a:blip>
            <a:stretch>
              <a:fillRect/>
            </a:stretch>
          </p:blipFill>
          <p:spPr>
            <a:xfrm rot="18615478">
              <a:off x="6159963" y="2328274"/>
              <a:ext cx="208762" cy="149333"/>
            </a:xfrm>
            <a:prstGeom prst="rect">
              <a:avLst/>
            </a:prstGeom>
          </p:spPr>
        </p:pic>
        <p:pic>
          <p:nvPicPr>
            <p:cNvPr id="17" name="Picture 16">
              <a:extLst>
                <a:ext uri="{FF2B5EF4-FFF2-40B4-BE49-F238E27FC236}">
                  <a16:creationId xmlns:a16="http://schemas.microsoft.com/office/drawing/2014/main" id="{F5CC0890-F92E-475F-BE3F-DD54B1EDC753}"/>
                </a:ext>
              </a:extLst>
            </p:cNvPr>
            <p:cNvPicPr>
              <a:picLocks noChangeAspect="1"/>
            </p:cNvPicPr>
            <p:nvPr>
              <p:custDataLst>
                <p:tags r:id="rId8"/>
              </p:custDataLst>
            </p:nvPr>
          </p:nvPicPr>
          <p:blipFill>
            <a:blip r:embed="rId13">
              <a:extLst>
                <a:ext uri="{28A0092B-C50C-407E-A947-70E740481C1C}">
                  <a14:useLocalDpi xmlns:a14="http://schemas.microsoft.com/office/drawing/2010/main" val="0"/>
                </a:ext>
              </a:extLst>
            </a:blip>
            <a:stretch>
              <a:fillRect/>
            </a:stretch>
          </p:blipFill>
          <p:spPr>
            <a:xfrm rot="20187709">
              <a:off x="6247627" y="2699158"/>
              <a:ext cx="214857" cy="149333"/>
            </a:xfrm>
            <a:prstGeom prst="rect">
              <a:avLst/>
            </a:prstGeom>
          </p:spPr>
        </p:pic>
        <p:pic>
          <p:nvPicPr>
            <p:cNvPr id="21" name="Picture 20">
              <a:extLst>
                <a:ext uri="{FF2B5EF4-FFF2-40B4-BE49-F238E27FC236}">
                  <a16:creationId xmlns:a16="http://schemas.microsoft.com/office/drawing/2014/main" id="{02C4AC3C-2C91-4E0D-9236-C239C1822C64}"/>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Lst>
            </a:blip>
            <a:stretch>
              <a:fillRect/>
            </a:stretch>
          </p:blipFill>
          <p:spPr>
            <a:xfrm rot="818059">
              <a:off x="6271903" y="3103758"/>
              <a:ext cx="216381" cy="152381"/>
            </a:xfrm>
            <a:prstGeom prst="rect">
              <a:avLst/>
            </a:prstGeom>
          </p:spPr>
        </p:pic>
        <p:pic>
          <p:nvPicPr>
            <p:cNvPr id="24" name="Picture 23">
              <a:extLst>
                <a:ext uri="{FF2B5EF4-FFF2-40B4-BE49-F238E27FC236}">
                  <a16:creationId xmlns:a16="http://schemas.microsoft.com/office/drawing/2014/main" id="{7AC7B270-EEBE-4BB2-8871-910711338195}"/>
                </a:ext>
              </a:extLst>
            </p:cNvPr>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rot="1777869">
              <a:off x="6222003" y="3474642"/>
              <a:ext cx="219429" cy="149333"/>
            </a:xfrm>
            <a:prstGeom prst="rect">
              <a:avLst/>
            </a:prstGeom>
          </p:spPr>
        </p:pic>
      </p:grpSp>
      <p:grpSp>
        <p:nvGrpSpPr>
          <p:cNvPr id="63" name="Group 62">
            <a:extLst>
              <a:ext uri="{FF2B5EF4-FFF2-40B4-BE49-F238E27FC236}">
                <a16:creationId xmlns:a16="http://schemas.microsoft.com/office/drawing/2014/main" id="{871FCDBB-7EAE-4A7A-BD35-87BC1D29996F}"/>
              </a:ext>
            </a:extLst>
          </p:cNvPr>
          <p:cNvGrpSpPr/>
          <p:nvPr/>
        </p:nvGrpSpPr>
        <p:grpSpPr>
          <a:xfrm>
            <a:off x="6911941" y="1005135"/>
            <a:ext cx="763432" cy="2155137"/>
            <a:chOff x="6911941" y="1005135"/>
            <a:chExt cx="763432" cy="2155137"/>
          </a:xfrm>
        </p:grpSpPr>
        <p:pic>
          <p:nvPicPr>
            <p:cNvPr id="12" name="Picture 11">
              <a:extLst>
                <a:ext uri="{FF2B5EF4-FFF2-40B4-BE49-F238E27FC236}">
                  <a16:creationId xmlns:a16="http://schemas.microsoft.com/office/drawing/2014/main" id="{3203DF70-5E7C-4091-8459-4492D8F68037}"/>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6911941" y="1005135"/>
              <a:ext cx="763430" cy="251429"/>
            </a:xfrm>
            <a:prstGeom prst="rect">
              <a:avLst/>
            </a:prstGeom>
          </p:spPr>
        </p:pic>
        <p:pic>
          <p:nvPicPr>
            <p:cNvPr id="28" name="Picture 27">
              <a:extLst>
                <a:ext uri="{FF2B5EF4-FFF2-40B4-BE49-F238E27FC236}">
                  <a16:creationId xmlns:a16="http://schemas.microsoft.com/office/drawing/2014/main" id="{13F5F1A5-CF2B-4069-A236-9E23026B3041}"/>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6911941" y="1639704"/>
              <a:ext cx="763429" cy="251429"/>
            </a:xfrm>
            <a:prstGeom prst="rect">
              <a:avLst/>
            </a:prstGeom>
          </p:spPr>
        </p:pic>
        <p:pic>
          <p:nvPicPr>
            <p:cNvPr id="32" name="Picture 31">
              <a:extLst>
                <a:ext uri="{FF2B5EF4-FFF2-40B4-BE49-F238E27FC236}">
                  <a16:creationId xmlns:a16="http://schemas.microsoft.com/office/drawing/2014/main" id="{8E139916-FB8B-4098-9AA1-F8F1561BEAF0}"/>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6911941" y="2274273"/>
              <a:ext cx="763430" cy="251429"/>
            </a:xfrm>
            <a:prstGeom prst="rect">
              <a:avLst/>
            </a:prstGeom>
          </p:spPr>
        </p:pic>
        <p:pic>
          <p:nvPicPr>
            <p:cNvPr id="40" name="Picture 39">
              <a:extLst>
                <a:ext uri="{FF2B5EF4-FFF2-40B4-BE49-F238E27FC236}">
                  <a16:creationId xmlns:a16="http://schemas.microsoft.com/office/drawing/2014/main" id="{AD12BA96-6251-4293-B0FE-FB280CFF2CC0}"/>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6911941" y="2908843"/>
              <a:ext cx="763432" cy="251429"/>
            </a:xfrm>
            <a:prstGeom prst="rect">
              <a:avLst/>
            </a:prstGeom>
          </p:spPr>
        </p:pic>
      </p:grpSp>
      <p:grpSp>
        <p:nvGrpSpPr>
          <p:cNvPr id="27" name="Group 26">
            <a:extLst>
              <a:ext uri="{FF2B5EF4-FFF2-40B4-BE49-F238E27FC236}">
                <a16:creationId xmlns:a16="http://schemas.microsoft.com/office/drawing/2014/main" id="{AC754764-4CEA-4463-B632-C24D6AE594C9}"/>
              </a:ext>
            </a:extLst>
          </p:cNvPr>
          <p:cNvGrpSpPr/>
          <p:nvPr/>
        </p:nvGrpSpPr>
        <p:grpSpPr>
          <a:xfrm>
            <a:off x="1692444" y="1644098"/>
            <a:ext cx="3850538" cy="925634"/>
            <a:chOff x="1925902" y="2723874"/>
            <a:chExt cx="3850538" cy="925634"/>
          </a:xfrm>
        </p:grpSpPr>
        <p:sp>
          <p:nvSpPr>
            <p:cNvPr id="36" name="Freeform: Shape 35">
              <a:extLst>
                <a:ext uri="{FF2B5EF4-FFF2-40B4-BE49-F238E27FC236}">
                  <a16:creationId xmlns:a16="http://schemas.microsoft.com/office/drawing/2014/main" id="{50B73633-23AC-4895-B6CF-3B2BA8AABA71}"/>
                </a:ext>
              </a:extLst>
            </p:cNvPr>
            <p:cNvSpPr/>
            <p:nvPr/>
          </p:nvSpPr>
          <p:spPr>
            <a:xfrm>
              <a:off x="1925902" y="2723874"/>
              <a:ext cx="3198695" cy="925634"/>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4FF87703-DC4D-4F34-BEB9-C2A95ADF405E}"/>
                </a:ext>
              </a:extLst>
            </p:cNvPr>
            <p:cNvGrpSpPr/>
            <p:nvPr/>
          </p:nvGrpSpPr>
          <p:grpSpPr>
            <a:xfrm>
              <a:off x="5140258" y="2795741"/>
              <a:ext cx="636182" cy="636183"/>
              <a:chOff x="5140258" y="2795741"/>
              <a:chExt cx="636182" cy="636183"/>
            </a:xfrm>
          </p:grpSpPr>
          <p:sp>
            <p:nvSpPr>
              <p:cNvPr id="3" name="Oval 2">
                <a:extLst>
                  <a:ext uri="{FF2B5EF4-FFF2-40B4-BE49-F238E27FC236}">
                    <a16:creationId xmlns:a16="http://schemas.microsoft.com/office/drawing/2014/main" id="{DA7217ED-0BA6-48EF-9B37-2255D78DD218}"/>
                  </a:ext>
                </a:extLst>
              </p:cNvPr>
              <p:cNvSpPr/>
              <p:nvPr/>
            </p:nvSpPr>
            <p:spPr>
              <a:xfrm>
                <a:off x="5140258" y="2795741"/>
                <a:ext cx="636182" cy="6361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0D1891A-CC0C-4FE5-8A0B-E997078F3AC5}"/>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5331161" y="2972007"/>
                <a:ext cx="225858" cy="273216"/>
              </a:xfrm>
              <a:prstGeom prst="rect">
                <a:avLst/>
              </a:prstGeom>
            </p:spPr>
          </p:pic>
        </p:grpSp>
      </p:grpSp>
      <p:sp>
        <p:nvSpPr>
          <p:cNvPr id="42" name="TextBox 41">
            <a:extLst>
              <a:ext uri="{FF2B5EF4-FFF2-40B4-BE49-F238E27FC236}">
                <a16:creationId xmlns:a16="http://schemas.microsoft.com/office/drawing/2014/main" id="{06C0072B-604C-49B6-B225-73DE72A99C20}"/>
              </a:ext>
            </a:extLst>
          </p:cNvPr>
          <p:cNvSpPr txBox="1"/>
          <p:nvPr/>
        </p:nvSpPr>
        <p:spPr>
          <a:xfrm>
            <a:off x="2642636" y="3481714"/>
            <a:ext cx="471347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What should </a:t>
            </a: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π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do in this state?</a:t>
            </a:r>
          </a:p>
        </p:txBody>
      </p:sp>
      <p:pic>
        <p:nvPicPr>
          <p:cNvPr id="53" name="Picture 52">
            <a:extLst>
              <a:ext uri="{FF2B5EF4-FFF2-40B4-BE49-F238E27FC236}">
                <a16:creationId xmlns:a16="http://schemas.microsoft.com/office/drawing/2014/main" id="{EADF3850-9455-4C2C-8A24-40D02AE6A98B}"/>
              </a:ext>
            </a:extLst>
          </p:cNvPr>
          <p:cNvPicPr>
            <a:picLocks noChangeAspect="1"/>
          </p:cNvPicPr>
          <p:nvPr>
            <p:custDataLst>
              <p:tags r:id="rId1"/>
            </p:custDataLst>
          </p:nvPr>
        </p:nvPicPr>
        <p:blipFill>
          <a:blip r:embed="rId21">
            <a:extLst>
              <a:ext uri="{28A0092B-C50C-407E-A947-70E740481C1C}">
                <a14:useLocalDpi xmlns:a14="http://schemas.microsoft.com/office/drawing/2010/main" val="0"/>
              </a:ext>
            </a:extLst>
          </a:blip>
          <a:stretch>
            <a:fillRect/>
          </a:stretch>
        </p:blipFill>
        <p:spPr>
          <a:xfrm>
            <a:off x="3669051" y="4284709"/>
            <a:ext cx="3352498" cy="566464"/>
          </a:xfrm>
          <a:prstGeom prst="rect">
            <a:avLst/>
          </a:prstGeom>
        </p:spPr>
      </p:pic>
      <p:sp>
        <p:nvSpPr>
          <p:cNvPr id="54" name="Speech Bubble: Rectangle 53">
            <a:extLst>
              <a:ext uri="{FF2B5EF4-FFF2-40B4-BE49-F238E27FC236}">
                <a16:creationId xmlns:a16="http://schemas.microsoft.com/office/drawing/2014/main" id="{3BE3F77E-B5AE-43BF-93C0-678B17DD7A57}"/>
              </a:ext>
            </a:extLst>
          </p:cNvPr>
          <p:cNvSpPr/>
          <p:nvPr/>
        </p:nvSpPr>
        <p:spPr>
          <a:xfrm>
            <a:off x="8135250" y="2926143"/>
            <a:ext cx="3160935" cy="1109891"/>
          </a:xfrm>
          <a:prstGeom prst="wedgeRectCallout">
            <a:avLst>
              <a:gd name="adj1" fmla="val -78844"/>
              <a:gd name="adj2" fmla="val 784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Predicting the future requires richer features than simply learning to take good actions.</a:t>
            </a:r>
          </a:p>
        </p:txBody>
      </p:sp>
      <p:sp>
        <p:nvSpPr>
          <p:cNvPr id="2" name="Rectangle 1">
            <a:extLst>
              <a:ext uri="{FF2B5EF4-FFF2-40B4-BE49-F238E27FC236}">
                <a16:creationId xmlns:a16="http://schemas.microsoft.com/office/drawing/2014/main" id="{9C550E15-AEC9-4D03-9FB4-D10622CF5498}"/>
              </a:ext>
            </a:extLst>
          </p:cNvPr>
          <p:cNvSpPr/>
          <p:nvPr/>
        </p:nvSpPr>
        <p:spPr>
          <a:xfrm>
            <a:off x="7546017" y="4639967"/>
            <a:ext cx="42092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need </a:t>
            </a:r>
            <a:r>
              <a:rPr kumimoji="0" lang="el-GR" sz="2000" b="0" i="0" u="none" strike="noStrike" kern="1200" cap="none" spc="0" normalizeH="0" baseline="0" noProof="0" dirty="0">
                <a:ln>
                  <a:noFill/>
                </a:ln>
                <a:solidFill>
                  <a:prstClr val="black"/>
                </a:solidFill>
                <a:effectLst/>
                <a:uLnTx/>
                <a:uFillTx/>
                <a:latin typeface="Calibri" panose="020F0502020204030204"/>
                <a:ea typeface="+mn-ea"/>
                <a:cs typeface="+mn-cs"/>
              </a:rPr>
              <a:t>π</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to be really fast to execute!</a:t>
            </a:r>
          </a:p>
        </p:txBody>
      </p:sp>
    </p:spTree>
    <p:extLst>
      <p:ext uri="{BB962C8B-B14F-4D97-AF65-F5344CB8AC3E}">
        <p14:creationId xmlns:p14="http://schemas.microsoft.com/office/powerpoint/2010/main" val="2369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4" grpId="0" animBg="1"/>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7F39E-536D-44C1-B07E-C70EAF7736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2D5612-D1A6-4510-A96B-3BEF8629B75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84" name="Group 183">
            <a:extLst>
              <a:ext uri="{FF2B5EF4-FFF2-40B4-BE49-F238E27FC236}">
                <a16:creationId xmlns:a16="http://schemas.microsoft.com/office/drawing/2014/main" id="{57DFA79D-2E6A-4091-8F4A-C3A293136599}"/>
              </a:ext>
            </a:extLst>
          </p:cNvPr>
          <p:cNvGrpSpPr/>
          <p:nvPr/>
        </p:nvGrpSpPr>
        <p:grpSpPr>
          <a:xfrm>
            <a:off x="3511166" y="762019"/>
            <a:ext cx="4716909" cy="1438812"/>
            <a:chOff x="2525379" y="412151"/>
            <a:chExt cx="6836171" cy="2085257"/>
          </a:xfrm>
        </p:grpSpPr>
        <p:cxnSp>
          <p:nvCxnSpPr>
            <p:cNvPr id="3" name="Straight Arrow Connector 2">
              <a:extLst>
                <a:ext uri="{FF2B5EF4-FFF2-40B4-BE49-F238E27FC236}">
                  <a16:creationId xmlns:a16="http://schemas.microsoft.com/office/drawing/2014/main" id="{6D7625A6-F59A-4BCF-BFE4-F1FC9B2CC517}"/>
                </a:ext>
              </a:extLst>
            </p:cNvPr>
            <p:cNvCxnSpPr>
              <a:cxnSpLocks/>
              <a:endCxn id="16" idx="1"/>
            </p:cNvCxnSpPr>
            <p:nvPr/>
          </p:nvCxnSpPr>
          <p:spPr>
            <a:xfrm flipV="1">
              <a:off x="3732699" y="1092212"/>
              <a:ext cx="564483" cy="47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ECE0700-AEEF-4324-B3A5-D1F4FD2C79A2}"/>
                </a:ext>
              </a:extLst>
            </p:cNvPr>
            <p:cNvSpPr/>
            <p:nvPr/>
          </p:nvSpPr>
          <p:spPr>
            <a:xfrm>
              <a:off x="4565143"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15302A34-5D62-444B-8F2D-F37A1DDF7561}"/>
                </a:ext>
              </a:extLst>
            </p:cNvPr>
            <p:cNvSpPr/>
            <p:nvPr/>
          </p:nvSpPr>
          <p:spPr>
            <a:xfrm>
              <a:off x="5080242"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D0095F1E-0DF6-4DAA-9502-7A37B0A239EC}"/>
                </a:ext>
              </a:extLst>
            </p:cNvPr>
            <p:cNvSpPr/>
            <p:nvPr/>
          </p:nvSpPr>
          <p:spPr>
            <a:xfrm>
              <a:off x="5595341"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E2B0F94C-98FF-40E8-8D6F-10A22E30CEB9}"/>
                </a:ext>
              </a:extLst>
            </p:cNvPr>
            <p:cNvSpPr/>
            <p:nvPr/>
          </p:nvSpPr>
          <p:spPr>
            <a:xfrm>
              <a:off x="6110440"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84F39B44-BAE1-48EC-BFDA-021488907A36}"/>
                </a:ext>
              </a:extLst>
            </p:cNvPr>
            <p:cNvSpPr/>
            <p:nvPr/>
          </p:nvSpPr>
          <p:spPr>
            <a:xfrm>
              <a:off x="6625539"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C3F6351D-421B-4349-91C9-7EF5CC4F0712}"/>
                </a:ext>
              </a:extLst>
            </p:cNvPr>
            <p:cNvSpPr/>
            <p:nvPr/>
          </p:nvSpPr>
          <p:spPr>
            <a:xfrm>
              <a:off x="7823931"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7CE6B927-89B0-4F83-8DD8-5C9547538B92}"/>
                </a:ext>
              </a:extLst>
            </p:cNvPr>
            <p:cNvSpPr/>
            <p:nvPr/>
          </p:nvSpPr>
          <p:spPr>
            <a:xfrm>
              <a:off x="8339030"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01481FA5-0A6E-4898-A166-ECDA27F35716}"/>
                </a:ext>
              </a:extLst>
            </p:cNvPr>
            <p:cNvSpPr/>
            <p:nvPr/>
          </p:nvSpPr>
          <p:spPr>
            <a:xfrm>
              <a:off x="8854128" y="1354462"/>
              <a:ext cx="190919" cy="1909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254BFC8E-586E-4369-8FB1-7101D78A37C1}"/>
                </a:ext>
              </a:extLst>
            </p:cNvPr>
            <p:cNvSpPr/>
            <p:nvPr/>
          </p:nvSpPr>
          <p:spPr>
            <a:xfrm flipH="1">
              <a:off x="7160347" y="1418464"/>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755E3FE-242F-4842-B58A-E2715746383B}"/>
                </a:ext>
              </a:extLst>
            </p:cNvPr>
            <p:cNvSpPr/>
            <p:nvPr/>
          </p:nvSpPr>
          <p:spPr>
            <a:xfrm flipH="1">
              <a:off x="7265065" y="1418464"/>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E082EB78-B40C-4818-8D65-3E18FFED3BE1}"/>
                </a:ext>
              </a:extLst>
            </p:cNvPr>
            <p:cNvSpPr/>
            <p:nvPr/>
          </p:nvSpPr>
          <p:spPr>
            <a:xfrm flipH="1">
              <a:off x="7378871" y="1418464"/>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A9FA673-A09C-441D-904B-F885BDD224BD}"/>
                </a:ext>
              </a:extLst>
            </p:cNvPr>
            <p:cNvSpPr/>
            <p:nvPr/>
          </p:nvSpPr>
          <p:spPr>
            <a:xfrm>
              <a:off x="4297182" y="412151"/>
              <a:ext cx="5064368" cy="13601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045A0558-A259-40E7-8B8E-810B2AE862D1}"/>
                </a:ext>
              </a:extLst>
            </p:cNvPr>
            <p:cNvCxnSpPr>
              <a:stCxn id="5" idx="6"/>
              <a:endCxn id="6" idx="2"/>
            </p:cNvCxnSpPr>
            <p:nvPr/>
          </p:nvCxnSpPr>
          <p:spPr>
            <a:xfrm>
              <a:off x="4756062" y="1449922"/>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EC1EF9-F02F-4EBA-9760-4371CD654DCE}"/>
                </a:ext>
              </a:extLst>
            </p:cNvPr>
            <p:cNvCxnSpPr>
              <a:stCxn id="6" idx="6"/>
              <a:endCxn id="7" idx="2"/>
            </p:cNvCxnSpPr>
            <p:nvPr/>
          </p:nvCxnSpPr>
          <p:spPr>
            <a:xfrm>
              <a:off x="5271161" y="1449922"/>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7F6E1B-E9A5-41EB-A63D-77AD7A2D61D9}"/>
                </a:ext>
              </a:extLst>
            </p:cNvPr>
            <p:cNvCxnSpPr>
              <a:stCxn id="7" idx="6"/>
              <a:endCxn id="8" idx="2"/>
            </p:cNvCxnSpPr>
            <p:nvPr/>
          </p:nvCxnSpPr>
          <p:spPr>
            <a:xfrm>
              <a:off x="5786260" y="1449922"/>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D4E9B3-1BCD-46D5-88C5-5A2D65DE7BB4}"/>
                </a:ext>
              </a:extLst>
            </p:cNvPr>
            <p:cNvCxnSpPr>
              <a:endCxn id="9" idx="2"/>
            </p:cNvCxnSpPr>
            <p:nvPr/>
          </p:nvCxnSpPr>
          <p:spPr>
            <a:xfrm>
              <a:off x="6301359" y="1449922"/>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4FEC3C-29F4-4885-909E-5E4937079AA5}"/>
                </a:ext>
              </a:extLst>
            </p:cNvPr>
            <p:cNvCxnSpPr>
              <a:stCxn id="10" idx="6"/>
              <a:endCxn id="11" idx="2"/>
            </p:cNvCxnSpPr>
            <p:nvPr/>
          </p:nvCxnSpPr>
          <p:spPr>
            <a:xfrm>
              <a:off x="8014850" y="1449922"/>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08CD7C-6ADC-448A-87B9-E752F1D82F9F}"/>
                </a:ext>
              </a:extLst>
            </p:cNvPr>
            <p:cNvCxnSpPr>
              <a:stCxn id="11" idx="6"/>
              <a:endCxn id="12" idx="2"/>
            </p:cNvCxnSpPr>
            <p:nvPr/>
          </p:nvCxnSpPr>
          <p:spPr>
            <a:xfrm>
              <a:off x="8529949" y="1449922"/>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B361DD-2796-4D2B-8594-44FCB59FF3D1}"/>
                </a:ext>
              </a:extLst>
            </p:cNvPr>
            <p:cNvCxnSpPr>
              <a:cxnSpLocks/>
            </p:cNvCxnSpPr>
            <p:nvPr/>
          </p:nvCxnSpPr>
          <p:spPr>
            <a:xfrm>
              <a:off x="6816458" y="1459110"/>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938872-1957-4BF2-BA11-34BA4914E12F}"/>
                </a:ext>
              </a:extLst>
            </p:cNvPr>
            <p:cNvCxnSpPr>
              <a:cxnSpLocks/>
            </p:cNvCxnSpPr>
            <p:nvPr/>
          </p:nvCxnSpPr>
          <p:spPr>
            <a:xfrm>
              <a:off x="7541407" y="1447213"/>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6294E54-3B39-42A1-89A4-BEE39F5B33F8}"/>
                </a:ext>
              </a:extLst>
            </p:cNvPr>
            <p:cNvSpPr/>
            <p:nvPr/>
          </p:nvSpPr>
          <p:spPr>
            <a:xfrm>
              <a:off x="4391000" y="627421"/>
              <a:ext cx="2408682" cy="401452"/>
            </a:xfrm>
            <a:prstGeom prst="rect">
              <a:avLst/>
            </a:prstGeom>
          </p:spPr>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Run entire workload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E464EF8F-34E3-4488-8A79-DBB42525C836}"/>
                </a:ext>
              </a:extLst>
            </p:cNvPr>
            <p:cNvCxnSpPr>
              <a:cxnSpLocks/>
              <a:endCxn id="16" idx="3"/>
            </p:cNvCxnSpPr>
            <p:nvPr/>
          </p:nvCxnSpPr>
          <p:spPr>
            <a:xfrm rot="5400000" flipH="1" flipV="1">
              <a:off x="6083453" y="-1862203"/>
              <a:ext cx="323681" cy="6232511"/>
            </a:xfrm>
            <a:prstGeom prst="bentConnector4">
              <a:avLst>
                <a:gd name="adj1" fmla="val -180727"/>
                <a:gd name="adj2" fmla="val 103668"/>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0D9D206-EE6D-462F-BF38-BF2896B12F01}"/>
                </a:ext>
              </a:extLst>
            </p:cNvPr>
            <p:cNvGrpSpPr/>
            <p:nvPr/>
          </p:nvGrpSpPr>
          <p:grpSpPr>
            <a:xfrm>
              <a:off x="5562456" y="2095955"/>
              <a:ext cx="1475962" cy="401453"/>
              <a:chOff x="5452982" y="3735569"/>
              <a:chExt cx="1475962" cy="401453"/>
            </a:xfrm>
          </p:grpSpPr>
          <p:pic>
            <p:nvPicPr>
              <p:cNvPr id="28" name="Picture 27">
                <a:extLst>
                  <a:ext uri="{FF2B5EF4-FFF2-40B4-BE49-F238E27FC236}">
                    <a16:creationId xmlns:a16="http://schemas.microsoft.com/office/drawing/2014/main" id="{AB0A6F4C-58ED-4880-B1D1-361816E6D936}"/>
                  </a:ext>
                </a:extLst>
              </p:cNvPr>
              <p:cNvPicPr>
                <a:picLocks noChangeAspect="1"/>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6518700" y="3800955"/>
                <a:ext cx="410244" cy="229459"/>
              </a:xfrm>
              <a:prstGeom prst="rect">
                <a:avLst/>
              </a:prstGeom>
            </p:spPr>
          </p:pic>
          <p:sp>
            <p:nvSpPr>
              <p:cNvPr id="29" name="TextBox 28">
                <a:extLst>
                  <a:ext uri="{FF2B5EF4-FFF2-40B4-BE49-F238E27FC236}">
                    <a16:creationId xmlns:a16="http://schemas.microsoft.com/office/drawing/2014/main" id="{C4420626-AF79-4348-8E03-52D34C60E770}"/>
                  </a:ext>
                </a:extLst>
              </p:cNvPr>
              <p:cNvSpPr txBox="1"/>
              <p:nvPr/>
            </p:nvSpPr>
            <p:spPr>
              <a:xfrm>
                <a:off x="5452982" y="3735569"/>
                <a:ext cx="1126296" cy="40145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Feedback</a:t>
                </a:r>
              </a:p>
            </p:txBody>
          </p:sp>
        </p:grpSp>
        <p:sp>
          <p:nvSpPr>
            <p:cNvPr id="31" name="Freeform: Shape 30">
              <a:extLst>
                <a:ext uri="{FF2B5EF4-FFF2-40B4-BE49-F238E27FC236}">
                  <a16:creationId xmlns:a16="http://schemas.microsoft.com/office/drawing/2014/main" id="{76149BDD-3B14-4EA2-A9DF-57ACFD03E86C}"/>
                </a:ext>
              </a:extLst>
            </p:cNvPr>
            <p:cNvSpPr/>
            <p:nvPr/>
          </p:nvSpPr>
          <p:spPr>
            <a:xfrm>
              <a:off x="2525379" y="778043"/>
              <a:ext cx="1207320" cy="6378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w="0">
              <a:solidFill>
                <a:srgbClr val="000000"/>
              </a:solidFill>
              <a:prstDash val="solid"/>
            </a:ln>
          </p:spPr>
          <p:txBody>
            <a:bodyPr vert="horz" wrap="none" lIns="90000" tIns="45000" rIns="90000" bIns="45000" anchor="ctr" anchorCtr="0"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Fiddle </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with policy</a:t>
              </a:r>
            </a:p>
          </p:txBody>
        </p:sp>
      </p:grpSp>
      <p:cxnSp>
        <p:nvCxnSpPr>
          <p:cNvPr id="86" name="Straight Arrow Connector 85">
            <a:extLst>
              <a:ext uri="{FF2B5EF4-FFF2-40B4-BE49-F238E27FC236}">
                <a16:creationId xmlns:a16="http://schemas.microsoft.com/office/drawing/2014/main" id="{165F9E2B-28FD-442E-8D03-1464282CB83A}"/>
              </a:ext>
            </a:extLst>
          </p:cNvPr>
          <p:cNvCxnSpPr>
            <a:cxnSpLocks/>
            <a:stCxn id="116" idx="4"/>
            <a:endCxn id="69" idx="0"/>
          </p:cNvCxnSpPr>
          <p:nvPr/>
        </p:nvCxnSpPr>
        <p:spPr>
          <a:xfrm flipH="1">
            <a:off x="5159711" y="3867568"/>
            <a:ext cx="438203" cy="958447"/>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54AB758-6ADF-4BA2-BA55-7506886722A4}"/>
              </a:ext>
            </a:extLst>
          </p:cNvPr>
          <p:cNvCxnSpPr>
            <a:cxnSpLocks/>
            <a:stCxn id="69" idx="0"/>
            <a:endCxn id="38" idx="4"/>
          </p:cNvCxnSpPr>
          <p:nvPr/>
        </p:nvCxnSpPr>
        <p:spPr>
          <a:xfrm flipV="1">
            <a:off x="5159711" y="3925092"/>
            <a:ext cx="761875" cy="900923"/>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4042806F-10FE-40DB-BADA-3A1363CB9E88}"/>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4413137" y="4391911"/>
            <a:ext cx="705819" cy="272740"/>
          </a:xfrm>
          <a:prstGeom prst="rect">
            <a:avLst/>
          </a:prstGeom>
        </p:spPr>
      </p:pic>
      <p:grpSp>
        <p:nvGrpSpPr>
          <p:cNvPr id="4" name="Group 3">
            <a:extLst>
              <a:ext uri="{FF2B5EF4-FFF2-40B4-BE49-F238E27FC236}">
                <a16:creationId xmlns:a16="http://schemas.microsoft.com/office/drawing/2014/main" id="{23360251-F251-4014-B112-9C0A7A135AF5}"/>
              </a:ext>
            </a:extLst>
          </p:cNvPr>
          <p:cNvGrpSpPr/>
          <p:nvPr/>
        </p:nvGrpSpPr>
        <p:grpSpPr>
          <a:xfrm>
            <a:off x="3663653" y="2899479"/>
            <a:ext cx="4696958" cy="1025613"/>
            <a:chOff x="3697106" y="2899479"/>
            <a:chExt cx="4696958" cy="1025613"/>
          </a:xfrm>
        </p:grpSpPr>
        <p:cxnSp>
          <p:nvCxnSpPr>
            <p:cNvPr id="35" name="Straight Connector 34">
              <a:extLst>
                <a:ext uri="{FF2B5EF4-FFF2-40B4-BE49-F238E27FC236}">
                  <a16:creationId xmlns:a16="http://schemas.microsoft.com/office/drawing/2014/main" id="{FD760295-5DF2-4CE4-9523-AA88A1899F1A}"/>
                </a:ext>
              </a:extLst>
            </p:cNvPr>
            <p:cNvCxnSpPr>
              <a:cxnSpLocks/>
            </p:cNvCxnSpPr>
            <p:nvPr/>
          </p:nvCxnSpPr>
          <p:spPr>
            <a:xfrm flipH="1">
              <a:off x="4408246" y="3047213"/>
              <a:ext cx="1081393" cy="60161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5247CB-03D6-4042-92FD-0552A69AA634}"/>
                </a:ext>
              </a:extLst>
            </p:cNvPr>
            <p:cNvCxnSpPr>
              <a:cxnSpLocks/>
              <a:stCxn id="54" idx="5"/>
            </p:cNvCxnSpPr>
            <p:nvPr/>
          </p:nvCxnSpPr>
          <p:spPr>
            <a:xfrm>
              <a:off x="6137516" y="3062439"/>
              <a:ext cx="886379" cy="593101"/>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1F0978F-4FD7-470B-A2FE-694CBC6E7B07}"/>
                </a:ext>
              </a:extLst>
            </p:cNvPr>
            <p:cNvSpPr/>
            <p:nvPr/>
          </p:nvSpPr>
          <p:spPr>
            <a:xfrm>
              <a:off x="3914160"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9E8416DB-8B07-43B2-A18A-0471054E7748}"/>
                </a:ext>
              </a:extLst>
            </p:cNvPr>
            <p:cNvSpPr/>
            <p:nvPr/>
          </p:nvSpPr>
          <p:spPr>
            <a:xfrm>
              <a:off x="4429259"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8316B216-A681-4041-A4B3-45C873CDCD09}"/>
                </a:ext>
              </a:extLst>
            </p:cNvPr>
            <p:cNvSpPr/>
            <p:nvPr/>
          </p:nvSpPr>
          <p:spPr>
            <a:xfrm>
              <a:off x="4944358"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D8E40380-2896-4505-8853-4426EC5F2F07}"/>
                </a:ext>
              </a:extLst>
            </p:cNvPr>
            <p:cNvSpPr/>
            <p:nvPr/>
          </p:nvSpPr>
          <p:spPr>
            <a:xfrm>
              <a:off x="5459457"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1EBB3AC8-C4EF-4677-9F77-48198F63BFC6}"/>
                </a:ext>
              </a:extLst>
            </p:cNvPr>
            <p:cNvSpPr/>
            <p:nvPr/>
          </p:nvSpPr>
          <p:spPr>
            <a:xfrm>
              <a:off x="5974556"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00D2F306-03B4-4E55-AF5B-7F71A06BA1A8}"/>
                </a:ext>
              </a:extLst>
            </p:cNvPr>
            <p:cNvSpPr/>
            <p:nvPr/>
          </p:nvSpPr>
          <p:spPr>
            <a:xfrm>
              <a:off x="7172948"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F9C633BB-A9E8-4C25-9D08-09393709CCA4}"/>
                </a:ext>
              </a:extLst>
            </p:cNvPr>
            <p:cNvSpPr/>
            <p:nvPr/>
          </p:nvSpPr>
          <p:spPr>
            <a:xfrm>
              <a:off x="7688047"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2FF3815A-17C1-4D02-BBC6-5609A6541958}"/>
                </a:ext>
              </a:extLst>
            </p:cNvPr>
            <p:cNvSpPr/>
            <p:nvPr/>
          </p:nvSpPr>
          <p:spPr>
            <a:xfrm>
              <a:off x="8203145" y="2899479"/>
              <a:ext cx="190919" cy="19091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37E5181A-3250-419B-B555-BE6FB9E301E5}"/>
                </a:ext>
              </a:extLst>
            </p:cNvPr>
            <p:cNvSpPr/>
            <p:nvPr/>
          </p:nvSpPr>
          <p:spPr>
            <a:xfrm flipH="1">
              <a:off x="6509364" y="2963481"/>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6D44C2D-294E-4390-BCE1-48E05780C13A}"/>
                </a:ext>
              </a:extLst>
            </p:cNvPr>
            <p:cNvSpPr/>
            <p:nvPr/>
          </p:nvSpPr>
          <p:spPr>
            <a:xfrm flipH="1">
              <a:off x="6614082" y="2963481"/>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DDACDCFB-10DA-479E-A18E-825C5F23D745}"/>
                </a:ext>
              </a:extLst>
            </p:cNvPr>
            <p:cNvSpPr/>
            <p:nvPr/>
          </p:nvSpPr>
          <p:spPr>
            <a:xfrm flipH="1">
              <a:off x="6727888" y="2963481"/>
              <a:ext cx="57933" cy="57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1" name="Straight Arrow Connector 60">
              <a:extLst>
                <a:ext uri="{FF2B5EF4-FFF2-40B4-BE49-F238E27FC236}">
                  <a16:creationId xmlns:a16="http://schemas.microsoft.com/office/drawing/2014/main" id="{98D91773-BF36-40CF-A340-62F4089A3BDC}"/>
                </a:ext>
              </a:extLst>
            </p:cNvPr>
            <p:cNvCxnSpPr>
              <a:stCxn id="50" idx="6"/>
              <a:endCxn id="51" idx="2"/>
            </p:cNvCxnSpPr>
            <p:nvPr/>
          </p:nvCxnSpPr>
          <p:spPr>
            <a:xfrm>
              <a:off x="4105079" y="2994939"/>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DED4422-9492-4575-970E-560287BC9796}"/>
                </a:ext>
              </a:extLst>
            </p:cNvPr>
            <p:cNvCxnSpPr>
              <a:stCxn id="51" idx="6"/>
              <a:endCxn id="52" idx="2"/>
            </p:cNvCxnSpPr>
            <p:nvPr/>
          </p:nvCxnSpPr>
          <p:spPr>
            <a:xfrm>
              <a:off x="4620178" y="2994939"/>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C912D56-0198-4E5F-A82C-36B31F7A2CD5}"/>
                </a:ext>
              </a:extLst>
            </p:cNvPr>
            <p:cNvCxnSpPr>
              <a:stCxn id="52" idx="6"/>
              <a:endCxn id="53" idx="2"/>
            </p:cNvCxnSpPr>
            <p:nvPr/>
          </p:nvCxnSpPr>
          <p:spPr>
            <a:xfrm>
              <a:off x="5135277" y="2994939"/>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30568CE-64CB-440A-9F0F-C4DFAF1A930A}"/>
                </a:ext>
              </a:extLst>
            </p:cNvPr>
            <p:cNvCxnSpPr>
              <a:endCxn id="54" idx="2"/>
            </p:cNvCxnSpPr>
            <p:nvPr/>
          </p:nvCxnSpPr>
          <p:spPr>
            <a:xfrm>
              <a:off x="5650376" y="2994939"/>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648C633-FBCE-4F90-88CC-B5EF2F811F0A}"/>
                </a:ext>
              </a:extLst>
            </p:cNvPr>
            <p:cNvCxnSpPr>
              <a:stCxn id="55" idx="6"/>
              <a:endCxn id="56" idx="2"/>
            </p:cNvCxnSpPr>
            <p:nvPr/>
          </p:nvCxnSpPr>
          <p:spPr>
            <a:xfrm>
              <a:off x="7363867" y="2994939"/>
              <a:ext cx="324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5E00B8E-52AB-4165-96F8-024683E6D015}"/>
                </a:ext>
              </a:extLst>
            </p:cNvPr>
            <p:cNvCxnSpPr>
              <a:stCxn id="56" idx="6"/>
              <a:endCxn id="57" idx="2"/>
            </p:cNvCxnSpPr>
            <p:nvPr/>
          </p:nvCxnSpPr>
          <p:spPr>
            <a:xfrm>
              <a:off x="7878966" y="2994939"/>
              <a:ext cx="3241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6368CD-4643-491F-85E2-58CD9688F1AD}"/>
                </a:ext>
              </a:extLst>
            </p:cNvPr>
            <p:cNvCxnSpPr>
              <a:cxnSpLocks/>
            </p:cNvCxnSpPr>
            <p:nvPr/>
          </p:nvCxnSpPr>
          <p:spPr>
            <a:xfrm>
              <a:off x="6165475" y="3004127"/>
              <a:ext cx="248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D6BDFB1-8DA1-45D4-AB9E-E3D1BBAECE25}"/>
                </a:ext>
              </a:extLst>
            </p:cNvPr>
            <p:cNvCxnSpPr>
              <a:cxnSpLocks/>
            </p:cNvCxnSpPr>
            <p:nvPr/>
          </p:nvCxnSpPr>
          <p:spPr>
            <a:xfrm>
              <a:off x="6890424" y="2992230"/>
              <a:ext cx="2825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3D3602AF-3BBC-4B18-A2CA-9A8C6F84F992}"/>
                </a:ext>
              </a:extLst>
            </p:cNvPr>
            <p:cNvGrpSpPr/>
            <p:nvPr/>
          </p:nvGrpSpPr>
          <p:grpSpPr>
            <a:xfrm>
              <a:off x="3697106" y="3686115"/>
              <a:ext cx="3983046" cy="238977"/>
              <a:chOff x="3668531" y="4143315"/>
              <a:chExt cx="3983046" cy="238977"/>
            </a:xfrm>
          </p:grpSpPr>
          <p:sp>
            <p:nvSpPr>
              <p:cNvPr id="37" name="Oval 36">
                <a:extLst>
                  <a:ext uri="{FF2B5EF4-FFF2-40B4-BE49-F238E27FC236}">
                    <a16:creationId xmlns:a16="http://schemas.microsoft.com/office/drawing/2014/main" id="{F9FF64B0-19DA-4DB0-BF53-EEB2D3AE1225}"/>
                  </a:ext>
                </a:extLst>
              </p:cNvPr>
              <p:cNvSpPr/>
              <p:nvPr/>
            </p:nvSpPr>
            <p:spPr>
              <a:xfrm>
                <a:off x="5159633" y="4143315"/>
                <a:ext cx="238977" cy="238977"/>
              </a:xfrm>
              <a:prstGeom prst="ellipse">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5A4929F8-4971-4BA8-A807-909932D057AF}"/>
                  </a:ext>
                </a:extLst>
              </p:cNvPr>
              <p:cNvSpPr/>
              <p:nvPr/>
            </p:nvSpPr>
            <p:spPr>
              <a:xfrm>
                <a:off x="5806975" y="4143315"/>
                <a:ext cx="238977" cy="238977"/>
              </a:xfrm>
              <a:prstGeom prst="ellipse">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822EE13F-B5FE-4A55-A24A-CFE3E68869CB}"/>
                  </a:ext>
                </a:extLst>
              </p:cNvPr>
              <p:cNvCxnSpPr>
                <a:cxnSpLocks/>
                <a:stCxn id="37" idx="6"/>
                <a:endCxn id="116" idx="2"/>
              </p:cNvCxnSpPr>
              <p:nvPr/>
            </p:nvCxnSpPr>
            <p:spPr>
              <a:xfrm>
                <a:off x="5398610" y="4262804"/>
                <a:ext cx="149440"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C843241-F34D-4BFE-A07E-FBDDD27A5303}"/>
                  </a:ext>
                </a:extLst>
              </p:cNvPr>
              <p:cNvSpPr/>
              <p:nvPr/>
            </p:nvSpPr>
            <p:spPr>
              <a:xfrm>
                <a:off x="4512290" y="4143315"/>
                <a:ext cx="238977" cy="238977"/>
              </a:xfrm>
              <a:prstGeom prst="ellipse">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8" name="Freeform: Shape 107">
                <a:extLst>
                  <a:ext uri="{FF2B5EF4-FFF2-40B4-BE49-F238E27FC236}">
                    <a16:creationId xmlns:a16="http://schemas.microsoft.com/office/drawing/2014/main" id="{78F1C4DD-DEEA-41A8-A259-DCC79BA9390B}"/>
                  </a:ext>
                </a:extLst>
              </p:cNvPr>
              <p:cNvSpPr/>
              <p:nvPr/>
            </p:nvSpPr>
            <p:spPr>
              <a:xfrm>
                <a:off x="3668531" y="4211233"/>
                <a:ext cx="830242" cy="103140"/>
              </a:xfrm>
              <a:custGeom>
                <a:avLst/>
                <a:gdLst>
                  <a:gd name="connsiteX0" fmla="*/ 0 w 6951059"/>
                  <a:gd name="connsiteY0" fmla="*/ 632777 h 1441281"/>
                  <a:gd name="connsiteX1" fmla="*/ 647363 w 6951059"/>
                  <a:gd name="connsiteY1" fmla="*/ 1425797 h 1441281"/>
                  <a:gd name="connsiteX2" fmla="*/ 1367554 w 6951059"/>
                  <a:gd name="connsiteY2" fmla="*/ 1599 h 1441281"/>
                  <a:gd name="connsiteX3" fmla="*/ 2419519 w 6951059"/>
                  <a:gd name="connsiteY3" fmla="*/ 1126392 h 1441281"/>
                  <a:gd name="connsiteX4" fmla="*/ 3188262 w 6951059"/>
                  <a:gd name="connsiteY4" fmla="*/ 244360 h 1441281"/>
                  <a:gd name="connsiteX5" fmla="*/ 3827533 w 6951059"/>
                  <a:gd name="connsiteY5" fmla="*/ 705606 h 1441281"/>
                  <a:gd name="connsiteX6" fmla="*/ 4248319 w 6951059"/>
                  <a:gd name="connsiteY6" fmla="*/ 309096 h 1441281"/>
                  <a:gd name="connsiteX7" fmla="*/ 4782393 w 6951059"/>
                  <a:gd name="connsiteY7" fmla="*/ 972643 h 1441281"/>
                  <a:gd name="connsiteX8" fmla="*/ 5203179 w 6951059"/>
                  <a:gd name="connsiteY8" fmla="*/ 438569 h 1441281"/>
                  <a:gd name="connsiteX9" fmla="*/ 5939554 w 6951059"/>
                  <a:gd name="connsiteY9" fmla="*/ 713698 h 1441281"/>
                  <a:gd name="connsiteX10" fmla="*/ 6562641 w 6951059"/>
                  <a:gd name="connsiteY10" fmla="*/ 543765 h 1441281"/>
                  <a:gd name="connsiteX11" fmla="*/ 6951059 w 6951059"/>
                  <a:gd name="connsiteY11" fmla="*/ 600409 h 144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1059" h="1441281">
                    <a:moveTo>
                      <a:pt x="0" y="632777"/>
                    </a:moveTo>
                    <a:cubicBezTo>
                      <a:pt x="209718" y="1081885"/>
                      <a:pt x="419437" y="1530993"/>
                      <a:pt x="647363" y="1425797"/>
                    </a:cubicBezTo>
                    <a:cubicBezTo>
                      <a:pt x="875289" y="1320601"/>
                      <a:pt x="1072195" y="51500"/>
                      <a:pt x="1367554" y="1599"/>
                    </a:cubicBezTo>
                    <a:cubicBezTo>
                      <a:pt x="1662913" y="-48302"/>
                      <a:pt x="2116068" y="1085932"/>
                      <a:pt x="2419519" y="1126392"/>
                    </a:cubicBezTo>
                    <a:cubicBezTo>
                      <a:pt x="2722970" y="1166852"/>
                      <a:pt x="2953593" y="314491"/>
                      <a:pt x="3188262" y="244360"/>
                    </a:cubicBezTo>
                    <a:cubicBezTo>
                      <a:pt x="3422931" y="174229"/>
                      <a:pt x="3650857" y="694817"/>
                      <a:pt x="3827533" y="705606"/>
                    </a:cubicBezTo>
                    <a:cubicBezTo>
                      <a:pt x="4004209" y="716395"/>
                      <a:pt x="4089176" y="264590"/>
                      <a:pt x="4248319" y="309096"/>
                    </a:cubicBezTo>
                    <a:cubicBezTo>
                      <a:pt x="4407462" y="353602"/>
                      <a:pt x="4623250" y="951064"/>
                      <a:pt x="4782393" y="972643"/>
                    </a:cubicBezTo>
                    <a:cubicBezTo>
                      <a:pt x="4941536" y="994222"/>
                      <a:pt x="5010319" y="481726"/>
                      <a:pt x="5203179" y="438569"/>
                    </a:cubicBezTo>
                    <a:cubicBezTo>
                      <a:pt x="5396039" y="395412"/>
                      <a:pt x="5712977" y="696165"/>
                      <a:pt x="5939554" y="713698"/>
                    </a:cubicBezTo>
                    <a:cubicBezTo>
                      <a:pt x="6166131" y="731231"/>
                      <a:pt x="6394057" y="562646"/>
                      <a:pt x="6562641" y="543765"/>
                    </a:cubicBezTo>
                    <a:cubicBezTo>
                      <a:pt x="6731225" y="524883"/>
                      <a:pt x="6841142" y="562646"/>
                      <a:pt x="6951059" y="600409"/>
                    </a:cubicBezTo>
                  </a:path>
                </a:pathLst>
              </a:custGeom>
              <a:noFill/>
              <a:ln w="2540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A4F2EDCC-AE2E-4818-B946-17690B18A5D5}"/>
                  </a:ext>
                </a:extLst>
              </p:cNvPr>
              <p:cNvSpPr/>
              <p:nvPr/>
            </p:nvSpPr>
            <p:spPr>
              <a:xfrm>
                <a:off x="6663486" y="4265125"/>
                <a:ext cx="988091" cy="57227"/>
              </a:xfrm>
              <a:custGeom>
                <a:avLst/>
                <a:gdLst>
                  <a:gd name="connsiteX0" fmla="*/ 0 w 3064747"/>
                  <a:gd name="connsiteY0" fmla="*/ 175759 h 377118"/>
                  <a:gd name="connsiteX1" fmla="*/ 211015 w 3064747"/>
                  <a:gd name="connsiteY1" fmla="*/ 4937 h 377118"/>
                  <a:gd name="connsiteX2" fmla="*/ 462224 w 3064747"/>
                  <a:gd name="connsiteY2" fmla="*/ 346581 h 377118"/>
                  <a:gd name="connsiteX3" fmla="*/ 703384 w 3064747"/>
                  <a:gd name="connsiteY3" fmla="*/ 55179 h 377118"/>
                  <a:gd name="connsiteX4" fmla="*/ 1045028 w 3064747"/>
                  <a:gd name="connsiteY4" fmla="*/ 376726 h 377118"/>
                  <a:gd name="connsiteX5" fmla="*/ 1426866 w 3064747"/>
                  <a:gd name="connsiteY5" fmla="*/ 125518 h 377118"/>
                  <a:gd name="connsiteX6" fmla="*/ 1828800 w 3064747"/>
                  <a:gd name="connsiteY6" fmla="*/ 326485 h 377118"/>
                  <a:gd name="connsiteX7" fmla="*/ 2059912 w 3064747"/>
                  <a:gd name="connsiteY7" fmla="*/ 125518 h 377118"/>
                  <a:gd name="connsiteX8" fmla="*/ 2260879 w 3064747"/>
                  <a:gd name="connsiteY8" fmla="*/ 356630 h 377118"/>
                  <a:gd name="connsiteX9" fmla="*/ 2542233 w 3064747"/>
                  <a:gd name="connsiteY9" fmla="*/ 175759 h 377118"/>
                  <a:gd name="connsiteX10" fmla="*/ 2743200 w 3064747"/>
                  <a:gd name="connsiteY10" fmla="*/ 376726 h 377118"/>
                  <a:gd name="connsiteX11" fmla="*/ 2863780 w 3064747"/>
                  <a:gd name="connsiteY11" fmla="*/ 185808 h 377118"/>
                  <a:gd name="connsiteX12" fmla="*/ 3064747 w 3064747"/>
                  <a:gd name="connsiteY12" fmla="*/ 226001 h 37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4747" h="377118">
                    <a:moveTo>
                      <a:pt x="0" y="175759"/>
                    </a:moveTo>
                    <a:cubicBezTo>
                      <a:pt x="66989" y="76113"/>
                      <a:pt x="133978" y="-23533"/>
                      <a:pt x="211015" y="4937"/>
                    </a:cubicBezTo>
                    <a:cubicBezTo>
                      <a:pt x="288052" y="33407"/>
                      <a:pt x="380163" y="338207"/>
                      <a:pt x="462224" y="346581"/>
                    </a:cubicBezTo>
                    <a:cubicBezTo>
                      <a:pt x="544285" y="354955"/>
                      <a:pt x="606250" y="50155"/>
                      <a:pt x="703384" y="55179"/>
                    </a:cubicBezTo>
                    <a:cubicBezTo>
                      <a:pt x="800518" y="60203"/>
                      <a:pt x="924448" y="365003"/>
                      <a:pt x="1045028" y="376726"/>
                    </a:cubicBezTo>
                    <a:cubicBezTo>
                      <a:pt x="1165608" y="388449"/>
                      <a:pt x="1296237" y="133891"/>
                      <a:pt x="1426866" y="125518"/>
                    </a:cubicBezTo>
                    <a:cubicBezTo>
                      <a:pt x="1557495" y="117145"/>
                      <a:pt x="1723292" y="326485"/>
                      <a:pt x="1828800" y="326485"/>
                    </a:cubicBezTo>
                    <a:cubicBezTo>
                      <a:pt x="1934308" y="326485"/>
                      <a:pt x="1987899" y="120494"/>
                      <a:pt x="2059912" y="125518"/>
                    </a:cubicBezTo>
                    <a:cubicBezTo>
                      <a:pt x="2131925" y="130542"/>
                      <a:pt x="2180492" y="348257"/>
                      <a:pt x="2260879" y="356630"/>
                    </a:cubicBezTo>
                    <a:cubicBezTo>
                      <a:pt x="2341266" y="365004"/>
                      <a:pt x="2461846" y="172410"/>
                      <a:pt x="2542233" y="175759"/>
                    </a:cubicBezTo>
                    <a:cubicBezTo>
                      <a:pt x="2622620" y="179108"/>
                      <a:pt x="2689609" y="375051"/>
                      <a:pt x="2743200" y="376726"/>
                    </a:cubicBezTo>
                    <a:cubicBezTo>
                      <a:pt x="2796791" y="378401"/>
                      <a:pt x="2810189" y="210929"/>
                      <a:pt x="2863780" y="185808"/>
                    </a:cubicBezTo>
                    <a:cubicBezTo>
                      <a:pt x="2917371" y="160687"/>
                      <a:pt x="2991059" y="193344"/>
                      <a:pt x="3064747" y="226001"/>
                    </a:cubicBezTo>
                  </a:path>
                </a:pathLst>
              </a:custGeom>
              <a:noFill/>
              <a:ln w="2540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Oval 114">
                <a:extLst>
                  <a:ext uri="{FF2B5EF4-FFF2-40B4-BE49-F238E27FC236}">
                    <a16:creationId xmlns:a16="http://schemas.microsoft.com/office/drawing/2014/main" id="{C3BE06D3-8CFE-4A0E-956C-AC54D9DA88D2}"/>
                  </a:ext>
                </a:extLst>
              </p:cNvPr>
              <p:cNvSpPr/>
              <p:nvPr/>
            </p:nvSpPr>
            <p:spPr>
              <a:xfrm>
                <a:off x="4900708" y="4200839"/>
                <a:ext cx="109484" cy="123929"/>
              </a:xfrm>
              <a:prstGeom prst="ellipse">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Oval 115">
                <a:extLst>
                  <a:ext uri="{FF2B5EF4-FFF2-40B4-BE49-F238E27FC236}">
                    <a16:creationId xmlns:a16="http://schemas.microsoft.com/office/drawing/2014/main" id="{DCC57E54-9CFC-4F4B-AAFC-C33D01AB1BE2}"/>
                  </a:ext>
                </a:extLst>
              </p:cNvPr>
              <p:cNvSpPr/>
              <p:nvPr/>
            </p:nvSpPr>
            <p:spPr>
              <a:xfrm>
                <a:off x="5548050" y="4200839"/>
                <a:ext cx="109484" cy="123929"/>
              </a:xfrm>
              <a:prstGeom prst="ellipse">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B4891617-6B71-40A9-B37A-7459D2A6C63B}"/>
                  </a:ext>
                </a:extLst>
              </p:cNvPr>
              <p:cNvSpPr/>
              <p:nvPr/>
            </p:nvSpPr>
            <p:spPr>
              <a:xfrm>
                <a:off x="6195392" y="4200839"/>
                <a:ext cx="109484" cy="123929"/>
              </a:xfrm>
              <a:prstGeom prst="ellipse">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99E1C8F0-6F03-4688-A21F-01B4723E0413}"/>
                  </a:ext>
                </a:extLst>
              </p:cNvPr>
              <p:cNvSpPr/>
              <p:nvPr/>
            </p:nvSpPr>
            <p:spPr>
              <a:xfrm>
                <a:off x="6454319" y="4143315"/>
                <a:ext cx="238977" cy="238977"/>
              </a:xfrm>
              <a:prstGeom prst="ellipse">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2" name="Straight Arrow Connector 121">
                <a:extLst>
                  <a:ext uri="{FF2B5EF4-FFF2-40B4-BE49-F238E27FC236}">
                    <a16:creationId xmlns:a16="http://schemas.microsoft.com/office/drawing/2014/main" id="{07C55138-6A92-40A8-961E-585D376930A8}"/>
                  </a:ext>
                </a:extLst>
              </p:cNvPr>
              <p:cNvCxnSpPr>
                <a:cxnSpLocks/>
                <a:stCxn id="116" idx="6"/>
                <a:endCxn id="38" idx="2"/>
              </p:cNvCxnSpPr>
              <p:nvPr/>
            </p:nvCxnSpPr>
            <p:spPr>
              <a:xfrm>
                <a:off x="5657534" y="4262804"/>
                <a:ext cx="149440"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F779E7B-FFCB-44A5-95B0-8F6B38DAFE43}"/>
                  </a:ext>
                </a:extLst>
              </p:cNvPr>
              <p:cNvCxnSpPr>
                <a:cxnSpLocks/>
                <a:stCxn id="38" idx="6"/>
                <a:endCxn id="117" idx="2"/>
              </p:cNvCxnSpPr>
              <p:nvPr/>
            </p:nvCxnSpPr>
            <p:spPr>
              <a:xfrm>
                <a:off x="6045952" y="4262804"/>
                <a:ext cx="149440"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C72D02E-DA19-469A-97D5-D5A211587847}"/>
                  </a:ext>
                </a:extLst>
              </p:cNvPr>
              <p:cNvCxnSpPr>
                <a:cxnSpLocks/>
                <a:stCxn id="117" idx="6"/>
                <a:endCxn id="39" idx="2"/>
              </p:cNvCxnSpPr>
              <p:nvPr/>
            </p:nvCxnSpPr>
            <p:spPr>
              <a:xfrm>
                <a:off x="6304876" y="4262804"/>
                <a:ext cx="149443"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BB322B9-5181-473E-AAA4-91CDD5286A4D}"/>
                  </a:ext>
                </a:extLst>
              </p:cNvPr>
              <p:cNvCxnSpPr>
                <a:cxnSpLocks/>
                <a:stCxn id="115" idx="6"/>
                <a:endCxn id="37" idx="2"/>
              </p:cNvCxnSpPr>
              <p:nvPr/>
            </p:nvCxnSpPr>
            <p:spPr>
              <a:xfrm>
                <a:off x="5010193" y="4262804"/>
                <a:ext cx="149440"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6E43A42-036A-4E63-B993-E88D9688FC25}"/>
                  </a:ext>
                </a:extLst>
              </p:cNvPr>
              <p:cNvCxnSpPr>
                <a:cxnSpLocks/>
                <a:stCxn id="94" idx="6"/>
                <a:endCxn id="115" idx="2"/>
              </p:cNvCxnSpPr>
              <p:nvPr/>
            </p:nvCxnSpPr>
            <p:spPr>
              <a:xfrm>
                <a:off x="4751267" y="4262804"/>
                <a:ext cx="149442" cy="0"/>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A5C83E1D-70B3-4315-A761-585532E1ABF4}"/>
              </a:ext>
            </a:extLst>
          </p:cNvPr>
          <p:cNvGrpSpPr/>
          <p:nvPr/>
        </p:nvGrpSpPr>
        <p:grpSpPr>
          <a:xfrm>
            <a:off x="6545702" y="4810990"/>
            <a:ext cx="950959" cy="414326"/>
            <a:chOff x="6634910" y="4810990"/>
            <a:chExt cx="950959" cy="414326"/>
          </a:xfrm>
        </p:grpSpPr>
        <p:sp>
          <p:nvSpPr>
            <p:cNvPr id="141" name="Freeform: Shape 140">
              <a:extLst>
                <a:ext uri="{FF2B5EF4-FFF2-40B4-BE49-F238E27FC236}">
                  <a16:creationId xmlns:a16="http://schemas.microsoft.com/office/drawing/2014/main" id="{B5BE3FCD-6B3F-404A-A0A7-7A06CE1BA5AA}"/>
                </a:ext>
              </a:extLst>
            </p:cNvPr>
            <p:cNvSpPr/>
            <p:nvPr/>
          </p:nvSpPr>
          <p:spPr>
            <a:xfrm>
              <a:off x="6634910" y="4810990"/>
              <a:ext cx="950959" cy="41432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w="0">
              <a:solidFill>
                <a:srgbClr val="000000"/>
              </a:solidFill>
              <a:prstDash val="solid"/>
            </a:ln>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a:t>
              </a:r>
            </a:p>
          </p:txBody>
        </p:sp>
        <p:pic>
          <p:nvPicPr>
            <p:cNvPr id="144" name="Picture 143">
              <a:extLst>
                <a:ext uri="{FF2B5EF4-FFF2-40B4-BE49-F238E27FC236}">
                  <a16:creationId xmlns:a16="http://schemas.microsoft.com/office/drawing/2014/main" id="{AF835D58-B06D-4EAE-BD82-4748F990CDA0}"/>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7408298" y="4893141"/>
              <a:ext cx="155755" cy="257406"/>
            </a:xfrm>
            <a:prstGeom prst="rect">
              <a:avLst/>
            </a:prstGeom>
          </p:spPr>
        </p:pic>
      </p:grpSp>
      <p:cxnSp>
        <p:nvCxnSpPr>
          <p:cNvPr id="145" name="Straight Arrow Connector 144">
            <a:extLst>
              <a:ext uri="{FF2B5EF4-FFF2-40B4-BE49-F238E27FC236}">
                <a16:creationId xmlns:a16="http://schemas.microsoft.com/office/drawing/2014/main" id="{2499A05B-A594-4734-8CDD-956BF39E7A3C}"/>
              </a:ext>
            </a:extLst>
          </p:cNvPr>
          <p:cNvCxnSpPr>
            <a:cxnSpLocks/>
            <a:stCxn id="116" idx="4"/>
            <a:endCxn id="141" idx="0"/>
          </p:cNvCxnSpPr>
          <p:nvPr/>
        </p:nvCxnSpPr>
        <p:spPr>
          <a:xfrm>
            <a:off x="5597914" y="3867568"/>
            <a:ext cx="1423268" cy="943422"/>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9F76C22F-9C36-47EC-ADAB-B0315CCC6EBF}"/>
              </a:ext>
            </a:extLst>
          </p:cNvPr>
          <p:cNvGrpSpPr/>
          <p:nvPr/>
        </p:nvGrpSpPr>
        <p:grpSpPr>
          <a:xfrm>
            <a:off x="4673670" y="4826015"/>
            <a:ext cx="972082" cy="414326"/>
            <a:chOff x="4707123" y="4826015"/>
            <a:chExt cx="972082" cy="414326"/>
          </a:xfrm>
        </p:grpSpPr>
        <p:sp>
          <p:nvSpPr>
            <p:cNvPr id="69" name="Freeform: Shape 68">
              <a:extLst>
                <a:ext uri="{FF2B5EF4-FFF2-40B4-BE49-F238E27FC236}">
                  <a16:creationId xmlns:a16="http://schemas.microsoft.com/office/drawing/2014/main" id="{645ABD18-44C0-4B64-AFDD-C75FAA2E31DF}"/>
                </a:ext>
              </a:extLst>
            </p:cNvPr>
            <p:cNvSpPr/>
            <p:nvPr/>
          </p:nvSpPr>
          <p:spPr>
            <a:xfrm>
              <a:off x="4707123" y="4826015"/>
              <a:ext cx="972082" cy="41432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w="0">
              <a:solidFill>
                <a:srgbClr val="000000"/>
              </a:solidFill>
              <a:prstDash val="solid"/>
            </a:ln>
          </p:spPr>
          <p:txBody>
            <a:bodyPr vert="horz" wrap="none" lIns="90000" tIns="45000" rIns="90000" bIns="45000"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iberation Sans" pitchFamily="18"/>
                  <a:ea typeface="Droid Sans Fallback" pitchFamily="2"/>
                  <a:cs typeface="FreeSans" pitchFamily="2"/>
                </a:rPr>
                <a:t>update</a:t>
              </a:r>
            </a:p>
          </p:txBody>
        </p:sp>
        <p:pic>
          <p:nvPicPr>
            <p:cNvPr id="156" name="Picture 155">
              <a:extLst>
                <a:ext uri="{FF2B5EF4-FFF2-40B4-BE49-F238E27FC236}">
                  <a16:creationId xmlns:a16="http://schemas.microsoft.com/office/drawing/2014/main" id="{1A91551F-6D4D-4B08-B9D1-8458A1CE4DA4}"/>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5453807" y="4989629"/>
              <a:ext cx="149197" cy="119686"/>
            </a:xfrm>
            <a:prstGeom prst="rect">
              <a:avLst/>
            </a:prstGeom>
          </p:spPr>
        </p:pic>
      </p:grpSp>
      <p:cxnSp>
        <p:nvCxnSpPr>
          <p:cNvPr id="174" name="Straight Arrow Connector 173">
            <a:extLst>
              <a:ext uri="{FF2B5EF4-FFF2-40B4-BE49-F238E27FC236}">
                <a16:creationId xmlns:a16="http://schemas.microsoft.com/office/drawing/2014/main" id="{EFD09263-D196-48B8-82CF-6CC80E6BDEEC}"/>
              </a:ext>
            </a:extLst>
          </p:cNvPr>
          <p:cNvCxnSpPr>
            <a:cxnSpLocks/>
            <a:stCxn id="117" idx="4"/>
            <a:endCxn id="141" idx="0"/>
          </p:cNvCxnSpPr>
          <p:nvPr/>
        </p:nvCxnSpPr>
        <p:spPr>
          <a:xfrm>
            <a:off x="6245256" y="3867568"/>
            <a:ext cx="775926" cy="943422"/>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49E33E11-EA06-4456-BB38-B90D4BA55A2B}"/>
              </a:ext>
            </a:extLst>
          </p:cNvPr>
          <p:cNvSpPr txBox="1"/>
          <p:nvPr/>
        </p:nvSpPr>
        <p:spPr>
          <a:xfrm>
            <a:off x="3845519" y="4053234"/>
            <a:ext cx="97353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Feedback</a:t>
            </a:r>
          </a:p>
        </p:txBody>
      </p:sp>
      <p:sp>
        <p:nvSpPr>
          <p:cNvPr id="185" name="Rectangle 184">
            <a:extLst>
              <a:ext uri="{FF2B5EF4-FFF2-40B4-BE49-F238E27FC236}">
                <a16:creationId xmlns:a16="http://schemas.microsoft.com/office/drawing/2014/main" id="{EC5F33F5-2F61-4811-8780-2F168C388159}"/>
              </a:ext>
            </a:extLst>
          </p:cNvPr>
          <p:cNvSpPr/>
          <p:nvPr/>
        </p:nvSpPr>
        <p:spPr>
          <a:xfrm>
            <a:off x="3547719" y="2669576"/>
            <a:ext cx="5029428" cy="28549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1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5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9"/>
                                        </p:tgtEl>
                                        <p:attrNameLst>
                                          <p:attrName>style.visibility</p:attrName>
                                        </p:attrNameLst>
                                      </p:cBhvr>
                                      <p:to>
                                        <p:strVal val="visible"/>
                                      </p:to>
                                    </p:set>
                                    <p:animEffect transition="in" filter="fade">
                                      <p:cBhvr>
                                        <p:cTn id="25" dur="500"/>
                                        <p:tgtEl>
                                          <p:spTgt spid="179"/>
                                        </p:tgtEl>
                                      </p:cBhvr>
                                    </p:animEffect>
                                  </p:childTnLst>
                                </p:cTn>
                              </p:par>
                              <p:par>
                                <p:cTn id="26" presetID="10" presetClass="entr" presetSubtype="0" fill="hold"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500"/>
                                        <p:tgtEl>
                                          <p:spTgt spid="9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5"/>
                                        </p:tgtEl>
                                        <p:attrNameLst>
                                          <p:attrName>style.visibility</p:attrName>
                                        </p:attrNameLst>
                                      </p:cBhvr>
                                      <p:to>
                                        <p:strVal val="visible"/>
                                      </p:to>
                                    </p:set>
                                    <p:animEffect transition="in" filter="fade">
                                      <p:cBhvr>
                                        <p:cTn id="39" dur="500"/>
                                        <p:tgtEl>
                                          <p:spTgt spid="145"/>
                                        </p:tgtEl>
                                      </p:cBhvr>
                                    </p:animEffect>
                                  </p:childTnLst>
                                </p:cTn>
                              </p:par>
                              <p:par>
                                <p:cTn id="40" presetID="10" presetClass="entr" presetSubtype="0" fill="hold" nodeType="withEffect">
                                  <p:stCondLst>
                                    <p:cond delay="0"/>
                                  </p:stCondLst>
                                  <p:childTnLst>
                                    <p:set>
                                      <p:cBhvr>
                                        <p:cTn id="41" dur="1" fill="hold">
                                          <p:stCondLst>
                                            <p:cond delay="0"/>
                                          </p:stCondLst>
                                        </p:cTn>
                                        <p:tgtEl>
                                          <p:spTgt spid="174"/>
                                        </p:tgtEl>
                                        <p:attrNameLst>
                                          <p:attrName>style.visibility</p:attrName>
                                        </p:attrNameLst>
                                      </p:cBhvr>
                                      <p:to>
                                        <p:strVal val="visible"/>
                                      </p:to>
                                    </p:set>
                                    <p:animEffect transition="in" filter="fade">
                                      <p:cBhvr>
                                        <p:cTn id="42" dur="500"/>
                                        <p:tgtEl>
                                          <p:spTgt spid="174"/>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6227-7793-476C-B446-E3D92C5547DE}"/>
              </a:ext>
            </a:extLst>
          </p:cNvPr>
          <p:cNvSpPr>
            <a:spLocks noGrp="1"/>
          </p:cNvSpPr>
          <p:nvPr>
            <p:ph type="title"/>
          </p:nvPr>
        </p:nvSpPr>
        <p:spPr/>
        <p:txBody>
          <a:bodyPr/>
          <a:lstStyle/>
          <a:p>
            <a:pPr algn="ctr"/>
            <a:r>
              <a:rPr lang="en-US" dirty="0"/>
              <a:t>Why not optimize Python/Java/C++ etc.?</a:t>
            </a:r>
          </a:p>
        </p:txBody>
      </p:sp>
      <p:sp>
        <p:nvSpPr>
          <p:cNvPr id="3" name="Content Placeholder 2">
            <a:extLst>
              <a:ext uri="{FF2B5EF4-FFF2-40B4-BE49-F238E27FC236}">
                <a16:creationId xmlns:a16="http://schemas.microsoft.com/office/drawing/2014/main" id="{EE1E0E09-2F70-4F99-B982-7D264FC1E4B6}"/>
              </a:ext>
            </a:extLst>
          </p:cNvPr>
          <p:cNvSpPr>
            <a:spLocks noGrp="1"/>
          </p:cNvSpPr>
          <p:nvPr>
            <p:ph idx="1"/>
          </p:nvPr>
        </p:nvSpPr>
        <p:spPr/>
        <p:txBody>
          <a:bodyPr/>
          <a:lstStyle/>
          <a:p>
            <a:r>
              <a:rPr lang="en-US" dirty="0"/>
              <a:t>Less flexibility</a:t>
            </a:r>
          </a:p>
          <a:p>
            <a:pPr lvl="1"/>
            <a:r>
              <a:rPr lang="en-US" dirty="0"/>
              <a:t>Choices of loop orders / data structures already decided by the human programmer</a:t>
            </a:r>
          </a:p>
          <a:p>
            <a:r>
              <a:rPr lang="en-US" dirty="0"/>
              <a:t>Semantics of the program are not invariant to</a:t>
            </a:r>
          </a:p>
          <a:p>
            <a:pPr lvl="1"/>
            <a:r>
              <a:rPr lang="en-US" dirty="0"/>
              <a:t>Changing execution and loop order</a:t>
            </a:r>
          </a:p>
          <a:p>
            <a:pPr lvl="2"/>
            <a:r>
              <a:rPr lang="en-US" dirty="0"/>
              <a:t>Eager vs. lazy evaluation, top-down vs bottom-up evaluation.</a:t>
            </a:r>
          </a:p>
          <a:p>
            <a:pPr lvl="1"/>
            <a:r>
              <a:rPr lang="en-US" dirty="0"/>
              <a:t>Data structures</a:t>
            </a:r>
          </a:p>
          <a:p>
            <a:pPr lvl="1"/>
            <a:r>
              <a:rPr lang="en-US" dirty="0"/>
              <a:t>Concurrency</a:t>
            </a:r>
          </a:p>
          <a:p>
            <a:r>
              <a:rPr lang="en-US" dirty="0"/>
              <a:t>Difficult to reliably discover long range interactions in a program</a:t>
            </a:r>
          </a:p>
        </p:txBody>
      </p:sp>
      <p:sp>
        <p:nvSpPr>
          <p:cNvPr id="4" name="Slide Number Placeholder 3">
            <a:extLst>
              <a:ext uri="{FF2B5EF4-FFF2-40B4-BE49-F238E27FC236}">
                <a16:creationId xmlns:a16="http://schemas.microsoft.com/office/drawing/2014/main" id="{D8406D70-D62F-4381-85C9-5277E6630703}"/>
              </a:ext>
            </a:extLst>
          </p:cNvPr>
          <p:cNvSpPr>
            <a:spLocks noGrp="1"/>
          </p:cNvSpPr>
          <p:nvPr>
            <p:ph type="sldNum" sz="quarter" idx="12"/>
          </p:nvPr>
        </p:nvSpPr>
        <p:spPr/>
        <p:txBody>
          <a:bodyPr/>
          <a:lstStyle/>
          <a:p>
            <a:fld id="{DD2D5612-D1A6-4510-A96B-3BEF8629B754}" type="slidenum">
              <a:rPr lang="en-US" smtClean="0"/>
              <a:t>6</a:t>
            </a:fld>
            <a:endParaRPr lang="en-US"/>
          </a:p>
        </p:txBody>
      </p:sp>
    </p:spTree>
    <p:extLst>
      <p:ext uri="{BB962C8B-B14F-4D97-AF65-F5344CB8AC3E}">
        <p14:creationId xmlns:p14="http://schemas.microsoft.com/office/powerpoint/2010/main" val="269787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2C74-BF7B-4D6D-8576-F0BEE6CEC8A7}"/>
              </a:ext>
            </a:extLst>
          </p:cNvPr>
          <p:cNvSpPr>
            <a:spLocks noGrp="1"/>
          </p:cNvSpPr>
          <p:nvPr>
            <p:ph type="title"/>
          </p:nvPr>
        </p:nvSpPr>
        <p:spPr/>
        <p:txBody>
          <a:bodyPr/>
          <a:lstStyle/>
          <a:p>
            <a:pPr algn="ctr"/>
            <a:r>
              <a:rPr lang="en-US" dirty="0"/>
              <a:t>What is Dyna?</a:t>
            </a:r>
          </a:p>
        </p:txBody>
      </p:sp>
      <p:sp>
        <p:nvSpPr>
          <p:cNvPr id="3" name="Content Placeholder 2">
            <a:extLst>
              <a:ext uri="{FF2B5EF4-FFF2-40B4-BE49-F238E27FC236}">
                <a16:creationId xmlns:a16="http://schemas.microsoft.com/office/drawing/2014/main" id="{0E4C3013-6E59-4FA1-83B8-72E93ED5B19E}"/>
              </a:ext>
            </a:extLst>
          </p:cNvPr>
          <p:cNvSpPr>
            <a:spLocks noGrp="1"/>
          </p:cNvSpPr>
          <p:nvPr>
            <p:ph idx="1"/>
          </p:nvPr>
        </p:nvSpPr>
        <p:spPr/>
        <p:txBody>
          <a:bodyPr/>
          <a:lstStyle/>
          <a:p>
            <a:r>
              <a:rPr lang="en-US" dirty="0"/>
              <a:t>Declarative language </a:t>
            </a:r>
          </a:p>
          <a:p>
            <a:r>
              <a:rPr lang="en-US" dirty="0"/>
              <a:t>Based on weighted logic programming</a:t>
            </a:r>
          </a:p>
          <a:p>
            <a:r>
              <a:rPr lang="en-US" dirty="0"/>
              <a:t>Prolog / </a:t>
            </a:r>
            <a:r>
              <a:rPr lang="en-US" dirty="0" err="1"/>
              <a:t>Datalog</a:t>
            </a:r>
            <a:r>
              <a:rPr lang="en-US" dirty="0"/>
              <a:t> like syntax</a:t>
            </a:r>
          </a:p>
          <a:p>
            <a:pPr lvl="1"/>
            <a:r>
              <a:rPr lang="en-US" dirty="0"/>
              <a:t>Uses pattern matching to define computation graphs</a:t>
            </a:r>
          </a:p>
          <a:p>
            <a:r>
              <a:rPr lang="en-US" dirty="0"/>
              <a:t>Reactive</a:t>
            </a:r>
          </a:p>
          <a:p>
            <a:r>
              <a:rPr lang="en-US" dirty="0"/>
              <a:t>Dyna programs are close to their mathematical description</a:t>
            </a:r>
          </a:p>
          <a:p>
            <a:pPr lvl="1"/>
            <a:r>
              <a:rPr lang="en-US" dirty="0"/>
              <a:t>Similar to functional programs</a:t>
            </a:r>
          </a:p>
        </p:txBody>
      </p:sp>
      <p:sp>
        <p:nvSpPr>
          <p:cNvPr id="5" name="Slide Number Placeholder 4">
            <a:extLst>
              <a:ext uri="{FF2B5EF4-FFF2-40B4-BE49-F238E27FC236}">
                <a16:creationId xmlns:a16="http://schemas.microsoft.com/office/drawing/2014/main" id="{081343D4-A321-47E0-9C3F-99FE6928F4B6}"/>
              </a:ext>
            </a:extLst>
          </p:cNvPr>
          <p:cNvSpPr>
            <a:spLocks noGrp="1"/>
          </p:cNvSpPr>
          <p:nvPr>
            <p:ph type="sldNum" sz="quarter" idx="12"/>
          </p:nvPr>
        </p:nvSpPr>
        <p:spPr/>
        <p:txBody>
          <a:bodyPr/>
          <a:lstStyle/>
          <a:p>
            <a:fld id="{DD2D5612-D1A6-4510-A96B-3BEF8629B754}" type="slidenum">
              <a:rPr lang="en-US" smtClean="0"/>
              <a:t>7</a:t>
            </a:fld>
            <a:endParaRPr lang="en-US"/>
          </a:p>
        </p:txBody>
      </p:sp>
    </p:spTree>
    <p:extLst>
      <p:ext uri="{BB962C8B-B14F-4D97-AF65-F5344CB8AC3E}">
        <p14:creationId xmlns:p14="http://schemas.microsoft.com/office/powerpoint/2010/main" val="124144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3CEE87BD-D213-44C4-A472-0FFBB92D381D}"/>
              </a:ext>
            </a:extLst>
          </p:cNvPr>
          <p:cNvSpPr>
            <a:spLocks noGrp="1"/>
          </p:cNvSpPr>
          <p:nvPr>
            <p:ph type="sldNum" sz="quarter" idx="12"/>
          </p:nvPr>
        </p:nvSpPr>
        <p:spPr/>
        <p:txBody>
          <a:bodyPr/>
          <a:lstStyle/>
          <a:p>
            <a:fld id="{ABEF64F7-ACD0-4C39-A66D-6432CC935086}" type="slidenum">
              <a:rPr lang="en-US" altLang="en-US"/>
              <a:pPr/>
              <a:t>8</a:t>
            </a:fld>
            <a:endParaRPr lang="en-US" altLang="en-US" dirty="0"/>
          </a:p>
        </p:txBody>
      </p:sp>
      <p:sp>
        <p:nvSpPr>
          <p:cNvPr id="349186" name="Rectangle 2">
            <a:extLst>
              <a:ext uri="{FF2B5EF4-FFF2-40B4-BE49-F238E27FC236}">
                <a16:creationId xmlns:a16="http://schemas.microsoft.com/office/drawing/2014/main" id="{1CE87653-C95A-43BD-AF9B-A9EDA63009F0}"/>
              </a:ext>
            </a:extLst>
          </p:cNvPr>
          <p:cNvSpPr>
            <a:spLocks noGrp="1" noChangeArrowheads="1"/>
          </p:cNvSpPr>
          <p:nvPr>
            <p:ph type="title"/>
          </p:nvPr>
        </p:nvSpPr>
        <p:spPr>
          <a:xfrm>
            <a:off x="838200" y="288925"/>
            <a:ext cx="10515600" cy="1325563"/>
          </a:xfrm>
        </p:spPr>
        <p:txBody>
          <a:bodyPr/>
          <a:lstStyle/>
          <a:p>
            <a:pPr algn="ctr"/>
            <a:r>
              <a:rPr lang="en-US" altLang="en-US" dirty="0"/>
              <a:t>Dyna Day 1</a:t>
            </a:r>
          </a:p>
        </p:txBody>
      </p:sp>
      <p:sp>
        <p:nvSpPr>
          <p:cNvPr id="349187" name="Rectangle 3">
            <a:extLst>
              <a:ext uri="{FF2B5EF4-FFF2-40B4-BE49-F238E27FC236}">
                <a16:creationId xmlns:a16="http://schemas.microsoft.com/office/drawing/2014/main" id="{65B8B2E5-45DB-4C88-B2BD-31326FEFB2A5}"/>
              </a:ext>
            </a:extLst>
          </p:cNvPr>
          <p:cNvSpPr>
            <a:spLocks noGrp="1" noChangeArrowheads="1"/>
          </p:cNvSpPr>
          <p:nvPr>
            <p:ph type="body" idx="1"/>
          </p:nvPr>
        </p:nvSpPr>
        <p:spPr>
          <a:xfrm>
            <a:off x="1981200" y="1298576"/>
            <a:ext cx="8229600" cy="4530725"/>
          </a:xfrm>
        </p:spPr>
        <p:txBody>
          <a:bodyPr>
            <a:normAutofit/>
          </a:bodyPr>
          <a:lstStyle/>
          <a:p>
            <a:pPr marL="0" indent="0">
              <a:lnSpc>
                <a:spcPct val="90000"/>
              </a:lnSpc>
              <a:buNone/>
            </a:pPr>
            <a:r>
              <a:rPr lang="en-US" altLang="en-US" sz="2500" b="1" dirty="0">
                <a:latin typeface="Courier New" panose="02070309020205020404" pitchFamily="49" charset="0"/>
              </a:rPr>
              <a:t>a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b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c.</a:t>
            </a:r>
          </a:p>
          <a:p>
            <a:pPr marL="0" indent="0">
              <a:lnSpc>
                <a:spcPct val="90000"/>
              </a:lnSpc>
              <a:buNone/>
            </a:pPr>
            <a:r>
              <a:rPr lang="en-US" altLang="en-US" sz="2500" b="1" dirty="0">
                <a:latin typeface="Courier New" panose="02070309020205020404" pitchFamily="49" charset="0"/>
              </a:rPr>
              <a:t>	a</a:t>
            </a:r>
            <a:r>
              <a:rPr lang="en-US" altLang="en-US" sz="2500" dirty="0"/>
              <a:t> will be kept up to date if </a:t>
            </a:r>
            <a:r>
              <a:rPr lang="en-US" altLang="en-US" sz="2500" b="1" dirty="0">
                <a:latin typeface="Courier New" panose="02070309020205020404" pitchFamily="49" charset="0"/>
              </a:rPr>
              <a:t>b</a:t>
            </a:r>
            <a:r>
              <a:rPr lang="en-US" altLang="en-US" sz="2500" dirty="0"/>
              <a:t> or </a:t>
            </a:r>
            <a:r>
              <a:rPr lang="en-US" altLang="en-US" sz="2500" b="1" dirty="0">
                <a:latin typeface="Courier New" panose="02070309020205020404" pitchFamily="49" charset="0"/>
              </a:rPr>
              <a:t>c</a:t>
            </a:r>
            <a:r>
              <a:rPr lang="en-US" altLang="en-US" sz="2500" dirty="0"/>
              <a:t> changes.  (Reactive)</a:t>
            </a:r>
          </a:p>
          <a:p>
            <a:pPr marL="0" indent="0">
              <a:lnSpc>
                <a:spcPct val="90000"/>
              </a:lnSpc>
              <a:buNone/>
            </a:pPr>
            <a:r>
              <a:rPr lang="en-US" altLang="en-US" sz="2500" b="1" dirty="0">
                <a:latin typeface="Courier New" panose="02070309020205020404" pitchFamily="49" charset="0"/>
              </a:rPr>
              <a:t>b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x.</a:t>
            </a:r>
            <a:br>
              <a:rPr lang="en-US" altLang="en-US" sz="2500" b="1" dirty="0">
                <a:latin typeface="Courier New" panose="02070309020205020404" pitchFamily="49" charset="0"/>
              </a:rPr>
            </a:br>
            <a:r>
              <a:rPr lang="en-US" altLang="en-US" sz="2500" b="1" dirty="0">
                <a:latin typeface="Courier New" panose="02070309020205020404" pitchFamily="49" charset="0"/>
              </a:rPr>
              <a:t>b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y.</a:t>
            </a:r>
            <a:r>
              <a:rPr lang="en-US" altLang="en-US" sz="2500" dirty="0">
                <a:latin typeface="Courier New" panose="02070309020205020404" pitchFamily="49" charset="0"/>
              </a:rPr>
              <a:t>      </a:t>
            </a:r>
            <a:r>
              <a:rPr lang="en-US" altLang="en-US" sz="2500" i="1" dirty="0"/>
              <a:t>equivalent to</a:t>
            </a:r>
            <a:r>
              <a:rPr lang="en-US" altLang="en-US" sz="2500" i="1" dirty="0">
                <a:latin typeface="Courier New" panose="02070309020205020404" pitchFamily="49" charset="0"/>
              </a:rPr>
              <a:t> </a:t>
            </a:r>
            <a:r>
              <a:rPr lang="en-US" altLang="en-US" sz="2500" b="1" i="1" dirty="0">
                <a:latin typeface="Courier New" panose="02070309020205020404" pitchFamily="49" charset="0"/>
              </a:rPr>
              <a:t>b = </a:t>
            </a:r>
            <a:r>
              <a:rPr lang="en-US" altLang="en-US" sz="2500" b="1" i="1" dirty="0" err="1">
                <a:latin typeface="Courier New" panose="02070309020205020404" pitchFamily="49" charset="0"/>
              </a:rPr>
              <a:t>x+y</a:t>
            </a:r>
            <a:r>
              <a:rPr lang="en-US" altLang="en-US" sz="2500" b="1" i="1" dirty="0">
                <a:latin typeface="Courier New" panose="02070309020205020404" pitchFamily="49" charset="0"/>
              </a:rPr>
              <a:t>. </a:t>
            </a:r>
            <a:r>
              <a:rPr lang="en-US" altLang="en-US" sz="1200" i="1" dirty="0"/>
              <a:t>(almost)</a:t>
            </a:r>
            <a:r>
              <a:rPr lang="en-US" altLang="en-US" sz="2500" i="1" dirty="0"/>
              <a:t> </a:t>
            </a:r>
            <a:endParaRPr lang="en-US" altLang="en-US" sz="2500" b="1" i="1" dirty="0"/>
          </a:p>
          <a:p>
            <a:pPr>
              <a:lnSpc>
                <a:spcPct val="90000"/>
              </a:lnSpc>
              <a:buFont typeface="Wingdings" panose="05000000000000000000" pitchFamily="2" charset="2"/>
              <a:buNone/>
            </a:pPr>
            <a:r>
              <a:rPr lang="en-US" altLang="en-US" sz="2500" dirty="0">
                <a:latin typeface="Courier New" panose="02070309020205020404" pitchFamily="49" charset="0"/>
              </a:rPr>
              <a:t>		</a:t>
            </a:r>
            <a:r>
              <a:rPr lang="en-US" altLang="en-US" sz="2500" b="1" dirty="0">
                <a:latin typeface="Courier New" panose="02070309020205020404" pitchFamily="49" charset="0"/>
              </a:rPr>
              <a:t>b</a:t>
            </a:r>
            <a:r>
              <a:rPr lang="en-US" altLang="en-US" sz="2500" dirty="0"/>
              <a:t> is a sum of </a:t>
            </a:r>
            <a:r>
              <a:rPr lang="en-US" altLang="en-US" sz="2500" u="sng" dirty="0"/>
              <a:t>two</a:t>
            </a:r>
            <a:r>
              <a:rPr lang="en-US" altLang="en-US" sz="2500" dirty="0"/>
              <a:t> variables.   Also kept up to date.</a:t>
            </a:r>
            <a:endParaRPr lang="en-US" altLang="en-US" sz="2500" dirty="0">
              <a:latin typeface="Courier New" panose="02070309020205020404" pitchFamily="49" charset="0"/>
            </a:endParaRPr>
          </a:p>
          <a:p>
            <a:pPr marL="0" indent="0">
              <a:lnSpc>
                <a:spcPct val="90000"/>
              </a:lnSpc>
              <a:buNone/>
            </a:pPr>
            <a:r>
              <a:rPr lang="en-US" altLang="en-US" sz="2500" b="1" dirty="0">
                <a:latin typeface="Courier New" panose="02070309020205020404" pitchFamily="49" charset="0"/>
              </a:rPr>
              <a:t>c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z(1).</a:t>
            </a:r>
            <a:br>
              <a:rPr lang="en-US" altLang="en-US" sz="2500" b="1" dirty="0">
                <a:latin typeface="Courier New" panose="02070309020205020404" pitchFamily="49" charset="0"/>
              </a:rPr>
            </a:br>
            <a:r>
              <a:rPr lang="en-US" altLang="en-US" sz="2500" b="1" dirty="0">
                <a:latin typeface="Courier New" panose="02070309020205020404" pitchFamily="49" charset="0"/>
              </a:rPr>
              <a:t>c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z(2).</a:t>
            </a:r>
            <a:br>
              <a:rPr lang="en-US" altLang="en-US" sz="2500" b="1" dirty="0">
                <a:latin typeface="Courier New" panose="02070309020205020404" pitchFamily="49" charset="0"/>
              </a:rPr>
            </a:br>
            <a:r>
              <a:rPr lang="en-US" altLang="en-US" sz="2500" b="1" dirty="0">
                <a:latin typeface="Courier New" panose="02070309020205020404" pitchFamily="49" charset="0"/>
              </a:rPr>
              <a:t>c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z(3).</a:t>
            </a:r>
          </a:p>
          <a:p>
            <a:pPr marL="0" indent="0">
              <a:buNone/>
            </a:pPr>
            <a:r>
              <a:rPr lang="en-US" altLang="en-US" sz="2500" b="1" dirty="0">
                <a:latin typeface="Courier New" panose="02070309020205020404" pitchFamily="49" charset="0"/>
              </a:rPr>
              <a:t>c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z("four").</a:t>
            </a:r>
            <a:br>
              <a:rPr lang="en-US" altLang="en-US" sz="2500" b="1" dirty="0">
                <a:latin typeface="Courier New" panose="02070309020205020404" pitchFamily="49" charset="0"/>
              </a:rPr>
            </a:br>
            <a:r>
              <a:rPr lang="en-US" altLang="en-US" sz="2500" b="1" dirty="0">
                <a:latin typeface="Courier New" panose="02070309020205020404" pitchFamily="49" charset="0"/>
              </a:rPr>
              <a:t>c </a:t>
            </a:r>
            <a:r>
              <a:rPr lang="en-US" altLang="en-US" sz="2500" b="1" dirty="0">
                <a:solidFill>
                  <a:schemeClr val="accent1"/>
                </a:solidFill>
                <a:latin typeface="Courier New" panose="02070309020205020404" pitchFamily="49" charset="0"/>
              </a:rPr>
              <a:t>+=</a:t>
            </a:r>
            <a:r>
              <a:rPr lang="en-US" altLang="en-US" sz="2500" b="1" dirty="0">
                <a:latin typeface="Courier New" panose="02070309020205020404" pitchFamily="49" charset="0"/>
              </a:rPr>
              <a:t> z(foo(bar,5)).</a:t>
            </a:r>
          </a:p>
        </p:txBody>
      </p:sp>
      <p:grpSp>
        <p:nvGrpSpPr>
          <p:cNvPr id="349191" name="Group 7">
            <a:extLst>
              <a:ext uri="{FF2B5EF4-FFF2-40B4-BE49-F238E27FC236}">
                <a16:creationId xmlns:a16="http://schemas.microsoft.com/office/drawing/2014/main" id="{2404D1A9-F58C-474A-88B8-74E338C1FEA4}"/>
              </a:ext>
            </a:extLst>
          </p:cNvPr>
          <p:cNvGrpSpPr>
            <a:grpSpLocks/>
          </p:cNvGrpSpPr>
          <p:nvPr/>
        </p:nvGrpSpPr>
        <p:grpSpPr bwMode="auto">
          <a:xfrm>
            <a:off x="2438400" y="3886200"/>
            <a:ext cx="2819400" cy="1447800"/>
            <a:chOff x="576" y="1920"/>
            <a:chExt cx="1776" cy="288"/>
          </a:xfrm>
        </p:grpSpPr>
        <p:sp>
          <p:nvSpPr>
            <p:cNvPr id="349192" name="Line 8">
              <a:extLst>
                <a:ext uri="{FF2B5EF4-FFF2-40B4-BE49-F238E27FC236}">
                  <a16:creationId xmlns:a16="http://schemas.microsoft.com/office/drawing/2014/main" id="{2CDA2349-8105-48A7-9238-1B562BB15FA2}"/>
                </a:ext>
              </a:extLst>
            </p:cNvPr>
            <p:cNvSpPr>
              <a:spLocks noChangeShapeType="1"/>
            </p:cNvSpPr>
            <p:nvPr/>
          </p:nvSpPr>
          <p:spPr bwMode="auto">
            <a:xfrm flipV="1">
              <a:off x="576" y="1920"/>
              <a:ext cx="1680" cy="288"/>
            </a:xfrm>
            <a:prstGeom prst="line">
              <a:avLst/>
            </a:prstGeom>
            <a:noFill/>
            <a:ln w="19050">
              <a:solidFill>
                <a:srgbClr val="FF505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9193" name="Line 9">
              <a:extLst>
                <a:ext uri="{FF2B5EF4-FFF2-40B4-BE49-F238E27FC236}">
                  <a16:creationId xmlns:a16="http://schemas.microsoft.com/office/drawing/2014/main" id="{A9741F50-8421-42CA-A19B-0AB04016EC37}"/>
                </a:ext>
              </a:extLst>
            </p:cNvPr>
            <p:cNvSpPr>
              <a:spLocks noChangeShapeType="1"/>
            </p:cNvSpPr>
            <p:nvPr/>
          </p:nvSpPr>
          <p:spPr bwMode="auto">
            <a:xfrm flipH="1" flipV="1">
              <a:off x="720" y="1920"/>
              <a:ext cx="1632" cy="288"/>
            </a:xfrm>
            <a:prstGeom prst="line">
              <a:avLst/>
            </a:prstGeom>
            <a:noFill/>
            <a:ln w="19050">
              <a:solidFill>
                <a:srgbClr val="FF505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9196" name="AutoShape 12">
            <a:extLst>
              <a:ext uri="{FF2B5EF4-FFF2-40B4-BE49-F238E27FC236}">
                <a16:creationId xmlns:a16="http://schemas.microsoft.com/office/drawing/2014/main" id="{6EDC800C-7EBA-41CF-81B6-B8C7554FECEF}"/>
              </a:ext>
            </a:extLst>
          </p:cNvPr>
          <p:cNvSpPr>
            <a:spLocks noChangeArrowheads="1"/>
          </p:cNvSpPr>
          <p:nvPr/>
        </p:nvSpPr>
        <p:spPr bwMode="auto">
          <a:xfrm>
            <a:off x="5334000" y="4017845"/>
            <a:ext cx="762000" cy="733663"/>
          </a:xfrm>
          <a:prstGeom prst="rightArrow">
            <a:avLst>
              <a:gd name="adj1" fmla="val 50000"/>
              <a:gd name="adj2" fmla="val 50000"/>
            </a:avLst>
          </a:prstGeom>
          <a:solidFill>
            <a:srgbClr val="FF5050"/>
          </a:solidFill>
          <a:ln w="28575" algn="ctr">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198" name="Text Box 14">
            <a:extLst>
              <a:ext uri="{FF2B5EF4-FFF2-40B4-BE49-F238E27FC236}">
                <a16:creationId xmlns:a16="http://schemas.microsoft.com/office/drawing/2014/main" id="{B533F5B8-99F7-4365-AC84-61CB1B113FA7}"/>
              </a:ext>
            </a:extLst>
          </p:cNvPr>
          <p:cNvSpPr txBox="1">
            <a:spLocks noChangeArrowheads="1"/>
          </p:cNvSpPr>
          <p:nvPr/>
        </p:nvSpPr>
        <p:spPr bwMode="auto">
          <a:xfrm>
            <a:off x="5943601" y="4924425"/>
            <a:ext cx="3521075" cy="830997"/>
          </a:xfrm>
          <a:prstGeom prst="rect">
            <a:avLst/>
          </a:prstGeom>
          <a:solidFill>
            <a:schemeClr val="bg1"/>
          </a:solidFill>
          <a:ln>
            <a:noFill/>
          </a:ln>
          <a:effectLst/>
          <a:extLst>
            <a:ext uri="{91240B29-F687-4F45-9708-019B960494DF}">
              <a14:hiddenLine xmlns:a14="http://schemas.microsoft.com/office/drawing/2010/main" w="28575" algn="ctr">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latin typeface="Courier New" panose="02070309020205020404" pitchFamily="49" charset="0"/>
              </a:rPr>
              <a:t>c</a:t>
            </a:r>
            <a:r>
              <a:rPr lang="en-US" altLang="en-US" sz="2400" dirty="0">
                <a:latin typeface="Arial" panose="020B0604020202020204" pitchFamily="34" charset="0"/>
              </a:rPr>
              <a:t> is a sum of </a:t>
            </a:r>
            <a:r>
              <a:rPr lang="en-US" altLang="en-US" sz="2400" b="1" u="sng" dirty="0">
                <a:latin typeface="Arial" panose="020B0604020202020204" pitchFamily="34" charset="0"/>
              </a:rPr>
              <a:t>all</a:t>
            </a:r>
            <a:r>
              <a:rPr lang="en-US" altLang="en-US" sz="2400" dirty="0">
                <a:latin typeface="Arial" panose="020B0604020202020204" pitchFamily="34" charset="0"/>
              </a:rPr>
              <a:t> </a:t>
            </a:r>
            <a:br>
              <a:rPr lang="en-US" altLang="en-US" sz="2400" dirty="0">
                <a:latin typeface="Arial" panose="020B0604020202020204" pitchFamily="34" charset="0"/>
              </a:rPr>
            </a:br>
            <a:r>
              <a:rPr lang="en-US" altLang="en-US" sz="2400" dirty="0">
                <a:latin typeface="Arial" panose="020B0604020202020204" pitchFamily="34" charset="0"/>
              </a:rPr>
              <a:t>defined z(…) values. </a:t>
            </a:r>
          </a:p>
        </p:txBody>
      </p:sp>
      <p:sp>
        <p:nvSpPr>
          <p:cNvPr id="349205" name="Rectangle 21">
            <a:extLst>
              <a:ext uri="{FF2B5EF4-FFF2-40B4-BE49-F238E27FC236}">
                <a16:creationId xmlns:a16="http://schemas.microsoft.com/office/drawing/2014/main" id="{6B585460-E137-413F-87D2-2B53A0C612C0}"/>
              </a:ext>
            </a:extLst>
          </p:cNvPr>
          <p:cNvSpPr>
            <a:spLocks noChangeArrowheads="1"/>
          </p:cNvSpPr>
          <p:nvPr/>
        </p:nvSpPr>
        <p:spPr bwMode="auto">
          <a:xfrm>
            <a:off x="6477001" y="4159250"/>
            <a:ext cx="2092325" cy="444500"/>
          </a:xfrm>
          <a:prstGeom prst="rect">
            <a:avLst/>
          </a:prstGeom>
          <a:noFill/>
          <a:ln w="28575" algn="ctr">
            <a:solidFill>
              <a:srgbClr val="FF5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sz="2400" b="1">
              <a:solidFill>
                <a:schemeClr val="accent1"/>
              </a:solidFill>
              <a:latin typeface="Courier New" panose="02070309020205020404" pitchFamily="49" charset="0"/>
            </a:endParaRPr>
          </a:p>
        </p:txBody>
      </p:sp>
      <p:grpSp>
        <p:nvGrpSpPr>
          <p:cNvPr id="349208" name="Group 24">
            <a:extLst>
              <a:ext uri="{FF2B5EF4-FFF2-40B4-BE49-F238E27FC236}">
                <a16:creationId xmlns:a16="http://schemas.microsoft.com/office/drawing/2014/main" id="{FA7DC473-4F73-4141-AE65-B0F0E5AC4C06}"/>
              </a:ext>
            </a:extLst>
          </p:cNvPr>
          <p:cNvGrpSpPr>
            <a:grpSpLocks/>
          </p:cNvGrpSpPr>
          <p:nvPr/>
        </p:nvGrpSpPr>
        <p:grpSpPr bwMode="auto">
          <a:xfrm>
            <a:off x="7467600" y="3811588"/>
            <a:ext cx="3182938" cy="1068387"/>
            <a:chOff x="3744" y="2401"/>
            <a:chExt cx="2005" cy="673"/>
          </a:xfrm>
        </p:grpSpPr>
        <p:sp>
          <p:nvSpPr>
            <p:cNvPr id="349200" name="Text Box 16">
              <a:extLst>
                <a:ext uri="{FF2B5EF4-FFF2-40B4-BE49-F238E27FC236}">
                  <a16:creationId xmlns:a16="http://schemas.microsoft.com/office/drawing/2014/main" id="{97EADE18-4C7E-4304-8CD9-2371FB391E3B}"/>
                </a:ext>
              </a:extLst>
            </p:cNvPr>
            <p:cNvSpPr txBox="1">
              <a:spLocks noChangeArrowheads="1"/>
            </p:cNvSpPr>
            <p:nvPr/>
          </p:nvSpPr>
          <p:spPr bwMode="auto">
            <a:xfrm>
              <a:off x="4464" y="2497"/>
              <a:ext cx="1285" cy="577"/>
            </a:xfrm>
            <a:prstGeom prst="rect">
              <a:avLst/>
            </a:prstGeom>
            <a:solidFill>
              <a:srgbClr val="DDDDDD"/>
            </a:solidFill>
            <a:ln>
              <a:noFill/>
            </a:ln>
            <a:effectLst/>
            <a:extLst>
              <a:ext uri="{91240B29-F687-4F45-9708-019B960494DF}">
                <a14:hiddenLine xmlns:a14="http://schemas.microsoft.com/office/drawing/2010/main" w="28575" algn="ctr">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Comic Sans MS" panose="030F0702030302020204" pitchFamily="66" charset="0"/>
                </a:rPr>
                <a:t>a “patterns”</a:t>
              </a:r>
            </a:p>
            <a:p>
              <a:r>
                <a:rPr lang="en-US" altLang="en-US" dirty="0">
                  <a:latin typeface="Comic Sans MS" panose="030F0702030302020204" pitchFamily="66" charset="0"/>
                </a:rPr>
                <a:t>the capitalized N</a:t>
              </a:r>
              <a:br>
                <a:rPr lang="en-US" altLang="en-US" dirty="0">
                  <a:latin typeface="Comic Sans MS" panose="030F0702030302020204" pitchFamily="66" charset="0"/>
                </a:rPr>
              </a:br>
              <a:r>
                <a:rPr lang="en-US" altLang="en-US" dirty="0">
                  <a:latin typeface="Comic Sans MS" panose="030F0702030302020204" pitchFamily="66" charset="0"/>
                </a:rPr>
                <a:t>matches anything</a:t>
              </a:r>
            </a:p>
          </p:txBody>
        </p:sp>
        <p:sp>
          <p:nvSpPr>
            <p:cNvPr id="349201" name="Oval 17">
              <a:extLst>
                <a:ext uri="{FF2B5EF4-FFF2-40B4-BE49-F238E27FC236}">
                  <a16:creationId xmlns:a16="http://schemas.microsoft.com/office/drawing/2014/main" id="{0B064233-0D87-48F2-B056-24F415CB7555}"/>
                </a:ext>
              </a:extLst>
            </p:cNvPr>
            <p:cNvSpPr>
              <a:spLocks noChangeArrowheads="1"/>
            </p:cNvSpPr>
            <p:nvPr/>
          </p:nvSpPr>
          <p:spPr bwMode="auto">
            <a:xfrm>
              <a:off x="3744" y="2598"/>
              <a:ext cx="526" cy="327"/>
            </a:xfrm>
            <a:prstGeom prst="ellipse">
              <a:avLst/>
            </a:prstGeom>
            <a:solidFill>
              <a:srgbClr val="DDDDDD"/>
            </a:solidFill>
            <a:ln w="28575" algn="ctr">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199" name="Freeform 15">
              <a:extLst>
                <a:ext uri="{FF2B5EF4-FFF2-40B4-BE49-F238E27FC236}">
                  <a16:creationId xmlns:a16="http://schemas.microsoft.com/office/drawing/2014/main" id="{019F2F3A-0764-41E3-98AA-146DD6EB239C}"/>
                </a:ext>
              </a:extLst>
            </p:cNvPr>
            <p:cNvSpPr>
              <a:spLocks/>
            </p:cNvSpPr>
            <p:nvPr/>
          </p:nvSpPr>
          <p:spPr bwMode="auto">
            <a:xfrm>
              <a:off x="4124" y="2401"/>
              <a:ext cx="677" cy="165"/>
            </a:xfrm>
            <a:custGeom>
              <a:avLst/>
              <a:gdLst>
                <a:gd name="T0" fmla="*/ 0 w 576"/>
                <a:gd name="T1" fmla="*/ 146 h 208"/>
                <a:gd name="T2" fmla="*/ 241 w 576"/>
                <a:gd name="T3" fmla="*/ 10 h 208"/>
                <a:gd name="T4" fmla="*/ 576 w 576"/>
                <a:gd name="T5" fmla="*/ 208 h 208"/>
                <a:gd name="connsiteX0" fmla="*/ 0 w 11684"/>
                <a:gd name="connsiteY0" fmla="*/ 6566 h 7225"/>
                <a:gd name="connsiteX1" fmla="*/ 4184 w 11684"/>
                <a:gd name="connsiteY1" fmla="*/ 28 h 7225"/>
                <a:gd name="connsiteX2" fmla="*/ 11684 w 11684"/>
                <a:gd name="connsiteY2" fmla="*/ 7225 h 7225"/>
              </a:gdLst>
              <a:ahLst/>
              <a:cxnLst>
                <a:cxn ang="0">
                  <a:pos x="connsiteX0" y="connsiteY0"/>
                </a:cxn>
                <a:cxn ang="0">
                  <a:pos x="connsiteX1" y="connsiteY1"/>
                </a:cxn>
                <a:cxn ang="0">
                  <a:pos x="connsiteX2" y="connsiteY2"/>
                </a:cxn>
              </a:cxnLst>
              <a:rect l="l" t="t" r="r" b="b"/>
              <a:pathLst>
                <a:path w="11684" h="7225">
                  <a:moveTo>
                    <a:pt x="0" y="6566"/>
                  </a:moveTo>
                  <a:cubicBezTo>
                    <a:pt x="694" y="5460"/>
                    <a:pt x="2517" y="-453"/>
                    <a:pt x="4184" y="28"/>
                  </a:cubicBezTo>
                  <a:cubicBezTo>
                    <a:pt x="5868" y="76"/>
                    <a:pt x="10469" y="5254"/>
                    <a:pt x="11684" y="7225"/>
                  </a:cubicBezTo>
                </a:path>
              </a:pathLst>
            </a:custGeom>
            <a:noFill/>
            <a:ln w="28575" cap="flat" cmpd="sng">
              <a:solidFill>
                <a:srgbClr val="FF5050"/>
              </a:solidFill>
              <a:prstDash val="solid"/>
              <a:round/>
              <a:headEnd type="arrow"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grpSp>
      <p:sp>
        <p:nvSpPr>
          <p:cNvPr id="349190" name="Rectangle 6">
            <a:extLst>
              <a:ext uri="{FF2B5EF4-FFF2-40B4-BE49-F238E27FC236}">
                <a16:creationId xmlns:a16="http://schemas.microsoft.com/office/drawing/2014/main" id="{16F1865E-2E04-4B1E-86F9-5BBF570E946E}"/>
              </a:ext>
            </a:extLst>
          </p:cNvPr>
          <p:cNvSpPr>
            <a:spLocks noChangeArrowheads="1"/>
          </p:cNvSpPr>
          <p:nvPr/>
        </p:nvSpPr>
        <p:spPr bwMode="auto">
          <a:xfrm>
            <a:off x="6516689" y="4114800"/>
            <a:ext cx="2092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latin typeface="Courier New" panose="02070309020205020404" pitchFamily="49" charset="0"/>
              </a:rPr>
              <a:t>c </a:t>
            </a:r>
            <a:r>
              <a:rPr lang="en-US" altLang="en-US" sz="2400" b="1" dirty="0">
                <a:solidFill>
                  <a:schemeClr val="accent1"/>
                </a:solidFill>
                <a:latin typeface="Courier New" panose="02070309020205020404" pitchFamily="49" charset="0"/>
              </a:rPr>
              <a:t>+=</a:t>
            </a:r>
            <a:r>
              <a:rPr lang="en-US" altLang="en-US" sz="2400" b="1" dirty="0">
                <a:latin typeface="Courier New" panose="02070309020205020404" pitchFamily="49" charset="0"/>
              </a:rPr>
              <a:t> z(</a:t>
            </a:r>
            <a:r>
              <a:rPr lang="en-US" altLang="en-US" sz="2400" b="1" dirty="0">
                <a:solidFill>
                  <a:srgbClr val="799C37"/>
                </a:solidFill>
                <a:latin typeface="Courier New" panose="02070309020205020404" pitchFamily="49" charset="0"/>
              </a:rPr>
              <a:t>N</a:t>
            </a:r>
            <a:r>
              <a:rPr lang="en-US" altLang="en-US" sz="2400" b="1" dirty="0">
                <a:latin typeface="Courier New" panose="02070309020205020404" pitchFamily="49" charset="0"/>
              </a:rPr>
              <a:t>).</a:t>
            </a:r>
          </a:p>
        </p:txBody>
      </p:sp>
    </p:spTree>
    <p:extLst>
      <p:ext uri="{BB962C8B-B14F-4D97-AF65-F5344CB8AC3E}">
        <p14:creationId xmlns:p14="http://schemas.microsoft.com/office/powerpoint/2010/main" val="2496916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fade">
                                      <p:cBhvr>
                                        <p:cTn id="7" dur="500"/>
                                        <p:tgtEl>
                                          <p:spTgt spid="3491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9187">
                                            <p:txEl>
                                              <p:pRg st="1" end="1"/>
                                            </p:txEl>
                                          </p:spTgt>
                                        </p:tgtEl>
                                        <p:attrNameLst>
                                          <p:attrName>style.visibility</p:attrName>
                                        </p:attrNameLst>
                                      </p:cBhvr>
                                      <p:to>
                                        <p:strVal val="visible"/>
                                      </p:to>
                                    </p:set>
                                    <p:animEffect transition="in" filter="fade">
                                      <p:cBhvr>
                                        <p:cTn id="10" dur="500"/>
                                        <p:tgtEl>
                                          <p:spTgt spid="349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animEffect transition="in" filter="fade">
                                      <p:cBhvr>
                                        <p:cTn id="15" dur="500"/>
                                        <p:tgtEl>
                                          <p:spTgt spid="34918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9187">
                                            <p:txEl>
                                              <p:pRg st="3" end="3"/>
                                            </p:txEl>
                                          </p:spTgt>
                                        </p:tgtEl>
                                        <p:attrNameLst>
                                          <p:attrName>style.visibility</p:attrName>
                                        </p:attrNameLst>
                                      </p:cBhvr>
                                      <p:to>
                                        <p:strVal val="visible"/>
                                      </p:to>
                                    </p:set>
                                    <p:animEffect transition="in" filter="fade">
                                      <p:cBhvr>
                                        <p:cTn id="18" dur="500"/>
                                        <p:tgtEl>
                                          <p:spTgt spid="3491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9187">
                                            <p:txEl>
                                              <p:pRg st="4" end="4"/>
                                            </p:txEl>
                                          </p:spTgt>
                                        </p:tgtEl>
                                        <p:attrNameLst>
                                          <p:attrName>style.visibility</p:attrName>
                                        </p:attrNameLst>
                                      </p:cBhvr>
                                      <p:to>
                                        <p:strVal val="visible"/>
                                      </p:to>
                                    </p:set>
                                    <p:animEffect transition="in" filter="fade">
                                      <p:cBhvr>
                                        <p:cTn id="23" dur="500"/>
                                        <p:tgtEl>
                                          <p:spTgt spid="34918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9191"/>
                                        </p:tgtEl>
                                        <p:attrNameLst>
                                          <p:attrName>style.visibility</p:attrName>
                                        </p:attrNameLst>
                                      </p:cBhvr>
                                      <p:to>
                                        <p:strVal val="visible"/>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349196"/>
                                        </p:tgtEl>
                                        <p:attrNameLst>
                                          <p:attrName>style.visibility</p:attrName>
                                        </p:attrNameLst>
                                      </p:cBhvr>
                                      <p:to>
                                        <p:strVal val="visible"/>
                                      </p:to>
                                    </p:set>
                                    <p:animEffect transition="in" filter="wipe(left)">
                                      <p:cBhvr>
                                        <p:cTn id="31" dur="500"/>
                                        <p:tgtEl>
                                          <p:spTgt spid="34919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9205"/>
                                        </p:tgtEl>
                                        <p:attrNameLst>
                                          <p:attrName>style.visibility</p:attrName>
                                        </p:attrNameLst>
                                      </p:cBhvr>
                                      <p:to>
                                        <p:strVal val="visible"/>
                                      </p:to>
                                    </p:set>
                                    <p:animEffect transition="in" filter="fade">
                                      <p:cBhvr>
                                        <p:cTn id="34" dur="500"/>
                                        <p:tgtEl>
                                          <p:spTgt spid="34920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9190"/>
                                        </p:tgtEl>
                                        <p:attrNameLst>
                                          <p:attrName>style.visibility</p:attrName>
                                        </p:attrNameLst>
                                      </p:cBhvr>
                                      <p:to>
                                        <p:strVal val="visible"/>
                                      </p:to>
                                    </p:set>
                                    <p:animEffect transition="in" filter="fade">
                                      <p:cBhvr>
                                        <p:cTn id="37" dur="500"/>
                                        <p:tgtEl>
                                          <p:spTgt spid="349190"/>
                                        </p:tgtEl>
                                      </p:cBhvr>
                                    </p:animEffect>
                                  </p:childTnLst>
                                </p:cTn>
                              </p:par>
                            </p:childTnLst>
                          </p:cTn>
                        </p:par>
                        <p:par>
                          <p:cTn id="38" fill="hold" nodeType="afterGroup">
                            <p:stCondLst>
                              <p:cond delay="500"/>
                            </p:stCondLst>
                            <p:childTnLst>
                              <p:par>
                                <p:cTn id="39" presetID="10" presetClass="entr" presetSubtype="0" fill="hold" grpId="0" nodeType="afterEffect">
                                  <p:stCondLst>
                                    <p:cond delay="300"/>
                                  </p:stCondLst>
                                  <p:childTnLst>
                                    <p:set>
                                      <p:cBhvr>
                                        <p:cTn id="40" dur="1" fill="hold">
                                          <p:stCondLst>
                                            <p:cond delay="0"/>
                                          </p:stCondLst>
                                        </p:cTn>
                                        <p:tgtEl>
                                          <p:spTgt spid="349198"/>
                                        </p:tgtEl>
                                        <p:attrNameLst>
                                          <p:attrName>style.visibility</p:attrName>
                                        </p:attrNameLst>
                                      </p:cBhvr>
                                      <p:to>
                                        <p:strVal val="visible"/>
                                      </p:to>
                                    </p:set>
                                    <p:animEffect transition="in" filter="fade">
                                      <p:cBhvr>
                                        <p:cTn id="41" dur="500"/>
                                        <p:tgtEl>
                                          <p:spTgt spid="349198"/>
                                        </p:tgtEl>
                                      </p:cBhvr>
                                    </p:animEffect>
                                  </p:childTnLst>
                                </p:cTn>
                              </p:par>
                            </p:childTnLst>
                          </p:cTn>
                        </p:par>
                        <p:par>
                          <p:cTn id="42" fill="hold" nodeType="withGroup">
                            <p:stCondLst>
                              <p:cond delay="1300"/>
                            </p:stCondLst>
                            <p:childTnLst>
                              <p:par>
                                <p:cTn id="43" presetID="10" presetClass="entr" presetSubtype="0" fill="hold" nodeType="afterEffect">
                                  <p:stCondLst>
                                    <p:cond delay="0"/>
                                  </p:stCondLst>
                                  <p:childTnLst>
                                    <p:set>
                                      <p:cBhvr>
                                        <p:cTn id="44" dur="1" fill="hold">
                                          <p:stCondLst>
                                            <p:cond delay="0"/>
                                          </p:stCondLst>
                                        </p:cTn>
                                        <p:tgtEl>
                                          <p:spTgt spid="349208"/>
                                        </p:tgtEl>
                                        <p:attrNameLst>
                                          <p:attrName>style.visibility</p:attrName>
                                        </p:attrNameLst>
                                      </p:cBhvr>
                                      <p:to>
                                        <p:strVal val="visible"/>
                                      </p:to>
                                    </p:set>
                                    <p:animEffect transition="in" filter="fade">
                                      <p:cBhvr>
                                        <p:cTn id="45" dur="500"/>
                                        <p:tgtEl>
                                          <p:spTgt spid="34920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9187">
                                            <p:txEl>
                                              <p:pRg st="5" end="5"/>
                                            </p:txEl>
                                          </p:spTgt>
                                        </p:tgtEl>
                                        <p:attrNameLst>
                                          <p:attrName>style.visibility</p:attrName>
                                        </p:attrNameLst>
                                      </p:cBhvr>
                                      <p:to>
                                        <p:strVal val="visible"/>
                                      </p:to>
                                    </p:set>
                                    <p:animEffect transition="in" filter="fade">
                                      <p:cBhvr>
                                        <p:cTn id="50" dur="500"/>
                                        <p:tgtEl>
                                          <p:spTgt spid="34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P spid="349198" grpId="0" animBg="1"/>
      <p:bldP spid="349205" grpId="0" animBg="1"/>
      <p:bldP spid="3491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37891C7-3DC0-4B7E-BC13-B84812D665A9}"/>
              </a:ext>
            </a:extLst>
          </p:cNvPr>
          <p:cNvSpPr>
            <a:spLocks noGrp="1"/>
          </p:cNvSpPr>
          <p:nvPr>
            <p:ph type="sldNum" sz="quarter" idx="12"/>
          </p:nvPr>
        </p:nvSpPr>
        <p:spPr>
          <a:xfrm>
            <a:off x="8610600" y="6356350"/>
            <a:ext cx="2743200" cy="365125"/>
          </a:xfrm>
        </p:spPr>
        <p:txBody>
          <a:bodyPr/>
          <a:lstStyle/>
          <a:p>
            <a:fld id="{68574FF7-DF95-4B49-B19D-0C0BC3D1EFE6}" type="slidenum">
              <a:rPr lang="en-US" altLang="en-US"/>
              <a:pPr/>
              <a:t>9</a:t>
            </a:fld>
            <a:endParaRPr lang="en-US" altLang="en-US"/>
          </a:p>
        </p:txBody>
      </p:sp>
      <p:sp>
        <p:nvSpPr>
          <p:cNvPr id="365570" name="Rectangle 2">
            <a:extLst>
              <a:ext uri="{FF2B5EF4-FFF2-40B4-BE49-F238E27FC236}">
                <a16:creationId xmlns:a16="http://schemas.microsoft.com/office/drawing/2014/main" id="{14770C28-5A93-4168-9AED-0C867435F35A}"/>
              </a:ext>
            </a:extLst>
          </p:cNvPr>
          <p:cNvSpPr>
            <a:spLocks noGrp="1" noChangeArrowheads="1"/>
          </p:cNvSpPr>
          <p:nvPr>
            <p:ph type="title"/>
          </p:nvPr>
        </p:nvSpPr>
        <p:spPr>
          <a:xfrm>
            <a:off x="838200" y="276225"/>
            <a:ext cx="10515600" cy="1325563"/>
          </a:xfrm>
        </p:spPr>
        <p:txBody>
          <a:bodyPr/>
          <a:lstStyle/>
          <a:p>
            <a:pPr algn="ctr"/>
            <a:r>
              <a:rPr lang="en-US" altLang="en-US" dirty="0"/>
              <a:t>More interesting use of “patterns”</a:t>
            </a:r>
          </a:p>
        </p:txBody>
      </p:sp>
      <p:sp>
        <p:nvSpPr>
          <p:cNvPr id="365571" name="Rectangle 3">
            <a:extLst>
              <a:ext uri="{FF2B5EF4-FFF2-40B4-BE49-F238E27FC236}">
                <a16:creationId xmlns:a16="http://schemas.microsoft.com/office/drawing/2014/main" id="{C225E3D6-6561-4B6F-AFE3-AE482C4184DA}"/>
              </a:ext>
            </a:extLst>
          </p:cNvPr>
          <p:cNvSpPr>
            <a:spLocks noGrp="1" noChangeArrowheads="1"/>
          </p:cNvSpPr>
          <p:nvPr>
            <p:ph type="body" idx="1"/>
          </p:nvPr>
        </p:nvSpPr>
        <p:spPr>
          <a:xfrm>
            <a:off x="1839914" y="1308100"/>
            <a:ext cx="8740775" cy="4800600"/>
          </a:xfrm>
        </p:spPr>
        <p:txBody>
          <a:bodyPr/>
          <a:lstStyle/>
          <a:p>
            <a:pPr marL="0" indent="0">
              <a:buNone/>
            </a:pPr>
            <a:r>
              <a:rPr lang="en-US" altLang="en-US" sz="2500" b="1" dirty="0">
                <a:latin typeface="Courier New" panose="02070309020205020404" pitchFamily="49" charset="0"/>
              </a:rPr>
              <a:t>a(</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 </a:t>
            </a:r>
            <a:r>
              <a:rPr lang="en-US" altLang="en-US" sz="2500" b="1" dirty="0">
                <a:latin typeface="Courier New" panose="02070309020205020404" pitchFamily="49" charset="0"/>
              </a:rPr>
              <a:t>b(</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 </a:t>
            </a:r>
            <a:r>
              <a:rPr lang="en-US" altLang="en-US" sz="2500" b="1" dirty="0">
                <a:solidFill>
                  <a:schemeClr val="accent1"/>
                </a:solidFill>
                <a:latin typeface="Courier New" panose="02070309020205020404" pitchFamily="49" charset="0"/>
              </a:rPr>
              <a:t>* </a:t>
            </a:r>
            <a:r>
              <a:rPr lang="en-US" altLang="en-US" sz="2500" b="1" dirty="0">
                <a:latin typeface="Courier New" panose="02070309020205020404" pitchFamily="49" charset="0"/>
              </a:rPr>
              <a:t>c(</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endParaRPr lang="en-US" altLang="en-US" sz="2500" b="1" dirty="0"/>
          </a:p>
          <a:p>
            <a:pPr lvl="1"/>
            <a:r>
              <a:rPr lang="en-US" altLang="en-US" sz="2500" dirty="0"/>
              <a:t>pointwise multiplication</a:t>
            </a:r>
          </a:p>
          <a:p>
            <a:pPr marL="0" indent="0">
              <a:buNone/>
            </a:pPr>
            <a:r>
              <a:rPr lang="en-US" altLang="en-US" sz="2500" b="1" dirty="0">
                <a:latin typeface="Courier New" panose="02070309020205020404" pitchFamily="49" charset="0"/>
              </a:rPr>
              <a:t>a</a:t>
            </a:r>
            <a:r>
              <a:rPr lang="en-US" altLang="en-US" sz="2500" b="1" dirty="0">
                <a:solidFill>
                  <a:schemeClr val="accent1"/>
                </a:solidFill>
                <a:latin typeface="Courier New" panose="02070309020205020404" pitchFamily="49" charset="0"/>
              </a:rPr>
              <a:t> += </a:t>
            </a:r>
            <a:r>
              <a:rPr lang="en-US" altLang="en-US" sz="2500" b="1" dirty="0">
                <a:latin typeface="Courier New" panose="02070309020205020404" pitchFamily="49" charset="0"/>
              </a:rPr>
              <a:t>b(</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1"/>
                </a:solidFill>
                <a:latin typeface="Courier New" panose="02070309020205020404" pitchFamily="49" charset="0"/>
              </a:rPr>
              <a:t> * </a:t>
            </a:r>
            <a:r>
              <a:rPr lang="en-US" altLang="en-US" sz="2500" b="1" dirty="0">
                <a:latin typeface="Courier New" panose="02070309020205020404" pitchFamily="49" charset="0"/>
              </a:rPr>
              <a:t>c(</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dirty="0"/>
              <a:t>   </a:t>
            </a:r>
            <a:endParaRPr lang="en-US" altLang="en-US" sz="2500" i="1" dirty="0"/>
          </a:p>
          <a:p>
            <a:pPr lvl="1"/>
            <a:r>
              <a:rPr lang="en-US" altLang="en-US" sz="2500" dirty="0"/>
              <a:t>dot product; could be sparse</a:t>
            </a:r>
          </a:p>
          <a:p>
            <a:endParaRPr lang="en-US" altLang="en-US" sz="2500" b="1" dirty="0">
              <a:solidFill>
                <a:schemeClr val="accent1"/>
              </a:solidFill>
              <a:latin typeface="Courier New" panose="02070309020205020404" pitchFamily="49" charset="0"/>
            </a:endParaRPr>
          </a:p>
          <a:p>
            <a:pPr marL="0" indent="0">
              <a:buNone/>
            </a:pPr>
            <a:r>
              <a:rPr lang="en-US" altLang="en-US" sz="2500" b="1" dirty="0">
                <a:latin typeface="Courier New" panose="02070309020205020404" pitchFamily="49" charset="0"/>
              </a:rPr>
              <a:t>a(</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a:t>
            </a:r>
            <a:r>
              <a:rPr lang="en-US" altLang="en-US" sz="2500" b="1" dirty="0">
                <a:solidFill>
                  <a:schemeClr val="accent1"/>
                </a:solidFill>
                <a:latin typeface="Courier New" panose="02070309020205020404" pitchFamily="49" charset="0"/>
              </a:rPr>
              <a:t> += </a:t>
            </a:r>
            <a:r>
              <a:rPr lang="en-US" altLang="en-US" sz="2500" b="1" dirty="0">
                <a:latin typeface="Courier New" panose="02070309020205020404" pitchFamily="49" charset="0"/>
              </a:rPr>
              <a:t>b(</a:t>
            </a:r>
            <a:r>
              <a:rPr lang="en-US" altLang="en-US" sz="2500" b="1" dirty="0">
                <a:solidFill>
                  <a:schemeClr val="accent6"/>
                </a:solidFill>
                <a:latin typeface="Courier New" panose="02070309020205020404" pitchFamily="49" charset="0"/>
              </a:rPr>
              <a:t>I</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a:t>
            </a:r>
            <a:r>
              <a:rPr lang="en-US" altLang="en-US" sz="2500" b="1" dirty="0">
                <a:solidFill>
                  <a:schemeClr val="accent1"/>
                </a:solidFill>
                <a:latin typeface="Courier New" panose="02070309020205020404" pitchFamily="49" charset="0"/>
              </a:rPr>
              <a:t> * </a:t>
            </a:r>
            <a:r>
              <a:rPr lang="en-US" altLang="en-US" sz="2500" b="1" dirty="0">
                <a:latin typeface="Courier New" panose="02070309020205020404" pitchFamily="49" charset="0"/>
              </a:rPr>
              <a:t>c(</a:t>
            </a:r>
            <a:r>
              <a:rPr lang="en-US" altLang="en-US" sz="2500" b="1" dirty="0">
                <a:solidFill>
                  <a:schemeClr val="accent6"/>
                </a:solidFill>
                <a:latin typeface="Courier New" panose="02070309020205020404" pitchFamily="49" charset="0"/>
              </a:rPr>
              <a:t>J</a:t>
            </a:r>
            <a:r>
              <a:rPr lang="en-US" altLang="en-US" sz="2500" b="1" dirty="0">
                <a:latin typeface="Courier New" panose="02070309020205020404" pitchFamily="49" charset="0"/>
              </a:rPr>
              <a:t>,</a:t>
            </a:r>
            <a:r>
              <a:rPr lang="en-US" altLang="en-US" sz="2500" b="1" dirty="0">
                <a:solidFill>
                  <a:schemeClr val="accent6"/>
                </a:solidFill>
                <a:latin typeface="Courier New" panose="02070309020205020404" pitchFamily="49" charset="0"/>
              </a:rPr>
              <a:t>K</a:t>
            </a:r>
            <a:r>
              <a:rPr lang="en-US" altLang="en-US" sz="2500" b="1" dirty="0">
                <a:latin typeface="Courier New" panose="02070309020205020404" pitchFamily="49" charset="0"/>
              </a:rPr>
              <a:t>).</a:t>
            </a:r>
            <a:r>
              <a:rPr lang="en-US" altLang="en-US" sz="2500" dirty="0"/>
              <a:t>      </a:t>
            </a:r>
            <a:endParaRPr lang="en-US" altLang="en-US" sz="2500" i="1" dirty="0">
              <a:solidFill>
                <a:schemeClr val="folHlink"/>
              </a:solidFill>
            </a:endParaRPr>
          </a:p>
          <a:p>
            <a:pPr lvl="1"/>
            <a:r>
              <a:rPr lang="en-US" altLang="en-US" sz="2500" dirty="0"/>
              <a:t>matrix multiplication; could be sparse</a:t>
            </a:r>
          </a:p>
          <a:p>
            <a:pPr lvl="1"/>
            <a:r>
              <a:rPr lang="en-US" altLang="en-US" sz="2500" b="1" dirty="0">
                <a:latin typeface="Courier New" panose="02070309020205020404" pitchFamily="49" charset="0"/>
              </a:rPr>
              <a:t>J</a:t>
            </a:r>
            <a:r>
              <a:rPr lang="en-US" altLang="en-US" sz="2500" dirty="0"/>
              <a:t> is free on the right-hand side, so we sum over it</a:t>
            </a:r>
            <a:endParaRPr lang="en-US" altLang="en-US" sz="2500" b="1" dirty="0">
              <a:latin typeface="Courier New" panose="02070309020205020404" pitchFamily="49" charset="0"/>
            </a:endParaRPr>
          </a:p>
          <a:p>
            <a:pPr lvl="1"/>
            <a:endParaRPr lang="en-US" altLang="en-US" sz="2100" dirty="0"/>
          </a:p>
        </p:txBody>
      </p:sp>
      <p:sp>
        <p:nvSpPr>
          <p:cNvPr id="365584" name="Oval 16">
            <a:extLst>
              <a:ext uri="{FF2B5EF4-FFF2-40B4-BE49-F238E27FC236}">
                <a16:creationId xmlns:a16="http://schemas.microsoft.com/office/drawing/2014/main" id="{25D1065F-A498-453B-95A7-26C8C17F0695}"/>
              </a:ext>
            </a:extLst>
          </p:cNvPr>
          <p:cNvSpPr>
            <a:spLocks noChangeArrowheads="1"/>
          </p:cNvSpPr>
          <p:nvPr/>
        </p:nvSpPr>
        <p:spPr bwMode="auto">
          <a:xfrm>
            <a:off x="4571997" y="3497641"/>
            <a:ext cx="1624013" cy="519351"/>
          </a:xfrm>
          <a:prstGeom prst="ellipse">
            <a:avLst/>
          </a:prstGeom>
          <a:noFill/>
          <a:ln w="28575" algn="ctr">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65586" name="Freeform 18">
            <a:extLst>
              <a:ext uri="{FF2B5EF4-FFF2-40B4-BE49-F238E27FC236}">
                <a16:creationId xmlns:a16="http://schemas.microsoft.com/office/drawing/2014/main" id="{DE14D6D4-1BCF-47C2-9E92-AF2DFFE1C0F6}"/>
              </a:ext>
            </a:extLst>
          </p:cNvPr>
          <p:cNvSpPr>
            <a:spLocks/>
          </p:cNvSpPr>
          <p:nvPr/>
        </p:nvSpPr>
        <p:spPr bwMode="auto">
          <a:xfrm>
            <a:off x="2379515" y="3247295"/>
            <a:ext cx="1905000" cy="369332"/>
          </a:xfrm>
          <a:custGeom>
            <a:avLst/>
            <a:gdLst>
              <a:gd name="T0" fmla="*/ 1200 w 1200"/>
              <a:gd name="T1" fmla="*/ 186 h 187"/>
              <a:gd name="T2" fmla="*/ 1012 w 1200"/>
              <a:gd name="T3" fmla="*/ 38 h 187"/>
              <a:gd name="T4" fmla="*/ 201 w 1200"/>
              <a:gd name="T5" fmla="*/ 25 h 187"/>
              <a:gd name="T6" fmla="*/ 0 w 1200"/>
              <a:gd name="T7" fmla="*/ 187 h 187"/>
            </a:gdLst>
            <a:ahLst/>
            <a:cxnLst>
              <a:cxn ang="0">
                <a:pos x="T0" y="T1"/>
              </a:cxn>
              <a:cxn ang="0">
                <a:pos x="T2" y="T3"/>
              </a:cxn>
              <a:cxn ang="0">
                <a:pos x="T4" y="T5"/>
              </a:cxn>
              <a:cxn ang="0">
                <a:pos x="T6" y="T7"/>
              </a:cxn>
            </a:cxnLst>
            <a:rect l="0" t="0" r="r" b="b"/>
            <a:pathLst>
              <a:path w="1200" h="187">
                <a:moveTo>
                  <a:pt x="1200" y="186"/>
                </a:moveTo>
                <a:cubicBezTo>
                  <a:pt x="1169" y="161"/>
                  <a:pt x="1178" y="65"/>
                  <a:pt x="1012" y="38"/>
                </a:cubicBezTo>
                <a:cubicBezTo>
                  <a:pt x="846" y="11"/>
                  <a:pt x="370" y="0"/>
                  <a:pt x="201" y="25"/>
                </a:cubicBezTo>
                <a:cubicBezTo>
                  <a:pt x="32" y="50"/>
                  <a:pt x="42" y="153"/>
                  <a:pt x="0" y="187"/>
                </a:cubicBezTo>
              </a:path>
            </a:pathLst>
          </a:custGeom>
          <a:noFill/>
          <a:ln w="28575" cap="flat" cmpd="sng">
            <a:solidFill>
              <a:schemeClr val="accent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5587" name="Freeform 19">
            <a:extLst>
              <a:ext uri="{FF2B5EF4-FFF2-40B4-BE49-F238E27FC236}">
                <a16:creationId xmlns:a16="http://schemas.microsoft.com/office/drawing/2014/main" id="{343681B7-40C6-4962-8CBB-7AFDFEEC259B}"/>
              </a:ext>
            </a:extLst>
          </p:cNvPr>
          <p:cNvSpPr>
            <a:spLocks/>
          </p:cNvSpPr>
          <p:nvPr/>
        </p:nvSpPr>
        <p:spPr bwMode="auto">
          <a:xfrm>
            <a:off x="2677677" y="3183697"/>
            <a:ext cx="3667125" cy="369332"/>
          </a:xfrm>
          <a:custGeom>
            <a:avLst/>
            <a:gdLst>
              <a:gd name="T0" fmla="*/ 2310 w 2310"/>
              <a:gd name="T1" fmla="*/ 265 h 284"/>
              <a:gd name="T2" fmla="*/ 1957 w 2310"/>
              <a:gd name="T3" fmla="*/ 36 h 284"/>
              <a:gd name="T4" fmla="*/ 314 w 2310"/>
              <a:gd name="T5" fmla="*/ 49 h 284"/>
              <a:gd name="T6" fmla="*/ 74 w 2310"/>
              <a:gd name="T7" fmla="*/ 284 h 284"/>
            </a:gdLst>
            <a:ahLst/>
            <a:cxnLst>
              <a:cxn ang="0">
                <a:pos x="T0" y="T1"/>
              </a:cxn>
              <a:cxn ang="0">
                <a:pos x="T2" y="T3"/>
              </a:cxn>
              <a:cxn ang="0">
                <a:pos x="T4" y="T5"/>
              </a:cxn>
              <a:cxn ang="0">
                <a:pos x="T6" y="T7"/>
              </a:cxn>
            </a:cxnLst>
            <a:rect l="0" t="0" r="r" b="b"/>
            <a:pathLst>
              <a:path w="2310" h="284">
                <a:moveTo>
                  <a:pt x="2310" y="265"/>
                </a:moveTo>
                <a:cubicBezTo>
                  <a:pt x="2251" y="227"/>
                  <a:pt x="2290" y="72"/>
                  <a:pt x="1957" y="36"/>
                </a:cubicBezTo>
                <a:cubicBezTo>
                  <a:pt x="1624" y="0"/>
                  <a:pt x="628" y="8"/>
                  <a:pt x="314" y="49"/>
                </a:cubicBezTo>
                <a:cubicBezTo>
                  <a:pt x="0" y="90"/>
                  <a:pt x="124" y="235"/>
                  <a:pt x="74" y="284"/>
                </a:cubicBezTo>
              </a:path>
            </a:pathLst>
          </a:custGeom>
          <a:noFill/>
          <a:ln w="28575" cap="flat" cmpd="sng">
            <a:solidFill>
              <a:schemeClr val="accent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65590" name="Group 22">
            <a:extLst>
              <a:ext uri="{FF2B5EF4-FFF2-40B4-BE49-F238E27FC236}">
                <a16:creationId xmlns:a16="http://schemas.microsoft.com/office/drawing/2014/main" id="{FA535249-D392-459E-87E8-0E7A34394476}"/>
              </a:ext>
            </a:extLst>
          </p:cNvPr>
          <p:cNvGrpSpPr>
            <a:grpSpLocks/>
          </p:cNvGrpSpPr>
          <p:nvPr/>
        </p:nvGrpSpPr>
        <p:grpSpPr bwMode="auto">
          <a:xfrm>
            <a:off x="3276598" y="3439686"/>
            <a:ext cx="2343961" cy="766763"/>
            <a:chOff x="1248" y="2764"/>
            <a:chExt cx="1056" cy="483"/>
          </a:xfrm>
        </p:grpSpPr>
        <p:sp>
          <p:nvSpPr>
            <p:cNvPr id="365588" name="Freeform 20">
              <a:extLst>
                <a:ext uri="{FF2B5EF4-FFF2-40B4-BE49-F238E27FC236}">
                  <a16:creationId xmlns:a16="http://schemas.microsoft.com/office/drawing/2014/main" id="{556FCCA9-3506-477D-AC67-A6384665AAD0}"/>
                </a:ext>
              </a:extLst>
            </p:cNvPr>
            <p:cNvSpPr>
              <a:spLocks/>
            </p:cNvSpPr>
            <p:nvPr/>
          </p:nvSpPr>
          <p:spPr bwMode="auto">
            <a:xfrm>
              <a:off x="1439" y="3014"/>
              <a:ext cx="865" cy="233"/>
            </a:xfrm>
            <a:custGeom>
              <a:avLst/>
              <a:gdLst>
                <a:gd name="T0" fmla="*/ 865 w 865"/>
                <a:gd name="T1" fmla="*/ 58 h 124"/>
                <a:gd name="T2" fmla="*/ 455 w 865"/>
                <a:gd name="T3" fmla="*/ 118 h 124"/>
                <a:gd name="T4" fmla="*/ 68 w 865"/>
                <a:gd name="T5" fmla="*/ 95 h 124"/>
                <a:gd name="T6" fmla="*/ 5 w 865"/>
                <a:gd name="T7" fmla="*/ 0 h 124"/>
              </a:gdLst>
              <a:ahLst/>
              <a:cxnLst>
                <a:cxn ang="0">
                  <a:pos x="T0" y="T1"/>
                </a:cxn>
                <a:cxn ang="0">
                  <a:pos x="T2" y="T3"/>
                </a:cxn>
                <a:cxn ang="0">
                  <a:pos x="T4" y="T5"/>
                </a:cxn>
                <a:cxn ang="0">
                  <a:pos x="T6" y="T7"/>
                </a:cxn>
              </a:cxnLst>
              <a:rect l="0" t="0" r="r" b="b"/>
              <a:pathLst>
                <a:path w="865" h="124">
                  <a:moveTo>
                    <a:pt x="865" y="58"/>
                  </a:moveTo>
                  <a:cubicBezTo>
                    <a:pt x="797" y="68"/>
                    <a:pt x="588" y="112"/>
                    <a:pt x="455" y="118"/>
                  </a:cubicBezTo>
                  <a:cubicBezTo>
                    <a:pt x="322" y="124"/>
                    <a:pt x="136" y="113"/>
                    <a:pt x="68" y="95"/>
                  </a:cubicBezTo>
                  <a:cubicBezTo>
                    <a:pt x="0" y="77"/>
                    <a:pt x="18" y="20"/>
                    <a:pt x="5" y="0"/>
                  </a:cubicBezTo>
                </a:path>
              </a:pathLst>
            </a:custGeom>
            <a:noFill/>
            <a:ln w="28575" cap="flat" cmpd="sng">
              <a:solidFill>
                <a:srgbClr val="FF505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5589" name="Oval 21">
              <a:extLst>
                <a:ext uri="{FF2B5EF4-FFF2-40B4-BE49-F238E27FC236}">
                  <a16:creationId xmlns:a16="http://schemas.microsoft.com/office/drawing/2014/main" id="{B92C1436-38D0-46E0-94CB-DE3AD08E298F}"/>
                </a:ext>
              </a:extLst>
            </p:cNvPr>
            <p:cNvSpPr>
              <a:spLocks noChangeArrowheads="1"/>
            </p:cNvSpPr>
            <p:nvPr/>
          </p:nvSpPr>
          <p:spPr bwMode="auto">
            <a:xfrm>
              <a:off x="1248" y="2764"/>
              <a:ext cx="164" cy="327"/>
            </a:xfrm>
            <a:prstGeom prst="ellipse">
              <a:avLst/>
            </a:prstGeom>
            <a:noFill/>
            <a:ln w="28575" algn="ctr">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pic>
        <p:nvPicPr>
          <p:cNvPr id="11" name="Picture 10">
            <a:extLst>
              <a:ext uri="{FF2B5EF4-FFF2-40B4-BE49-F238E27FC236}">
                <a16:creationId xmlns:a16="http://schemas.microsoft.com/office/drawing/2014/main" id="{09348641-4D9B-472D-81A0-5C2EC1C7C2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456747" y="1871312"/>
            <a:ext cx="2528687" cy="1073234"/>
          </a:xfrm>
          <a:prstGeom prst="rect">
            <a:avLst/>
          </a:prstGeom>
        </p:spPr>
      </p:pic>
      <p:pic>
        <p:nvPicPr>
          <p:cNvPr id="9" name="Picture 8">
            <a:extLst>
              <a:ext uri="{FF2B5EF4-FFF2-40B4-BE49-F238E27FC236}">
                <a16:creationId xmlns:a16="http://schemas.microsoft.com/office/drawing/2014/main" id="{58BF37EF-D2A4-4D84-8849-E272656584C0}"/>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721091" y="3137746"/>
            <a:ext cx="3003339" cy="1141307"/>
          </a:xfrm>
          <a:prstGeom prst="rect">
            <a:avLst/>
          </a:prstGeom>
        </p:spPr>
      </p:pic>
      <p:sp>
        <p:nvSpPr>
          <p:cNvPr id="12" name="Speech Bubble: Oval 11" hidden="1">
            <a:extLst>
              <a:ext uri="{FF2B5EF4-FFF2-40B4-BE49-F238E27FC236}">
                <a16:creationId xmlns:a16="http://schemas.microsoft.com/office/drawing/2014/main" id="{8A308E70-EAAF-4CEE-8639-89A4D478C49F}"/>
              </a:ext>
            </a:extLst>
          </p:cNvPr>
          <p:cNvSpPr/>
          <p:nvPr/>
        </p:nvSpPr>
        <p:spPr>
          <a:xfrm>
            <a:off x="2677677" y="3348111"/>
            <a:ext cx="6719541" cy="2466900"/>
          </a:xfrm>
          <a:prstGeom prst="wedgeEllipseCallout">
            <a:avLst>
              <a:gd name="adj1" fmla="val 32670"/>
              <a:gd name="adj2" fmla="val -745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 . + b("yetis") * c("yetis")</a:t>
            </a:r>
          </a:p>
          <a:p>
            <a:pPr algn="ctr"/>
            <a:r>
              <a:rPr lang="en-US" sz="2800" dirty="0"/>
              <a:t>         + b("zebra") * c("zebra")</a:t>
            </a:r>
          </a:p>
        </p:txBody>
      </p:sp>
    </p:spTree>
    <p:extLst>
      <p:ext uri="{BB962C8B-B14F-4D97-AF65-F5344CB8AC3E}">
        <p14:creationId xmlns:p14="http://schemas.microsoft.com/office/powerpoint/2010/main" val="2977175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fade">
                                      <p:cBhvr>
                                        <p:cTn id="7" dur="500"/>
                                        <p:tgtEl>
                                          <p:spTgt spid="3655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5571">
                                            <p:txEl>
                                              <p:pRg st="1" end="1"/>
                                            </p:txEl>
                                          </p:spTgt>
                                        </p:tgtEl>
                                        <p:attrNameLst>
                                          <p:attrName>style.visibility</p:attrName>
                                        </p:attrNameLst>
                                      </p:cBhvr>
                                      <p:to>
                                        <p:strVal val="visible"/>
                                      </p:to>
                                    </p:set>
                                    <p:animEffect transition="in" filter="fade">
                                      <p:cBhvr>
                                        <p:cTn id="10" dur="500"/>
                                        <p:tgtEl>
                                          <p:spTgt spid="3655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animEffect transition="in" filter="fade">
                                      <p:cBhvr>
                                        <p:cTn id="15" dur="500"/>
                                        <p:tgtEl>
                                          <p:spTgt spid="36557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5571">
                                            <p:txEl>
                                              <p:pRg st="3" end="3"/>
                                            </p:txEl>
                                          </p:spTgt>
                                        </p:tgtEl>
                                        <p:attrNameLst>
                                          <p:attrName>style.visibility</p:attrName>
                                        </p:attrNameLst>
                                      </p:cBhvr>
                                      <p:to>
                                        <p:strVal val="visible"/>
                                      </p:to>
                                    </p:set>
                                    <p:animEffect transition="in" filter="fade">
                                      <p:cBhvr>
                                        <p:cTn id="21" dur="500"/>
                                        <p:tgtEl>
                                          <p:spTgt spid="36557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5571">
                                            <p:txEl>
                                              <p:pRg st="5" end="5"/>
                                            </p:txEl>
                                          </p:spTgt>
                                        </p:tgtEl>
                                        <p:attrNameLst>
                                          <p:attrName>style.visibility</p:attrName>
                                        </p:attrNameLst>
                                      </p:cBhvr>
                                      <p:to>
                                        <p:strVal val="visible"/>
                                      </p:to>
                                    </p:set>
                                    <p:animEffect transition="in" filter="fade">
                                      <p:cBhvr>
                                        <p:cTn id="31" dur="500"/>
                                        <p:tgtEl>
                                          <p:spTgt spid="36557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5571">
                                            <p:txEl>
                                              <p:pRg st="6" end="6"/>
                                            </p:txEl>
                                          </p:spTgt>
                                        </p:tgtEl>
                                        <p:attrNameLst>
                                          <p:attrName>style.visibility</p:attrName>
                                        </p:attrNameLst>
                                      </p:cBhvr>
                                      <p:to>
                                        <p:strVal val="visible"/>
                                      </p:to>
                                    </p:set>
                                    <p:animEffect transition="in" filter="fade">
                                      <p:cBhvr>
                                        <p:cTn id="34" dur="500"/>
                                        <p:tgtEl>
                                          <p:spTgt spid="365571">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5571">
                                            <p:txEl>
                                              <p:pRg st="7" end="7"/>
                                            </p:txEl>
                                          </p:spTgt>
                                        </p:tgtEl>
                                        <p:attrNameLst>
                                          <p:attrName>style.visibility</p:attrName>
                                        </p:attrNameLst>
                                      </p:cBhvr>
                                      <p:to>
                                        <p:strVal val="visible"/>
                                      </p:to>
                                    </p:set>
                                    <p:animEffect transition="in" filter="fade">
                                      <p:cBhvr>
                                        <p:cTn id="37" dur="500"/>
                                        <p:tgtEl>
                                          <p:spTgt spid="365571">
                                            <p:txEl>
                                              <p:pRg st="7" end="7"/>
                                            </p:txEl>
                                          </p:spTgt>
                                        </p:tgtEl>
                                      </p:cBhvr>
                                    </p:animEffect>
                                  </p:childTnLst>
                                </p:cTn>
                              </p:par>
                              <p:par>
                                <p:cTn id="38" presetID="10" presetClass="exit" presetSubtype="0" fill="hold" grpId="1" nodeType="with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6558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6558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365584"/>
                                        </p:tgtEl>
                                        <p:attrNameLst>
                                          <p:attrName>style.visibility</p:attrName>
                                        </p:attrNameLst>
                                      </p:cBhvr>
                                      <p:to>
                                        <p:strVal val="visible"/>
                                      </p:to>
                                    </p:set>
                                  </p:childTnLst>
                                </p:cTn>
                              </p:par>
                            </p:childTnLst>
                          </p:cTn>
                        </p:par>
                        <p:par>
                          <p:cTn id="54" fill="hold" nodeType="afterGroup">
                            <p:stCondLst>
                              <p:cond delay="0"/>
                            </p:stCondLst>
                            <p:childTnLst>
                              <p:par>
                                <p:cTn id="55" presetID="22" presetClass="entr" presetSubtype="2" fill="hold" nodeType="afterEffect">
                                  <p:stCondLst>
                                    <p:cond delay="0"/>
                                  </p:stCondLst>
                                  <p:childTnLst>
                                    <p:set>
                                      <p:cBhvr>
                                        <p:cTn id="56" dur="1" fill="hold">
                                          <p:stCondLst>
                                            <p:cond delay="0"/>
                                          </p:stCondLst>
                                        </p:cTn>
                                        <p:tgtEl>
                                          <p:spTgt spid="365590"/>
                                        </p:tgtEl>
                                        <p:attrNameLst>
                                          <p:attrName>style.visibility</p:attrName>
                                        </p:attrNameLst>
                                      </p:cBhvr>
                                      <p:to>
                                        <p:strVal val="visible"/>
                                      </p:to>
                                    </p:set>
                                    <p:animEffect transition="in" filter="wipe(right)">
                                      <p:cBhvr>
                                        <p:cTn id="57" dur="500"/>
                                        <p:tgtEl>
                                          <p:spTgt spid="36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p:bldP spid="12" grpId="0" animBg="1"/>
      <p:bldP spid="1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339.0473"/>
  <p:tag name="ORIGINALWIDTH" val="430.5601"/>
  <p:tag name="OUTPUTDPI" val="1200"/>
  <p:tag name="LATEXADDIN" val="\documentclass{article}&#10;\usepackage{amsmath}&#10;\usepackage{graphicx}&#10;\pagestyle{empty}&#10;\begin{document}&#10;&#10;$\scalebox{2.2}{\ensuremath{\Delta \nabla}}$&#10;&#10;\vspace*{-1mm}&#10;\texttt{:-dyna.}&#10;&#10;\end{document}"/>
  <p:tag name="IGUANATEXSIZE" val="20"/>
  <p:tag name="IGUANATEXCURSOR" val="160"/>
  <p:tag name="TRANSPARENCY" val="True"/>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45.332"/>
  <p:tag name="LATEXADDIN" val="\documentclass{article}&#10;\usepackage{amsmath}&#10;\pagestyle{empty}&#10;\begin{document}&#10;&#10;$action = \text{argmax } \pi( \cdot | \ldots)$&#10;&#10;&#10;\end{document}"/>
  <p:tag name="IGUANATEXSIZE" val="20"/>
  <p:tag name="IGUANATEXCURSOR" val="104"/>
  <p:tag name="TRANSPARENCY" val="True"/>
  <p:tag name="FILENAME" val=""/>
  <p:tag name="LATEXENGINEID" val="0"/>
  <p:tag name="TEMPFOLDER" val="C:\Users\matth\Documents\"/>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99.1376"/>
  <p:tag name="LATEXADDIN" val="\documentclass{article}&#10;\usepackage{amsmath}&#10;\pagestyle{empty}&#10;\begin{document}&#10;&#10;&#10;$action \sim \pi( \cdot | \ldots)$&#10;&#10;&#10;\end{document}"/>
  <p:tag name="IGUANATEXSIZE" val="20"/>
  <p:tag name="IGUANATEXCURSOR" val="95"/>
  <p:tag name="TRANSPARENCY" val="True"/>
  <p:tag name="FILENAME" val=""/>
  <p:tag name="LATEXENGINEID" val="0"/>
  <p:tag name="TEMPFOLDER" val="C:\Users\matth\Documents\"/>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RIGINALHEIGHT" val="93.01299"/>
  <p:tag name="ORIGINALWIDTH" val="195.7773"/>
  <p:tag name="OUTPUTDPI" val="1200"/>
  <p:tag name="LATEXADDIN" val="\documentclass{article}&#10;\usepackage{amsmath}&#10;\pagestyle{empty}&#10;\begin{document}&#10;&#10;$ \Delta \nabla $&#10;&#10;&#10;\end{document}"/>
  <p:tag name="IGUANATEXSIZE" val="20"/>
  <p:tag name="IGUANATEXCURSOR" val="97"/>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93.01299"/>
  <p:tag name="ORIGINALWIDTH" val="195.7773"/>
  <p:tag name="OUTPUTDPI" val="1200"/>
  <p:tag name="LATEXADDIN" val="\documentclass{article}&#10;\usepackage{amsmath}&#10;\pagestyle{empty}&#10;\begin{document}&#10;&#10;$ \Delta \nabla $&#10;&#10;&#10;\end{document}"/>
  <p:tag name="IGUANATEXSIZE" val="20"/>
  <p:tag name="IGUANATEXCURSOR" val="97"/>
  <p:tag name="TRANSPARENCY" val="True"/>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92.801"/>
  <p:tag name="LATEXADDIN" val="\documentclass{article}&#10;\usepackage{amsmath}&#10;\usepackage{amsfonts}&#10;\pagestyle{empty}&#10;\begin{document}&#10;&#10;\[&#10;\rho(\pi) = \mathbb{E}\left[ \sum_{i=1}^\infty \gamma^i \lambda_i \, \textrm{latency}(i) \right]&#10;\]&#10;&#10;\end{document}"/>
  <p:tag name="IGUANATEXSIZE" val="20"/>
  <p:tag name="IGUANATEXCURSOR" val="174"/>
  <p:tag name="TRANSPARENCY" val="True"/>
  <p:tag name="FILENAME" val=""/>
  <p:tag name="LATEXENGINEID" val="0"/>
  <p:tag name="TEMPFOLDER" val="C:\Users\timv\Documents\"/>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1.2224"/>
  <p:tag name="LATEXADDIN" val="\documentclass{article}&#10;\usepackage{amsmath}&#10;\usepackage{amsfonts}&#10;\pagestyle{empty}&#10;\begin{document}&#10;&#10;\[&#10;\rho(\pi)\]&#10;&#10;\end{document}"/>
  <p:tag name="IGUANATEXSIZE" val="20"/>
  <p:tag name="IGUANATEXCURSOR" val="115"/>
  <p:tag name="TRANSPARENCY" val="True"/>
  <p:tag name="FILENAME" val=""/>
  <p:tag name="LATEXENGINEID" val="0"/>
  <p:tag name="TEMPFOLDER" val="C:\Users\timv\Documents\"/>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800.15"/>
  <p:tag name="LATEXADDIN" val="\documentclass{article}&#10;\usepackage{amsmath}&#10;\usepackage{amsfonts}&#10;\usepackage{latexsym}&#10;\pagestyle{empty}&#10;\begin{document}&#10;&#10;\[&#10;\mathbb{E}\left[ q_i \right] \approx \widehat{q}(s,a_i)&#10;\]&#10;&#10;\end{document}"/>
  <p:tag name="IGUANATEXSIZE" val="20"/>
  <p:tag name="IGUANATEXCURSOR" val="183"/>
  <p:tag name="TRANSPARENCY" val="True"/>
  <p:tag name="FILENAME" val=""/>
  <p:tag name="LATEXENGINEID" val="0"/>
  <p:tag name="TEMPFOLDER" val="C:\Users\timv\Documents\"/>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3.2321"/>
  <p:tag name="ORIGINALWIDTH" val="675.6655"/>
  <p:tag name="LATEXADDIN" val="\documentclass{article}&#10;\usepackage{amsmath}&#10;\usepackage{amsfonts}&#10;\usepackage{latexsym}&#10;\pagestyle{empty}&#10;\begin{document}&#10;&#10;\[&#10;= w^\top\!\Phi(s,a_i)&#10;\]&#10;&#10;\end{document}"/>
  <p:tag name="IGUANATEXSIZE" val="20"/>
  <p:tag name="IGUANATEXCURSOR" val="128"/>
  <p:tag name="TRANSPARENCY" val="True"/>
  <p:tag name="FILENAME" val=""/>
  <p:tag name="LATEXENGINEID" val="0"/>
  <p:tag name="TEMPFOLDER" val="C:\Users\timv\Documents\"/>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2.2385"/>
  <p:tag name="LATEXADDIN" val="\documentclass{article}&#10;\usepackage{amsmath}&#10;\pagestyle{empty}&#10;\begin{document}&#10;&#10;\[&#10;q_1&#10;\]&#10;&#10;\end{document}"/>
  <p:tag name="IGUANATEXSIZE" val="20"/>
  <p:tag name="IGUANATEXCURSOR" val="85"/>
  <p:tag name="TRANSPARENCY" val="True"/>
  <p:tag name="FILENAME" val=""/>
  <p:tag name="LATEXENGINEID" val="0"/>
  <p:tag name="TEMPFOLDER" val="C:\Users\timv\Documents\"/>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5.23811"/>
  <p:tag name="LATEXADDIN" val="\documentclass{article}&#10;\usepackage{amsmath}&#10;\pagestyle{empty}&#10;\begin{document}&#10;&#10;\[&#10;q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RIGINALHEIGHT" val="339.0473"/>
  <p:tag name="ORIGINALWIDTH" val="430.5601"/>
  <p:tag name="OUTPUTDPI" val="1200"/>
  <p:tag name="LATEXADDIN" val="\documentclass{article}&#10;\usepackage{amsmath}&#10;\usepackage{graphicx}&#10;\pagestyle{empty}&#10;\begin{document}&#10;&#10;$\scalebox{2.2}{\ensuremath{\Delta \nabla}}$&#10;&#10;\vspace*{-1mm}&#10;\texttt{:-dyna.}&#10;&#10;\end{document}"/>
  <p:tag name="IGUANATEXSIZE" val="20"/>
  <p:tag name="IGUANATEXCURSOR" val="160"/>
  <p:tag name="TRANSPARENCY" val="True"/>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2.7372"/>
  <p:tag name="LATEXADDIN" val="\documentclass{article}&#10;\usepackage{amsmath}&#10;\pagestyle{empty}&#10;\begin{document}&#10;&#10;\[&#10;a_1&#10;\]&#10;&#10;\end{document}"/>
  <p:tag name="IGUANATEXSIZE" val="20"/>
  <p:tag name="IGUANATEXCURSOR" val="90"/>
  <p:tag name="TRANSPARENCY" val="True"/>
  <p:tag name="FILENAME" val=""/>
  <p:tag name="LATEXENGINEID" val="0"/>
  <p:tag name="TEMPFOLDER" val="C:\Users\timv\Documents\"/>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5.7368"/>
  <p:tag name="LATEXADDIN" val="\documentclass{article}&#10;\usepackage{amsmath}&#10;\pagestyle{empty}&#10;\begin{document}&#10;&#10;\[&#10;a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10;s&#10;\]&#10;\end{document}"/>
  <p:tag name="IGUANATEXSIZE" val="20"/>
  <p:tag name="IGUANATEXCURSOR" val="89"/>
  <p:tag name="TRANSPARENCY" val="True"/>
  <p:tag name="FILENAME" val=""/>
  <p:tag name="LATEXENGINEID" val="0"/>
  <p:tag name="TEMPFOLDER" val="C:\Users\timv\Documents\"/>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274.841"/>
  <p:tag name="LATEXADDIN" val="\documentclass{article}&#10;\usepackage{amsmath}&#10;\usepackage{amsfonts}&#10;\pagestyle{empty}&#10;\begin{document}&#10;&#10;\[&#10;\widehat{q}(s,a) \approx \mathbb{E}\left[ r + \widehat{q}(s',a') \right]&#10;\]&#10;&#10;&#10;\end{document}"/>
  <p:tag name="IGUANATEXSIZE" val="20"/>
  <p:tag name="IGUANATEXCURSOR" val="166"/>
  <p:tag name="TRANSPARENCY" val="True"/>
  <p:tag name="FILENAME" val=""/>
  <p:tag name="LATEXENGINEID" val="0"/>
  <p:tag name="TEMPFOLDER" val="C:\Users\timv\Documents\"/>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1.74354"/>
  <p:tag name="LATEXADDIN" val="\documentclass{article}&#10;\usepackage{amsmath}&#10;\pagestyle{empty}&#10;\begin{document}&#10;&#10;\[&#10;r&#10;\]&#10;&#10;\end{document}"/>
  <p:tag name="IGUANATEXSIZE" val="20"/>
  <p:tag name="IGUANATEXCURSOR" val="85"/>
  <p:tag name="TRANSPARENCY" val="True"/>
  <p:tag name="FILENAME" val=""/>
  <p:tag name="LATEXENGINEID" val="0"/>
  <p:tag name="TEMPFOLDER" val="C:\Users\timv\Documents\"/>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78.74016"/>
  <p:tag name="LATEXADDIN" val="\documentclass{article}&#10;\usepackage{amsmath}&#10;\pagestyle{empty}&#10;\begin{document}&#10;&#10;&#10;\[&#10;s'&#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87.73905"/>
  <p:tag name="LATEXADDIN" val="\documentclass{article}&#10;\usepackage{amsmath}&#10;\pagestyle{empty}&#10;\begin{document}&#10;&#10;\[&#10;a'&#10;\]&#10;&#10;\end{document}"/>
  <p:tag name="IGUANATEXSIZE" val="20"/>
  <p:tag name="IGUANATEXCURSOR" val="86"/>
  <p:tag name="TRANSPARENCY" val="True"/>
  <p:tag name="FILENAME" val=""/>
  <p:tag name="LATEXENGINEID" val="0"/>
  <p:tag name="TEMPFOLDER" val="C:\Users\timv\Documents\"/>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10;s&#10;\]&#10;\end{document}"/>
  <p:tag name="IGUANATEXSIZE" val="20"/>
  <p:tag name="IGUANATEXCURSOR" val="89"/>
  <p:tag name="TRANSPARENCY" val="True"/>
  <p:tag name="FILENAME" val=""/>
  <p:tag name="LATEXENGINEID" val="0"/>
  <p:tag name="TEMPFOLDER" val="C:\Users\timv\Documents\"/>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pagestyle{empty}&#10;\begin{document}&#10;&#10;\[&#10;a&#10;\]&#10;&#10;\end{document}"/>
  <p:tag name="IGUANATEXSIZE" val="20"/>
  <p:tag name="IGUANATEXCURSOR" val="85"/>
  <p:tag name="TRANSPARENCY" val="True"/>
  <p:tag name="FILENAME" val=""/>
  <p:tag name="LATEXENGINEID" val="0"/>
  <p:tag name="TEMPFOLDER" val="C:\Users\timv\Documents\"/>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56.7304"/>
  <p:tag name="ORIGINALWIDTH" val="1277.09"/>
  <p:tag name="LATEXADDIN" val="\documentclass{article}&#10;\usepackage{amsmath}&#10;&#10;\pagestyle{empty}&#10;\begin{document}&#10;&#10;\[&#10;\pi(a|s) \propto \exp\left( \theta^\top\! f(s,a) \right)&#10;\]&#10;&#10;&#10;\end{document}"/>
  <p:tag name="IGUANATEXSIZE" val="20"/>
  <p:tag name="IGUANATEXCURSOR" val="141"/>
  <p:tag name="TRANSPARENCY" val="True"/>
  <p:tag name="FILENAME" val=""/>
  <p:tag name="LATEXENGINEID" val="0"/>
  <p:tag name="TEMPFOLDER" val="C:\Users\timv\Document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RIGINALHEIGHT" val="93.01299"/>
  <p:tag name="ORIGINALWIDTH" val="195.7773"/>
  <p:tag name="OUTPUTDPI" val="1200"/>
  <p:tag name="LATEXADDIN" val="\documentclass{article}&#10;\usepackage{amsmath}&#10;\pagestyle{empty}&#10;\begin{document}&#10;&#10;$ \Delta \nabla $&#10;&#10;&#10;\end{document}"/>
  <p:tag name="IGUANATEXSIZE" val="20"/>
  <p:tag name="IGUANATEXCURSOR" val="97"/>
  <p:tag name="TRANSPARENCY" val="True"/>
  <p:tag name="FILENAME" val=""/>
  <p:tag name="INPUTTYPE" val="0"/>
  <p:tag name="LATEXENGINEID" val="1"/>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40.045"/>
  <p:tag name="LATEXADDIN" val="\documentclass{article}&#10;\usepackage{amsmath}&#10;&#10;\pagestyle{empty}&#10;\begin{document}&#10;&#10;\[&#10;\theta \gets \theta - \alpha_t \cdot \widehat{q}(s,a) \nabla \log \pi(a|s)&#10;\]&#10;&#10;&#10;\end{document}"/>
  <p:tag name="IGUANATEXSIZE" val="20"/>
  <p:tag name="IGUANATEXCURSOR" val="115"/>
  <p:tag name="TRANSPARENCY" val="True"/>
  <p:tag name="FILENAME" val=""/>
  <p:tag name="LATEXENGINEID" val="0"/>
  <p:tag name="TEMPFOLDER" val="C:\Users\timv\Documents\"/>
  <p:tag name="LATEXFORMHEIGHT" val="312"/>
  <p:tag name="LATEXFORMWIDTH" val="492.7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5.4743"/>
  <p:tag name="ORIGINALWIDTH" val="1285.339"/>
  <p:tag name="LATEXADDIN" val="\documentclass{article}&#10;\usepackage{amsmath}&#10;&#10;\pagestyle{empty}&#10;\begin{document}&#10;&#10;\[&#10;\pi(\,\cdot\,|s) \approx \underset{a'}{\textrm{argmin}}\ \widehat{q}(s, a')&#10;\]&#10;&#10;&#10;\end{document}"/>
  <p:tag name="IGUANATEXSIZE" val="20"/>
  <p:tag name="IGUANATEXCURSOR" val="91"/>
  <p:tag name="TRANSPARENCY" val="True"/>
  <p:tag name="FILENAME" val=""/>
  <p:tag name="LATEXENGINEID" val="0"/>
  <p:tag name="TEMPFOLDER" val="C:\Users\timv\Documents\"/>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2448.444"/>
  <p:tag name="LATEXADDIN" val="\documentclass{article}&#10;\usepackage{amsmath}&#10;&#10;\pagestyle{empty}&#10;\begin{document}&#10;&#10;\[&#10;w = w - \beta_t \cdot \left( \widehat{q}(s,a) - (r +\widehat{q}(s',a'))  \right) \cdot \Phi(s,a) &#10;\]&#10;&#10;&#10;\end{document}"/>
  <p:tag name="IGUANATEXSIZE" val="20"/>
  <p:tag name="IGUANATEXCURSOR" val="172"/>
  <p:tag name="TRANSPARENCY" val="True"/>
  <p:tag name="FILENAME" val=""/>
  <p:tag name="LATEXENGINEID" val="0"/>
  <p:tag name="TEMPFOLDER" val="C:\Users\timv\Documents\"/>
  <p:tag name="LATEXFORMHEIGHT" val="330.75"/>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1)&#10;\]&#10;&#10;\end{document}"/>
  <p:tag name="IGUANATEXSIZE" val="20"/>
  <p:tag name="IGUANATEXCURSOR" val="102"/>
  <p:tag name="TRANSPARENCY" val="True"/>
  <p:tag name="FILENAME" val=""/>
  <p:tag name="LATEXENGINEID" val="0"/>
  <p:tag name="TEMPFOLDER" val="C:\Users\timv\Documents\"/>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2)&#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3)&#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4)&#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10;s&#10;\]&#10;\end{document}"/>
  <p:tag name="IGUANATEXSIZE" val="20"/>
  <p:tag name="IGUANATEXCURSOR" val="89"/>
  <p:tag name="TRANSPARENCY" val="True"/>
  <p:tag name="FILENAME" val=""/>
  <p:tag name="LATEXENGINEID" val="0"/>
  <p:tag name="TEMPFOLDER" val="C:\Users\timv\Documents\"/>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2.7372"/>
  <p:tag name="LATEXADDIN" val="\documentclass{article}&#10;\usepackage{amsmath}&#10;\pagestyle{empty}&#10;\begin{document}&#10;&#10;\[&#10;a_1&#10;\]&#10;&#10;\end{document}"/>
  <p:tag name="IGUANATEXSIZE" val="20"/>
  <p:tag name="IGUANATEXCURSOR" val="90"/>
  <p:tag name="TRANSPARENCY" val="True"/>
  <p:tag name="FILENAME" val=""/>
  <p:tag name="LATEXENGINEID" val="0"/>
  <p:tag name="TEMPFOLDER" val="C:\Users\timv\Documents\"/>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5.7368"/>
  <p:tag name="LATEXADDIN" val="\documentclass{article}&#10;\usepackage{amsmath}&#10;\pagestyle{empty}&#10;\begin{document}&#10;&#10;\[&#10;a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RIGINALHEIGHT" val="93.01299"/>
  <p:tag name="ORIGINALWIDTH" val="195.7773"/>
  <p:tag name="OUTPUTDPI" val="1200"/>
  <p:tag name="LATEXADDIN" val="\documentclass{article}&#10;\usepackage{amsmath}&#10;\pagestyle{empty}&#10;\begin{document}&#10;&#10;$ \Delta \nabla $&#10;&#10;&#10;\end{document}"/>
  <p:tag name="IGUANATEXSIZE" val="20"/>
  <p:tag name="IGUANATEXCURSOR" val="97"/>
  <p:tag name="TRANSPARENCY" val="True"/>
  <p:tag name="FILENAME" val=""/>
  <p:tag name="INPUTTYPE" val="0"/>
  <p:tag name="LATEXENGINEID" val="1"/>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6.4867"/>
  <p:tag name="LATEXADDIN" val="\documentclass{article}&#10;\usepackage{amsmath}&#10;\pagestyle{empty}&#10;\begin{document}&#10;&#10;\[&#10;a_3&#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7.9865"/>
  <p:tag name="LATEXADDIN" val="\documentclass{article}&#10;\usepackage{amsmath}&#10;\pagestyle{empty}&#10;\begin{document}&#10;&#10;\[&#10;a_4&#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269.591"/>
  <p:tag name="ORIGINALWIDTH" val="991.376"/>
  <p:tag name="LATEXADDIN" val="\documentclass{article}&#10;\usepackage{amsmath}&#10;\pagestyle{empty}&#10;\begin{document}&#10;&#10;$\left[&#10;\begin{array}{ccc}&#10;0 &amp; \Rightarrow &amp; 10.2 \\&#10;1 &amp; \Rightarrow &amp; 4.3 \\&#10;2 &amp; \Rightarrow &amp; 7.2 \\&#10;7 &amp; \Rightarrow &amp; 2.3 \\&#10;14 &amp; \Rightarrow &amp; 9.3 \\&#10;\multicolumn{3}{c}{\vdots} \\&#10;83 &amp; \Rightarrow &amp; 2.3 \\&#10;107 &amp; \Rightarrow &amp; 99&#10;\end{array}&#10;\right]$&#10;&#10;&#10;\end{document}"/>
  <p:tag name="IGUANATEXSIZE" val="20"/>
  <p:tag name="IGUANATEXCURSOR" val="249"/>
  <p:tag name="TRANSPARENCY" val="True"/>
  <p:tag name="FILENAME" val=""/>
  <p:tag name="LATEXENGINEID" val="0"/>
  <p:tag name="TEMPFOLDER" val="C:\Users\timv\Documents\"/>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866.8917"/>
  <p:tag name="LATEXADDIN" val="\documentclass{article}&#10;\usepackage{amsmath}&#10;\pagestyle{empty}&#10;\begin{document}&#10;&#10;$\left[&#10;\begin{array}{ccc}&#10;1   &amp; \Rightarrow &amp; 2.0 \\&#10;9   &amp; \Rightarrow &amp; 0.1 \\&#10;14  &amp; \Rightarrow &amp; 2.3 \\&#10;83  &amp; \Rightarrow &amp; 8.1&#10;\end{array}&#10;\right]$&#10;&#10;&#10;\end{document}"/>
  <p:tag name="IGUANATEXSIZE" val="20"/>
  <p:tag name="IGUANATEXCURSOR" val="192"/>
  <p:tag name="TRANSPARENCY" val="True"/>
  <p:tag name="FILENAME" val=""/>
  <p:tag name="LATEXENGINEID" val="0"/>
  <p:tag name="TEMPFOLDER" val="C:\Users\timv\Documents\"/>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RIGINALHEIGHT" val="85.51197"/>
  <p:tag name="ORIGINALWIDTH" val="53.2574"/>
  <p:tag name="OUTPUTDPI" val="1200"/>
  <p:tag name="LATEXADDIN" val="\documentclass{article}&#10;\usepackage{amsmath}&#10;\pagestyle{empty}&#10;\begin{document}&#10;&#10;$0$&#10;&#10;&#10;\end{document}"/>
  <p:tag name="IGUANATEXSIZE" val="20"/>
  <p:tag name="IGUANATEXCURSOR" val="84"/>
  <p:tag name="TRANSPARENCY" val="True"/>
  <p:tag name="FILENAME" val=""/>
  <p:tag name="INPUTTYPE" val="0"/>
  <p:tag name="LATEXENGINEID" val="1"/>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02.7643"/>
  <p:tag name="ORIGINALWIDTH" val="150.771"/>
  <p:tag name="OUTPUTDPI" val="1200"/>
  <p:tag name="LATEXADDIN" val="\documentclass{article}&#10;\usepackage{amsmath}&#10;\pagestyle{empty}&#10;\begin{document}&#10;&#10;&#10;$2^{32}$&#10;&#10;\end{document}"/>
  <p:tag name="IGUANATEXSIZE" val="20"/>
  <p:tag name="IGUANATEXCURSOR" val="90"/>
  <p:tag name="TRANSPARENCY" val="True"/>
  <p:tag name="FILENAME" val=""/>
  <p:tag name="INPUTTYPE" val="0"/>
  <p:tag name="LATEXENGINEID" val="1"/>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1.2224"/>
  <p:tag name="LATEXADDIN" val="\documentclass{article}&#10;\usepackage{amsmath}&#10;\usepackage{amsfonts}&#10;\pagestyle{empty}&#10;\begin{document}&#10;&#10;\[&#10;\rho(\pi)\]&#10;&#10;\end{document}"/>
  <p:tag name="IGUANATEXSIZE" val="20"/>
  <p:tag name="IGUANATEXCURSOR" val="115"/>
  <p:tag name="TRANSPARENCY" val="True"/>
  <p:tag name="FILENAME" val=""/>
  <p:tag name="LATEXENGINEID" val="0"/>
  <p:tag name="TEMPFOLDER" val="C:\Users\timv\Documents\"/>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92.801"/>
  <p:tag name="LATEXADDIN" val="\documentclass{article}&#10;\usepackage{amsmath}&#10;\usepackage{amsfonts}&#10;\pagestyle{empty}&#10;\begin{document}&#10;&#10;\[&#10;\rho(\pi) = \mathbb{E}\left[ \sum_{i=1}^\infty \gamma^i \lambda_i \, \textrm{latency}(i) \right]&#10;\]&#10;&#10;\end{document}"/>
  <p:tag name="IGUANATEXSIZE" val="20"/>
  <p:tag name="IGUANATEXCURSOR" val="174"/>
  <p:tag name="TRANSPARENCY" val="True"/>
  <p:tag name="FILENAME" val=""/>
  <p:tag name="LATEXENGINEID" val="0"/>
  <p:tag name="TEMPFOLDER" val="C:\Users\timv\Documents\"/>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209.974"/>
  <p:tag name="LATEXADDIN" val="\documentclass{article}&#10;\usepackage{amsmath}&#10;\usepackage{amsfonts}&#10;\pagestyle{empty}&#10;\begin{document}&#10;&#10;\[&#10;= \mathbb{E}\left[ \sum_{t=1}^\infty \textrm{load}(t) \!\cdot\! \left( \textrm{clock}(t\!+\!1) - \textrm{clock}(t) \right)\right]&#10;\]&#10;&#10;\end{document}"/>
  <p:tag name="IGUANATEXSIZE" val="20"/>
  <p:tag name="IGUANATEXCURSOR" val="227"/>
  <p:tag name="TRANSPARENCY" val="True"/>
  <p:tag name="FILENAME" val=""/>
  <p:tag name="LATEXENGINEID" val="0"/>
  <p:tag name="TEMPFOLDER" val="C:\Users\timv\Documents\"/>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94.7131"/>
  <p:tag name="ORIGINALWIDTH" val="1006.374"/>
  <p:tag name="LATEXADDIN" val="\documentclass{article}&#10;\usepackage{amsmath}&#10;\usepackage{amsfonts}&#10;\usepackage{mathtools}&#10;\pagestyle{empty}&#10;\begin{document}&#10;&#10;\[&#10;\textrm{load}(t) = \!\!\!\sum_{i \in \mathcal{O}(t)} \gamma^i \lambda_i&#10;\]&#10;&#10;\end{document}"/>
  <p:tag name="IGUANATEXSIZE" val="20"/>
  <p:tag name="IGUANATEXCURSOR" val="154"/>
  <p:tag name="TRANSPARENCY" val="True"/>
  <p:tag name="FILENAME" val=""/>
  <p:tag name="LATEXENGINEID" val="0"/>
  <p:tag name="TEMPFOLDER" val="C:\Users\timv\Document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RIGINALHEIGHT" val="372.802"/>
  <p:tag name="ORIGINALWIDTH" val="878.3726"/>
  <p:tag name="OUTPUTDPI" val="1200"/>
  <p:tag name="LATEXADDIN" val="\documentclass{article}&#10;\usepackage{amsmath}&#10;\pagestyle{empty}&#10;\begin{document}&#10;&#10;&#10;\[ \left( a = \sum_i b_i * c_i \right) \]&#10;&#10;\end{document}"/>
  <p:tag name="IGUANATEXSIZE" val="20"/>
  <p:tag name="IGUANATEXCURSOR" val="120"/>
  <p:tag name="TRANSPARENCY" val="True"/>
  <p:tag name="FILENAME" val=""/>
  <p:tag name="INPUTTYPE" val="0"/>
  <p:tag name="LATEXENGINEID" val="1"/>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800.15"/>
  <p:tag name="LATEXADDIN" val="\documentclass{article}&#10;\usepackage{amsmath}&#10;\usepackage{amsfonts}&#10;\usepackage{latexsym}&#10;\pagestyle{empty}&#10;\begin{document}&#10;&#10;\[&#10;\mathbb{E}\left[ q_i \right] \approx \widehat{q}(s,a_i)&#10;\]&#10;&#10;\end{document}"/>
  <p:tag name="IGUANATEXSIZE" val="20"/>
  <p:tag name="IGUANATEXCURSOR" val="183"/>
  <p:tag name="TRANSPARENCY" val="True"/>
  <p:tag name="FILENAME" val=""/>
  <p:tag name="LATEXENGINEID" val="0"/>
  <p:tag name="TEMPFOLDER" val="C:\Users\timv\Documents\"/>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43.2321"/>
  <p:tag name="ORIGINALWIDTH" val="675.6655"/>
  <p:tag name="LATEXADDIN" val="\documentclass{article}&#10;\usepackage{amsmath}&#10;\usepackage{amsfonts}&#10;\usepackage{latexsym}&#10;\pagestyle{empty}&#10;\begin{document}&#10;&#10;\[&#10;= w^\top\!\Phi(s,a_i)&#10;\]&#10;&#10;\end{document}"/>
  <p:tag name="IGUANATEXSIZE" val="20"/>
  <p:tag name="IGUANATEXCURSOR" val="128"/>
  <p:tag name="TRANSPARENCY" val="True"/>
  <p:tag name="FILENAME" val=""/>
  <p:tag name="LATEXENGINEID" val="0"/>
  <p:tag name="TEMPFOLDER" val="C:\Users\timv\Documents\"/>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10;s&#10;\]&#10;\end{document}"/>
  <p:tag name="IGUANATEXSIZE" val="20"/>
  <p:tag name="IGUANATEXCURSOR" val="89"/>
  <p:tag name="TRANSPARENCY" val="True"/>
  <p:tag name="FILENAME" val=""/>
  <p:tag name="LATEXENGINEID" val="0"/>
  <p:tag name="TEMPFOLDER" val="C:\Users\timv\Documents\"/>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2.2385"/>
  <p:tag name="LATEXADDIN" val="\documentclass{article}&#10;\usepackage{amsmath}&#10;\pagestyle{empty}&#10;\begin{document}&#10;&#10;\[&#10;q_1&#10;\]&#10;&#10;\end{document}"/>
  <p:tag name="IGUANATEXSIZE" val="20"/>
  <p:tag name="IGUANATEXCURSOR" val="85"/>
  <p:tag name="TRANSPARENCY" val="True"/>
  <p:tag name="FILENAME" val=""/>
  <p:tag name="LATEXENGINEID" val="0"/>
  <p:tag name="TEMPFOLDER" val="C:\Users\timv\Documents\"/>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5.23811"/>
  <p:tag name="LATEXADDIN" val="\documentclass{article}&#10;\usepackage{amsmath}&#10;\pagestyle{empty}&#10;\begin{document}&#10;&#10;\[&#10;q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5.98803"/>
  <p:tag name="LATEXADDIN" val="\documentclass{article}&#10;\usepackage{amsmath}&#10;\pagestyle{empty}&#10;\begin{document}&#10;&#10;\[&#10;q_3&#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79.49008"/>
  <p:tag name="ORIGINALWIDTH" val="97.48779"/>
  <p:tag name="LATEXADDIN" val="\documentclass{article}&#10;\usepackage{amsmath}&#10;\pagestyle{empty}&#10;\begin{document}&#10;&#10;\[&#10;q_4&#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2.7372"/>
  <p:tag name="LATEXADDIN" val="\documentclass{article}&#10;\usepackage{amsmath}&#10;\pagestyle{empty}&#10;\begin{document}&#10;&#10;\[&#10;a_1&#10;\]&#10;&#10;\end{document}"/>
  <p:tag name="IGUANATEXSIZE" val="20"/>
  <p:tag name="IGUANATEXCURSOR" val="90"/>
  <p:tag name="TRANSPARENCY" val="True"/>
  <p:tag name="FILENAME" val=""/>
  <p:tag name="LATEXENGINEID" val="0"/>
  <p:tag name="TEMPFOLDER" val="C:\Users\timv\Documents\"/>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5.7368"/>
  <p:tag name="LATEXADDIN" val="\documentclass{article}&#10;\usepackage{amsmath}&#10;\pagestyle{empty}&#10;\begin{document}&#10;&#10;\[&#10;a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6.4867"/>
  <p:tag name="LATEXADDIN" val="\documentclass{article}&#10;\usepackage{amsmath}&#10;\pagestyle{empty}&#10;\begin{document}&#10;&#10;\[&#10;a_3&#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RIGINALHEIGHT" val="447.8125"/>
  <p:tag name="ORIGINALWIDTH" val="1178.414"/>
  <p:tag name="OUTPUTDPI" val="1200"/>
  <p:tag name="LATEXADDIN" val="\documentclass{article}&#10;\usepackage{amsmath}&#10;\pagestyle{empty}&#10;\begin{document}&#10;&#10;\[ \left( a_{i,k} = \sum_j b_{i, j} * c_{j, k} \right) \]&#10;&#10;&#10;\end{document}"/>
  <p:tag name="IGUANATEXSIZE" val="20"/>
  <p:tag name="IGUANATEXCURSOR" val="84"/>
  <p:tag name="TRANSPARENCY" val="True"/>
  <p:tag name="FILENAME" val=""/>
  <p:tag name="INPUTTYPE" val="0"/>
  <p:tag name="LATEXENGINEID" val="1"/>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7.9865"/>
  <p:tag name="LATEXADDIN" val="\documentclass{article}&#10;\usepackage{amsmath}&#10;\pagestyle{empty}&#10;\begin{document}&#10;&#10;\[&#10;a_4&#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92.7259"/>
  <p:tag name="ORIGINALWIDTH" val="1140.607"/>
  <p:tag name="LATEXADDIN" val="\documentclass{article}&#10;\usepackage{amsmath}&#10;&#10;\pagestyle{empty}&#10;\begin{document}&#10;&#10;\[&#10;\pi(s) = \underset{a}{\textrm{argmin}}\ \widehat{q}(s, a)&#10;\]&#10;&#10;&#10;\end{document}"/>
  <p:tag name="IGUANATEXSIZE" val="20"/>
  <p:tag name="IGUANATEXCURSOR" val="94"/>
  <p:tag name="TRANSPARENCY" val="True"/>
  <p:tag name="FILENAME" val=""/>
  <p:tag name="LATEXENGINEID" val="0"/>
  <p:tag name="TEMPFOLDER" val="C:\Users\timv\Documents\"/>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10;s&#10;\]&#10;\end{document}"/>
  <p:tag name="IGUANATEXSIZE" val="20"/>
  <p:tag name="IGUANATEXCURSOR" val="89"/>
  <p:tag name="TRANSPARENCY" val="True"/>
  <p:tag name="FILENAME" val=""/>
  <p:tag name="LATEXENGINEID" val="0"/>
  <p:tag name="TEMPFOLDER" val="C:\Users\timv\Documents\"/>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1)&#10;\]&#10;&#10;\end{document}"/>
  <p:tag name="IGUANATEXSIZE" val="20"/>
  <p:tag name="IGUANATEXCURSOR" val="102"/>
  <p:tag name="TRANSPARENCY" val="True"/>
  <p:tag name="FILENAME" val=""/>
  <p:tag name="LATEXENGINEID" val="0"/>
  <p:tag name="TEMPFOLDER" val="C:\Users\timv\Documents\"/>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2)&#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3)&#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75.7031"/>
  <p:tag name="LATEXADDIN" val="\documentclass{article}&#10;\usepackage{amsmath}&#10;\pagestyle{empty}&#10;\begin{document}&#10;&#10;\[&#10;\widehat{q}(s,a_4)&#10;\]&#10;&#10;\end{document}"/>
  <p:tag name="IGUANATEXSIZE" val="20"/>
  <p:tag name="IGUANATEXCURSOR" val="101"/>
  <p:tag name="TRANSPARENCY" val="True"/>
  <p:tag name="FILENAME" val=""/>
  <p:tag name="LATEXENGINEID" val="0"/>
  <p:tag name="TEMPFOLDER" val="C:\Users\timv\Documents\"/>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2.7372"/>
  <p:tag name="LATEXADDIN" val="\documentclass{article}&#10;\usepackage{amsmath}&#10;\pagestyle{empty}&#10;\begin{document}&#10;&#10;\[&#10;a_1&#10;\]&#10;&#10;\end{document}"/>
  <p:tag name="IGUANATEXSIZE" val="20"/>
  <p:tag name="IGUANATEXCURSOR" val="90"/>
  <p:tag name="TRANSPARENCY" val="True"/>
  <p:tag name="FILENAME" val=""/>
  <p:tag name="LATEXENGINEID" val="0"/>
  <p:tag name="TEMPFOLDER" val="C:\Users\timv\Documents\"/>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5.7368"/>
  <p:tag name="LATEXADDIN" val="\documentclass{article}&#10;\usepackage{amsmath}&#10;\pagestyle{empty}&#10;\begin{document}&#10;&#10;\[&#10;a_2&#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6.4867"/>
  <p:tag name="LATEXADDIN" val="\documentclass{article}&#10;\usepackage{amsmath}&#10;\pagestyle{empty}&#10;\begin{document}&#10;&#10;\[&#10;a_3&#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RIGINALHEIGHT" val="585.8317"/>
  <p:tag name="ORIGINALWIDTH" val="2824.144"/>
  <p:tag name="OUTPUTDPI" val="1200"/>
  <p:tag name="LATEXADDIN" val="\documentclass{article}&#10;\usepackage{amsmath}&#10;\pagestyle{empty}&#10;\begin{document}&#10;&#10;\begin{align*}&#10;\text{distance}(x) &amp;= \min_{y \in \text{edges}(x, \cdot)} \text{edge}(x, y) + \text{distance}(y) \\&#10;\text{distance}(\text{Start}) &amp;= 0 \\&#10;\text{Path length} &amp;= \text{distance}(\text{End})&#10;\end{align*}&#10;&#10;\end{document}"/>
  <p:tag name="IGUANATEXSIZE" val="20"/>
  <p:tag name="IGUANATEXCURSOR" val="137"/>
  <p:tag name="TRANSPARENCY" val="True"/>
  <p:tag name="FILENAME" val=""/>
  <p:tag name="INPUTTYPE" val="0"/>
  <p:tag name="LATEXENGINEID" val="1"/>
  <p:tag name="TEMPFOLDER" val="C:\Users\matth\Documents\"/>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7.9865"/>
  <p:tag name="LATEXADDIN" val="\documentclass{article}&#10;\usepackage{amsmath}&#10;\pagestyle{empty}&#10;\begin{document}&#10;&#10;\[&#10;a_4&#10;\]&#10;&#10;\end{document}"/>
  <p:tag name="IGUANATEXSIZE" val="20"/>
  <p:tag name="IGUANATEXCURSOR" val="87"/>
  <p:tag name="TRANSPARENCY" val="True"/>
  <p:tag name="FILENAME" val=""/>
  <p:tag name="LATEXENGINEID" val="0"/>
  <p:tag name="TEMPFOLDER" val="C:\Users\timv\Documents\"/>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20.21"/>
  <p:tag name="LATEXADDIN" val="\documentclass{article}&#10;\usepackage{amsmath}&#10;\usepackage{amsfonts}&#10;\usepackage{latexsym}&#10;\pagestyle{empty}&#10;\begin{document}&#10;&#10;\[&#10;\widehat{q}(s,a)&#10;\]&#10;&#10;\end{document}"/>
  <p:tag name="IGUANATEXSIZE" val="20"/>
  <p:tag name="IGUANATEXCURSOR" val="143"/>
  <p:tag name="TRANSPARENCY" val="True"/>
  <p:tag name="FILENAME" val=""/>
  <p:tag name="LATEXENGINEID" val="0"/>
  <p:tag name="TEMPFOLDER" val="C:\Users\timv\Documents\"/>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54.74315"/>
  <p:tag name="ORIGINALWIDTH" val="68.24149"/>
  <p:tag name="LATEXADDIN" val="\documentclass{article}&#10;\usepackage{amsmath}&#10;\usepackage{amsfonts}&#10;\usepackage{latexsym}&#10;\usepackage{color}&#10;\pagestyle{empty}&#10;\begin{document}&#10;&#10;\color{black}&#10;\[&#10;\pi&#10;\]&#10;&#10;\end{document}"/>
  <p:tag name="IGUANATEXSIZE" val="20"/>
  <p:tag name="IGUANATEXCURSOR" val="164"/>
  <p:tag name="TRANSPARENCY" val="True"/>
  <p:tag name="FILENAME" val=""/>
  <p:tag name="LATEXENGINEID" val="0"/>
  <p:tag name="TEMPFOLDER" val="C:\Users\timv\Documents\"/>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71.2411"/>
  <p:tag name="LATEXADDIN" val="\documentclass{article}&#10;\usepackage{amsmath}&#10;\usepackage{amsfonts}&#10;\usepackage{latexsym}&#10;\usepackage{color}&#10;\pagestyle{empty}&#10;\begin{document}&#10;&#10;\color{black}&#10;\[&#10;\widehat{q}&#10;\]&#10;&#10;\end{document}"/>
  <p:tag name="IGUANATEXSIZE" val="20"/>
  <p:tag name="IGUANATEXCURSOR" val="156"/>
  <p:tag name="TRANSPARENCY" val="True"/>
  <p:tag name="FILENAME" val=""/>
  <p:tag name="LATEXENGINEID" val="0"/>
  <p:tag name="TEMPFOLDER" val="C:\Users\timv\Documents\"/>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1.2224"/>
  <p:tag name="LATEXADDIN" val="\documentclass{article}&#10;\usepackage{amsmath}&#10;\usepackage{amsfonts}&#10;\pagestyle{empty}&#10;\begin{document}&#10;&#10;\[&#10;\rho(\pi)\]&#10;&#10;\end{document}"/>
  <p:tag name="IGUANATEXSIZE" val="20"/>
  <p:tag name="IGUANATEXCURSOR" val="115"/>
  <p:tag name="TRANSPARENCY" val="True"/>
  <p:tag name="FILENAME" val=""/>
  <p:tag name="LATEXENGINEID" val="0"/>
  <p:tag name="TEMPFOLDER" val="C:\Users\timv\Documents\"/>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2341.207"/>
  <p:tag name="LATEXADDIN" val="\documentclass{article}&#10;\usepackage{amsmath}&#10;\usepackage{xcolor}&#10;\pagestyle{empty}&#10;\begin{document}&#10;&#10;\definecolor{yy}{RGB}{255,150,0}&#10;\definecolor{gg}{RGB}{86,130,3}&#10;&#10;&#10;\[\textcolor{red}{h_{i,j}} = \sigma\left(\sum_{m \in [-1, 1] ,n \in [-1,1]} \textcolor{gg}{i_{m+i, n+j}} * \textcolor{yy}{w_{m,n}}\right)\]&#10;&#10;&#10;\end{document}"/>
  <p:tag name="IGUANATEXSIZE" val="20"/>
  <p:tag name="IGUANATEXCURSOR" val="164"/>
  <p:tag name="TRANSPARENCY" val="True"/>
  <p:tag name="FILENAME" val=""/>
  <p:tag name="LATEXENGINEID" val="0"/>
  <p:tag name="TEMPFOLDER" val="C:\Users\matth\Documents\"/>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2341.207"/>
  <p:tag name="LATEXADDIN" val="\documentclass{article}&#10;\usepackage{amsmath}&#10;\usepackage{xcolor}&#10;\pagestyle{empty}&#10;\begin{document}&#10;&#10;\definecolor{yy}{RGB}{255,150,0}&#10;\definecolor{gg}{RGB}{86,130,3}&#10;&#10;&#10;\[\textcolor{red}{h_{i,j}} = \sigma\left(\sum_{m \in [-1, 1] ,n \in [-1,1]} \textcolor{gg}{i_{m+i, n+j}} * \textcolor{yy}{w_{m,n}}\right)\]&#10;&#10;&#10;\end{document}"/>
  <p:tag name="IGUANATEXSIZE" val="20"/>
  <p:tag name="IGUANATEXCURSOR" val="166"/>
  <p:tag name="TRANSPARENCY" val="True"/>
  <p:tag name="FILENAME" val=""/>
  <p:tag name="LATEXENGINEID" val="0"/>
  <p:tag name="TEMPFOLDER" val="C:\Users\matth\Documents\"/>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10147</TotalTime>
  <Words>7424</Words>
  <Application>Microsoft Office PowerPoint</Application>
  <PresentationFormat>Widescreen</PresentationFormat>
  <Paragraphs>935</Paragraphs>
  <Slides>54</Slides>
  <Notes>36</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54</vt:i4>
      </vt:variant>
    </vt:vector>
  </HeadingPairs>
  <TitlesOfParts>
    <vt:vector size="68" baseType="lpstr">
      <vt:lpstr>Arial</vt:lpstr>
      <vt:lpstr>Calibri</vt:lpstr>
      <vt:lpstr>Calibri Light</vt:lpstr>
      <vt:lpstr>Cambria Math</vt:lpstr>
      <vt:lpstr>Comic Sans MS</vt:lpstr>
      <vt:lpstr>Consolas</vt:lpstr>
      <vt:lpstr>Courier New</vt:lpstr>
      <vt:lpstr>Droid Sans Fallback</vt:lpstr>
      <vt:lpstr>FreeSans</vt:lpstr>
      <vt:lpstr>Liberation Sans</vt:lpstr>
      <vt:lpstr>LM Mono 10</vt:lpstr>
      <vt:lpstr>Wingdings</vt:lpstr>
      <vt:lpstr>Office Theme</vt:lpstr>
      <vt:lpstr>1_Office Theme</vt:lpstr>
      <vt:lpstr>PowerPoint Presentation</vt:lpstr>
      <vt:lpstr>Dyna: Toward a Self-Optimizing Declarative Language for Machine Learning Applications</vt:lpstr>
      <vt:lpstr>Outline</vt:lpstr>
      <vt:lpstr>Declarative Programming</vt:lpstr>
      <vt:lpstr>Why declarative programming?</vt:lpstr>
      <vt:lpstr>Why not optimize Python/Java/C++ etc.?</vt:lpstr>
      <vt:lpstr>What is Dyna?</vt:lpstr>
      <vt:lpstr>Dyna Day 1</vt:lpstr>
      <vt:lpstr>More interesting use of “patterns”</vt:lpstr>
      <vt:lpstr>Dyna vs. Prolog</vt:lpstr>
      <vt:lpstr>Shortest path</vt:lpstr>
      <vt:lpstr>Aggregators</vt:lpstr>
      <vt:lpstr>Neural Convolutional Layer</vt:lpstr>
      <vt:lpstr>Neural Convolutional layer</vt:lpstr>
      <vt:lpstr>More Neural</vt:lpstr>
      <vt:lpstr>Dyna Makes Algorithms Easy</vt:lpstr>
      <vt:lpstr>How much can a declarative language  save us?</vt:lpstr>
      <vt:lpstr>Implementing shortest path</vt:lpstr>
      <vt:lpstr>Given all of these implementations, </vt:lpstr>
      <vt:lpstr>If you are Neo, you have two choices</vt:lpstr>
      <vt:lpstr>This raises the next question …  </vt:lpstr>
      <vt:lpstr>Outline</vt:lpstr>
      <vt:lpstr>PowerPoint Presentation</vt:lpstr>
      <vt:lpstr>PowerPoint Presentation</vt:lpstr>
      <vt:lpstr>PowerPoint Presentation</vt:lpstr>
      <vt:lpstr>PowerPoint Presentation</vt:lpstr>
      <vt:lpstr>PowerPoint Presentation</vt:lpstr>
      <vt:lpstr>The Dyna solver</vt:lpstr>
      <vt:lpstr>Sequential choices at runtime (some stochastic) </vt:lpstr>
      <vt:lpstr>Sequential choices at runtime (some stochastic)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Sparse vector choices</vt:lpstr>
      <vt:lpstr>Loop order, sparse vector product example</vt:lpstr>
      <vt:lpstr>PowerPoint Presentation</vt:lpstr>
      <vt:lpstr>PowerPoint Presentation</vt:lpstr>
      <vt:lpstr>PowerPoint Presentation</vt:lpstr>
      <vt:lpstr>PowerPoint Presentation</vt:lpstr>
      <vt:lpstr>Mixed policies</vt:lpstr>
      <vt:lpstr>Storage</vt:lpstr>
      <vt:lpstr>Mixed storage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FL</dc:creator>
  <cp:lastModifiedBy>timv</cp:lastModifiedBy>
  <cp:revision>375</cp:revision>
  <dcterms:created xsi:type="dcterms:W3CDTF">2017-06-03T00:22:41Z</dcterms:created>
  <dcterms:modified xsi:type="dcterms:W3CDTF">2017-06-18T07:54:47Z</dcterms:modified>
</cp:coreProperties>
</file>