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5C58-0C45-401E-94BD-AF05AC5BD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76FE6-A6A9-4DB8-A9C8-A8550FD03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E6266-2128-4942-9A35-A114A8CD21FD}"/>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AF9C2933-5742-489C-8A97-8B6DE663B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034D7-08C5-4D7D-9E23-3924026E5AD2}"/>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60829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73EA-7C44-49C2-AC86-49416FF5F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0FCE5C-AD34-4CFD-BE4A-E607DDFA90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96EEA-F507-4967-B7F0-EFA61F858719}"/>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E0736A4F-31B4-4A95-9E5E-A7B1BAE84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AC4-FA9A-4968-A231-41C5A7630466}"/>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260936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180DC-FEC4-4106-8A02-ABC8E04DF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ADF142-A49C-4830-9A64-2E6E0807B0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4669F-1506-4E28-B0AA-79715A2DEACF}"/>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9ED51564-C496-46C4-9E44-840357AF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62B6F-9A58-461D-94CE-E326A4E496D2}"/>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9258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AAF8-3001-4CDB-9BC2-5DD10F4FA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BBB27-FEF4-4B0C-A953-483E255024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E308C-27AC-421A-8831-576E7D3D2517}"/>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F7851323-37B5-4853-BB80-B66416AF4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F21B1-CEA1-420E-A4F6-01169AAB0B45}"/>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9806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8922-422F-4391-8442-349A4015C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AE1DB-2F15-4B04-A90C-52057F631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FDEAAF-4C5D-499C-8AE6-05A855CB1A21}"/>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55873F57-7E91-475C-97C7-7900DCC64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8E653-3BC3-41FD-A69A-939956E4AEF8}"/>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7265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7918-4DAD-471F-8C3F-58EC16C9B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9FF3C-1276-451D-AA45-9BFEFBF23B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7AFD7B-060E-4A58-A0D8-C68F090814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651F9-6489-4D82-BEC5-43C7A78C3365}"/>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6" name="Footer Placeholder 5">
            <a:extLst>
              <a:ext uri="{FF2B5EF4-FFF2-40B4-BE49-F238E27FC236}">
                <a16:creationId xmlns:a16="http://schemas.microsoft.com/office/drawing/2014/main" id="{42A574AB-397D-4D68-A970-06915DA99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B6EFA-C02F-4FDC-8E99-015DD516CF1D}"/>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143194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11A4-C487-4BB4-894C-DBA712C7A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541CD9-D2E2-49CD-9D68-9AAAE73E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B49D9B-1B77-4801-83E4-BE81C3C6C9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E78BA-E2EE-4C18-8244-206530387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2863DD-B94D-471E-914E-73F998FBC7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A244-493A-4254-A53D-9818E6397107}"/>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8" name="Footer Placeholder 7">
            <a:extLst>
              <a:ext uri="{FF2B5EF4-FFF2-40B4-BE49-F238E27FC236}">
                <a16:creationId xmlns:a16="http://schemas.microsoft.com/office/drawing/2014/main" id="{6FDEED67-521E-4B57-9194-2880835E42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C4423-63D5-4E09-A8F5-CCE5BD29BD1A}"/>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229236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50B5-A5E3-4E9F-8EC1-DBBB18D26C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98035-4ACE-4AA8-A6D4-21F44DCE6951}"/>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4" name="Footer Placeholder 3">
            <a:extLst>
              <a:ext uri="{FF2B5EF4-FFF2-40B4-BE49-F238E27FC236}">
                <a16:creationId xmlns:a16="http://schemas.microsoft.com/office/drawing/2014/main" id="{4B9EECBF-5965-4496-B8B9-CD2034737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C1583-2DA5-4A8E-B5B8-2E6D158802F6}"/>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106835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329C5-39A9-47DF-A6DD-E60B4E772F20}"/>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3" name="Footer Placeholder 2">
            <a:extLst>
              <a:ext uri="{FF2B5EF4-FFF2-40B4-BE49-F238E27FC236}">
                <a16:creationId xmlns:a16="http://schemas.microsoft.com/office/drawing/2014/main" id="{2ACC2552-34AB-4CD4-AD06-5A4CF80A6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87E15-0ADF-4363-AB4D-2747B37C3301}"/>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3334269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D660-A60B-4895-A573-EF86FEB31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F444D-CF1C-4481-97BE-8ED7B2ECD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6BB176-5208-4378-B221-3B29C5A2E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59E65A-077E-481E-B124-781CE9B90B54}"/>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6" name="Footer Placeholder 5">
            <a:extLst>
              <a:ext uri="{FF2B5EF4-FFF2-40B4-BE49-F238E27FC236}">
                <a16:creationId xmlns:a16="http://schemas.microsoft.com/office/drawing/2014/main" id="{FD49D30B-6722-432E-9876-46885A7AE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9C3FB-A48D-47A5-AEC5-EED96B3F0503}"/>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78518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7E3D-5E4C-4A92-9254-FB2E4E5B1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9648CA-E318-4AD1-9567-9312E4BAA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EC45EE-3650-47F2-8CA3-C9BD87FC9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3FEC3-0801-4DAE-858B-793E85CEC097}"/>
              </a:ext>
            </a:extLst>
          </p:cNvPr>
          <p:cNvSpPr>
            <a:spLocks noGrp="1"/>
          </p:cNvSpPr>
          <p:nvPr>
            <p:ph type="dt" sz="half" idx="10"/>
          </p:nvPr>
        </p:nvSpPr>
        <p:spPr/>
        <p:txBody>
          <a:bodyPr/>
          <a:lstStyle/>
          <a:p>
            <a:fld id="{6971485C-6BE7-46FB-91E6-1464959E2107}" type="datetimeFigureOut">
              <a:rPr lang="en-US" smtClean="0"/>
              <a:t>5/6/2019</a:t>
            </a:fld>
            <a:endParaRPr lang="en-US"/>
          </a:p>
        </p:txBody>
      </p:sp>
      <p:sp>
        <p:nvSpPr>
          <p:cNvPr id="6" name="Footer Placeholder 5">
            <a:extLst>
              <a:ext uri="{FF2B5EF4-FFF2-40B4-BE49-F238E27FC236}">
                <a16:creationId xmlns:a16="http://schemas.microsoft.com/office/drawing/2014/main" id="{1EF238B1-847F-418A-A5FB-D6A8F89F8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0EA1A-3FAA-4B53-A5EE-B4DC03016A99}"/>
              </a:ext>
            </a:extLst>
          </p:cNvPr>
          <p:cNvSpPr>
            <a:spLocks noGrp="1"/>
          </p:cNvSpPr>
          <p:nvPr>
            <p:ph type="sldNum" sz="quarter" idx="12"/>
          </p:nvPr>
        </p:nvSpPr>
        <p:spPr/>
        <p:txBody>
          <a:bodyPr/>
          <a:lstStyle/>
          <a:p>
            <a:fld id="{62F18F10-0EE3-471E-A271-A89D6D710E43}" type="slidenum">
              <a:rPr lang="en-US" smtClean="0"/>
              <a:t>‹#›</a:t>
            </a:fld>
            <a:endParaRPr lang="en-US"/>
          </a:p>
        </p:txBody>
      </p:sp>
    </p:spTree>
    <p:extLst>
      <p:ext uri="{BB962C8B-B14F-4D97-AF65-F5344CB8AC3E}">
        <p14:creationId xmlns:p14="http://schemas.microsoft.com/office/powerpoint/2010/main" val="161523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F3344-62F3-4FDB-884B-D4D6BA8C0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E71027-EFE4-49AC-B57F-E4B93EF0F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6D025-B6EF-48B3-AADB-D0CDD15B7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1485C-6BE7-46FB-91E6-1464959E2107}" type="datetimeFigureOut">
              <a:rPr lang="en-US" smtClean="0"/>
              <a:t>5/6/2019</a:t>
            </a:fld>
            <a:endParaRPr lang="en-US"/>
          </a:p>
        </p:txBody>
      </p:sp>
      <p:sp>
        <p:nvSpPr>
          <p:cNvPr id="5" name="Footer Placeholder 4">
            <a:extLst>
              <a:ext uri="{FF2B5EF4-FFF2-40B4-BE49-F238E27FC236}">
                <a16:creationId xmlns:a16="http://schemas.microsoft.com/office/drawing/2014/main" id="{4E7EA784-47C2-47B6-A677-4DE54C5F9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6003B-642D-40F6-ACF4-A19B566DE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18F10-0EE3-471E-A271-A89D6D710E43}" type="slidenum">
              <a:rPr lang="en-US" smtClean="0"/>
              <a:t>‹#›</a:t>
            </a:fld>
            <a:endParaRPr lang="en-US"/>
          </a:p>
        </p:txBody>
      </p:sp>
    </p:spTree>
    <p:extLst>
      <p:ext uri="{BB962C8B-B14F-4D97-AF65-F5344CB8AC3E}">
        <p14:creationId xmlns:p14="http://schemas.microsoft.com/office/powerpoint/2010/main" val="329156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81CA-E674-4E59-AAA7-7B5DB5D5121C}"/>
              </a:ext>
            </a:extLst>
          </p:cNvPr>
          <p:cNvSpPr>
            <a:spLocks noGrp="1"/>
          </p:cNvSpPr>
          <p:nvPr>
            <p:ph type="ctrTitle"/>
          </p:nvPr>
        </p:nvSpPr>
        <p:spPr>
          <a:xfrm>
            <a:off x="1524000" y="1122363"/>
            <a:ext cx="9144000" cy="890995"/>
          </a:xfrm>
        </p:spPr>
        <p:txBody>
          <a:bodyPr>
            <a:normAutofit fontScale="90000"/>
          </a:bodyPr>
          <a:lstStyle/>
          <a:p>
            <a:r>
              <a:rPr lang="en-US" b="1" dirty="0">
                <a:solidFill>
                  <a:srgbClr val="7030A0"/>
                </a:solidFill>
              </a:rPr>
              <a:t>Leading Club Case Study</a:t>
            </a:r>
          </a:p>
        </p:txBody>
      </p:sp>
      <p:sp>
        <p:nvSpPr>
          <p:cNvPr id="3" name="Subtitle 2">
            <a:extLst>
              <a:ext uri="{FF2B5EF4-FFF2-40B4-BE49-F238E27FC236}">
                <a16:creationId xmlns:a16="http://schemas.microsoft.com/office/drawing/2014/main" id="{8083F251-56FD-436B-BD3F-2709EE314E2F}"/>
              </a:ext>
            </a:extLst>
          </p:cNvPr>
          <p:cNvSpPr>
            <a:spLocks noGrp="1"/>
          </p:cNvSpPr>
          <p:nvPr>
            <p:ph type="subTitle" idx="1"/>
          </p:nvPr>
        </p:nvSpPr>
        <p:spPr>
          <a:xfrm>
            <a:off x="1793846" y="3618815"/>
            <a:ext cx="8604308" cy="1875973"/>
          </a:xfrm>
        </p:spPr>
        <p:txBody>
          <a:bodyPr/>
          <a:lstStyle/>
          <a:p>
            <a:r>
              <a:rPr lang="en-US" dirty="0"/>
              <a:t>By</a:t>
            </a:r>
          </a:p>
          <a:p>
            <a:r>
              <a:rPr lang="en-US" i="1" dirty="0">
                <a:solidFill>
                  <a:schemeClr val="accent1">
                    <a:lumMod val="75000"/>
                  </a:schemeClr>
                </a:solidFill>
                <a:latin typeface="Times New Roman" panose="02020603050405020304" pitchFamily="18" charset="0"/>
                <a:cs typeface="Times New Roman" panose="02020603050405020304" pitchFamily="18" charset="0"/>
              </a:rPr>
              <a:t>Siddharth Das                        </a:t>
            </a:r>
            <a:r>
              <a:rPr lang="en-US" i="1" dirty="0" err="1">
                <a:solidFill>
                  <a:schemeClr val="accent1">
                    <a:lumMod val="75000"/>
                  </a:schemeClr>
                </a:solidFill>
                <a:latin typeface="Times New Roman" panose="02020603050405020304" pitchFamily="18" charset="0"/>
                <a:cs typeface="Times New Roman" panose="02020603050405020304" pitchFamily="18" charset="0"/>
              </a:rPr>
              <a:t>Jerrin</a:t>
            </a:r>
            <a:r>
              <a:rPr lang="en-US" i="1" dirty="0">
                <a:solidFill>
                  <a:schemeClr val="accent1">
                    <a:lumMod val="75000"/>
                  </a:schemeClr>
                </a:solidFill>
                <a:latin typeface="Times New Roman" panose="02020603050405020304" pitchFamily="18" charset="0"/>
                <a:cs typeface="Times New Roman" panose="02020603050405020304" pitchFamily="18" charset="0"/>
              </a:rPr>
              <a:t> Xavier</a:t>
            </a:r>
          </a:p>
          <a:p>
            <a:r>
              <a:rPr lang="en-US" i="1" dirty="0">
                <a:solidFill>
                  <a:schemeClr val="accent1">
                    <a:lumMod val="75000"/>
                  </a:schemeClr>
                </a:solidFill>
                <a:latin typeface="Times New Roman" panose="02020603050405020304" pitchFamily="18" charset="0"/>
                <a:cs typeface="Times New Roman" panose="02020603050405020304" pitchFamily="18" charset="0"/>
              </a:rPr>
              <a:t>    </a:t>
            </a:r>
            <a:r>
              <a:rPr lang="en-US" i="1" dirty="0" err="1">
                <a:solidFill>
                  <a:schemeClr val="accent1">
                    <a:lumMod val="75000"/>
                  </a:schemeClr>
                </a:solidFill>
                <a:latin typeface="Times New Roman" panose="02020603050405020304" pitchFamily="18" charset="0"/>
                <a:cs typeface="Times New Roman" panose="02020603050405020304" pitchFamily="18" charset="0"/>
              </a:rPr>
              <a:t>Shivil</a:t>
            </a:r>
            <a:r>
              <a:rPr lang="en-US" i="1" dirty="0">
                <a:solidFill>
                  <a:schemeClr val="accent1">
                    <a:lumMod val="75000"/>
                  </a:schemeClr>
                </a:solidFill>
                <a:latin typeface="Times New Roman" panose="02020603050405020304" pitchFamily="18" charset="0"/>
                <a:cs typeface="Times New Roman" panose="02020603050405020304" pitchFamily="18" charset="0"/>
              </a:rPr>
              <a:t> Mangal                       Mahesh Vemula</a:t>
            </a:r>
          </a:p>
        </p:txBody>
      </p:sp>
    </p:spTree>
    <p:extLst>
      <p:ext uri="{BB962C8B-B14F-4D97-AF65-F5344CB8AC3E}">
        <p14:creationId xmlns:p14="http://schemas.microsoft.com/office/powerpoint/2010/main" val="312458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7463-4B6B-4A04-AD03-B6F9C03E1719}"/>
              </a:ext>
            </a:extLst>
          </p:cNvPr>
          <p:cNvSpPr>
            <a:spLocks noGrp="1"/>
          </p:cNvSpPr>
          <p:nvPr>
            <p:ph type="title"/>
          </p:nvPr>
        </p:nvSpPr>
        <p:spPr>
          <a:xfrm>
            <a:off x="838200" y="365126"/>
            <a:ext cx="10515600" cy="717054"/>
          </a:xfrm>
        </p:spPr>
        <p:txBody>
          <a:bodyPr/>
          <a:lstStyle/>
          <a:p>
            <a:pPr algn="ctr"/>
            <a:r>
              <a:rPr lang="en-US" b="1" dirty="0"/>
              <a:t>Analysis on Loan Term</a:t>
            </a:r>
          </a:p>
        </p:txBody>
      </p:sp>
      <p:pic>
        <p:nvPicPr>
          <p:cNvPr id="4" name="Content Placeholder 3">
            <a:extLst>
              <a:ext uri="{FF2B5EF4-FFF2-40B4-BE49-F238E27FC236}">
                <a16:creationId xmlns:a16="http://schemas.microsoft.com/office/drawing/2014/main" id="{5C5C6929-7477-42BC-8141-D94369E6B07F}"/>
              </a:ext>
            </a:extLst>
          </p:cNvPr>
          <p:cNvPicPr>
            <a:picLocks noGrp="1" noChangeAspect="1"/>
          </p:cNvPicPr>
          <p:nvPr>
            <p:ph idx="1"/>
          </p:nvPr>
        </p:nvPicPr>
        <p:blipFill>
          <a:blip r:embed="rId2"/>
          <a:stretch>
            <a:fillRect/>
          </a:stretch>
        </p:blipFill>
        <p:spPr>
          <a:xfrm>
            <a:off x="2050780" y="1082180"/>
            <a:ext cx="8090439" cy="2981842"/>
          </a:xfrm>
          <a:prstGeom prst="rect">
            <a:avLst/>
          </a:prstGeom>
        </p:spPr>
      </p:pic>
      <p:sp>
        <p:nvSpPr>
          <p:cNvPr id="5" name="Title 1">
            <a:extLst>
              <a:ext uri="{FF2B5EF4-FFF2-40B4-BE49-F238E27FC236}">
                <a16:creationId xmlns:a16="http://schemas.microsoft.com/office/drawing/2014/main" id="{11500A8F-336B-4826-997D-9C6DE7833F9D}"/>
              </a:ext>
            </a:extLst>
          </p:cNvPr>
          <p:cNvSpPr txBox="1">
            <a:spLocks/>
          </p:cNvSpPr>
          <p:nvPr/>
        </p:nvSpPr>
        <p:spPr>
          <a:xfrm>
            <a:off x="838200" y="4181476"/>
            <a:ext cx="10515600" cy="2676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Loans are either given for 3 year or 5 year duration. </a:t>
            </a:r>
          </a:p>
          <a:p>
            <a:pPr marL="571500" indent="-571500">
              <a:buFont typeface="Wingdings" panose="05000000000000000000" pitchFamily="2" charset="2"/>
              <a:buChar char="§"/>
            </a:pPr>
            <a:r>
              <a:rPr lang="en-US" sz="2000" i="1" dirty="0">
                <a:latin typeface="+mn-lt"/>
              </a:rPr>
              <a:t>Around 30,000 (74%) loans are given for 3 years. </a:t>
            </a:r>
          </a:p>
          <a:p>
            <a:pPr marL="571500" indent="-571500">
              <a:buFont typeface="Wingdings" panose="05000000000000000000" pitchFamily="2" charset="2"/>
              <a:buChar char="§"/>
            </a:pPr>
            <a:r>
              <a:rPr lang="en-US" sz="2000" i="1" dirty="0">
                <a:latin typeface="+mn-lt"/>
              </a:rPr>
              <a:t>Out of total charged off loans 57% belongs to 36 months Term and 43% belongs to 60 month Term. </a:t>
            </a:r>
          </a:p>
          <a:p>
            <a:pPr marL="571500" indent="-571500">
              <a:buFont typeface="Wingdings" panose="05000000000000000000" pitchFamily="2" charset="2"/>
              <a:buChar char="§"/>
            </a:pPr>
            <a:r>
              <a:rPr lang="en-US" sz="2000" i="1" dirty="0">
                <a:latin typeface="+mn-lt"/>
              </a:rPr>
              <a:t>Despite of giving more number of loans for 36 months, more money is disbursed for 60 months term. </a:t>
            </a:r>
          </a:p>
          <a:p>
            <a:pPr marL="571500" indent="-571500">
              <a:buFont typeface="Wingdings" panose="05000000000000000000" pitchFamily="2" charset="2"/>
              <a:buChar char="§"/>
            </a:pPr>
            <a:r>
              <a:rPr lang="en-US" sz="2000" i="1" dirty="0">
                <a:latin typeface="+mn-lt"/>
              </a:rPr>
              <a:t>25% of Loans are getting charged-off for 60 month term, as compared to 11% for 36 month term.</a:t>
            </a:r>
          </a:p>
        </p:txBody>
      </p:sp>
    </p:spTree>
    <p:extLst>
      <p:ext uri="{BB962C8B-B14F-4D97-AF65-F5344CB8AC3E}">
        <p14:creationId xmlns:p14="http://schemas.microsoft.com/office/powerpoint/2010/main" val="4148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1ECC-B403-42CA-8D1A-FFCC6C8BB989}"/>
              </a:ext>
            </a:extLst>
          </p:cNvPr>
          <p:cNvSpPr>
            <a:spLocks noGrp="1"/>
          </p:cNvSpPr>
          <p:nvPr>
            <p:ph type="title"/>
          </p:nvPr>
        </p:nvSpPr>
        <p:spPr>
          <a:xfrm>
            <a:off x="838200" y="365126"/>
            <a:ext cx="10515600" cy="724694"/>
          </a:xfrm>
        </p:spPr>
        <p:txBody>
          <a:bodyPr/>
          <a:lstStyle/>
          <a:p>
            <a:pPr algn="ctr"/>
            <a:r>
              <a:rPr lang="en-US" b="1" dirty="0"/>
              <a:t>Analysis on Interest Rate</a:t>
            </a:r>
          </a:p>
        </p:txBody>
      </p:sp>
      <p:pic>
        <p:nvPicPr>
          <p:cNvPr id="4" name="Content Placeholder 3">
            <a:extLst>
              <a:ext uri="{FF2B5EF4-FFF2-40B4-BE49-F238E27FC236}">
                <a16:creationId xmlns:a16="http://schemas.microsoft.com/office/drawing/2014/main" id="{9E397F6D-5D1D-4DB7-9B5E-892DC5934E8C}"/>
              </a:ext>
            </a:extLst>
          </p:cNvPr>
          <p:cNvPicPr>
            <a:picLocks noGrp="1" noChangeAspect="1"/>
          </p:cNvPicPr>
          <p:nvPr>
            <p:ph idx="1"/>
          </p:nvPr>
        </p:nvPicPr>
        <p:blipFill>
          <a:blip r:embed="rId2"/>
          <a:stretch>
            <a:fillRect/>
          </a:stretch>
        </p:blipFill>
        <p:spPr>
          <a:xfrm>
            <a:off x="2538412" y="1128438"/>
            <a:ext cx="7115175" cy="3533775"/>
          </a:xfrm>
          <a:prstGeom prst="rect">
            <a:avLst/>
          </a:prstGeom>
        </p:spPr>
      </p:pic>
      <p:sp>
        <p:nvSpPr>
          <p:cNvPr id="5" name="Title 1">
            <a:extLst>
              <a:ext uri="{FF2B5EF4-FFF2-40B4-BE49-F238E27FC236}">
                <a16:creationId xmlns:a16="http://schemas.microsoft.com/office/drawing/2014/main" id="{6BF0D995-6001-490E-9334-240499BB9592}"/>
              </a:ext>
            </a:extLst>
          </p:cNvPr>
          <p:cNvSpPr txBox="1">
            <a:spLocks/>
          </p:cNvSpPr>
          <p:nvPr/>
        </p:nvSpPr>
        <p:spPr>
          <a:xfrm>
            <a:off x="838200" y="4815280"/>
            <a:ext cx="10515600" cy="10318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Higher the interest rate for the loan, higher the probability of getting the loan charged-off</a:t>
            </a:r>
          </a:p>
        </p:txBody>
      </p:sp>
    </p:spTree>
    <p:extLst>
      <p:ext uri="{BB962C8B-B14F-4D97-AF65-F5344CB8AC3E}">
        <p14:creationId xmlns:p14="http://schemas.microsoft.com/office/powerpoint/2010/main" val="144000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B97E-8559-4956-B375-2270926A29B7}"/>
              </a:ext>
            </a:extLst>
          </p:cNvPr>
          <p:cNvSpPr>
            <a:spLocks noGrp="1"/>
          </p:cNvSpPr>
          <p:nvPr>
            <p:ph type="title"/>
          </p:nvPr>
        </p:nvSpPr>
        <p:spPr>
          <a:xfrm>
            <a:off x="838200" y="365125"/>
            <a:ext cx="10515600" cy="582831"/>
          </a:xfrm>
        </p:spPr>
        <p:txBody>
          <a:bodyPr>
            <a:normAutofit fontScale="90000"/>
          </a:bodyPr>
          <a:lstStyle/>
          <a:p>
            <a:pPr algn="ctr"/>
            <a:r>
              <a:rPr lang="en-US" b="1" dirty="0"/>
              <a:t>Analysis on Loan Grade</a:t>
            </a:r>
          </a:p>
        </p:txBody>
      </p:sp>
      <p:pic>
        <p:nvPicPr>
          <p:cNvPr id="4" name="Content Placeholder 3">
            <a:extLst>
              <a:ext uri="{FF2B5EF4-FFF2-40B4-BE49-F238E27FC236}">
                <a16:creationId xmlns:a16="http://schemas.microsoft.com/office/drawing/2014/main" id="{61EDA3E8-23E1-456A-AC21-7F620AA36C9B}"/>
              </a:ext>
            </a:extLst>
          </p:cNvPr>
          <p:cNvPicPr>
            <a:picLocks noGrp="1" noChangeAspect="1"/>
          </p:cNvPicPr>
          <p:nvPr>
            <p:ph idx="1"/>
          </p:nvPr>
        </p:nvPicPr>
        <p:blipFill>
          <a:blip r:embed="rId2"/>
          <a:stretch>
            <a:fillRect/>
          </a:stretch>
        </p:blipFill>
        <p:spPr>
          <a:xfrm>
            <a:off x="838200" y="1445400"/>
            <a:ext cx="6485388" cy="2746602"/>
          </a:xfrm>
          <a:prstGeom prst="rect">
            <a:avLst/>
          </a:prstGeom>
        </p:spPr>
      </p:pic>
      <p:pic>
        <p:nvPicPr>
          <p:cNvPr id="5" name="Picture 4">
            <a:extLst>
              <a:ext uri="{FF2B5EF4-FFF2-40B4-BE49-F238E27FC236}">
                <a16:creationId xmlns:a16="http://schemas.microsoft.com/office/drawing/2014/main" id="{60AD0484-FBBE-4F69-806E-277E98FE99FD}"/>
              </a:ext>
            </a:extLst>
          </p:cNvPr>
          <p:cNvPicPr>
            <a:picLocks noChangeAspect="1"/>
          </p:cNvPicPr>
          <p:nvPr/>
        </p:nvPicPr>
        <p:blipFill>
          <a:blip r:embed="rId3"/>
          <a:stretch>
            <a:fillRect/>
          </a:stretch>
        </p:blipFill>
        <p:spPr>
          <a:xfrm>
            <a:off x="7503569" y="1399290"/>
            <a:ext cx="3788013" cy="2838822"/>
          </a:xfrm>
          <a:prstGeom prst="rect">
            <a:avLst/>
          </a:prstGeom>
        </p:spPr>
      </p:pic>
      <p:sp>
        <p:nvSpPr>
          <p:cNvPr id="6" name="Title 1">
            <a:extLst>
              <a:ext uri="{FF2B5EF4-FFF2-40B4-BE49-F238E27FC236}">
                <a16:creationId xmlns:a16="http://schemas.microsoft.com/office/drawing/2014/main" id="{BA0DD508-7F48-437F-A28B-D9CDD61CEA19}"/>
              </a:ext>
            </a:extLst>
          </p:cNvPr>
          <p:cNvSpPr txBox="1">
            <a:spLocks/>
          </p:cNvSpPr>
          <p:nvPr/>
        </p:nvSpPr>
        <p:spPr>
          <a:xfrm>
            <a:off x="838200" y="4019178"/>
            <a:ext cx="10515600" cy="28388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Lending Clubs grading system able to </a:t>
            </a:r>
            <a:r>
              <a:rPr lang="en-US" sz="2000" i="1" dirty="0" err="1">
                <a:latin typeface="+mn-lt"/>
              </a:rPr>
              <a:t>recognise</a:t>
            </a:r>
            <a:r>
              <a:rPr lang="en-US" sz="2000" i="1" dirty="0">
                <a:latin typeface="+mn-lt"/>
              </a:rPr>
              <a:t> the customers who have a high probability of default.</a:t>
            </a:r>
          </a:p>
          <a:p>
            <a:pPr marL="571500" indent="-571500">
              <a:buFont typeface="Wingdings" panose="05000000000000000000" pitchFamily="2" charset="2"/>
              <a:buChar char="§"/>
            </a:pPr>
            <a:r>
              <a:rPr lang="en-US" sz="2000" i="1" dirty="0">
                <a:latin typeface="+mn-lt"/>
              </a:rPr>
              <a:t>Grade A and B loans are safe. </a:t>
            </a:r>
          </a:p>
          <a:p>
            <a:pPr marL="571500" indent="-571500">
              <a:buFont typeface="Wingdings" panose="05000000000000000000" pitchFamily="2" charset="2"/>
              <a:buChar char="§"/>
            </a:pPr>
            <a:r>
              <a:rPr lang="en-US" sz="2000" i="1" dirty="0">
                <a:latin typeface="+mn-lt"/>
              </a:rPr>
              <a:t>Grade D, E, F, G loans are prone to risk. </a:t>
            </a:r>
          </a:p>
          <a:p>
            <a:pPr marL="571500" indent="-571500">
              <a:buFont typeface="Wingdings" panose="05000000000000000000" pitchFamily="2" charset="2"/>
              <a:buChar char="§"/>
            </a:pPr>
            <a:r>
              <a:rPr lang="en-US" sz="2000" i="1" dirty="0">
                <a:latin typeface="+mn-lt"/>
              </a:rPr>
              <a:t>About 30% of all loans in Grades F and G see a default. </a:t>
            </a:r>
          </a:p>
          <a:p>
            <a:pPr marL="571500" indent="-571500">
              <a:buFont typeface="Wingdings" panose="05000000000000000000" pitchFamily="2" charset="2"/>
              <a:buChar char="§"/>
            </a:pPr>
            <a:r>
              <a:rPr lang="en-US" sz="2000" i="1" dirty="0">
                <a:latin typeface="+mn-lt"/>
              </a:rPr>
              <a:t>Mean and Median values are approximately equal and monotonically increasing as we move from A to G. </a:t>
            </a:r>
          </a:p>
          <a:p>
            <a:pPr marL="571500" indent="-571500">
              <a:buFont typeface="Wingdings" panose="05000000000000000000" pitchFamily="2" charset="2"/>
              <a:buChar char="§"/>
            </a:pPr>
            <a:r>
              <a:rPr lang="en-US" sz="2000" i="1" dirty="0">
                <a:latin typeface="+mn-lt"/>
              </a:rPr>
              <a:t>As the grades increasing then risky becomes the loan and hence the interest rate is increasing.</a:t>
            </a:r>
          </a:p>
        </p:txBody>
      </p:sp>
    </p:spTree>
    <p:extLst>
      <p:ext uri="{BB962C8B-B14F-4D97-AF65-F5344CB8AC3E}">
        <p14:creationId xmlns:p14="http://schemas.microsoft.com/office/powerpoint/2010/main" val="409487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1826-CA92-4F0C-B967-119F9E9BECE2}"/>
              </a:ext>
            </a:extLst>
          </p:cNvPr>
          <p:cNvSpPr>
            <a:spLocks noGrp="1"/>
          </p:cNvSpPr>
          <p:nvPr>
            <p:ph type="title"/>
          </p:nvPr>
        </p:nvSpPr>
        <p:spPr>
          <a:xfrm>
            <a:off x="838200" y="365125"/>
            <a:ext cx="10515600" cy="642581"/>
          </a:xfrm>
        </p:spPr>
        <p:txBody>
          <a:bodyPr>
            <a:normAutofit fontScale="90000"/>
          </a:bodyPr>
          <a:lstStyle/>
          <a:p>
            <a:pPr algn="ctr"/>
            <a:r>
              <a:rPr lang="en-US" b="1" dirty="0"/>
              <a:t>Analysis on Employment Length</a:t>
            </a:r>
          </a:p>
        </p:txBody>
      </p:sp>
      <p:pic>
        <p:nvPicPr>
          <p:cNvPr id="4" name="Content Placeholder 3">
            <a:extLst>
              <a:ext uri="{FF2B5EF4-FFF2-40B4-BE49-F238E27FC236}">
                <a16:creationId xmlns:a16="http://schemas.microsoft.com/office/drawing/2014/main" id="{50C73EF7-5A9A-437A-86A7-004EEDFB19BB}"/>
              </a:ext>
            </a:extLst>
          </p:cNvPr>
          <p:cNvPicPr>
            <a:picLocks noGrp="1" noChangeAspect="1"/>
          </p:cNvPicPr>
          <p:nvPr>
            <p:ph idx="1"/>
          </p:nvPr>
        </p:nvPicPr>
        <p:blipFill>
          <a:blip r:embed="rId2"/>
          <a:stretch>
            <a:fillRect/>
          </a:stretch>
        </p:blipFill>
        <p:spPr>
          <a:xfrm>
            <a:off x="1309687" y="1424126"/>
            <a:ext cx="9572625" cy="3446453"/>
          </a:xfrm>
          <a:prstGeom prst="rect">
            <a:avLst/>
          </a:prstGeom>
        </p:spPr>
      </p:pic>
      <p:sp>
        <p:nvSpPr>
          <p:cNvPr id="5" name="Title 1">
            <a:extLst>
              <a:ext uri="{FF2B5EF4-FFF2-40B4-BE49-F238E27FC236}">
                <a16:creationId xmlns:a16="http://schemas.microsoft.com/office/drawing/2014/main" id="{72F56904-30D4-4035-A751-668AA5121E49}"/>
              </a:ext>
            </a:extLst>
          </p:cNvPr>
          <p:cNvSpPr txBox="1">
            <a:spLocks/>
          </p:cNvSpPr>
          <p:nvPr/>
        </p:nvSpPr>
        <p:spPr>
          <a:xfrm>
            <a:off x="838200" y="5125673"/>
            <a:ext cx="10515600" cy="1100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If you are a self-employed person there is a high chance for default even though only 2.7% is the loan takers are self-employed.</a:t>
            </a:r>
          </a:p>
        </p:txBody>
      </p:sp>
    </p:spTree>
    <p:extLst>
      <p:ext uri="{BB962C8B-B14F-4D97-AF65-F5344CB8AC3E}">
        <p14:creationId xmlns:p14="http://schemas.microsoft.com/office/powerpoint/2010/main" val="116404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9CBF-D15F-4C55-9466-064C173D5B0F}"/>
              </a:ext>
            </a:extLst>
          </p:cNvPr>
          <p:cNvSpPr>
            <a:spLocks noGrp="1"/>
          </p:cNvSpPr>
          <p:nvPr>
            <p:ph type="title"/>
          </p:nvPr>
        </p:nvSpPr>
        <p:spPr>
          <a:xfrm>
            <a:off x="838200" y="365125"/>
            <a:ext cx="10515600" cy="698565"/>
          </a:xfrm>
        </p:spPr>
        <p:txBody>
          <a:bodyPr/>
          <a:lstStyle/>
          <a:p>
            <a:r>
              <a:rPr lang="en-US" dirty="0"/>
              <a:t>Analysis on Loan Issue Date</a:t>
            </a:r>
          </a:p>
        </p:txBody>
      </p:sp>
      <p:pic>
        <p:nvPicPr>
          <p:cNvPr id="4" name="Content Placeholder 3">
            <a:extLst>
              <a:ext uri="{FF2B5EF4-FFF2-40B4-BE49-F238E27FC236}">
                <a16:creationId xmlns:a16="http://schemas.microsoft.com/office/drawing/2014/main" id="{D26B12B8-A0DD-4ACB-BA30-8D32F78133FC}"/>
              </a:ext>
            </a:extLst>
          </p:cNvPr>
          <p:cNvPicPr>
            <a:picLocks noGrp="1" noChangeAspect="1"/>
          </p:cNvPicPr>
          <p:nvPr>
            <p:ph idx="1"/>
          </p:nvPr>
        </p:nvPicPr>
        <p:blipFill>
          <a:blip r:embed="rId2"/>
          <a:stretch>
            <a:fillRect/>
          </a:stretch>
        </p:blipFill>
        <p:spPr>
          <a:xfrm>
            <a:off x="1328737" y="1606713"/>
            <a:ext cx="9534525" cy="3152775"/>
          </a:xfrm>
          <a:prstGeom prst="rect">
            <a:avLst/>
          </a:prstGeom>
        </p:spPr>
      </p:pic>
      <p:sp>
        <p:nvSpPr>
          <p:cNvPr id="5" name="Title 1">
            <a:extLst>
              <a:ext uri="{FF2B5EF4-FFF2-40B4-BE49-F238E27FC236}">
                <a16:creationId xmlns:a16="http://schemas.microsoft.com/office/drawing/2014/main" id="{D9E1DF2E-BAB3-4909-A30C-7FE66B7F40C8}"/>
              </a:ext>
            </a:extLst>
          </p:cNvPr>
          <p:cNvSpPr txBox="1">
            <a:spLocks/>
          </p:cNvSpPr>
          <p:nvPr/>
        </p:nvSpPr>
        <p:spPr>
          <a:xfrm>
            <a:off x="838200" y="4890782"/>
            <a:ext cx="10515600" cy="1967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Number loan issued significantly increases from 2007 to 2011. </a:t>
            </a:r>
          </a:p>
          <a:p>
            <a:pPr marL="571500" indent="-571500">
              <a:buFont typeface="Wingdings" panose="05000000000000000000" pitchFamily="2" charset="2"/>
              <a:buChar char="§"/>
            </a:pPr>
            <a:r>
              <a:rPr lang="en-US" sz="2000" i="1" dirty="0">
                <a:latin typeface="+mn-lt"/>
              </a:rPr>
              <a:t>December is the month of the year where the maximum number of loans are being issued. It could be probably company trying to meet targets in the later months of the year. </a:t>
            </a:r>
          </a:p>
          <a:p>
            <a:pPr marL="571500" indent="-571500">
              <a:buFont typeface="Wingdings" panose="05000000000000000000" pitchFamily="2" charset="2"/>
              <a:buChar char="§"/>
            </a:pPr>
            <a:r>
              <a:rPr lang="en-US" sz="2000" i="1" dirty="0">
                <a:latin typeface="+mn-lt"/>
              </a:rPr>
              <a:t>Year of loan doesn't have any impact on default.</a:t>
            </a:r>
          </a:p>
        </p:txBody>
      </p:sp>
    </p:spTree>
    <p:extLst>
      <p:ext uri="{BB962C8B-B14F-4D97-AF65-F5344CB8AC3E}">
        <p14:creationId xmlns:p14="http://schemas.microsoft.com/office/powerpoint/2010/main" val="340174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9A4A-4E90-49B4-83E9-28EEB7ABB26C}"/>
              </a:ext>
            </a:extLst>
          </p:cNvPr>
          <p:cNvSpPr>
            <a:spLocks noGrp="1"/>
          </p:cNvSpPr>
          <p:nvPr>
            <p:ph type="title"/>
          </p:nvPr>
        </p:nvSpPr>
        <p:spPr>
          <a:xfrm>
            <a:off x="838200" y="365125"/>
            <a:ext cx="10515600" cy="717055"/>
          </a:xfrm>
        </p:spPr>
        <p:txBody>
          <a:bodyPr/>
          <a:lstStyle/>
          <a:p>
            <a:pPr algn="ctr"/>
            <a:r>
              <a:rPr lang="en-US" b="1" dirty="0"/>
              <a:t>Analysis on Debt-To-Income Ratio</a:t>
            </a:r>
          </a:p>
        </p:txBody>
      </p:sp>
      <p:pic>
        <p:nvPicPr>
          <p:cNvPr id="4" name="Content Placeholder 3">
            <a:extLst>
              <a:ext uri="{FF2B5EF4-FFF2-40B4-BE49-F238E27FC236}">
                <a16:creationId xmlns:a16="http://schemas.microsoft.com/office/drawing/2014/main" id="{53173475-FDB3-4165-88B3-0C4A330E78A0}"/>
              </a:ext>
            </a:extLst>
          </p:cNvPr>
          <p:cNvPicPr>
            <a:picLocks noGrp="1" noChangeAspect="1"/>
          </p:cNvPicPr>
          <p:nvPr>
            <p:ph idx="1"/>
          </p:nvPr>
        </p:nvPicPr>
        <p:blipFill>
          <a:blip r:embed="rId2"/>
          <a:stretch>
            <a:fillRect/>
          </a:stretch>
        </p:blipFill>
        <p:spPr>
          <a:xfrm>
            <a:off x="2500312" y="1373530"/>
            <a:ext cx="7191375" cy="3409950"/>
          </a:xfrm>
          <a:prstGeom prst="rect">
            <a:avLst/>
          </a:prstGeom>
        </p:spPr>
      </p:pic>
      <p:sp>
        <p:nvSpPr>
          <p:cNvPr id="5" name="Title 1">
            <a:extLst>
              <a:ext uri="{FF2B5EF4-FFF2-40B4-BE49-F238E27FC236}">
                <a16:creationId xmlns:a16="http://schemas.microsoft.com/office/drawing/2014/main" id="{96EAF249-D0C6-4A9D-86D7-F6D18C742B2C}"/>
              </a:ext>
            </a:extLst>
          </p:cNvPr>
          <p:cNvSpPr txBox="1">
            <a:spLocks/>
          </p:cNvSpPr>
          <p:nvPr/>
        </p:nvSpPr>
        <p:spPr>
          <a:xfrm>
            <a:off x="838200" y="4890782"/>
            <a:ext cx="10515600" cy="19672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Initially when we started the analysis, </a:t>
            </a:r>
            <a:r>
              <a:rPr lang="en-US" sz="2000" i="1" dirty="0" err="1">
                <a:latin typeface="+mn-lt"/>
              </a:rPr>
              <a:t>dti</a:t>
            </a:r>
            <a:r>
              <a:rPr lang="en-US" sz="2000" i="1" dirty="0">
                <a:latin typeface="+mn-lt"/>
              </a:rPr>
              <a:t> (Debt to Income Ratio) seems like a very important factor, if debt to income ratio is more the customer is most likely to default the loan.</a:t>
            </a:r>
          </a:p>
          <a:p>
            <a:pPr marL="571500" indent="-571500">
              <a:buFont typeface="Wingdings" panose="05000000000000000000" pitchFamily="2" charset="2"/>
              <a:buChar char="§"/>
            </a:pPr>
            <a:r>
              <a:rPr lang="en-US" sz="2000" i="1" dirty="0">
                <a:latin typeface="+mn-lt"/>
              </a:rPr>
              <a:t>The fully paid loans has lower </a:t>
            </a:r>
            <a:r>
              <a:rPr lang="en-US" sz="2000" i="1" dirty="0" err="1">
                <a:latin typeface="+mn-lt"/>
              </a:rPr>
              <a:t>dti</a:t>
            </a:r>
            <a:r>
              <a:rPr lang="en-US" sz="2000" i="1" dirty="0">
                <a:latin typeface="+mn-lt"/>
              </a:rPr>
              <a:t> as the debt amount has decreased as the customer paid their debt.</a:t>
            </a:r>
          </a:p>
          <a:p>
            <a:pPr marL="571500" indent="-571500">
              <a:buFont typeface="Wingdings" panose="05000000000000000000" pitchFamily="2" charset="2"/>
              <a:buChar char="§"/>
            </a:pPr>
            <a:r>
              <a:rPr lang="en-US" sz="2000" i="1" dirty="0">
                <a:latin typeface="+mn-lt"/>
              </a:rPr>
              <a:t>Contrary, based on our analysis it seems like </a:t>
            </a:r>
            <a:r>
              <a:rPr lang="en-US" sz="2000" i="1" dirty="0" err="1">
                <a:latin typeface="+mn-lt"/>
              </a:rPr>
              <a:t>dti</a:t>
            </a:r>
            <a:r>
              <a:rPr lang="en-US" sz="2000" i="1" dirty="0">
                <a:latin typeface="+mn-lt"/>
              </a:rPr>
              <a:t> doesn't follow a pattern for good or bad loan. We can see this trend based on the plots which are plotted against </a:t>
            </a:r>
            <a:r>
              <a:rPr lang="en-US" sz="2000" i="1" dirty="0" err="1">
                <a:latin typeface="+mn-lt"/>
              </a:rPr>
              <a:t>dti</a:t>
            </a:r>
            <a:endParaRPr lang="en-US" sz="2000" i="1" dirty="0">
              <a:latin typeface="+mn-lt"/>
            </a:endParaRPr>
          </a:p>
        </p:txBody>
      </p:sp>
    </p:spTree>
    <p:extLst>
      <p:ext uri="{BB962C8B-B14F-4D97-AF65-F5344CB8AC3E}">
        <p14:creationId xmlns:p14="http://schemas.microsoft.com/office/powerpoint/2010/main" val="119195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C29B-2570-48ED-BB2D-515B0C4A677D}"/>
              </a:ext>
            </a:extLst>
          </p:cNvPr>
          <p:cNvSpPr>
            <a:spLocks noGrp="1"/>
          </p:cNvSpPr>
          <p:nvPr>
            <p:ph type="title"/>
          </p:nvPr>
        </p:nvSpPr>
        <p:spPr>
          <a:xfrm>
            <a:off x="838200" y="365125"/>
            <a:ext cx="10515600" cy="700277"/>
          </a:xfrm>
        </p:spPr>
        <p:txBody>
          <a:bodyPr/>
          <a:lstStyle/>
          <a:p>
            <a:pPr algn="ctr"/>
            <a:r>
              <a:rPr lang="en-US" b="1" dirty="0"/>
              <a:t>Analysis on Purpose</a:t>
            </a:r>
          </a:p>
        </p:txBody>
      </p:sp>
      <p:pic>
        <p:nvPicPr>
          <p:cNvPr id="5" name="Picture 4">
            <a:extLst>
              <a:ext uri="{FF2B5EF4-FFF2-40B4-BE49-F238E27FC236}">
                <a16:creationId xmlns:a16="http://schemas.microsoft.com/office/drawing/2014/main" id="{CA9EED21-515E-4D92-BB91-822783DD502D}"/>
              </a:ext>
            </a:extLst>
          </p:cNvPr>
          <p:cNvPicPr>
            <a:picLocks noChangeAspect="1"/>
          </p:cNvPicPr>
          <p:nvPr/>
        </p:nvPicPr>
        <p:blipFill>
          <a:blip r:embed="rId2"/>
          <a:stretch>
            <a:fillRect/>
          </a:stretch>
        </p:blipFill>
        <p:spPr>
          <a:xfrm>
            <a:off x="838200" y="3711436"/>
            <a:ext cx="10515600" cy="3033414"/>
          </a:xfrm>
          <a:prstGeom prst="rect">
            <a:avLst/>
          </a:prstGeom>
        </p:spPr>
      </p:pic>
      <p:pic>
        <p:nvPicPr>
          <p:cNvPr id="9" name="Picture 8">
            <a:extLst>
              <a:ext uri="{FF2B5EF4-FFF2-40B4-BE49-F238E27FC236}">
                <a16:creationId xmlns:a16="http://schemas.microsoft.com/office/drawing/2014/main" id="{4BE47EB3-7434-432F-9672-32C33763419F}"/>
              </a:ext>
            </a:extLst>
          </p:cNvPr>
          <p:cNvPicPr>
            <a:picLocks noChangeAspect="1"/>
          </p:cNvPicPr>
          <p:nvPr/>
        </p:nvPicPr>
        <p:blipFill>
          <a:blip r:embed="rId3"/>
          <a:stretch>
            <a:fillRect/>
          </a:stretch>
        </p:blipFill>
        <p:spPr>
          <a:xfrm>
            <a:off x="1171671" y="1065403"/>
            <a:ext cx="4025480" cy="2363598"/>
          </a:xfrm>
          <a:prstGeom prst="rect">
            <a:avLst/>
          </a:prstGeom>
        </p:spPr>
      </p:pic>
      <p:sp>
        <p:nvSpPr>
          <p:cNvPr id="11" name="Title 1">
            <a:extLst>
              <a:ext uri="{FF2B5EF4-FFF2-40B4-BE49-F238E27FC236}">
                <a16:creationId xmlns:a16="http://schemas.microsoft.com/office/drawing/2014/main" id="{89E5515D-0462-433F-B006-AD1ACF133D03}"/>
              </a:ext>
            </a:extLst>
          </p:cNvPr>
          <p:cNvSpPr txBox="1">
            <a:spLocks/>
          </p:cNvSpPr>
          <p:nvPr/>
        </p:nvSpPr>
        <p:spPr>
          <a:xfrm>
            <a:off x="5530622" y="1224793"/>
            <a:ext cx="5823178" cy="24866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Around 50% of loans are taken for Debt Consolidation, i.e. with this borrowed money the customers want to </a:t>
            </a:r>
            <a:r>
              <a:rPr lang="en-US" sz="2000" i="1" dirty="0" err="1">
                <a:latin typeface="+mn-lt"/>
              </a:rPr>
              <a:t>preclose</a:t>
            </a:r>
            <a:r>
              <a:rPr lang="en-US" sz="2000" i="1" dirty="0">
                <a:latin typeface="+mn-lt"/>
              </a:rPr>
              <a:t> all other loans. </a:t>
            </a:r>
          </a:p>
          <a:p>
            <a:pPr marL="571500" indent="-571500">
              <a:buFont typeface="Wingdings" panose="05000000000000000000" pitchFamily="2" charset="2"/>
              <a:buChar char="§"/>
            </a:pPr>
            <a:r>
              <a:rPr lang="en-US" sz="2000" i="1" dirty="0">
                <a:latin typeface="+mn-lt"/>
              </a:rPr>
              <a:t>Higher Loan Amount are taken for Debt Consolidation and small business. </a:t>
            </a:r>
          </a:p>
          <a:p>
            <a:pPr marL="571500" indent="-571500">
              <a:buFont typeface="Wingdings" panose="05000000000000000000" pitchFamily="2" charset="2"/>
              <a:buChar char="§"/>
            </a:pPr>
            <a:r>
              <a:rPr lang="en-US" sz="2000" i="1" dirty="0">
                <a:latin typeface="+mn-lt"/>
              </a:rPr>
              <a:t>Around 25% loans taken for Small Business defaults</a:t>
            </a:r>
          </a:p>
        </p:txBody>
      </p:sp>
    </p:spTree>
    <p:extLst>
      <p:ext uri="{BB962C8B-B14F-4D97-AF65-F5344CB8AC3E}">
        <p14:creationId xmlns:p14="http://schemas.microsoft.com/office/powerpoint/2010/main" val="226998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9A31-9B16-4DD2-85FA-11F8F91F8D32}"/>
              </a:ext>
            </a:extLst>
          </p:cNvPr>
          <p:cNvSpPr>
            <a:spLocks noGrp="1"/>
          </p:cNvSpPr>
          <p:nvPr>
            <p:ph type="title"/>
          </p:nvPr>
        </p:nvSpPr>
        <p:spPr>
          <a:xfrm>
            <a:off x="838200" y="365125"/>
            <a:ext cx="10515600" cy="735887"/>
          </a:xfrm>
        </p:spPr>
        <p:txBody>
          <a:bodyPr/>
          <a:lstStyle/>
          <a:p>
            <a:pPr algn="ctr"/>
            <a:r>
              <a:rPr lang="en-US" b="1" dirty="0"/>
              <a:t>Analysis on Home Ownership</a:t>
            </a:r>
          </a:p>
        </p:txBody>
      </p:sp>
      <p:pic>
        <p:nvPicPr>
          <p:cNvPr id="4" name="Picture 3">
            <a:extLst>
              <a:ext uri="{FF2B5EF4-FFF2-40B4-BE49-F238E27FC236}">
                <a16:creationId xmlns:a16="http://schemas.microsoft.com/office/drawing/2014/main" id="{F0749F65-7F09-427B-85EF-1CED2F4FB0A8}"/>
              </a:ext>
            </a:extLst>
          </p:cNvPr>
          <p:cNvPicPr>
            <a:picLocks noChangeAspect="1"/>
          </p:cNvPicPr>
          <p:nvPr/>
        </p:nvPicPr>
        <p:blipFill>
          <a:blip r:embed="rId2"/>
          <a:stretch>
            <a:fillRect/>
          </a:stretch>
        </p:blipFill>
        <p:spPr>
          <a:xfrm>
            <a:off x="3848100" y="1354786"/>
            <a:ext cx="4495800" cy="3486150"/>
          </a:xfrm>
          <a:prstGeom prst="rect">
            <a:avLst/>
          </a:prstGeom>
        </p:spPr>
      </p:pic>
      <p:sp>
        <p:nvSpPr>
          <p:cNvPr id="5" name="Title 1">
            <a:extLst>
              <a:ext uri="{FF2B5EF4-FFF2-40B4-BE49-F238E27FC236}">
                <a16:creationId xmlns:a16="http://schemas.microsoft.com/office/drawing/2014/main" id="{3A7223C2-12C5-4103-A395-6B28C99F0C8D}"/>
              </a:ext>
            </a:extLst>
          </p:cNvPr>
          <p:cNvSpPr txBox="1">
            <a:spLocks/>
          </p:cNvSpPr>
          <p:nvPr/>
        </p:nvSpPr>
        <p:spPr>
          <a:xfrm>
            <a:off x="838200" y="4890782"/>
            <a:ext cx="10515600" cy="133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mn-lt"/>
              </a:rPr>
              <a:t>Insights:</a:t>
            </a:r>
          </a:p>
          <a:p>
            <a:pPr marL="571500" indent="-571500">
              <a:buFont typeface="Wingdings" panose="05000000000000000000" pitchFamily="2" charset="2"/>
              <a:buChar char="§"/>
            </a:pPr>
            <a:r>
              <a:rPr lang="en-US" sz="2000" i="1" dirty="0">
                <a:latin typeface="+mn-lt"/>
              </a:rPr>
              <a:t>If the customer is either paying mortgage there is higher change for charge-off as a considerable amount of income is spent on rent/mortgage</a:t>
            </a:r>
          </a:p>
        </p:txBody>
      </p:sp>
    </p:spTree>
    <p:extLst>
      <p:ext uri="{BB962C8B-B14F-4D97-AF65-F5344CB8AC3E}">
        <p14:creationId xmlns:p14="http://schemas.microsoft.com/office/powerpoint/2010/main" val="428843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D98F-F17C-4FD9-BF58-4782FECFEABE}"/>
              </a:ext>
            </a:extLst>
          </p:cNvPr>
          <p:cNvSpPr>
            <a:spLocks noGrp="1"/>
          </p:cNvSpPr>
          <p:nvPr>
            <p:ph type="title"/>
          </p:nvPr>
        </p:nvSpPr>
        <p:spPr>
          <a:xfrm>
            <a:off x="838200" y="365125"/>
            <a:ext cx="10515600" cy="521283"/>
          </a:xfrm>
        </p:spPr>
        <p:txBody>
          <a:bodyPr>
            <a:normAutofit fontScale="90000"/>
          </a:bodyPr>
          <a:lstStyle/>
          <a:p>
            <a:pPr algn="ctr"/>
            <a:r>
              <a:rPr lang="en-US" b="1" dirty="0"/>
              <a:t>Correlation Matrix</a:t>
            </a:r>
          </a:p>
        </p:txBody>
      </p:sp>
      <p:pic>
        <p:nvPicPr>
          <p:cNvPr id="4" name="Picture 3">
            <a:extLst>
              <a:ext uri="{FF2B5EF4-FFF2-40B4-BE49-F238E27FC236}">
                <a16:creationId xmlns:a16="http://schemas.microsoft.com/office/drawing/2014/main" id="{E055519D-722C-4261-8072-43ABE087C48C}"/>
              </a:ext>
            </a:extLst>
          </p:cNvPr>
          <p:cNvPicPr>
            <a:picLocks noChangeAspect="1"/>
          </p:cNvPicPr>
          <p:nvPr/>
        </p:nvPicPr>
        <p:blipFill>
          <a:blip r:embed="rId2"/>
          <a:stretch>
            <a:fillRect/>
          </a:stretch>
        </p:blipFill>
        <p:spPr>
          <a:xfrm>
            <a:off x="2275114" y="1045029"/>
            <a:ext cx="7641771" cy="5812971"/>
          </a:xfrm>
          <a:prstGeom prst="rect">
            <a:avLst/>
          </a:prstGeom>
        </p:spPr>
      </p:pic>
    </p:spTree>
    <p:extLst>
      <p:ext uri="{BB962C8B-B14F-4D97-AF65-F5344CB8AC3E}">
        <p14:creationId xmlns:p14="http://schemas.microsoft.com/office/powerpoint/2010/main" val="897396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DA30-091F-48AC-8C43-5A85AC817B68}"/>
              </a:ext>
            </a:extLst>
          </p:cNvPr>
          <p:cNvSpPr>
            <a:spLocks noGrp="1"/>
          </p:cNvSpPr>
          <p:nvPr>
            <p:ph type="title"/>
          </p:nvPr>
        </p:nvSpPr>
        <p:spPr>
          <a:xfrm>
            <a:off x="838200" y="365126"/>
            <a:ext cx="10515600" cy="456996"/>
          </a:xfrm>
        </p:spPr>
        <p:txBody>
          <a:bodyPr>
            <a:normAutofit fontScale="90000"/>
          </a:bodyPr>
          <a:lstStyle/>
          <a:p>
            <a:pPr algn="ctr"/>
            <a:r>
              <a:rPr lang="en-US" b="1" dirty="0"/>
              <a:t>Conclusion</a:t>
            </a:r>
          </a:p>
        </p:txBody>
      </p:sp>
      <p:sp>
        <p:nvSpPr>
          <p:cNvPr id="3" name="Content Placeholder 2">
            <a:extLst>
              <a:ext uri="{FF2B5EF4-FFF2-40B4-BE49-F238E27FC236}">
                <a16:creationId xmlns:a16="http://schemas.microsoft.com/office/drawing/2014/main" id="{EC601018-8BBE-4B71-ADD7-823698D27094}"/>
              </a:ext>
            </a:extLst>
          </p:cNvPr>
          <p:cNvSpPr>
            <a:spLocks noGrp="1"/>
          </p:cNvSpPr>
          <p:nvPr>
            <p:ph idx="1"/>
          </p:nvPr>
        </p:nvSpPr>
        <p:spPr>
          <a:xfrm>
            <a:off x="838200" y="1040234"/>
            <a:ext cx="10515600" cy="5817765"/>
          </a:xfrm>
        </p:spPr>
        <p:txBody>
          <a:bodyPr>
            <a:noAutofit/>
          </a:bodyPr>
          <a:lstStyle/>
          <a:p>
            <a:pPr marL="0" indent="0">
              <a:buNone/>
            </a:pPr>
            <a:r>
              <a:rPr lang="en-US" sz="1600" i="1" dirty="0">
                <a:solidFill>
                  <a:schemeClr val="accent1">
                    <a:lumMod val="75000"/>
                  </a:schemeClr>
                </a:solidFill>
              </a:rPr>
              <a:t>From the overall EDA Analysis for Lending Club Case Study, we consider the below are the Driving Factors for a Bad (Charged-Off/Defaulter) Loan.</a:t>
            </a:r>
            <a:endParaRPr lang="en-US" sz="1600" b="1" dirty="0">
              <a:cs typeface="Times New Roman" panose="02020603050405020304" pitchFamily="18" charset="0"/>
            </a:endParaRPr>
          </a:p>
          <a:p>
            <a:r>
              <a:rPr lang="en-US" sz="1800" b="1" dirty="0">
                <a:solidFill>
                  <a:schemeClr val="accent1">
                    <a:lumMod val="75000"/>
                  </a:schemeClr>
                </a:solidFill>
                <a:cs typeface="Times New Roman" panose="02020603050405020304" pitchFamily="18" charset="0"/>
              </a:rPr>
              <a:t>Loan Grade:</a:t>
            </a:r>
            <a:br>
              <a:rPr lang="en-US" sz="1600" b="1" dirty="0">
                <a:cs typeface="Times New Roman" panose="02020603050405020304" pitchFamily="18" charset="0"/>
              </a:rPr>
            </a:br>
            <a:r>
              <a:rPr lang="en-US" sz="1600" dirty="0">
                <a:cs typeface="Times New Roman" panose="02020603050405020304" pitchFamily="18" charset="0"/>
              </a:rPr>
              <a:t>Higher the loan grade higher is the interest rate and higher the defaults.</a:t>
            </a:r>
            <a:br>
              <a:rPr lang="en-US" sz="1600" dirty="0">
                <a:cs typeface="Times New Roman" panose="02020603050405020304" pitchFamily="18" charset="0"/>
              </a:rPr>
            </a:br>
            <a:r>
              <a:rPr lang="en-US" sz="1600" dirty="0">
                <a:cs typeface="Times New Roman" panose="02020603050405020304" pitchFamily="18" charset="0"/>
              </a:rPr>
              <a:t>About 30% of all loans in Grades F and G see a default</a:t>
            </a:r>
            <a:endParaRPr lang="en-US" sz="1600" b="1" dirty="0">
              <a:cs typeface="Times New Roman" panose="02020603050405020304" pitchFamily="18" charset="0"/>
            </a:endParaRPr>
          </a:p>
          <a:p>
            <a:r>
              <a:rPr lang="en-US" sz="1800" b="1" dirty="0">
                <a:solidFill>
                  <a:schemeClr val="accent1">
                    <a:lumMod val="75000"/>
                  </a:schemeClr>
                </a:solidFill>
                <a:cs typeface="Times New Roman" panose="02020603050405020304" pitchFamily="18" charset="0"/>
              </a:rPr>
              <a:t>Interest Rate:</a:t>
            </a:r>
            <a:br>
              <a:rPr lang="en-US" sz="1600" dirty="0">
                <a:cs typeface="Times New Roman" panose="02020603050405020304" pitchFamily="18" charset="0"/>
              </a:rPr>
            </a:br>
            <a:r>
              <a:rPr lang="en-US" sz="1600" dirty="0">
                <a:cs typeface="Times New Roman" panose="02020603050405020304" pitchFamily="18" charset="0"/>
              </a:rPr>
              <a:t>Higher the interest rate for the loan, higher the probability of getting the loan charged-off.</a:t>
            </a:r>
            <a:br>
              <a:rPr lang="en-US" sz="1600" dirty="0">
                <a:cs typeface="Times New Roman" panose="02020603050405020304" pitchFamily="18" charset="0"/>
              </a:rPr>
            </a:br>
            <a:r>
              <a:rPr lang="en-US" sz="1600" dirty="0">
                <a:cs typeface="Times New Roman" panose="02020603050405020304" pitchFamily="18" charset="0"/>
              </a:rPr>
              <a:t>Around 34% loans are defaulted for interest rate &gt; 20%</a:t>
            </a:r>
            <a:endParaRPr lang="en-US" sz="1600" b="1" dirty="0">
              <a:cs typeface="Times New Roman" panose="02020603050405020304" pitchFamily="18" charset="0"/>
            </a:endParaRPr>
          </a:p>
          <a:p>
            <a:r>
              <a:rPr lang="en-US" sz="1800" b="1" dirty="0">
                <a:solidFill>
                  <a:schemeClr val="accent1">
                    <a:lumMod val="75000"/>
                  </a:schemeClr>
                </a:solidFill>
                <a:cs typeface="Times New Roman" panose="02020603050405020304" pitchFamily="18" charset="0"/>
              </a:rPr>
              <a:t>Home Status:</a:t>
            </a:r>
            <a:br>
              <a:rPr lang="en-US" sz="1600" dirty="0">
                <a:cs typeface="Times New Roman" panose="02020603050405020304" pitchFamily="18" charset="0"/>
              </a:rPr>
            </a:br>
            <a:r>
              <a:rPr lang="en-US" sz="1600" dirty="0">
                <a:cs typeface="Times New Roman" panose="02020603050405020304" pitchFamily="18" charset="0"/>
              </a:rPr>
              <a:t>If the customer is either paying mortgage or rent there is higher chance for charge-off as a considerable amount of income is spent on rent/mortgage</a:t>
            </a:r>
            <a:br>
              <a:rPr lang="en-US" sz="1600" dirty="0">
                <a:cs typeface="Times New Roman" panose="02020603050405020304" pitchFamily="18" charset="0"/>
              </a:rPr>
            </a:br>
            <a:r>
              <a:rPr lang="en-US" sz="1600" dirty="0">
                <a:cs typeface="Times New Roman" panose="02020603050405020304" pitchFamily="18" charset="0"/>
              </a:rPr>
              <a:t>More than 40% times the loan is defaulted if the borrower has mortgage/rent on house</a:t>
            </a:r>
          </a:p>
          <a:p>
            <a:r>
              <a:rPr lang="en-US" sz="1800" b="1" dirty="0">
                <a:solidFill>
                  <a:schemeClr val="accent1">
                    <a:lumMod val="75000"/>
                  </a:schemeClr>
                </a:solidFill>
                <a:cs typeface="Times New Roman" panose="02020603050405020304" pitchFamily="18" charset="0"/>
              </a:rPr>
              <a:t>Term:</a:t>
            </a:r>
            <a:br>
              <a:rPr lang="en-US" sz="1600" dirty="0">
                <a:cs typeface="Times New Roman" panose="02020603050405020304" pitchFamily="18" charset="0"/>
              </a:rPr>
            </a:br>
            <a:r>
              <a:rPr lang="en-US" sz="1600" dirty="0">
                <a:cs typeface="Times New Roman" panose="02020603050405020304" pitchFamily="18" charset="0"/>
              </a:rPr>
              <a:t>25% of Loans are getting charged-off for 60 month term, as compared to 11% for 36 month term.</a:t>
            </a:r>
          </a:p>
          <a:p>
            <a:r>
              <a:rPr lang="en-US" sz="1800" b="1" dirty="0">
                <a:solidFill>
                  <a:schemeClr val="accent1">
                    <a:lumMod val="75000"/>
                  </a:schemeClr>
                </a:solidFill>
                <a:cs typeface="Times New Roman" panose="02020603050405020304" pitchFamily="18" charset="0"/>
              </a:rPr>
              <a:t>Purpose:</a:t>
            </a:r>
            <a:br>
              <a:rPr lang="en-US" sz="1600" dirty="0">
                <a:cs typeface="Times New Roman" panose="02020603050405020304" pitchFamily="18" charset="0"/>
              </a:rPr>
            </a:br>
            <a:r>
              <a:rPr lang="en-US" sz="1600" dirty="0">
                <a:cs typeface="Times New Roman" panose="02020603050405020304" pitchFamily="18" charset="0"/>
              </a:rPr>
              <a:t>Around 50% of loans are taken for Debt Consolidation, and around 25% loans taken for Small Business defaults </a:t>
            </a:r>
          </a:p>
          <a:p>
            <a:r>
              <a:rPr lang="en-US" sz="1800" b="1" dirty="0">
                <a:solidFill>
                  <a:schemeClr val="accent1">
                    <a:lumMod val="75000"/>
                  </a:schemeClr>
                </a:solidFill>
                <a:cs typeface="Times New Roman" panose="02020603050405020304" pitchFamily="18" charset="0"/>
              </a:rPr>
              <a:t>Employee Length:</a:t>
            </a:r>
            <a:br>
              <a:rPr lang="en-US" sz="1600" dirty="0">
                <a:cs typeface="Times New Roman" panose="02020603050405020304" pitchFamily="18" charset="0"/>
              </a:rPr>
            </a:br>
            <a:r>
              <a:rPr lang="en-US" sz="1600" dirty="0">
                <a:cs typeface="Times New Roman" panose="02020603050405020304" pitchFamily="18" charset="0"/>
              </a:rPr>
              <a:t>23.7% of the of loan taker has an employment length of more than 10 years. </a:t>
            </a:r>
            <a:br>
              <a:rPr lang="en-US" sz="1600" dirty="0">
                <a:cs typeface="Times New Roman" panose="02020603050405020304" pitchFamily="18" charset="0"/>
              </a:rPr>
            </a:br>
            <a:r>
              <a:rPr lang="en-US" sz="1600" dirty="0">
                <a:cs typeface="Times New Roman" panose="02020603050405020304" pitchFamily="18" charset="0"/>
              </a:rPr>
              <a:t>If you are a self-employed person there is a high chance for default even though only 2.7% is the loan takers are self-employed. </a:t>
            </a:r>
          </a:p>
        </p:txBody>
      </p:sp>
    </p:spTree>
    <p:extLst>
      <p:ext uri="{BB962C8B-B14F-4D97-AF65-F5344CB8AC3E}">
        <p14:creationId xmlns:p14="http://schemas.microsoft.com/office/powerpoint/2010/main" val="30170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D621-8B68-47AB-A673-AD399F162ECA}"/>
              </a:ext>
            </a:extLst>
          </p:cNvPr>
          <p:cNvSpPr>
            <a:spLocks noGrp="1"/>
          </p:cNvSpPr>
          <p:nvPr>
            <p:ph type="title"/>
          </p:nvPr>
        </p:nvSpPr>
        <p:spPr>
          <a:xfrm>
            <a:off x="838200" y="365125"/>
            <a:ext cx="10515600" cy="708666"/>
          </a:xfrm>
        </p:spPr>
        <p:txBody>
          <a:bodyPr>
            <a:normAutofit fontScale="90000"/>
          </a:bodyPr>
          <a:lstStyle/>
          <a:p>
            <a:pPr algn="ctr"/>
            <a:br>
              <a:rPr lang="en-US" dirty="0"/>
            </a:br>
            <a:r>
              <a:rPr lang="en-US" sz="4900" b="1" dirty="0"/>
              <a:t>Business</a:t>
            </a:r>
            <a:r>
              <a:rPr lang="en-US" b="1" dirty="0"/>
              <a:t> Objective</a:t>
            </a:r>
            <a:br>
              <a:rPr lang="en-US" dirty="0"/>
            </a:br>
            <a:endParaRPr lang="en-US" dirty="0"/>
          </a:p>
        </p:txBody>
      </p:sp>
      <p:sp>
        <p:nvSpPr>
          <p:cNvPr id="3" name="Content Placeholder 2">
            <a:extLst>
              <a:ext uri="{FF2B5EF4-FFF2-40B4-BE49-F238E27FC236}">
                <a16:creationId xmlns:a16="http://schemas.microsoft.com/office/drawing/2014/main" id="{BDE2B093-125F-400B-A773-2510DFC353C4}"/>
              </a:ext>
            </a:extLst>
          </p:cNvPr>
          <p:cNvSpPr>
            <a:spLocks noGrp="1"/>
          </p:cNvSpPr>
          <p:nvPr>
            <p:ph idx="1"/>
          </p:nvPr>
        </p:nvSpPr>
        <p:spPr>
          <a:xfrm>
            <a:off x="838200" y="1300294"/>
            <a:ext cx="10515600" cy="4876669"/>
          </a:xfrm>
        </p:spPr>
        <p:txBody>
          <a:bodyPr>
            <a:normAutofit fontScale="92500" lnSpcReduction="10000"/>
          </a:bodyPr>
          <a:lstStyle/>
          <a:p>
            <a:r>
              <a:rPr lang="en-US" sz="2600" i="1" dirty="0"/>
              <a:t>One of the largest online consumer finance company  which is facilitating with personal loans, home loans, business loans, and financing of medical procedures would like to understand the ‘risky’ loans/applicants which would be the largest source of financial/credit loss i.e. when the borrower refuses to pay or runs away with the money owed.('charged-off’/ 'defaulters’). </a:t>
            </a:r>
          </a:p>
          <a:p>
            <a:endParaRPr lang="en-US" sz="2600" i="1" dirty="0"/>
          </a:p>
          <a:p>
            <a:r>
              <a:rPr lang="en-US" sz="2600" i="1" dirty="0"/>
              <a:t>If one is able to identify these risky loan applicants, then such loans can be reduced thereby cutting down the amount of credit loss.</a:t>
            </a:r>
          </a:p>
          <a:p>
            <a:pPr marL="0" indent="0">
              <a:buNone/>
            </a:pPr>
            <a:endParaRPr lang="en-US" sz="2600" i="1" dirty="0"/>
          </a:p>
          <a:p>
            <a:r>
              <a:rPr lang="en-US" sz="2600" i="1" dirty="0"/>
              <a:t>In other words, 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116482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95EC-5FF5-4B9A-87A6-09A264276278}"/>
              </a:ext>
            </a:extLst>
          </p:cNvPr>
          <p:cNvSpPr>
            <a:spLocks noGrp="1"/>
          </p:cNvSpPr>
          <p:nvPr>
            <p:ph type="title"/>
          </p:nvPr>
        </p:nvSpPr>
        <p:spPr/>
        <p:txBody>
          <a:bodyPr/>
          <a:lstStyle/>
          <a:p>
            <a:pPr algn="ctr"/>
            <a:r>
              <a:rPr lang="en-US" b="1" dirty="0"/>
              <a:t> Analysis Approach</a:t>
            </a:r>
          </a:p>
        </p:txBody>
      </p:sp>
      <p:sp>
        <p:nvSpPr>
          <p:cNvPr id="3" name="Content Placeholder 2">
            <a:extLst>
              <a:ext uri="{FF2B5EF4-FFF2-40B4-BE49-F238E27FC236}">
                <a16:creationId xmlns:a16="http://schemas.microsoft.com/office/drawing/2014/main" id="{69615B0B-22E9-4C8D-93B9-3C692D2E12B4}"/>
              </a:ext>
            </a:extLst>
          </p:cNvPr>
          <p:cNvSpPr>
            <a:spLocks noGrp="1"/>
          </p:cNvSpPr>
          <p:nvPr>
            <p:ph idx="1"/>
          </p:nvPr>
        </p:nvSpPr>
        <p:spPr/>
        <p:txBody>
          <a:bodyPr>
            <a:normAutofit/>
          </a:bodyPr>
          <a:lstStyle/>
          <a:p>
            <a:r>
              <a:rPr lang="en-US" sz="2400" dirty="0"/>
              <a:t>Understanding of the Data</a:t>
            </a:r>
          </a:p>
          <a:p>
            <a:r>
              <a:rPr lang="en-US" sz="2400" dirty="0"/>
              <a:t>Data Cleaning by removing NAN Columns &gt; 30% and other non-important columns</a:t>
            </a:r>
          </a:p>
          <a:p>
            <a:r>
              <a:rPr lang="en-US" sz="2400" dirty="0"/>
              <a:t>Understanding Number of Numerical and Categorical Features/Variable</a:t>
            </a:r>
          </a:p>
          <a:p>
            <a:r>
              <a:rPr lang="en-US" sz="2400" dirty="0"/>
              <a:t>Data Distribution Analysis by plotting Graphs for both Numerical and Categorical Variables.</a:t>
            </a:r>
          </a:p>
          <a:p>
            <a:r>
              <a:rPr lang="en-US" sz="2400" dirty="0"/>
              <a:t>Created required Derived Variables like Percentage of Bad Loans, </a:t>
            </a:r>
          </a:p>
          <a:p>
            <a:r>
              <a:rPr lang="en-US" sz="2400" dirty="0"/>
              <a:t>Applying Univariate and Bivariate Analysis on Data, to understand the Factors driving to a Bad Loan.</a:t>
            </a:r>
          </a:p>
        </p:txBody>
      </p:sp>
    </p:spTree>
    <p:extLst>
      <p:ext uri="{BB962C8B-B14F-4D97-AF65-F5344CB8AC3E}">
        <p14:creationId xmlns:p14="http://schemas.microsoft.com/office/powerpoint/2010/main" val="219177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EFCA-3679-4794-8B24-B2A11C8B7C1F}"/>
              </a:ext>
            </a:extLst>
          </p:cNvPr>
          <p:cNvSpPr>
            <a:spLocks noGrp="1"/>
          </p:cNvSpPr>
          <p:nvPr>
            <p:ph type="title"/>
          </p:nvPr>
        </p:nvSpPr>
        <p:spPr>
          <a:xfrm>
            <a:off x="838200" y="365125"/>
            <a:ext cx="10515600" cy="868057"/>
          </a:xfrm>
        </p:spPr>
        <p:txBody>
          <a:bodyPr/>
          <a:lstStyle/>
          <a:p>
            <a:pPr algn="ctr"/>
            <a:r>
              <a:rPr lang="en-US" b="1" dirty="0"/>
              <a:t>Numeric Data Distribution Analysis - 1</a:t>
            </a:r>
          </a:p>
        </p:txBody>
      </p:sp>
      <p:pic>
        <p:nvPicPr>
          <p:cNvPr id="4" name="Content Placeholder 3">
            <a:extLst>
              <a:ext uri="{FF2B5EF4-FFF2-40B4-BE49-F238E27FC236}">
                <a16:creationId xmlns:a16="http://schemas.microsoft.com/office/drawing/2014/main" id="{24D84E56-F466-4BB7-BF38-D6F19D4DA3EE}"/>
              </a:ext>
            </a:extLst>
          </p:cNvPr>
          <p:cNvPicPr>
            <a:picLocks noGrp="1" noChangeAspect="1"/>
          </p:cNvPicPr>
          <p:nvPr>
            <p:ph idx="1"/>
          </p:nvPr>
        </p:nvPicPr>
        <p:blipFill>
          <a:blip r:embed="rId2"/>
          <a:stretch>
            <a:fillRect/>
          </a:stretch>
        </p:blipFill>
        <p:spPr>
          <a:xfrm>
            <a:off x="933061" y="1393906"/>
            <a:ext cx="9471023" cy="4783057"/>
          </a:xfrm>
          <a:prstGeom prst="rect">
            <a:avLst/>
          </a:prstGeom>
        </p:spPr>
      </p:pic>
    </p:spTree>
    <p:extLst>
      <p:ext uri="{BB962C8B-B14F-4D97-AF65-F5344CB8AC3E}">
        <p14:creationId xmlns:p14="http://schemas.microsoft.com/office/powerpoint/2010/main" val="274439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DA5-C2C4-42DB-B276-18B8233EB89C}"/>
              </a:ext>
            </a:extLst>
          </p:cNvPr>
          <p:cNvSpPr>
            <a:spLocks noGrp="1"/>
          </p:cNvSpPr>
          <p:nvPr>
            <p:ph type="title"/>
          </p:nvPr>
        </p:nvSpPr>
        <p:spPr>
          <a:xfrm>
            <a:off x="838200" y="365126"/>
            <a:ext cx="10515600" cy="1081120"/>
          </a:xfrm>
        </p:spPr>
        <p:txBody>
          <a:bodyPr/>
          <a:lstStyle/>
          <a:p>
            <a:pPr algn="ctr"/>
            <a:r>
              <a:rPr lang="en-US" b="1" dirty="0"/>
              <a:t>Numeric Data Distribution Analysis - 2</a:t>
            </a:r>
          </a:p>
        </p:txBody>
      </p:sp>
      <p:pic>
        <p:nvPicPr>
          <p:cNvPr id="4" name="Content Placeholder 3">
            <a:extLst>
              <a:ext uri="{FF2B5EF4-FFF2-40B4-BE49-F238E27FC236}">
                <a16:creationId xmlns:a16="http://schemas.microsoft.com/office/drawing/2014/main" id="{1DFC1425-7B42-4007-8A75-8EB1DCBEC20D}"/>
              </a:ext>
            </a:extLst>
          </p:cNvPr>
          <p:cNvPicPr>
            <a:picLocks noGrp="1" noChangeAspect="1"/>
          </p:cNvPicPr>
          <p:nvPr>
            <p:ph idx="1"/>
          </p:nvPr>
        </p:nvPicPr>
        <p:blipFill>
          <a:blip r:embed="rId2"/>
          <a:stretch>
            <a:fillRect/>
          </a:stretch>
        </p:blipFill>
        <p:spPr>
          <a:xfrm>
            <a:off x="973123" y="1351876"/>
            <a:ext cx="9329721" cy="4825087"/>
          </a:xfrm>
          <a:prstGeom prst="rect">
            <a:avLst/>
          </a:prstGeom>
        </p:spPr>
      </p:pic>
    </p:spTree>
    <p:extLst>
      <p:ext uri="{BB962C8B-B14F-4D97-AF65-F5344CB8AC3E}">
        <p14:creationId xmlns:p14="http://schemas.microsoft.com/office/powerpoint/2010/main" val="318632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8F98-C9B3-4DCD-8520-5433E02FF8F2}"/>
              </a:ext>
            </a:extLst>
          </p:cNvPr>
          <p:cNvSpPr>
            <a:spLocks noGrp="1"/>
          </p:cNvSpPr>
          <p:nvPr>
            <p:ph type="title"/>
          </p:nvPr>
        </p:nvSpPr>
        <p:spPr/>
        <p:txBody>
          <a:bodyPr>
            <a:normAutofit/>
          </a:bodyPr>
          <a:lstStyle/>
          <a:p>
            <a:pPr algn="ctr"/>
            <a:r>
              <a:rPr lang="en-US" sz="4000" b="1" dirty="0"/>
              <a:t>Observations from Numeric Data Distribution Analysis </a:t>
            </a:r>
          </a:p>
        </p:txBody>
      </p:sp>
      <p:sp>
        <p:nvSpPr>
          <p:cNvPr id="3" name="Content Placeholder 2">
            <a:extLst>
              <a:ext uri="{FF2B5EF4-FFF2-40B4-BE49-F238E27FC236}">
                <a16:creationId xmlns:a16="http://schemas.microsoft.com/office/drawing/2014/main" id="{AA44E261-8770-4E13-95C5-949F20B997F4}"/>
              </a:ext>
            </a:extLst>
          </p:cNvPr>
          <p:cNvSpPr>
            <a:spLocks noGrp="1"/>
          </p:cNvSpPr>
          <p:nvPr>
            <p:ph idx="1"/>
          </p:nvPr>
        </p:nvSpPr>
        <p:spPr/>
        <p:txBody>
          <a:bodyPr>
            <a:normAutofit/>
          </a:bodyPr>
          <a:lstStyle/>
          <a:p>
            <a:r>
              <a:rPr lang="en-US" sz="2400" i="1" dirty="0"/>
              <a:t>We can see from the distribution plot that </a:t>
            </a:r>
            <a:r>
              <a:rPr lang="en-US" sz="2400" i="1" dirty="0" err="1"/>
              <a:t>loan_amnt</a:t>
            </a:r>
            <a:r>
              <a:rPr lang="en-US" sz="2400" i="1" dirty="0"/>
              <a:t>, </a:t>
            </a:r>
            <a:r>
              <a:rPr lang="en-US" sz="2400" i="1" dirty="0" err="1"/>
              <a:t>funded_amnt</a:t>
            </a:r>
            <a:r>
              <a:rPr lang="en-US" sz="2400" i="1" dirty="0"/>
              <a:t> and </a:t>
            </a:r>
            <a:r>
              <a:rPr lang="en-US" sz="2400" i="1" dirty="0" err="1"/>
              <a:t>funded_amt_inv</a:t>
            </a:r>
            <a:r>
              <a:rPr lang="en-US" sz="2400" i="1" dirty="0"/>
              <a:t> has similar distribution.</a:t>
            </a:r>
          </a:p>
          <a:p>
            <a:endParaRPr lang="en-US" sz="2400" i="1" dirty="0"/>
          </a:p>
          <a:p>
            <a:r>
              <a:rPr lang="en-US" sz="2400" i="1" dirty="0"/>
              <a:t>Income distribution is highly skewed toward the left.</a:t>
            </a:r>
          </a:p>
          <a:p>
            <a:endParaRPr lang="en-US" sz="2400" i="1" dirty="0"/>
          </a:p>
          <a:p>
            <a:r>
              <a:rPr lang="en-US" sz="2400" i="1" dirty="0"/>
              <a:t>Most of the plots follows normal distribution.</a:t>
            </a:r>
          </a:p>
        </p:txBody>
      </p:sp>
    </p:spTree>
    <p:extLst>
      <p:ext uri="{BB962C8B-B14F-4D97-AF65-F5344CB8AC3E}">
        <p14:creationId xmlns:p14="http://schemas.microsoft.com/office/powerpoint/2010/main" val="270844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DCD4-64BB-458B-BAD4-06434B44117C}"/>
              </a:ext>
            </a:extLst>
          </p:cNvPr>
          <p:cNvSpPr>
            <a:spLocks noGrp="1"/>
          </p:cNvSpPr>
          <p:nvPr>
            <p:ph type="title"/>
          </p:nvPr>
        </p:nvSpPr>
        <p:spPr>
          <a:xfrm>
            <a:off x="838200" y="365126"/>
            <a:ext cx="10515600" cy="564577"/>
          </a:xfrm>
        </p:spPr>
        <p:txBody>
          <a:bodyPr>
            <a:normAutofit fontScale="90000"/>
          </a:bodyPr>
          <a:lstStyle/>
          <a:p>
            <a:pPr algn="ctr"/>
            <a:r>
              <a:rPr lang="en-US" b="1" dirty="0"/>
              <a:t>Categorical Data Distribution Analysis - 1</a:t>
            </a:r>
          </a:p>
        </p:txBody>
      </p:sp>
      <p:pic>
        <p:nvPicPr>
          <p:cNvPr id="4" name="Content Placeholder 3">
            <a:extLst>
              <a:ext uri="{FF2B5EF4-FFF2-40B4-BE49-F238E27FC236}">
                <a16:creationId xmlns:a16="http://schemas.microsoft.com/office/drawing/2014/main" id="{3FCD8300-DBFA-4483-BA0B-94BEC0C146F2}"/>
              </a:ext>
            </a:extLst>
          </p:cNvPr>
          <p:cNvPicPr>
            <a:picLocks noGrp="1" noChangeAspect="1"/>
          </p:cNvPicPr>
          <p:nvPr>
            <p:ph idx="1"/>
          </p:nvPr>
        </p:nvPicPr>
        <p:blipFill>
          <a:blip r:embed="rId2"/>
          <a:stretch>
            <a:fillRect/>
          </a:stretch>
        </p:blipFill>
        <p:spPr>
          <a:xfrm>
            <a:off x="1547627" y="1235128"/>
            <a:ext cx="9096746" cy="5247260"/>
          </a:xfrm>
          <a:prstGeom prst="rect">
            <a:avLst/>
          </a:prstGeom>
        </p:spPr>
      </p:pic>
    </p:spTree>
    <p:extLst>
      <p:ext uri="{BB962C8B-B14F-4D97-AF65-F5344CB8AC3E}">
        <p14:creationId xmlns:p14="http://schemas.microsoft.com/office/powerpoint/2010/main" val="316346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E28E-302A-4C48-A24F-B81AB82DF30B}"/>
              </a:ext>
            </a:extLst>
          </p:cNvPr>
          <p:cNvSpPr>
            <a:spLocks noGrp="1"/>
          </p:cNvSpPr>
          <p:nvPr>
            <p:ph type="title"/>
          </p:nvPr>
        </p:nvSpPr>
        <p:spPr>
          <a:xfrm>
            <a:off x="838200" y="365126"/>
            <a:ext cx="10515600" cy="616386"/>
          </a:xfrm>
        </p:spPr>
        <p:txBody>
          <a:bodyPr>
            <a:normAutofit fontScale="90000"/>
          </a:bodyPr>
          <a:lstStyle/>
          <a:p>
            <a:pPr algn="ctr"/>
            <a:r>
              <a:rPr lang="en-US" b="1" dirty="0"/>
              <a:t>Categorical Data Distribution Analysis - 2</a:t>
            </a:r>
          </a:p>
        </p:txBody>
      </p:sp>
      <p:pic>
        <p:nvPicPr>
          <p:cNvPr id="4" name="Content Placeholder 3">
            <a:extLst>
              <a:ext uri="{FF2B5EF4-FFF2-40B4-BE49-F238E27FC236}">
                <a16:creationId xmlns:a16="http://schemas.microsoft.com/office/drawing/2014/main" id="{8A405520-7A29-4E18-AF83-93966D122659}"/>
              </a:ext>
            </a:extLst>
          </p:cNvPr>
          <p:cNvPicPr>
            <a:picLocks noGrp="1" noChangeAspect="1"/>
          </p:cNvPicPr>
          <p:nvPr>
            <p:ph idx="1"/>
          </p:nvPr>
        </p:nvPicPr>
        <p:blipFill>
          <a:blip r:embed="rId2"/>
          <a:stretch>
            <a:fillRect/>
          </a:stretch>
        </p:blipFill>
        <p:spPr>
          <a:xfrm>
            <a:off x="2133464" y="1160915"/>
            <a:ext cx="7925072" cy="5049604"/>
          </a:xfrm>
          <a:prstGeom prst="rect">
            <a:avLst/>
          </a:prstGeom>
        </p:spPr>
      </p:pic>
    </p:spTree>
    <p:extLst>
      <p:ext uri="{BB962C8B-B14F-4D97-AF65-F5344CB8AC3E}">
        <p14:creationId xmlns:p14="http://schemas.microsoft.com/office/powerpoint/2010/main" val="130168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547D-472C-403D-A352-61F33477D2E8}"/>
              </a:ext>
            </a:extLst>
          </p:cNvPr>
          <p:cNvSpPr>
            <a:spLocks noGrp="1"/>
          </p:cNvSpPr>
          <p:nvPr>
            <p:ph type="title"/>
          </p:nvPr>
        </p:nvSpPr>
        <p:spPr>
          <a:xfrm>
            <a:off x="838200" y="365126"/>
            <a:ext cx="10515600" cy="725444"/>
          </a:xfrm>
        </p:spPr>
        <p:txBody>
          <a:bodyPr/>
          <a:lstStyle/>
          <a:p>
            <a:pPr algn="ctr"/>
            <a:r>
              <a:rPr lang="en-US" b="1" dirty="0"/>
              <a:t>Analysis on Income Range</a:t>
            </a:r>
          </a:p>
        </p:txBody>
      </p:sp>
      <p:pic>
        <p:nvPicPr>
          <p:cNvPr id="4" name="Content Placeholder 3">
            <a:extLst>
              <a:ext uri="{FF2B5EF4-FFF2-40B4-BE49-F238E27FC236}">
                <a16:creationId xmlns:a16="http://schemas.microsoft.com/office/drawing/2014/main" id="{450F738E-D4DF-42F0-9625-2D6C9791F276}"/>
              </a:ext>
            </a:extLst>
          </p:cNvPr>
          <p:cNvPicPr>
            <a:picLocks noGrp="1" noChangeAspect="1"/>
          </p:cNvPicPr>
          <p:nvPr>
            <p:ph idx="1"/>
          </p:nvPr>
        </p:nvPicPr>
        <p:blipFill>
          <a:blip r:embed="rId2"/>
          <a:stretch>
            <a:fillRect/>
          </a:stretch>
        </p:blipFill>
        <p:spPr>
          <a:xfrm>
            <a:off x="2143125" y="1442950"/>
            <a:ext cx="7905750" cy="3305175"/>
          </a:xfrm>
          <a:prstGeom prst="rect">
            <a:avLst/>
          </a:prstGeom>
        </p:spPr>
      </p:pic>
      <p:sp>
        <p:nvSpPr>
          <p:cNvPr id="5" name="Title 1">
            <a:extLst>
              <a:ext uri="{FF2B5EF4-FFF2-40B4-BE49-F238E27FC236}">
                <a16:creationId xmlns:a16="http://schemas.microsoft.com/office/drawing/2014/main" id="{8174106F-2EE5-4B95-8333-B7E45FB2BFFA}"/>
              </a:ext>
            </a:extLst>
          </p:cNvPr>
          <p:cNvSpPr txBox="1">
            <a:spLocks/>
          </p:cNvSpPr>
          <p:nvPr/>
        </p:nvSpPr>
        <p:spPr>
          <a:xfrm>
            <a:off x="838200" y="5100506"/>
            <a:ext cx="10515600" cy="120102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Insights:</a:t>
            </a:r>
          </a:p>
          <a:p>
            <a:pPr marL="342900" indent="-342900">
              <a:buFont typeface="Wingdings" panose="05000000000000000000" pitchFamily="2" charset="2"/>
              <a:buChar char="§"/>
            </a:pPr>
            <a:r>
              <a:rPr lang="en-US" sz="2400" i="1" dirty="0">
                <a:latin typeface="+mn-lt"/>
              </a:rPr>
              <a:t>Charged off loans are very high in very low-income range and very high-income rage. </a:t>
            </a:r>
          </a:p>
          <a:p>
            <a:pPr marL="342900" indent="-342900">
              <a:buFont typeface="Wingdings" panose="05000000000000000000" pitchFamily="2" charset="2"/>
              <a:buChar char="§"/>
            </a:pPr>
            <a:r>
              <a:rPr lang="en-US" sz="2400" i="1" dirty="0">
                <a:latin typeface="+mn-lt"/>
              </a:rPr>
              <a:t>The default rate is almost 19% in people with an income of less than 20000 and people with income around million.</a:t>
            </a:r>
          </a:p>
        </p:txBody>
      </p:sp>
    </p:spTree>
    <p:extLst>
      <p:ext uri="{BB962C8B-B14F-4D97-AF65-F5344CB8AC3E}">
        <p14:creationId xmlns:p14="http://schemas.microsoft.com/office/powerpoint/2010/main" val="35471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514</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Leading Club Case Study</vt:lpstr>
      <vt:lpstr> Business Objective </vt:lpstr>
      <vt:lpstr> Analysis Approach</vt:lpstr>
      <vt:lpstr>Numeric Data Distribution Analysis - 1</vt:lpstr>
      <vt:lpstr>Numeric Data Distribution Analysis - 2</vt:lpstr>
      <vt:lpstr>Observations from Numeric Data Distribution Analysis </vt:lpstr>
      <vt:lpstr>Categorical Data Distribution Analysis - 1</vt:lpstr>
      <vt:lpstr>Categorical Data Distribution Analysis - 2</vt:lpstr>
      <vt:lpstr>Analysis on Income Range</vt:lpstr>
      <vt:lpstr>Analysis on Loan Term</vt:lpstr>
      <vt:lpstr>Analysis on Interest Rate</vt:lpstr>
      <vt:lpstr>Analysis on Loan Grade</vt:lpstr>
      <vt:lpstr>Analysis on Employment Length</vt:lpstr>
      <vt:lpstr>Analysis on Loan Issue Date</vt:lpstr>
      <vt:lpstr>Analysis on Debt-To-Income Ratio</vt:lpstr>
      <vt:lpstr>Analysis on Purpose</vt:lpstr>
      <vt:lpstr>Analysis on Home Ownership</vt:lpstr>
      <vt:lpstr>Correlation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Vemula, Mahesh</dc:creator>
  <cp:keywords>Lending Case Club EDA Assignment</cp:keywords>
  <cp:lastModifiedBy>Siddharth Das</cp:lastModifiedBy>
  <cp:revision>40</cp:revision>
  <dcterms:created xsi:type="dcterms:W3CDTF">2019-05-06T07:10:50Z</dcterms:created>
  <dcterms:modified xsi:type="dcterms:W3CDTF">2019-05-06T13:29:46Z</dcterms:modified>
</cp:coreProperties>
</file>