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9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711" autoAdjust="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48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Week 1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FA384E-8447-4553-A2B0-4D0F0ECFE42F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Week #1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7396CE-6C3B-414F-BD6C-BB25C25DDD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6594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Week 1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5AA31A-A56F-46A2-8E52-C1B73B0C29D9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Week #1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058B4-197A-4F4C-B40F-DC55402341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10307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058B4-197A-4F4C-B40F-DC554023411C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Week #1</a:t>
            </a:r>
          </a:p>
        </p:txBody>
      </p:sp>
    </p:spTree>
    <p:extLst>
      <p:ext uri="{BB962C8B-B14F-4D97-AF65-F5344CB8AC3E}">
        <p14:creationId xmlns:p14="http://schemas.microsoft.com/office/powerpoint/2010/main" val="4141548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C0F1-EF84-40C1-9764-0F5084FA8FF2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NPU 2015 Spring CS522 (D) (E) - Software Quality Assurance and Test Automation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CA80-93EA-4FF2-A370-1EEBA0ED07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345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B380A-EAB5-4A23-B812-35F74FDD9EC5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NPU 2015 Spring CS522 (D) (E) - Software Quality Assurance and Test Automation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CA80-93EA-4FF2-A370-1EEBA0ED07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845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D34A8-67B2-401B-9A5C-0B411A86644B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NPU 2015 Spring CS522 (D) (E) - Software Quality Assurance and Test Automation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CA80-93EA-4FF2-A370-1EEBA0ED07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707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58264-4CEA-4175-A9D7-49B22BB7C248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NPU 2015 Spring CS522 (D) (E) - Software Quality Assurance and Test Automation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CA80-93EA-4FF2-A370-1EEBA0ED07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299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90A93-C4EB-42AC-AB84-829F0075F142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NPU 2015 Spring CS522 (D) (E) - Software Quality Assurance and Test Automation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CA80-93EA-4FF2-A370-1EEBA0ED07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623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8453-5237-42E2-855D-23805F48AE4B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NPU 2015 Spring CS522 (D) (E) - Software Quality Assurance and Test Automation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CA80-93EA-4FF2-A370-1EEBA0ED07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768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2793B-F067-4950-9D09-A4FC95C98586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NPU 2015 Spring CS522 (D) (E) - Software Quality Assurance and Test Automation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CA80-93EA-4FF2-A370-1EEBA0ED07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70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160E5-D390-4A48-A10F-41FCC5662C44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NPU 2015 Spring CS522 (D) (E) - Software Quality Assurance and Test Automation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CA80-93EA-4FF2-A370-1EEBA0ED07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667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B670A-B13A-49E6-B889-5BA5B19524C5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NPU 2015 Spring CS522 (D) (E) - Software Quality Assurance and Test Automation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CA80-93EA-4FF2-A370-1EEBA0ED07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785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BBDE3-6F53-4802-A168-AA855CC52102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NPU 2015 Spring CS522 (D) (E) - Software Quality Assurance and Test Automation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CA80-93EA-4FF2-A370-1EEBA0ED07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571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59E35-85A0-4C92-85AE-F69C020AE9CC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NPU 2015 Spring CS522 (D) (E) - Software Quality Assurance and Test Automation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CA80-93EA-4FF2-A370-1EEBA0ED07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015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F2543-1569-42CA-901E-F671F60F3A67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NPU 2015 Spring CS522 (D) (E) - Software Quality Assurance and Test Automation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1CA80-93EA-4FF2-A370-1EEBA0ED07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194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620000" cy="3962400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of Quiz 1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(CS 601)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Chapters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1, 2</a:t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March 02, 2021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(during class hours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(1.15 pm to 3 pm)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[You are allowed to carry one A4 sheet (both sides) material as reference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/>
              <a:t/>
            </a:r>
            <a:br>
              <a:rPr lang="en-US" sz="3600" dirty="0"/>
            </a:b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72000"/>
            <a:ext cx="6400800" cy="7620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Instructor: Dr.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Vidhyacharan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Bhaskar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3000" y="6356350"/>
            <a:ext cx="6858000" cy="365125"/>
          </a:xfrm>
        </p:spPr>
        <p:txBody>
          <a:bodyPr/>
          <a:lstStyle/>
          <a:p>
            <a:r>
              <a:rPr lang="en-US" dirty="0"/>
              <a:t>ENGR 213 – Introduction to C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CA80-93EA-4FF2-A370-1EEBA0ED07D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96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512" y="31668"/>
            <a:ext cx="8183088" cy="670007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(Algorithm Analysis)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304800" y="869950"/>
                <a:ext cx="4237512" cy="548640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Brute force search methods</a:t>
                </a:r>
              </a:p>
              <a:p>
                <a:pPr lvl="1" algn="just"/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Polynomial time O(n</a:t>
                </a:r>
                <a:r>
                  <a:rPr lang="en-US" sz="16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lvl="1" algn="just"/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Takes 2</a:t>
                </a:r>
                <a:r>
                  <a:rPr lang="en-US" sz="16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or even worse</a:t>
                </a:r>
              </a:p>
              <a:p>
                <a:pPr lvl="1" algn="just"/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Unacceptable in implementation</a:t>
                </a:r>
              </a:p>
              <a:p>
                <a:pPr marL="457200" lvl="1" indent="0" algn="just">
                  <a:buNone/>
                </a:pP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(worst case analysis</a:t>
                </a:r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Real need to reduce running times since most algorithms in poly-time require several years to complete</a:t>
                </a:r>
              </a:p>
              <a:p>
                <a:pPr lvl="1" algn="just"/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Looking for O(n log n) run 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times</a:t>
                </a:r>
              </a:p>
              <a:p>
                <a:pPr marL="457200" lvl="1" indent="0" algn="just">
                  <a:buNone/>
                </a:pP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(Logarithmic running times) </a:t>
                </a:r>
              </a:p>
              <a:p>
                <a:pPr algn="just"/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Asymptotic order of growth</a:t>
                </a:r>
              </a:p>
              <a:p>
                <a:pPr lvl="1" algn="just"/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Upper bounds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𝑐𝑓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/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Lower bounds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𝑐𝑓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/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Tight bounds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Properties</a:t>
                </a:r>
              </a:p>
              <a:p>
                <a:pPr lvl="1" algn="just"/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Transitivity</a:t>
                </a:r>
              </a:p>
              <a:p>
                <a:pPr lvl="1" algn="just"/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Additivity</a:t>
                </a:r>
              </a:p>
              <a:p>
                <a:pPr marL="457200" lvl="1" indent="0" algn="just">
                  <a:buNone/>
                </a:pP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/>
                <a:endPara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/>
                <a:endPara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 algn="just">
                  <a:buNone/>
                </a:pP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sz="2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sz="2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04800" y="869950"/>
                <a:ext cx="4237512" cy="5486400"/>
              </a:xfrm>
              <a:blipFill>
                <a:blip r:embed="rId2"/>
                <a:stretch>
                  <a:fillRect l="-1295" t="-667" r="-1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504212" y="869950"/>
            <a:ext cx="4724400" cy="5486400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of linear run times</a:t>
            </a:r>
          </a:p>
          <a:p>
            <a:pPr lvl="1" algn="just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maximum, minimum of a set of numbers</a:t>
            </a: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of Logarithmic run times</a:t>
            </a:r>
          </a:p>
          <a:p>
            <a:pPr lvl="1" algn="just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Merge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</a:p>
          <a:p>
            <a:pPr lvl="1"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Heap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of quadratic run times</a:t>
            </a:r>
          </a:p>
          <a:p>
            <a:pPr lvl="1" algn="just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distance between all pairs of points in 2D space</a:t>
            </a: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of cubic run times</a:t>
            </a:r>
          </a:p>
          <a:p>
            <a:pPr lvl="1"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pair of sets, determine if they are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disjoint</a:t>
            </a: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of polynomial times</a:t>
            </a:r>
          </a:p>
          <a:p>
            <a:pPr lvl="1"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a graph, are there k nodes such that no two are joined by an edge?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of exponential run times</a:t>
            </a:r>
          </a:p>
          <a:p>
            <a:pPr lvl="1" algn="just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Given a graph, what is the maximum size of an independent set? </a:t>
            </a:r>
          </a:p>
          <a:p>
            <a:pPr algn="just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CA80-93EA-4FF2-A370-1EEBA0ED07D5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3000" y="6356350"/>
            <a:ext cx="6858000" cy="365125"/>
          </a:xfrm>
        </p:spPr>
        <p:txBody>
          <a:bodyPr/>
          <a:lstStyle/>
          <a:p>
            <a:r>
              <a:rPr lang="en-US" dirty="0"/>
              <a:t>ENGR 213 – Introduction to C Programming</a:t>
            </a:r>
          </a:p>
        </p:txBody>
      </p:sp>
    </p:spTree>
    <p:extLst>
      <p:ext uri="{BB962C8B-B14F-4D97-AF65-F5344CB8AC3E}">
        <p14:creationId xmlns:p14="http://schemas.microsoft.com/office/powerpoint/2010/main" val="196817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512" y="31668"/>
            <a:ext cx="8183088" cy="670007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2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(Graphs)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869950"/>
            <a:ext cx="4237512" cy="5486400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Undirected graph</a:t>
            </a:r>
          </a:p>
          <a:p>
            <a:pPr lvl="1"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arrows on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edges</a:t>
            </a: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 applications</a:t>
            </a:r>
          </a:p>
          <a:p>
            <a:pPr lvl="1"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Transportation</a:t>
            </a:r>
          </a:p>
          <a:p>
            <a:pPr lvl="1"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</a:p>
          <a:p>
            <a:pPr lvl="1"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Networking (9-11 terrorist network) </a:t>
            </a:r>
          </a:p>
          <a:p>
            <a:pPr lvl="1"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WWW 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Hyperlink from one page to another) </a:t>
            </a:r>
          </a:p>
          <a:p>
            <a:pPr lvl="1"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Terrorist networks) </a:t>
            </a:r>
          </a:p>
          <a:p>
            <a:pPr lvl="1"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systems</a:t>
            </a:r>
          </a:p>
          <a:p>
            <a:pPr lvl="1"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 </a:t>
            </a:r>
          </a:p>
          <a:p>
            <a:pPr lvl="1" algn="just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circuits</a:t>
            </a: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 representations</a:t>
            </a:r>
          </a:p>
          <a:p>
            <a:pPr lvl="1" algn="just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Adjacency matrix, adjacency list</a:t>
            </a:r>
          </a:p>
          <a:p>
            <a:pPr lvl="1" algn="just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Paths, nodes, edges, vertices, connectivity</a:t>
            </a:r>
          </a:p>
          <a:p>
            <a:pPr lvl="1" algn="just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cycle is a path of k nodes where the first (k – 1) nodes are distinct</a:t>
            </a:r>
          </a:p>
          <a:p>
            <a:pPr lvl="1" algn="just"/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504212" y="869950"/>
            <a:ext cx="4724400" cy="5486400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Tree is an undirected graph that is connected and does not contain a cycle</a:t>
            </a:r>
          </a:p>
          <a:p>
            <a:pPr lvl="1"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node</a:t>
            </a:r>
          </a:p>
          <a:p>
            <a:pPr lvl="1"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 node</a:t>
            </a:r>
          </a:p>
          <a:p>
            <a:pPr lvl="1"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Child nodes</a:t>
            </a:r>
          </a:p>
          <a:p>
            <a:pPr lvl="1"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Leaf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nodes</a:t>
            </a: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Phylogeny trees</a:t>
            </a:r>
          </a:p>
          <a:p>
            <a:pPr lvl="1"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Describes evolution of a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species</a:t>
            </a: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Trees</a:t>
            </a:r>
          </a:p>
          <a:p>
            <a:pPr lvl="1" algn="just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Shortest path problem between nodes s and t</a:t>
            </a:r>
          </a:p>
          <a:p>
            <a:pPr lvl="1" algn="just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nodes s and t connected (connectivity problem) ?</a:t>
            </a:r>
          </a:p>
          <a:p>
            <a:pPr lvl="1" algn="just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Breadth-first search trees – exhaustive search through all child nodes</a:t>
            </a:r>
          </a:p>
          <a:p>
            <a:pPr lvl="1" algn="just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Depth first search – search down the nodes till the leaf node appears </a:t>
            </a:r>
          </a:p>
          <a:p>
            <a:pPr lvl="1" algn="just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Bipartite graph – if every edge has one blue node and one red node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CA80-93EA-4FF2-A370-1EEBA0ED07D5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3000" y="6356350"/>
            <a:ext cx="6858000" cy="365125"/>
          </a:xfrm>
        </p:spPr>
        <p:txBody>
          <a:bodyPr/>
          <a:lstStyle/>
          <a:p>
            <a:r>
              <a:rPr lang="en-US" dirty="0"/>
              <a:t>ENGR 213 – Introduction to C Programming</a:t>
            </a:r>
          </a:p>
        </p:txBody>
      </p:sp>
    </p:spTree>
    <p:extLst>
      <p:ext uri="{BB962C8B-B14F-4D97-AF65-F5344CB8AC3E}">
        <p14:creationId xmlns:p14="http://schemas.microsoft.com/office/powerpoint/2010/main" val="84811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512" y="31668"/>
            <a:ext cx="8183088" cy="670007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2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(Graphs) and Chapter 3 (Greedy algorithms)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810635"/>
            <a:ext cx="4237512" cy="5486400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Bipartiteness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Matching input with the output</a:t>
            </a:r>
          </a:p>
          <a:p>
            <a:pPr lvl="1"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not contain an odd-length cycle</a:t>
            </a:r>
          </a:p>
          <a:p>
            <a:pPr lvl="1"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layered bipartite graphs, no edge joins nodes belonging to the same layer</a:t>
            </a: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Directed graph</a:t>
            </a:r>
          </a:p>
          <a:p>
            <a:pPr lvl="1"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 (u, v) goes from node u to node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  <a:p>
            <a:pPr algn="just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Dendrograms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Strong connectivity</a:t>
            </a:r>
          </a:p>
          <a:p>
            <a:pPr lvl="1"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 u and v are mutually reachable if there is a path from u to v and vice versa</a:t>
            </a:r>
          </a:p>
          <a:p>
            <a:pPr lvl="1"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Extending to all nodes in a graph, a graph can also be strongly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connected</a:t>
            </a: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Directed acyclic graph (DAG) </a:t>
            </a:r>
          </a:p>
          <a:p>
            <a:pPr lvl="1"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DAG is a directed graph that contains no directed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cycles</a:t>
            </a: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Precedence constraint</a:t>
            </a:r>
          </a:p>
          <a:p>
            <a:pPr lvl="1" algn="just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Edge (u, v) means task u must occur before task v </a:t>
            </a:r>
          </a:p>
          <a:p>
            <a:pPr lvl="1" algn="just"/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389912" y="760990"/>
            <a:ext cx="4724400" cy="5486400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Chapter 3 (Greedy algorithms) </a:t>
            </a:r>
          </a:p>
          <a:p>
            <a:pPr algn="just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Minimum spanning tree (MST) </a:t>
            </a:r>
          </a:p>
          <a:p>
            <a:pPr lvl="1"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– subset of edges T contained in E such that T is a spanning tree whose sum of edge weights is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minimized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Cayley’s theorem – there are n</a:t>
            </a:r>
            <a:r>
              <a:rPr lang="en-US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n-2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spanning trees in a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</a:p>
          <a:p>
            <a:pPr algn="just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minimum spanning tree</a:t>
            </a:r>
          </a:p>
          <a:p>
            <a:pPr lvl="1"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Telephone, TV, and network cables</a:t>
            </a:r>
          </a:p>
          <a:p>
            <a:pPr lvl="1"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Travelling salesman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</a:p>
          <a:p>
            <a:pPr algn="just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Greedy algorithms</a:t>
            </a:r>
          </a:p>
          <a:p>
            <a:pPr lvl="1"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Kruskal’s algorithm</a:t>
            </a:r>
          </a:p>
          <a:p>
            <a:pPr lvl="1"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Prim’s algorithm</a:t>
            </a:r>
          </a:p>
          <a:p>
            <a:pPr lvl="1"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Reverse delete algorithm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</a:p>
          <a:p>
            <a:pPr lvl="1"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Cut (minimum cost edge has one end-point in S) </a:t>
            </a:r>
          </a:p>
          <a:p>
            <a:pPr lvl="1"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Cyclic (maximum cost edge does not belong to the MST)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of maximum spacing </a:t>
            </a:r>
          </a:p>
          <a:p>
            <a:pPr lvl="1" algn="just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K-clustering (object divided into k groups) </a:t>
            </a:r>
          </a:p>
          <a:p>
            <a:pPr marL="457200" lvl="1" indent="0" algn="just"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sz="1600" baseline="30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CA80-93EA-4FF2-A370-1EEBA0ED07D5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3000" y="6356350"/>
            <a:ext cx="6858000" cy="365125"/>
          </a:xfrm>
        </p:spPr>
        <p:txBody>
          <a:bodyPr/>
          <a:lstStyle/>
          <a:p>
            <a:r>
              <a:rPr lang="en-US" dirty="0"/>
              <a:t>ENGR 213 – Introduction to C Programming</a:t>
            </a:r>
          </a:p>
        </p:txBody>
      </p:sp>
    </p:spTree>
    <p:extLst>
      <p:ext uri="{BB962C8B-B14F-4D97-AF65-F5344CB8AC3E}">
        <p14:creationId xmlns:p14="http://schemas.microsoft.com/office/powerpoint/2010/main" val="47808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512" y="31668"/>
            <a:ext cx="8183088" cy="670007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4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(Huffman codes)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810635"/>
            <a:ext cx="4237512" cy="54864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compression</a:t>
            </a:r>
          </a:p>
          <a:p>
            <a:pPr lvl="1"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 text into symbols </a:t>
            </a:r>
          </a:p>
          <a:p>
            <a:pPr lvl="1"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Observe frequency of occurrence of a bit pattern</a:t>
            </a:r>
          </a:p>
          <a:p>
            <a:pPr lvl="1"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Compress that stream of bits into 1) nature of bit and 2) number of occurrences of the same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</a:t>
            </a: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Prefix codes</a:t>
            </a:r>
          </a:p>
          <a:p>
            <a:pPr lvl="1"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codeword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prefix of another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codeword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 prefix codes using binary trees</a:t>
            </a:r>
          </a:p>
          <a:p>
            <a:pPr lvl="1" algn="just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 symbol from bit pattern using the binary tree and vice versa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Optimal prefix codes</a:t>
            </a:r>
          </a:p>
          <a:p>
            <a:pPr lvl="1" algn="just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Average bits per letter is the sum over all symbols of its frequency times the number of bits of its encoding</a:t>
            </a:r>
          </a:p>
          <a:p>
            <a:pPr lvl="1" algn="just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Letters replaced with high frequency at the top</a:t>
            </a:r>
          </a:p>
          <a:p>
            <a:pPr lvl="1" algn="just"/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389912" y="760990"/>
            <a:ext cx="4724400" cy="54864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Huffman codes</a:t>
            </a:r>
          </a:p>
          <a:p>
            <a:pPr lvl="1" algn="just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Lowest frequency items should be at the lowest level in the tree of optimal prefix code</a:t>
            </a:r>
          </a:p>
          <a:p>
            <a:pPr lvl="1" algn="just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n &gt; 1, lowest level contains at least two leaves</a:t>
            </a:r>
          </a:p>
          <a:p>
            <a:pPr lvl="1" algn="just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Lowest frequency items have higher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codeword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length than highest frequency items</a:t>
            </a:r>
          </a:p>
          <a:p>
            <a:pPr lvl="1" algn="just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complexity: T(n) = O(n) + O(n – 1)</a:t>
            </a:r>
          </a:p>
          <a:p>
            <a:pPr lvl="1" algn="just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Achieves minimum ABL of any prefix code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 for Quiz preparation: </a:t>
            </a:r>
          </a:p>
          <a:p>
            <a:pPr marL="800100" lvl="1" indent="-342900" algn="just">
              <a:buAutoNum type="arabicParenR"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Review homework problems 1 and 2</a:t>
            </a:r>
          </a:p>
          <a:p>
            <a:pPr marL="800100" lvl="1" indent="-342900" algn="just">
              <a:buAutoNum type="arabicParenR"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 problems similar to homework problems 1 and 2 at the end of the concerned Chapters and/or books/web material to get sufficient practice. </a:t>
            </a:r>
          </a:p>
          <a:p>
            <a:pPr marL="800100" lvl="1" indent="-342900" algn="just">
              <a:buAutoNum type="arabicParenR"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Prepare one A4 sheet (both sides) by writing or typing formulas, algorithms, equations, rules, pseudo codes,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AutoNum type="arabicParenR"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Calculators are permitted, and not any other electronic gadgets. 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sz="1600" baseline="30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CA80-93EA-4FF2-A370-1EEBA0ED07D5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3000" y="6356350"/>
            <a:ext cx="6858000" cy="365125"/>
          </a:xfrm>
        </p:spPr>
        <p:txBody>
          <a:bodyPr/>
          <a:lstStyle/>
          <a:p>
            <a:r>
              <a:rPr lang="en-US" dirty="0"/>
              <a:t>ENGR 213 – Introduction to C Programming</a:t>
            </a:r>
          </a:p>
        </p:txBody>
      </p:sp>
    </p:spTree>
    <p:extLst>
      <p:ext uri="{BB962C8B-B14F-4D97-AF65-F5344CB8AC3E}">
        <p14:creationId xmlns:p14="http://schemas.microsoft.com/office/powerpoint/2010/main" val="216893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2940</TotalTime>
  <Words>846</Words>
  <Application>Microsoft Office PowerPoint</Application>
  <PresentationFormat>On-screen Show (4:3)</PresentationFormat>
  <Paragraphs>162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Cambria Math</vt:lpstr>
      <vt:lpstr>Times New Roman</vt:lpstr>
      <vt:lpstr>Office Theme</vt:lpstr>
      <vt:lpstr>Review of Quiz 1 (CS 601) Chapters 1, 2 March 02, 2021 (during class hours) (1.15 pm to 3 pm) [You are allowed to carry one A4 sheet (both sides) material as reference]  </vt:lpstr>
      <vt:lpstr>Chapter 1 (Algorithm Analysis)</vt:lpstr>
      <vt:lpstr>Chapter 2 (Graphs)</vt:lpstr>
      <vt:lpstr>Chapter 2 (Graphs) and Chapter 3 (Greedy algorithms)</vt:lpstr>
      <vt:lpstr>Chapter 4 (Huffman codes)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Quality Assurance and Test Automation</dc:title>
  <dc:creator>tmori</dc:creator>
  <cp:lastModifiedBy>ss</cp:lastModifiedBy>
  <cp:revision>612</cp:revision>
  <dcterms:created xsi:type="dcterms:W3CDTF">2014-03-27T06:17:57Z</dcterms:created>
  <dcterms:modified xsi:type="dcterms:W3CDTF">2021-02-23T22:41:53Z</dcterms:modified>
</cp:coreProperties>
</file>